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60" r:id="rId6"/>
    <p:sldId id="261" r:id="rId7"/>
    <p:sldId id="265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8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79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3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0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7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01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EDCA-FF40-4D35-AD60-43E86B7BBE43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4C2F00-3B75-4A17-9DA7-8621F286AB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EE18-A811-6EDF-076E-D5CD23A8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C9524-2451-4024-D83D-B308DA2C7A87}"/>
              </a:ext>
            </a:extLst>
          </p:cNvPr>
          <p:cNvSpPr txBox="1"/>
          <p:nvPr/>
        </p:nvSpPr>
        <p:spPr>
          <a:xfrm>
            <a:off x="1554480" y="2245360"/>
            <a:ext cx="9204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Shavkatbekov Saidabrorkhon 12200316</a:t>
            </a:r>
            <a:br>
              <a:rPr lang="en-US" sz="2400" dirty="0"/>
            </a:br>
            <a:r>
              <a:rPr lang="en-US" sz="2400" dirty="0" err="1"/>
              <a:t>Abdulkhak</a:t>
            </a:r>
            <a:r>
              <a:rPr lang="en-US" sz="2400" dirty="0"/>
              <a:t> </a:t>
            </a:r>
            <a:r>
              <a:rPr lang="en-US" sz="2400" dirty="0" err="1"/>
              <a:t>Akhmadkhanov</a:t>
            </a:r>
            <a:endParaRPr lang="en-US" sz="2400" dirty="0"/>
          </a:p>
          <a:p>
            <a:r>
              <a:rPr lang="en-US" sz="2400" dirty="0" err="1"/>
              <a:t>Abduzohirov</a:t>
            </a:r>
            <a:r>
              <a:rPr lang="en-US" sz="2400" dirty="0"/>
              <a:t> </a:t>
            </a:r>
            <a:r>
              <a:rPr lang="en-US" sz="2400" dirty="0" err="1"/>
              <a:t>Marufjon</a:t>
            </a:r>
            <a:endParaRPr lang="en-US" sz="2400" dirty="0"/>
          </a:p>
          <a:p>
            <a:r>
              <a:rPr lang="en-US" sz="2400" dirty="0" err="1"/>
              <a:t>Uktam</a:t>
            </a:r>
            <a:r>
              <a:rPr lang="en-US" sz="2400" dirty="0"/>
              <a:t> </a:t>
            </a:r>
            <a:r>
              <a:rPr lang="en-US" sz="2400" dirty="0" err="1"/>
              <a:t>Nishonov</a:t>
            </a:r>
            <a:endParaRPr lang="en-US" sz="2400" dirty="0"/>
          </a:p>
          <a:p>
            <a:r>
              <a:rPr lang="en-US" sz="2400" dirty="0" err="1"/>
              <a:t>Turdaliyev</a:t>
            </a:r>
            <a:r>
              <a:rPr lang="en-US" sz="2400" dirty="0"/>
              <a:t> </a:t>
            </a:r>
            <a:r>
              <a:rPr lang="en-US" sz="2400" dirty="0" err="1"/>
              <a:t>G’ofurjon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313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6593B8-4878-9FFA-4DAB-3A510A77946C}"/>
              </a:ext>
            </a:extLst>
          </p:cNvPr>
          <p:cNvSpPr txBox="1"/>
          <p:nvPr/>
        </p:nvSpPr>
        <p:spPr>
          <a:xfrm>
            <a:off x="629920" y="959655"/>
            <a:ext cx="989584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3000" b="1" dirty="0"/>
              <a:t>Introduction</a:t>
            </a:r>
          </a:p>
          <a:p>
            <a:endParaRPr lang="en-US" dirty="0"/>
          </a:p>
          <a:p>
            <a:r>
              <a:rPr lang="en-US" dirty="0"/>
              <a:t>Welcome to the presentation on Predicting Housing Affordability Using the NSAF Dataset.</a:t>
            </a:r>
          </a:p>
          <a:p>
            <a:r>
              <a:rPr lang="en-US" dirty="0"/>
              <a:t>This project aims to build a predictive model to estimate housing affordability for different households based on their demographic and economic characteristics.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F7AA61-DD6F-B2CC-B97C-1D1BBCCBD140}"/>
              </a:ext>
            </a:extLst>
          </p:cNvPr>
          <p:cNvSpPr txBox="1"/>
          <p:nvPr/>
        </p:nvSpPr>
        <p:spPr>
          <a:xfrm>
            <a:off x="629920" y="4358085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National Survey of American Families (NSAF) dataset contains rich information about the characteristics of households, their income, and their housing expenses.</a:t>
            </a:r>
          </a:p>
          <a:p>
            <a:r>
              <a:rPr lang="en-US" dirty="0"/>
              <a:t>By leveraging this dataset, we can build a predictive model to estimate housing affordability for different households based on their demographic and economic characteristics.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710CF-E2EF-3AFA-A47B-ED24B8C50BC5}"/>
              </a:ext>
            </a:extLst>
          </p:cNvPr>
          <p:cNvSpPr txBox="1"/>
          <p:nvPr/>
        </p:nvSpPr>
        <p:spPr>
          <a:xfrm>
            <a:off x="629920" y="3569792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64122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8AC9-5DAF-04D5-93BA-F9EA69DC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76738-79FF-501F-0A27-997F34C863D9}"/>
              </a:ext>
            </a:extLst>
          </p:cNvPr>
          <p:cNvSpPr txBox="1"/>
          <p:nvPr/>
        </p:nvSpPr>
        <p:spPr>
          <a:xfrm>
            <a:off x="1350753" y="2274838"/>
            <a:ext cx="9704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objectives of this project are to:</a:t>
            </a:r>
          </a:p>
          <a:p>
            <a:r>
              <a:rPr lang="en-US" dirty="0"/>
              <a:t>Identify the key factors that influence housing affordability using the NSAF dataset.</a:t>
            </a:r>
          </a:p>
          <a:p>
            <a:r>
              <a:rPr lang="en-US" dirty="0"/>
              <a:t>Build a predictive model to estimate the housing affordability of different households based on these factors.</a:t>
            </a:r>
          </a:p>
          <a:p>
            <a:r>
              <a:rPr lang="en-US" dirty="0"/>
              <a:t>Evaluate the performance of the model and identify areas for improvement.</a:t>
            </a:r>
          </a:p>
          <a:p>
            <a:r>
              <a:rPr lang="en-US" dirty="0"/>
              <a:t>Use the findings from the model to inform policy decisions and identify areas where additional support may be needed to improve housing affordability.</a:t>
            </a:r>
          </a:p>
        </p:txBody>
      </p:sp>
    </p:spTree>
    <p:extLst>
      <p:ext uri="{BB962C8B-B14F-4D97-AF65-F5344CB8AC3E}">
        <p14:creationId xmlns:p14="http://schemas.microsoft.com/office/powerpoint/2010/main" val="34372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F96-2D70-EF1D-EE71-7E7C383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459" y="723239"/>
            <a:ext cx="9603275" cy="1049235"/>
          </a:xfrm>
        </p:spPr>
        <p:txBody>
          <a:bodyPr/>
          <a:lstStyle/>
          <a:p>
            <a:r>
              <a:rPr lang="en-US" dirty="0"/>
              <a:t>Methods and Tools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7806F-BB9D-8BBD-E1FC-098E0D45D868}"/>
              </a:ext>
            </a:extLst>
          </p:cNvPr>
          <p:cNvSpPr txBox="1"/>
          <p:nvPr/>
        </p:nvSpPr>
        <p:spPr>
          <a:xfrm>
            <a:off x="436880" y="1932305"/>
            <a:ext cx="111556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To achieve these objectives, we will follow the following methods: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Interpretation and communication</a:t>
            </a:r>
          </a:p>
          <a:p>
            <a:r>
              <a:rPr lang="en-US" dirty="0"/>
              <a:t>We plan to use the following tools to implement these methods:</a:t>
            </a:r>
          </a:p>
          <a:p>
            <a:r>
              <a:rPr lang="en-US" dirty="0"/>
              <a:t>Data preparation: Python and Pandas library</a:t>
            </a:r>
          </a:p>
          <a:p>
            <a:r>
              <a:rPr lang="en-US" dirty="0"/>
              <a:t>Feature selection: Python, Scikit-learn library, and statistical analysis tools</a:t>
            </a:r>
          </a:p>
          <a:p>
            <a:r>
              <a:rPr lang="en-US" dirty="0"/>
              <a:t>Model training: Python, Scikit-learn library, and machine learning algorithms such as linear regression</a:t>
            </a:r>
          </a:p>
          <a:p>
            <a:r>
              <a:rPr lang="en-US" dirty="0"/>
              <a:t>Model evaluation: Python, Scikit-learn library, and evaluation metrics such as mean absolute error and R-squared</a:t>
            </a:r>
          </a:p>
          <a:p>
            <a:r>
              <a:rPr lang="en-US" dirty="0"/>
              <a:t>Interpretation and communication: Python, Matplotlib and Seaborn libraries for data visualization, and presentation tools such as PowerPoint</a:t>
            </a:r>
          </a:p>
        </p:txBody>
      </p:sp>
    </p:spTree>
    <p:extLst>
      <p:ext uri="{BB962C8B-B14F-4D97-AF65-F5344CB8AC3E}">
        <p14:creationId xmlns:p14="http://schemas.microsoft.com/office/powerpoint/2010/main" val="359659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56D1-A60E-B6DD-DCE2-AEDDE684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1115667"/>
            <a:ext cx="9603275" cy="1049235"/>
          </a:xfrm>
        </p:spPr>
        <p:txBody>
          <a:bodyPr/>
          <a:lstStyle/>
          <a:p>
            <a:r>
              <a:rPr lang="en-US" dirty="0"/>
              <a:t>Model Training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052AC-BF4B-1F9F-F9C0-BBC44E71F533}"/>
              </a:ext>
            </a:extLst>
          </p:cNvPr>
          <p:cNvSpPr txBox="1"/>
          <p:nvPr/>
        </p:nvSpPr>
        <p:spPr>
          <a:xfrm>
            <a:off x="706120" y="1934478"/>
            <a:ext cx="10779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Train a machine learning algorithm to predict housing affordability based on selected features</a:t>
            </a:r>
          </a:p>
          <a:p>
            <a:r>
              <a:rPr lang="en-US" dirty="0"/>
              <a:t>One possible algorithm is linear regression, which models the relationship between the independent variables (i.e., our selected features) and the dependent variable (housing affordability) as a linear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CC061-9099-6092-1776-0710E7D4228A}"/>
              </a:ext>
            </a:extLst>
          </p:cNvPr>
          <p:cNvSpPr txBox="1"/>
          <p:nvPr/>
        </p:nvSpPr>
        <p:spPr>
          <a:xfrm>
            <a:off x="604520" y="3835460"/>
            <a:ext cx="10622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 predictive model for estimating housing affordability based on demographic and economic characteristics</a:t>
            </a:r>
          </a:p>
          <a:p>
            <a:r>
              <a:rPr lang="en-US" dirty="0"/>
              <a:t>Identification of the key factors that influence housing affordability</a:t>
            </a:r>
          </a:p>
          <a:p>
            <a:r>
              <a:rPr lang="en-US" dirty="0"/>
              <a:t>Insights into the relationship between household characteristics and housing affordability</a:t>
            </a:r>
          </a:p>
          <a:p>
            <a:r>
              <a:rPr lang="en-US" dirty="0"/>
              <a:t>Recommendations for policy decisions to improve housing affordability for households in the United States</a:t>
            </a:r>
          </a:p>
          <a:p>
            <a:r>
              <a:rPr lang="en-US" dirty="0"/>
              <a:t>Thank you for your attention.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53259-9B73-2A41-E30F-2D744351C5E6}"/>
              </a:ext>
            </a:extLst>
          </p:cNvPr>
          <p:cNvSpPr txBox="1"/>
          <p:nvPr/>
        </p:nvSpPr>
        <p:spPr>
          <a:xfrm>
            <a:off x="604520" y="3429000"/>
            <a:ext cx="610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357919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416E-9AAB-A40A-B5A3-C2F09063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84199"/>
            <a:ext cx="10444480" cy="10492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Survey on the topic of housing affordability and demographic characteristics: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A1BB8-A891-EFED-85F3-6000E7844CE4}"/>
              </a:ext>
            </a:extLst>
          </p:cNvPr>
          <p:cNvSpPr txBox="1"/>
          <p:nvPr/>
        </p:nvSpPr>
        <p:spPr>
          <a:xfrm>
            <a:off x="939536" y="2308781"/>
            <a:ext cx="10627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your opinion, why does housing affordability matter?</a:t>
            </a:r>
          </a:p>
          <a:p>
            <a:r>
              <a:rPr lang="en-US" dirty="0"/>
              <a:t>"It affects people's ability to meet their basic needs"</a:t>
            </a:r>
          </a:p>
          <a:p>
            <a:r>
              <a:rPr lang="en-US" dirty="0"/>
              <a:t>"It contributes to poverty and inequality"</a:t>
            </a:r>
          </a:p>
          <a:p>
            <a:r>
              <a:rPr lang="en-US" dirty="0"/>
              <a:t>"It impacts community health and stability"</a:t>
            </a:r>
          </a:p>
        </p:txBody>
      </p:sp>
    </p:spTree>
    <p:extLst>
      <p:ext uri="{BB962C8B-B14F-4D97-AF65-F5344CB8AC3E}">
        <p14:creationId xmlns:p14="http://schemas.microsoft.com/office/powerpoint/2010/main" val="296201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416E-9AAB-A40A-B5A3-C2F09063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84199"/>
            <a:ext cx="10444480" cy="104923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Survey on the topic of housing affordability and demographic characteristics: 2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14D5-CDF7-9928-9252-0CCD72B8DC5E}"/>
              </a:ext>
            </a:extLst>
          </p:cNvPr>
          <p:cNvSpPr txBox="1"/>
          <p:nvPr/>
        </p:nvSpPr>
        <p:spPr>
          <a:xfrm>
            <a:off x="792480" y="2749401"/>
            <a:ext cx="9509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your opinion, what role should the government play in addressing housing affordability issues?</a:t>
            </a:r>
          </a:p>
          <a:p>
            <a:r>
              <a:rPr lang="en-US" dirty="0"/>
              <a:t>"They should increase funding for affordable housing programs"</a:t>
            </a:r>
          </a:p>
          <a:p>
            <a:r>
              <a:rPr lang="en-US" dirty="0"/>
              <a:t>"They should enact policies that protect tenants' rights"</a:t>
            </a:r>
          </a:p>
          <a:p>
            <a:r>
              <a:rPr lang="en-US" dirty="0"/>
              <a:t>"They should offer tax incentives to encourage landlords to offer affordable rents"</a:t>
            </a:r>
          </a:p>
          <a:p>
            <a:endParaRPr lang="en-US" dirty="0"/>
          </a:p>
          <a:p>
            <a:r>
              <a:rPr lang="en-US" dirty="0"/>
              <a:t>Have you ever participated in advocacy or activism related to housing affordability? If yes, please describe the activity.</a:t>
            </a:r>
          </a:p>
          <a:p>
            <a:r>
              <a:rPr lang="en-US" dirty="0"/>
              <a:t>"I've attended city council meetings to advocate for affordable housing policies"</a:t>
            </a:r>
          </a:p>
          <a:p>
            <a:r>
              <a:rPr lang="en-US" dirty="0"/>
              <a:t>"I've volunteered at a homeless shelter"</a:t>
            </a:r>
          </a:p>
          <a:p>
            <a:r>
              <a:rPr lang="en-US" dirty="0"/>
              <a:t>"I've donated money to organizations that address housing affordability issues"</a:t>
            </a:r>
          </a:p>
        </p:txBody>
      </p:sp>
    </p:spTree>
    <p:extLst>
      <p:ext uri="{BB962C8B-B14F-4D97-AF65-F5344CB8AC3E}">
        <p14:creationId xmlns:p14="http://schemas.microsoft.com/office/powerpoint/2010/main" val="385324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2128-3230-B552-A829-B33CF801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117313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BD126-9FB1-A6E6-E361-E6532F158EFA}"/>
              </a:ext>
            </a:extLst>
          </p:cNvPr>
          <p:cNvSpPr txBox="1"/>
          <p:nvPr/>
        </p:nvSpPr>
        <p:spPr>
          <a:xfrm>
            <a:off x="670560" y="1697757"/>
            <a:ext cx="6390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Import and clean the NSAF dataset</a:t>
            </a:r>
          </a:p>
          <a:p>
            <a:r>
              <a:rPr lang="en-US" dirty="0"/>
              <a:t>Handle missing values</a:t>
            </a:r>
          </a:p>
          <a:p>
            <a:r>
              <a:rPr lang="en-US" dirty="0"/>
              <a:t>Convert categorical variables into numerical ones</a:t>
            </a:r>
          </a:p>
          <a:p>
            <a:r>
              <a:rPr lang="en-US" dirty="0"/>
              <a:t>Split the data into training and test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FA35B-AF34-3AB1-7D82-DE97B906FB6C}"/>
              </a:ext>
            </a:extLst>
          </p:cNvPr>
          <p:cNvSpPr txBox="1"/>
          <p:nvPr/>
        </p:nvSpPr>
        <p:spPr>
          <a:xfrm>
            <a:off x="670560" y="3850085"/>
            <a:ext cx="10566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the most relevant features or variables to include in the model</a:t>
            </a:r>
          </a:p>
          <a:p>
            <a:r>
              <a:rPr lang="en-US" dirty="0"/>
              <a:t>Use techniques like correlation analysis or feature importance scores from machine learning algorithms to identify the most relevant features</a:t>
            </a:r>
          </a:p>
          <a:p>
            <a:r>
              <a:rPr lang="en-US" dirty="0"/>
              <a:t>Potential predictors of housing affordability: household income, housing expenses, household size, education level, employment status, age of household head, race/ethnicity, and geographic region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90E49-43E3-2CB1-1C6A-BCA597F4ECEE}"/>
              </a:ext>
            </a:extLst>
          </p:cNvPr>
          <p:cNvSpPr txBox="1"/>
          <p:nvPr/>
        </p:nvSpPr>
        <p:spPr>
          <a:xfrm>
            <a:off x="670560" y="3573086"/>
            <a:ext cx="610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400935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661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Team MAGS</vt:lpstr>
      <vt:lpstr>PowerPoint Presentation</vt:lpstr>
      <vt:lpstr>Objectives </vt:lpstr>
      <vt:lpstr>Methods and Tools </vt:lpstr>
      <vt:lpstr>Model Training </vt:lpstr>
      <vt:lpstr>Survey on the topic of housing affordability and demographic characteristics: 1 </vt:lpstr>
      <vt:lpstr>Survey on the topic of housing affordability and demographic characteristics: 2 </vt:lpstr>
      <vt:lpstr>Data Preparation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MAGS</dc:title>
  <dc:creator>saidabrorkhon199919@gmail.com</dc:creator>
  <cp:lastModifiedBy>saidabrorkhon199919@gmail.com</cp:lastModifiedBy>
  <cp:revision>2</cp:revision>
  <dcterms:created xsi:type="dcterms:W3CDTF">2023-05-09T13:52:44Z</dcterms:created>
  <dcterms:modified xsi:type="dcterms:W3CDTF">2023-05-10T07:05:50Z</dcterms:modified>
</cp:coreProperties>
</file>