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4" r:id="rId4"/>
    <p:sldId id="267" r:id="rId5"/>
    <p:sldId id="268" r:id="rId6"/>
    <p:sldId id="259" r:id="rId7"/>
    <p:sldId id="261" r:id="rId8"/>
    <p:sldId id="269" r:id="rId9"/>
    <p:sldId id="260" r:id="rId10"/>
    <p:sldId id="266" r:id="rId11"/>
    <p:sldId id="273" r:id="rId12"/>
    <p:sldId id="274" r:id="rId13"/>
    <p:sldId id="275" r:id="rId14"/>
    <p:sldId id="277" r:id="rId15"/>
    <p:sldId id="276" r:id="rId16"/>
    <p:sldId id="262" r:id="rId17"/>
    <p:sldId id="263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3"/>
  </p:normalViewPr>
  <p:slideViewPr>
    <p:cSldViewPr snapToGrid="0" snapToObjects="1">
      <p:cViewPr>
        <p:scale>
          <a:sx n="93" d="100"/>
          <a:sy n="93" d="100"/>
        </p:scale>
        <p:origin x="896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40050-E4E2-4D42-A8D7-3DE1A18893D1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5BC2C-A297-FB48-AA19-F3AD43FE8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5BC2C-A297-FB48-AA19-F3AD43FE8C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4CF2-9C64-223C-5611-9D0875997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ABD68C-9E36-3263-DE28-DFD083A0E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9D7D1-6F6F-3324-7BA3-19B21066B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14D8-566B-2C3B-9734-02B684313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5BC2C-A297-FB48-AA19-F3AD43FE8C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4A6BA-E6F9-27B5-C251-9872823D9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E6A7BD-B4A8-6A84-2383-F1002AC9B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0911B-5C23-5308-F6AA-9E1838A58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FBFF7-A69E-E506-6C9F-4AF5E6DE7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5BC2C-A297-FB48-AA19-F3AD43FE8C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9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5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0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3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9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64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7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9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6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8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0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732" y="1914627"/>
            <a:ext cx="8140535" cy="1905454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Early Cardiovascular Disease Detection</a:t>
            </a:r>
          </a:p>
          <a:p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Machine Learning and Explainable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641" y="4596287"/>
            <a:ext cx="5011387" cy="1555131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Bhargava Dandu</a:t>
            </a:r>
          </a:p>
          <a:p>
            <a:r>
              <a:rPr dirty="0">
                <a:solidFill>
                  <a:schemeClr val="bg1"/>
                </a:solidFill>
              </a:rPr>
              <a:t>M.Sc. Data Analytics</a:t>
            </a:r>
          </a:p>
          <a:p>
            <a:r>
              <a:rPr lang="en-GB" dirty="0">
                <a:solidFill>
                  <a:schemeClr val="bg1"/>
                </a:solidFill>
              </a:rPr>
              <a:t>Supervisor: Dr. Zohaib Ijaz.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Precision-Recall Curves</a:t>
            </a:r>
          </a:p>
        </p:txBody>
      </p:sp>
      <p:pic>
        <p:nvPicPr>
          <p:cNvPr id="5" name="Picture 4" descr="A graph of a graph showing different types of curves&#10;&#10;AI-generated content may be incorrect.">
            <a:extLst>
              <a:ext uri="{FF2B5EF4-FFF2-40B4-BE49-F238E27FC236}">
                <a16:creationId xmlns:a16="http://schemas.microsoft.com/office/drawing/2014/main" id="{C9FEAF23-3935-BE3E-F3A9-E79AF088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2220686"/>
            <a:ext cx="5519139" cy="41880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E0340-5606-3795-DAAF-53239B8BA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C44E-B5B6-A7D0-5627-7A366F13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02" y="725218"/>
            <a:ext cx="8277561" cy="1234210"/>
          </a:xfrm>
        </p:spPr>
        <p:txBody>
          <a:bodyPr/>
          <a:lstStyle/>
          <a:p>
            <a:r>
              <a:rPr lang="en-GB" dirty="0"/>
              <a:t>Model Deployment – Gradient Descent</a:t>
            </a:r>
            <a:endParaRPr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CA2630-3A22-3FB7-DA64-034CE82F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6" y="2423684"/>
            <a:ext cx="3654634" cy="4019798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37E25BE3-2C53-66D6-7EE1-C8071304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244" y="2423684"/>
            <a:ext cx="4401319" cy="40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C8D17-FBE5-CDBC-B6E2-4689DE1FD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072661A1-AC6C-C443-F12E-C28E4929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26" y="2442229"/>
            <a:ext cx="5973747" cy="392027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03E8CB-E209-B503-F915-5E0123C6FD51}"/>
              </a:ext>
            </a:extLst>
          </p:cNvPr>
          <p:cNvSpPr txBox="1">
            <a:spLocks/>
          </p:cNvSpPr>
          <p:nvPr/>
        </p:nvSpPr>
        <p:spPr bwMode="gray">
          <a:xfrm>
            <a:off x="482002" y="725218"/>
            <a:ext cx="8277561" cy="1234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Gradient Descent –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39785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B51B1-4DDF-560E-EBFE-62F61C58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3C8A00-56A2-9FC4-0562-4535CB27B089}"/>
              </a:ext>
            </a:extLst>
          </p:cNvPr>
          <p:cNvSpPr txBox="1">
            <a:spLocks/>
          </p:cNvSpPr>
          <p:nvPr/>
        </p:nvSpPr>
        <p:spPr bwMode="gray">
          <a:xfrm>
            <a:off x="482002" y="725218"/>
            <a:ext cx="8277561" cy="1234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Gradient Descent – Prediction (Class 0)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F26A11-C2C5-516B-331B-49D58663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09" y="2351313"/>
            <a:ext cx="7177582" cy="4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1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03102-4161-6B52-FF22-EF38E230C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83D20D-187A-A878-B1AC-10086899B69C}"/>
              </a:ext>
            </a:extLst>
          </p:cNvPr>
          <p:cNvSpPr txBox="1">
            <a:spLocks/>
          </p:cNvSpPr>
          <p:nvPr/>
        </p:nvSpPr>
        <p:spPr bwMode="gray">
          <a:xfrm>
            <a:off x="482002" y="725218"/>
            <a:ext cx="8277561" cy="1234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Gradient Descent – Predictions (class 3)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01ED65-ED6A-BAC8-37EE-2A06E40AF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93818"/>
            <a:ext cx="7772400" cy="40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1F04-852C-90A1-4C44-1EBA4BD85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E51320-B697-8C48-DBC2-555F0451FDAD}"/>
              </a:ext>
            </a:extLst>
          </p:cNvPr>
          <p:cNvSpPr txBox="1">
            <a:spLocks/>
          </p:cNvSpPr>
          <p:nvPr/>
        </p:nvSpPr>
        <p:spPr bwMode="gray">
          <a:xfrm>
            <a:off x="482002" y="725218"/>
            <a:ext cx="8277561" cy="1234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Gradient Descent – Predictions (class 4)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7B8AC9-F6FD-3918-C672-FEE5AF99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9" y="2410691"/>
            <a:ext cx="7745681" cy="42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4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76944"/>
            <a:ext cx="8461169" cy="4006417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Conclusions:</a:t>
            </a:r>
            <a:br>
              <a:rPr lang="en-GB" dirty="0"/>
            </a:br>
            <a:r>
              <a:rPr dirty="0"/>
              <a:t>• ML models can support early CVD detection.</a:t>
            </a:r>
            <a:br>
              <a:rPr lang="en-GB" dirty="0"/>
            </a:br>
            <a:r>
              <a:rPr dirty="0"/>
              <a:t>• Gradient Boosting outperformed other models (F1: 80%).</a:t>
            </a:r>
            <a:br>
              <a:rPr lang="en-GB" dirty="0"/>
            </a:br>
            <a:r>
              <a:rPr dirty="0"/>
              <a:t>• Integration of XAI provided transparency and trust.</a:t>
            </a:r>
            <a:endParaRPr lang="en-GB" dirty="0"/>
          </a:p>
          <a:p>
            <a:pPr marL="0" indent="0">
              <a:buNone/>
            </a:pPr>
            <a:endParaRPr dirty="0"/>
          </a:p>
          <a:p>
            <a:r>
              <a:rPr dirty="0"/>
              <a:t>Future Work:</a:t>
            </a:r>
            <a:br>
              <a:rPr lang="en-GB" dirty="0"/>
            </a:br>
            <a:r>
              <a:rPr dirty="0"/>
              <a:t>• Enhance severity classification (mild, moderate, severe).</a:t>
            </a:r>
            <a:br>
              <a:rPr lang="en-GB" dirty="0"/>
            </a:br>
            <a:r>
              <a:rPr dirty="0"/>
              <a:t>• Incorporate real-time clinical datasets.</a:t>
            </a:r>
            <a:br>
              <a:rPr lang="en-GB" dirty="0"/>
            </a:br>
            <a:r>
              <a:rPr dirty="0"/>
              <a:t>• Refine feature engineering for better interpretability.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3812"/>
            <a:ext cx="8544296" cy="4554187"/>
          </a:xfrm>
        </p:spPr>
        <p:txBody>
          <a:bodyPr>
            <a:normAutofit/>
          </a:bodyPr>
          <a:lstStyle/>
          <a:p>
            <a:r>
              <a:rPr lang="en-US" dirty="0"/>
              <a:t>Sethi, A., </a:t>
            </a:r>
            <a:r>
              <a:rPr lang="en-US" dirty="0" err="1"/>
              <a:t>Dharmavaram</a:t>
            </a:r>
            <a:r>
              <a:rPr lang="en-US" dirty="0"/>
              <a:t>, S. &amp; Somasundaram, S. Explainable artificial intelligence (</a:t>
            </a:r>
            <a:r>
              <a:rPr lang="en-US" dirty="0" err="1"/>
              <a:t>xai</a:t>
            </a:r>
            <a:r>
              <a:rPr lang="en-US" dirty="0"/>
              <a:t>) approach to heart disease prediction in 2024 3rd International Conference on Artificial Intelligence For Internet of Things (</a:t>
            </a:r>
            <a:r>
              <a:rPr lang="en-US" dirty="0" err="1"/>
              <a:t>AIIoT</a:t>
            </a:r>
            <a:r>
              <a:rPr lang="en-US" dirty="0"/>
              <a:t>) (2024), 1–6.</a:t>
            </a:r>
          </a:p>
          <a:p>
            <a:r>
              <a:rPr lang="en-US" dirty="0"/>
              <a:t>Rezk, N. G., </a:t>
            </a:r>
            <a:r>
              <a:rPr lang="en-US" dirty="0" err="1"/>
              <a:t>Alshathri</a:t>
            </a:r>
            <a:r>
              <a:rPr lang="en-US" dirty="0"/>
              <a:t>, S., Sayed, A., El-Din </a:t>
            </a:r>
            <a:r>
              <a:rPr lang="en-US" dirty="0" err="1"/>
              <a:t>Hemdan</a:t>
            </a:r>
            <a:r>
              <a:rPr lang="en-US" dirty="0"/>
              <a:t>, E. &amp; El-</a:t>
            </a:r>
            <a:r>
              <a:rPr lang="en-US" dirty="0" err="1"/>
              <a:t>Behery</a:t>
            </a:r>
            <a:r>
              <a:rPr lang="en-US" dirty="0"/>
              <a:t>, H. XAI-Augmented Voting Ensemble Models for Heart Disease Prediction: A SHAP and LIME-Based Approach. Bioengineering 11, 1016 (2024).</a:t>
            </a:r>
          </a:p>
          <a:p>
            <a:r>
              <a:rPr lang="en-US" dirty="0"/>
              <a:t>Aggarwal, R., Podder, P. &amp; </a:t>
            </a:r>
            <a:r>
              <a:rPr lang="en-US" dirty="0" err="1"/>
              <a:t>Khamparia</a:t>
            </a:r>
            <a:r>
              <a:rPr lang="en-US" dirty="0"/>
              <a:t>, A. in Biomedical data analysis and processing using explainable (XAI) and responsive artificial intelligence (RAI) 91–103 (Springer, 2022).</a:t>
            </a:r>
          </a:p>
          <a:p>
            <a:r>
              <a:rPr lang="en-US" dirty="0"/>
              <a:t>World Health Organization. Cardiovascular Diseases https://</a:t>
            </a:r>
            <a:r>
              <a:rPr lang="en-US" dirty="0" err="1"/>
              <a:t>www.afro.who.int</a:t>
            </a:r>
            <a:r>
              <a:rPr lang="en-US" dirty="0"/>
              <a:t>/</a:t>
            </a:r>
            <a:r>
              <a:rPr lang="en-US" dirty="0" err="1"/>
              <a:t>healthtopics</a:t>
            </a:r>
            <a:r>
              <a:rPr lang="en-US" dirty="0"/>
              <a:t>/cardiovascular-diseases (2025).</a:t>
            </a:r>
          </a:p>
          <a:p>
            <a:r>
              <a:rPr lang="en-US" dirty="0"/>
              <a:t>Absar, N. et al. The efficacy of machine-learning-supported smart system for heart disease prediction in Healthcare 10 (2022), 1137.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52B69-7EEB-6BCE-A0A9-60E6DE43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1837-F57E-73DE-6334-119A9299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DE57-9EE1-081D-F03C-FE56D8F23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4436"/>
            <a:ext cx="8544296" cy="4431002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Ahmad, B., Chen, J. &amp; Chen, H. Feature selection strategies for optimized heart disease diagnosis using ML and DL models. </a:t>
            </a:r>
            <a:r>
              <a:rPr lang="en-US" sz="1800" dirty="0" err="1"/>
              <a:t>arXiv</a:t>
            </a:r>
            <a:r>
              <a:rPr lang="en-US" sz="1800" dirty="0"/>
              <a:t> preprint arXiv:2503.16577 (2025).</a:t>
            </a:r>
          </a:p>
          <a:p>
            <a:r>
              <a:rPr lang="en-US" sz="1800" dirty="0"/>
              <a:t>Mehta, H. &amp; Passi, K. Social media hate speech detection using explainable artificial intelligence (XAI). Algorithms 15, 291 (2022).</a:t>
            </a:r>
          </a:p>
          <a:p>
            <a:r>
              <a:rPr lang="en-US" sz="1800" dirty="0"/>
              <a:t>Lee, H. &amp; Tsoi, P. Feature-Enhanced Machine Learning for All-Cause Mortality Prediction in Healthcare Data. </a:t>
            </a:r>
            <a:r>
              <a:rPr lang="en-US" sz="1800" dirty="0" err="1"/>
              <a:t>arXiv</a:t>
            </a:r>
            <a:r>
              <a:rPr lang="en-US" sz="1800" dirty="0"/>
              <a:t> preprint arXiv:2503.21241 (2025).</a:t>
            </a:r>
          </a:p>
          <a:p>
            <a:r>
              <a:rPr lang="en-US" sz="1800" dirty="0"/>
              <a:t>Qadri, A. M., Raza, A., Munir, K. &amp; Almutairi, M. S. Effective feature engineering technique for heart disease prediction with machine learning. IEEE Access 11, 56214–56224 (2023).</a:t>
            </a:r>
          </a:p>
          <a:p>
            <a:r>
              <a:rPr lang="en-US" sz="1800" dirty="0"/>
              <a:t>Guleria, P., Naga Srinivasu, P., Ahmed, S., </a:t>
            </a:r>
            <a:r>
              <a:rPr lang="en-US" sz="1800" dirty="0" err="1"/>
              <a:t>Almusallam</a:t>
            </a:r>
            <a:r>
              <a:rPr lang="en-US" sz="1800" dirty="0"/>
              <a:t>, N. &amp; </a:t>
            </a:r>
            <a:r>
              <a:rPr lang="en-US" sz="1800" dirty="0" err="1"/>
              <a:t>Alarfaj</a:t>
            </a:r>
            <a:r>
              <a:rPr lang="en-US" sz="1800" dirty="0"/>
              <a:t>, F. K. XAI framework for cardiovascular disease prediction using classification techniques.</a:t>
            </a:r>
          </a:p>
          <a:p>
            <a:r>
              <a:rPr lang="en-US" sz="1800" dirty="0"/>
              <a:t>Electronics 11, 4086 (2022).</a:t>
            </a:r>
          </a:p>
          <a:p>
            <a:r>
              <a:rPr lang="en-US" sz="1800" dirty="0"/>
              <a:t>Mhamdi, L., </a:t>
            </a:r>
            <a:r>
              <a:rPr lang="en-US" sz="1800" dirty="0" err="1"/>
              <a:t>Dammak</a:t>
            </a:r>
            <a:r>
              <a:rPr lang="en-US" sz="1800" dirty="0"/>
              <a:t>, O., Cottin, F. &amp; </a:t>
            </a:r>
            <a:r>
              <a:rPr lang="en-US" sz="1800" dirty="0" err="1"/>
              <a:t>Dhaou</a:t>
            </a:r>
            <a:r>
              <a:rPr lang="en-US" sz="1800" dirty="0"/>
              <a:t>, I. B. Artificial intelligence for cardiac diseases diagnosis and prediction using ECG images on embedded systems. Biomedicines 10, 2013 (2022).</a:t>
            </a:r>
          </a:p>
        </p:txBody>
      </p:sp>
    </p:spTree>
    <p:extLst>
      <p:ext uri="{BB962C8B-B14F-4D97-AF65-F5344CB8AC3E}">
        <p14:creationId xmlns:p14="http://schemas.microsoft.com/office/powerpoint/2010/main" val="254009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51FF7-2FF0-68E1-458F-12AFF53DD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D08E-3941-61EB-89CC-080473D6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ED67-0137-0847-EFCA-EA492559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4436"/>
            <a:ext cx="8544296" cy="4431002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Alom, Z., Azim, M. A., Aung, Z., Khushi, M., Car, J. &amp; Moni, M. A. Early stage detection of heart failure using machine learning techniques in Proceedings of the International Conference on Big Data, IoT, and Machine Learning: BIM 2021 (2021), 75–88.</a:t>
            </a:r>
          </a:p>
          <a:p>
            <a:r>
              <a:rPr lang="en-US" sz="1800" dirty="0"/>
              <a:t>Gupta, S. K., Shrivastava, A., Upadhyay, S. P. &amp; Chaurasia, P. K. A machine learning approach for heart attack prediction. International Journal of Engineering and Advanced Technology (IJEAT) 10, 1–11 (2021).</a:t>
            </a:r>
          </a:p>
          <a:p>
            <a:r>
              <a:rPr lang="en-US" sz="1800" dirty="0"/>
              <a:t>Gupta, C., Saha, A., Reddy, N. S. &amp; Acharya, U. D. Cardiac Disease Prediction using Supervised Machine Learning Techniques. in Journal of physics: conference series 2161 (2022), 012013.</a:t>
            </a:r>
          </a:p>
          <a:p>
            <a:r>
              <a:rPr lang="en-US" sz="1800" dirty="0"/>
              <a:t>Ward, A. et al. Machine learning and atherosclerotic cardiovascular disease risk prediction in a multi-ethnic population. NPJ digital medicine 3, 125 (2020).</a:t>
            </a:r>
          </a:p>
          <a:p>
            <a:r>
              <a:rPr lang="en-US" sz="1800" dirty="0"/>
              <a:t>SHAP Documentation. An introduction to explainable AI with Shapley values https : / / </a:t>
            </a:r>
            <a:r>
              <a:rPr lang="en-US" sz="1800" dirty="0" err="1"/>
              <a:t>shap</a:t>
            </a:r>
            <a:r>
              <a:rPr lang="en-US" sz="1800" dirty="0"/>
              <a:t> . </a:t>
            </a:r>
            <a:r>
              <a:rPr lang="en-US" sz="1800" dirty="0" err="1"/>
              <a:t>readthedocs</a:t>
            </a:r>
            <a:r>
              <a:rPr lang="en-US" sz="1800" dirty="0"/>
              <a:t> . io / </a:t>
            </a:r>
            <a:r>
              <a:rPr lang="en-US" sz="1800" dirty="0" err="1"/>
              <a:t>en</a:t>
            </a:r>
            <a:r>
              <a:rPr lang="en-US" sz="1800" dirty="0"/>
              <a:t> / latest / example _ notebooks /overviews/An%20introduction%20to%20explainable%20AI%20with%20Shapley%20values.html (2025).</a:t>
            </a:r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991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0845"/>
            <a:ext cx="8229600" cy="5085608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High accuracy ML/DL models exist but lack interpretability.</a:t>
            </a:r>
          </a:p>
          <a:p>
            <a:r>
              <a:rPr dirty="0"/>
              <a:t>In healthcare, transparency is vital for clinical trust.</a:t>
            </a:r>
            <a:endParaRPr lang="en-GB" dirty="0"/>
          </a:p>
          <a:p>
            <a:pPr marL="0" indent="0">
              <a:buNone/>
            </a:pPr>
            <a:endParaRPr dirty="0"/>
          </a:p>
          <a:p>
            <a:r>
              <a:rPr dirty="0"/>
              <a:t>Challenges:</a:t>
            </a:r>
            <a:br>
              <a:rPr lang="en-US" dirty="0"/>
            </a:br>
            <a:r>
              <a:rPr lang="en-US" dirty="0"/>
              <a:t>• Need to explain model predictions (reduce black-box effect).</a:t>
            </a:r>
            <a:br>
              <a:rPr lang="en-US" dirty="0"/>
            </a:br>
            <a:r>
              <a:rPr lang="en-US" dirty="0"/>
              <a:t>• Improve reliability of heart disease detection models.</a:t>
            </a:r>
          </a:p>
          <a:p>
            <a:pPr marL="0" indent="0">
              <a:buNone/>
            </a:pPr>
            <a:endParaRPr lang="en-US" dirty="0"/>
          </a:p>
          <a:p>
            <a:r>
              <a:rPr dirty="0"/>
              <a:t>Research Objectives:</a:t>
            </a:r>
            <a:br>
              <a:rPr lang="en-GB" dirty="0"/>
            </a:br>
            <a:r>
              <a:rPr dirty="0"/>
              <a:t>• </a:t>
            </a:r>
            <a:r>
              <a:rPr lang="en-GB" dirty="0"/>
              <a:t>Using feature engineering techniques to create new features </a:t>
            </a:r>
            <a:r>
              <a:rPr dirty="0"/>
              <a:t>to enhance predictive performance.</a:t>
            </a:r>
            <a:br>
              <a:rPr lang="en-GB" dirty="0"/>
            </a:br>
            <a:r>
              <a:rPr dirty="0"/>
              <a:t>• Apply SHAP and LIME to interpret model behavior.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632BA-67E3-2BDA-9EAE-DF536DE28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D5CF-BD74-85B3-99D1-F8A4C848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FDD0-99D2-8FBC-9126-B6767F39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4436"/>
            <a:ext cx="8544296" cy="44310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Rajendran, R. &amp; Karthi, A. Heart disease prediction using entropy based feature engineering and </a:t>
            </a:r>
            <a:r>
              <a:rPr lang="en-US" dirty="0" err="1"/>
              <a:t>ensembling</a:t>
            </a:r>
            <a:r>
              <a:rPr lang="en-US" dirty="0"/>
              <a:t> of machine learning classifiers. Expert Systems with Applications 207, 117882 (2022).</a:t>
            </a:r>
          </a:p>
          <a:p>
            <a:r>
              <a:rPr lang="en-US" dirty="0"/>
              <a:t>Chandrasekhar, N. &amp; </a:t>
            </a:r>
            <a:r>
              <a:rPr lang="en-US" dirty="0" err="1"/>
              <a:t>Peddakrishna</a:t>
            </a:r>
            <a:r>
              <a:rPr lang="en-US" dirty="0"/>
              <a:t>, S. Enhancing heart disease prediction accuracy through machine learning techniques and optimization. Processes 11, 1210 (2023).</a:t>
            </a:r>
          </a:p>
          <a:p>
            <a:r>
              <a:rPr lang="en-US" dirty="0"/>
              <a:t>Shrestha, D. Advanced Machine Learning Techniques for Predicting Heart Disease: A Comparative Analysis Using the Cleveland Heart Disease Dataset. Applied Medical Informatics 46 (2024).</a:t>
            </a:r>
          </a:p>
          <a:p>
            <a:r>
              <a:rPr lang="en-US" dirty="0"/>
              <a:t>Sharma, V., Yadav, S. &amp; Gupta, M. Heart disease prediction using machine learning techniques in 2020 2nd international conference on advances in com- </a:t>
            </a:r>
            <a:r>
              <a:rPr lang="en-US" dirty="0" err="1"/>
              <a:t>puting</a:t>
            </a:r>
            <a:r>
              <a:rPr lang="en-US" dirty="0"/>
              <a:t>, communication control and networking (ICACCCN) (2020), 177–181.</a:t>
            </a:r>
          </a:p>
          <a:p>
            <a:r>
              <a:rPr lang="en-US" dirty="0"/>
              <a:t>El-</a:t>
            </a:r>
            <a:r>
              <a:rPr lang="en-US" dirty="0" err="1"/>
              <a:t>Sofany</a:t>
            </a:r>
            <a:r>
              <a:rPr lang="en-US" dirty="0"/>
              <a:t>, H., </a:t>
            </a:r>
            <a:r>
              <a:rPr lang="en-US" dirty="0" err="1"/>
              <a:t>Bouallegue</a:t>
            </a:r>
            <a:r>
              <a:rPr lang="en-US" dirty="0"/>
              <a:t>, B. &amp; El-Latif, Y. M. A. A proposed technique for predicting heart disease using machine learning algorithms and an explainable AI method. Scientific reports 14, 23277 (2024).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154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Distributions</a:t>
            </a:r>
          </a:p>
        </p:txBody>
      </p:sp>
      <p:pic>
        <p:nvPicPr>
          <p:cNvPr id="6" name="Picture 5" descr="A graph of age distribution&#10;&#10;AI-generated content may be incorrect.">
            <a:extLst>
              <a:ext uri="{FF2B5EF4-FFF2-40B4-BE49-F238E27FC236}">
                <a16:creationId xmlns:a16="http://schemas.microsoft.com/office/drawing/2014/main" id="{03B414DF-AF36-BFA1-4831-8D8EF777C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2164971"/>
            <a:ext cx="3417483" cy="2194560"/>
          </a:xfrm>
          <a:prstGeom prst="rect">
            <a:avLst/>
          </a:prstGeom>
        </p:spPr>
      </p:pic>
      <p:pic>
        <p:nvPicPr>
          <p:cNvPr id="9" name="Picture 8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7C83470E-E399-0E88-C63D-7525F18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503" y="2164972"/>
            <a:ext cx="3075302" cy="2235142"/>
          </a:xfrm>
          <a:prstGeom prst="rect">
            <a:avLst/>
          </a:prstGeom>
        </p:spPr>
      </p:pic>
      <p:pic>
        <p:nvPicPr>
          <p:cNvPr id="11" name="Picture 10" descr="A pie chart with text&#10;&#10;AI-generated content may be incorrect.">
            <a:extLst>
              <a:ext uri="{FF2B5EF4-FFF2-40B4-BE49-F238E27FC236}">
                <a16:creationId xmlns:a16="http://schemas.microsoft.com/office/drawing/2014/main" id="{9ECFC373-889E-26A5-2217-E67275678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236" y="4232396"/>
            <a:ext cx="1918277" cy="2030728"/>
          </a:xfrm>
          <a:prstGeom prst="rect">
            <a:avLst/>
          </a:prstGeom>
        </p:spPr>
      </p:pic>
      <p:pic>
        <p:nvPicPr>
          <p:cNvPr id="13" name="Picture 12" descr="A green line graph with white text&#10;&#10;AI-generated content may be incorrect.">
            <a:extLst>
              <a:ext uri="{FF2B5EF4-FFF2-40B4-BE49-F238E27FC236}">
                <a16:creationId xmlns:a16="http://schemas.microsoft.com/office/drawing/2014/main" id="{4A15EB20-CEDB-55C9-C944-10DADA7E7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503" y="4359531"/>
            <a:ext cx="3206446" cy="1776459"/>
          </a:xfrm>
          <a:prstGeom prst="rect">
            <a:avLst/>
          </a:prstGeom>
        </p:spPr>
      </p:pic>
      <p:pic>
        <p:nvPicPr>
          <p:cNvPr id="15" name="Picture 14" descr="A graph of a distribution of a number of objects&#10;&#10;AI-generated content may be incorrect.">
            <a:extLst>
              <a:ext uri="{FF2B5EF4-FFF2-40B4-BE49-F238E27FC236}">
                <a16:creationId xmlns:a16="http://schemas.microsoft.com/office/drawing/2014/main" id="{80BA827F-F29E-0D51-78C6-986942771D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8" y="4359531"/>
            <a:ext cx="2940049" cy="17906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EEB38-1CC6-1C20-E94F-0C1264732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57FF-71D7-92CD-B23C-2566E4E2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Distributions</a:t>
            </a:r>
          </a:p>
        </p:txBody>
      </p:sp>
      <p:pic>
        <p:nvPicPr>
          <p:cNvPr id="5" name="Picture 4" descr="A diagram of a serum&#10;&#10;AI-generated content may be incorrect.">
            <a:extLst>
              <a:ext uri="{FF2B5EF4-FFF2-40B4-BE49-F238E27FC236}">
                <a16:creationId xmlns:a16="http://schemas.microsoft.com/office/drawing/2014/main" id="{68C3B429-1E83-31AA-DAC7-D68BC1E5C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312988"/>
            <a:ext cx="2956956" cy="1948048"/>
          </a:xfrm>
          <a:prstGeom prst="rect">
            <a:avLst/>
          </a:prstGeom>
        </p:spPr>
      </p:pic>
      <p:pic>
        <p:nvPicPr>
          <p:cNvPr id="8" name="Picture 7" descr="A graph of a slope of peak exercise st segment&#10;&#10;AI-generated content may be incorrect.">
            <a:extLst>
              <a:ext uri="{FF2B5EF4-FFF2-40B4-BE49-F238E27FC236}">
                <a16:creationId xmlns:a16="http://schemas.microsoft.com/office/drawing/2014/main" id="{1AE2F972-DBA6-1EA5-AF13-0C19B5C47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775" y="2312988"/>
            <a:ext cx="3117850" cy="1790700"/>
          </a:xfrm>
          <a:prstGeom prst="rect">
            <a:avLst/>
          </a:prstGeom>
        </p:spPr>
      </p:pic>
      <p:pic>
        <p:nvPicPr>
          <p:cNvPr id="12" name="Picture 11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1FDDEECB-D4CC-F460-51AB-C998864B6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1" y="4429495"/>
            <a:ext cx="2956956" cy="2027164"/>
          </a:xfrm>
          <a:prstGeom prst="rect">
            <a:avLst/>
          </a:prstGeom>
        </p:spPr>
      </p:pic>
      <p:pic>
        <p:nvPicPr>
          <p:cNvPr id="16" name="Picture 15" descr="A graph with a line&#10;&#10;AI-generated content may be incorrect.">
            <a:extLst>
              <a:ext uri="{FF2B5EF4-FFF2-40B4-BE49-F238E27FC236}">
                <a16:creationId xmlns:a16="http://schemas.microsoft.com/office/drawing/2014/main" id="{247EDF55-8BC1-D7B7-5BFC-559219796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949" y="4479467"/>
            <a:ext cx="3117850" cy="19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0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41F2F-1ABD-3FEE-1D16-F5547BE4B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667D-6312-BA34-BD80-FBF7DA0C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</a:t>
            </a:r>
            <a:endParaRPr dirty="0"/>
          </a:p>
        </p:txBody>
      </p:sp>
      <p:pic>
        <p:nvPicPr>
          <p:cNvPr id="6" name="Picture 5" descr="A diagram of a process&#10;&#10;AI-generated content may be incorrect.">
            <a:extLst>
              <a:ext uri="{FF2B5EF4-FFF2-40B4-BE49-F238E27FC236}">
                <a16:creationId xmlns:a16="http://schemas.microsoft.com/office/drawing/2014/main" id="{A87546EE-94A9-FB82-0B60-80BE7FF2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46" y="2468581"/>
            <a:ext cx="2752107" cy="41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1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85060"/>
            <a:ext cx="8461169" cy="4215740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Dataset: UCI Heart Disease dataset.</a:t>
            </a:r>
          </a:p>
          <a:p>
            <a:r>
              <a:rPr dirty="0"/>
              <a:t>Data Preprocessing:</a:t>
            </a:r>
            <a:br>
              <a:rPr lang="en-GB" dirty="0"/>
            </a:br>
            <a:r>
              <a:rPr dirty="0"/>
              <a:t>• Kept all medical records.</a:t>
            </a:r>
            <a:br>
              <a:rPr lang="en-GB" dirty="0"/>
            </a:br>
            <a:r>
              <a:rPr dirty="0"/>
              <a:t>• Missing values handled using regression, KNN imputation.</a:t>
            </a:r>
          </a:p>
          <a:p>
            <a:r>
              <a:rPr dirty="0"/>
              <a:t>Feature Engineering:</a:t>
            </a:r>
            <a:br>
              <a:rPr lang="en-GB" dirty="0"/>
            </a:br>
            <a:r>
              <a:rPr dirty="0"/>
              <a:t>• Created 6 additional risk-related features (e.g., cholesterol risk flag, fitness index).</a:t>
            </a:r>
          </a:p>
          <a:p>
            <a:r>
              <a:rPr dirty="0"/>
              <a:t>Model Development:</a:t>
            </a:r>
            <a:br>
              <a:rPr lang="en-GB" dirty="0"/>
            </a:br>
            <a:r>
              <a:rPr dirty="0"/>
              <a:t>• Random Forest </a:t>
            </a:r>
            <a:r>
              <a:rPr lang="en-GB" dirty="0"/>
              <a:t>(</a:t>
            </a:r>
            <a:r>
              <a:rPr dirty="0"/>
              <a:t>baseline</a:t>
            </a:r>
            <a:r>
              <a:rPr lang="en-GB" dirty="0"/>
              <a:t>)</a:t>
            </a:r>
            <a:r>
              <a:rPr dirty="0"/>
              <a:t>.</a:t>
            </a:r>
            <a:br>
              <a:rPr lang="en-GB" dirty="0"/>
            </a:br>
            <a:r>
              <a:rPr dirty="0"/>
              <a:t>• Hyperparameter tuning with Bayesian search.</a:t>
            </a:r>
            <a:br>
              <a:rPr lang="en-GB" dirty="0"/>
            </a:br>
            <a:r>
              <a:rPr dirty="0"/>
              <a:t>• Ensemble learning: AdaBoost, Gradient Boosting.</a:t>
            </a:r>
          </a:p>
          <a:p>
            <a:r>
              <a:rPr dirty="0"/>
              <a:t>Explainable AI:</a:t>
            </a:r>
            <a:br>
              <a:rPr lang="en-GB" dirty="0"/>
            </a:br>
            <a:r>
              <a:rPr dirty="0"/>
              <a:t>• Applied SHAP for interpretability.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41319"/>
            <a:ext cx="8591797" cy="419199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lang="en-GB" dirty="0"/>
              <a:t>Exploratory Data Analysis.</a:t>
            </a:r>
          </a:p>
          <a:p>
            <a:r>
              <a:rPr lang="en-GB" dirty="0"/>
              <a:t>Data Preprocessing.</a:t>
            </a:r>
          </a:p>
          <a:p>
            <a:r>
              <a:rPr lang="en-GB" dirty="0"/>
              <a:t>Hyper parameter Tuning.</a:t>
            </a:r>
          </a:p>
          <a:p>
            <a:r>
              <a:rPr lang="en-GB" dirty="0"/>
              <a:t>Cross Validation.</a:t>
            </a:r>
          </a:p>
          <a:p>
            <a:r>
              <a:rPr lang="en-GB" dirty="0"/>
              <a:t>Model Implementation.</a:t>
            </a:r>
          </a:p>
          <a:p>
            <a:r>
              <a:rPr lang="en-GB" dirty="0"/>
              <a:t>Ensemble Learning.</a:t>
            </a:r>
          </a:p>
          <a:p>
            <a:r>
              <a:rPr lang="en-GB" dirty="0"/>
              <a:t>Model Deployment.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1CB5-E3A7-2D71-C380-F30491DEF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F518-C2F9-26D5-AEC7-0E8EEFB8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Explainable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275D-7C13-305D-C86D-890D9E0D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15688"/>
            <a:ext cx="8591797" cy="4417621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SHAP used to interpret feature contributions.</a:t>
            </a:r>
            <a:endParaRPr lang="en-GB" dirty="0"/>
          </a:p>
          <a:p>
            <a:pPr marL="0" indent="0">
              <a:buNone/>
            </a:pPr>
            <a:endParaRPr dirty="0"/>
          </a:p>
          <a:p>
            <a:r>
              <a:rPr dirty="0"/>
              <a:t>Findings:</a:t>
            </a:r>
            <a:br>
              <a:rPr lang="en-GB" dirty="0"/>
            </a:br>
            <a:r>
              <a:rPr dirty="0"/>
              <a:t>• Chest pain consistently most influential feature.</a:t>
            </a:r>
            <a:br>
              <a:rPr lang="en-GB" dirty="0"/>
            </a:br>
            <a:r>
              <a:rPr dirty="0"/>
              <a:t>• Major vessels, resting blood pressure significant in AdaBoost.</a:t>
            </a:r>
            <a:endParaRPr lang="en-GB" dirty="0"/>
          </a:p>
          <a:p>
            <a:pPr marL="0" indent="0">
              <a:buNone/>
            </a:pPr>
            <a:endParaRPr dirty="0"/>
          </a:p>
          <a:p>
            <a:r>
              <a:rPr dirty="0"/>
              <a:t>Benefits:</a:t>
            </a:r>
            <a:br>
              <a:rPr lang="en-GB" dirty="0"/>
            </a:br>
            <a:r>
              <a:rPr dirty="0"/>
              <a:t>• Transparency in model decisions.</a:t>
            </a:r>
            <a:br>
              <a:rPr lang="en-GB" dirty="0"/>
            </a:br>
            <a:r>
              <a:rPr dirty="0"/>
              <a:t>• Improves clinical trust.</a:t>
            </a:r>
            <a:br>
              <a:rPr lang="en-GB" dirty="0"/>
            </a:br>
            <a:r>
              <a:rPr dirty="0"/>
              <a:t>• Supports further research by identifying key variables.</a:t>
            </a:r>
          </a:p>
        </p:txBody>
      </p:sp>
    </p:spTree>
    <p:extLst>
      <p:ext uri="{BB962C8B-B14F-4D97-AF65-F5344CB8AC3E}">
        <p14:creationId xmlns:p14="http://schemas.microsoft.com/office/powerpoint/2010/main" val="308732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86940"/>
            <a:ext cx="8591797" cy="4298868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Random Forest:</a:t>
            </a:r>
            <a:br>
              <a:rPr lang="en-GB" dirty="0"/>
            </a:br>
            <a:r>
              <a:rPr dirty="0"/>
              <a:t>F1: 76%, Recall: 90% for healthy class.</a:t>
            </a:r>
            <a:br>
              <a:rPr lang="en-GB" dirty="0"/>
            </a:br>
            <a:r>
              <a:rPr dirty="0"/>
              <a:t>Poor at detecting severe disease classes.</a:t>
            </a:r>
          </a:p>
          <a:p>
            <a:r>
              <a:rPr dirty="0"/>
              <a:t>AdaBoost:</a:t>
            </a:r>
            <a:br>
              <a:rPr lang="en-GB" dirty="0"/>
            </a:br>
            <a:r>
              <a:rPr dirty="0"/>
              <a:t>Balanced but weaker PR AUC (0.565).</a:t>
            </a:r>
          </a:p>
          <a:p>
            <a:r>
              <a:rPr dirty="0"/>
              <a:t>Gradient Boosting:</a:t>
            </a:r>
            <a:br>
              <a:rPr lang="en-GB" dirty="0"/>
            </a:br>
            <a:r>
              <a:rPr dirty="0"/>
              <a:t>Best performing model.</a:t>
            </a:r>
            <a:br>
              <a:rPr lang="en-GB" dirty="0"/>
            </a:br>
            <a:r>
              <a:rPr dirty="0"/>
              <a:t>F1: 80%, Recall: 88% for healthy class</a:t>
            </a:r>
            <a:r>
              <a:rPr lang="en-GB" dirty="0"/>
              <a:t> 0</a:t>
            </a:r>
            <a:r>
              <a:rPr dirty="0"/>
              <a:t>.</a:t>
            </a:r>
            <a:br>
              <a:rPr lang="en-GB" dirty="0"/>
            </a:br>
            <a:r>
              <a:rPr dirty="0"/>
              <a:t>Better detection of moderate disease cases</a:t>
            </a:r>
            <a:r>
              <a:rPr lang="en-GB" dirty="0"/>
              <a:t> (Class 1,2)</a:t>
            </a:r>
            <a:r>
              <a:rPr dirty="0"/>
              <a:t>.</a:t>
            </a:r>
          </a:p>
          <a:p>
            <a:r>
              <a:rPr dirty="0"/>
              <a:t>Key Features:</a:t>
            </a:r>
            <a:br>
              <a:rPr lang="en-GB" dirty="0"/>
            </a:br>
            <a:r>
              <a:rPr dirty="0"/>
              <a:t>Chest pain severity = most influential predictor.</a:t>
            </a:r>
            <a:br>
              <a:rPr lang="en-GB" dirty="0"/>
            </a:br>
            <a:r>
              <a:rPr dirty="0"/>
              <a:t>Major vessels, cholesterol, resting BP also important.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1281</Words>
  <Application>Microsoft Macintosh PowerPoint</Application>
  <PresentationFormat>On-screen Show (4:3)</PresentationFormat>
  <Paragraphs>86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Century Gothic</vt:lpstr>
      <vt:lpstr>Wingdings 3</vt:lpstr>
      <vt:lpstr>Ion Boardroom</vt:lpstr>
      <vt:lpstr>Early Cardiovascular Disease Detection Using Machine Learning and Explainable AI</vt:lpstr>
      <vt:lpstr>Problem Definition</vt:lpstr>
      <vt:lpstr>Dataset Distributions</vt:lpstr>
      <vt:lpstr>Dataset Distributions</vt:lpstr>
      <vt:lpstr>METHODOLOGY </vt:lpstr>
      <vt:lpstr>Methodology</vt:lpstr>
      <vt:lpstr>Machine Learning</vt:lpstr>
      <vt:lpstr>Explainable AI</vt:lpstr>
      <vt:lpstr>Results</vt:lpstr>
      <vt:lpstr>Precision-Recall Curves</vt:lpstr>
      <vt:lpstr>Model Deployment – Gradient Descent</vt:lpstr>
      <vt:lpstr>PowerPoint Presentation</vt:lpstr>
      <vt:lpstr>PowerPoint Presentation</vt:lpstr>
      <vt:lpstr>PowerPoint Presentation</vt:lpstr>
      <vt:lpstr>PowerPoint Presentation</vt:lpstr>
      <vt:lpstr>Conclusion &amp; Future Work</vt:lpstr>
      <vt:lpstr>References</vt:lpstr>
      <vt:lpstr>References</vt:lpstr>
      <vt:lpstr>References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Bhargava Dandu</cp:lastModifiedBy>
  <cp:revision>6</cp:revision>
  <dcterms:created xsi:type="dcterms:W3CDTF">2013-01-27T09:14:16Z</dcterms:created>
  <dcterms:modified xsi:type="dcterms:W3CDTF">2025-09-10T02:23:50Z</dcterms:modified>
  <cp:category/>
</cp:coreProperties>
</file>