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0"/>
  </p:notesMasterIdLst>
  <p:sldIdLst>
    <p:sldId id="426" r:id="rId6"/>
    <p:sldId id="446" r:id="rId7"/>
    <p:sldId id="447" r:id="rId8"/>
    <p:sldId id="448" r:id="rId9"/>
    <p:sldId id="449" r:id="rId10"/>
    <p:sldId id="452" r:id="rId11"/>
    <p:sldId id="453" r:id="rId12"/>
    <p:sldId id="454" r:id="rId13"/>
    <p:sldId id="455" r:id="rId14"/>
    <p:sldId id="456" r:id="rId15"/>
    <p:sldId id="458" r:id="rId16"/>
    <p:sldId id="457" r:id="rId17"/>
    <p:sldId id="459" r:id="rId18"/>
    <p:sldId id="435" r:id="rId19"/>
  </p:sldIdLst>
  <p:sldSz cx="9144000" cy="6858000" type="screen4x3"/>
  <p:notesSz cx="7010400" cy="92964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3800" kern="1200">
        <a:solidFill>
          <a:schemeClr val="tx1"/>
        </a:solidFill>
        <a:latin typeface="Impact" pitchFamily="34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3800" kern="1200">
        <a:solidFill>
          <a:schemeClr val="tx1"/>
        </a:solidFill>
        <a:latin typeface="Impact" pitchFamily="34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3800" kern="1200">
        <a:solidFill>
          <a:schemeClr val="tx1"/>
        </a:solidFill>
        <a:latin typeface="Impact" pitchFamily="34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3800" kern="1200">
        <a:solidFill>
          <a:schemeClr val="tx1"/>
        </a:solidFill>
        <a:latin typeface="Impact" pitchFamily="34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3800" kern="1200">
        <a:solidFill>
          <a:schemeClr val="tx1"/>
        </a:solidFill>
        <a:latin typeface="Impact" pitchFamily="34" charset="0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Impact" pitchFamily="34" charset="0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Impact" pitchFamily="34" charset="0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Impact" pitchFamily="34" charset="0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Impac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Kevin" initials="BK" lastIdx="5" clrIdx="0">
    <p:extLst>
      <p:ext uri="{19B8F6BF-5375-455C-9EA6-DF929625EA0E}">
        <p15:presenceInfo xmlns:p15="http://schemas.microsoft.com/office/powerpoint/2012/main" userId="S-1-5-21-450285137-3616678309-1244856752-3045989" providerId="AD"/>
      </p:ext>
    </p:extLst>
  </p:cmAuthor>
  <p:cmAuthor id="2" name="Daniel, Benjamin" initials="DB" lastIdx="1" clrIdx="1">
    <p:extLst>
      <p:ext uri="{19B8F6BF-5375-455C-9EA6-DF929625EA0E}">
        <p15:presenceInfo xmlns:p15="http://schemas.microsoft.com/office/powerpoint/2012/main" userId="S-1-5-21-450285137-3616678309-1244856752-2001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B8005"/>
    <a:srgbClr val="F4EABE"/>
    <a:srgbClr val="FF9966"/>
    <a:srgbClr val="FDBE41"/>
    <a:srgbClr val="FF9933"/>
    <a:srgbClr val="D0FEB0"/>
    <a:srgbClr val="12FA5A"/>
    <a:srgbClr val="FF6600"/>
    <a:srgbClr val="CAB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77206" autoAdjust="0"/>
  </p:normalViewPr>
  <p:slideViewPr>
    <p:cSldViewPr>
      <p:cViewPr varScale="1">
        <p:scale>
          <a:sx n="70" d="100"/>
          <a:sy n="70" d="100"/>
        </p:scale>
        <p:origin x="19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3036889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0" tIns="46400" rIns="92800" bIns="46400" numCol="1" anchor="t" anchorCtr="0" compatLnSpc="1">
            <a:prstTxWarp prst="textNoShape">
              <a:avLst/>
            </a:prstTxWarp>
          </a:bodyPr>
          <a:lstStyle>
            <a:lvl1pPr algn="l" defTabSz="928144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2"/>
            <a:ext cx="3036889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0" tIns="46400" rIns="92800" bIns="46400" numCol="1" anchor="t" anchorCtr="0" compatLnSpc="1">
            <a:prstTxWarp prst="textNoShape">
              <a:avLst/>
            </a:prstTxWarp>
          </a:bodyPr>
          <a:lstStyle>
            <a:lvl1pPr algn="r" defTabSz="928144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5325"/>
            <a:ext cx="4651375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31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0" tIns="46400" rIns="92800" bIns="46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8829677"/>
            <a:ext cx="3036889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0" tIns="46400" rIns="92800" bIns="46400" numCol="1" anchor="b" anchorCtr="0" compatLnSpc="1">
            <a:prstTxWarp prst="textNoShape">
              <a:avLst/>
            </a:prstTxWarp>
          </a:bodyPr>
          <a:lstStyle>
            <a:lvl1pPr algn="l" defTabSz="928144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29677"/>
            <a:ext cx="3036889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0" tIns="46400" rIns="92800" bIns="46400" numCol="1" anchor="b" anchorCtr="0" compatLnSpc="1">
            <a:prstTxWarp prst="textNoShape">
              <a:avLst/>
            </a:prstTxWarp>
          </a:bodyPr>
          <a:lstStyle>
            <a:lvl1pPr algn="r" defTabSz="928144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fld id="{BCD85143-A0D7-44B0-8917-FE604525E79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21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r>
              <a:rPr lang="en-US" baseline="0" dirty="0" smtClean="0"/>
              <a:t> for having me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I was wan undergrad,</a:t>
            </a:r>
            <a:r>
              <a:rPr lang="en-US" baseline="0" dirty="0" smtClean="0"/>
              <a:t> we focused a lot on designing the database, understanding normal form, and basic querying.  However, I can clearly remember the struggle I had in my database project.  While our team did well on our project, and I could write a basic queries that joined tables and such, I still struggled and </a:t>
            </a:r>
            <a:r>
              <a:rPr lang="en-US" baseline="0" dirty="0" err="1" smtClean="0"/>
              <a:t>resisited</a:t>
            </a:r>
            <a:r>
              <a:rPr lang="en-US" baseline="0" dirty="0" smtClean="0"/>
              <a:t> getting better at SQL because I hadn’t been taught to think in it.  It wasn’t until I was eight years out of undergrad that I met a co-worker who really clarified the way I approached queries and taught me to think in SQL. When you can think in SQL and you master it as a language, writing queries will be come effortless, you will be able to ask better questions about your </a:t>
            </a:r>
            <a:r>
              <a:rPr lang="en-US" baseline="0" dirty="0" err="1" smtClean="0"/>
              <a:t>oragnaization</a:t>
            </a:r>
            <a:r>
              <a:rPr lang="en-US" baseline="0" dirty="0" smtClean="0"/>
              <a:t> and provide unparalleled insight without having to wait on others to help you out.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today’s talk, I’m going to talk about was that I learned not only how to think in SQL, but also some best practices for writing SQL that can facilitate that thinking.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143-A0D7-44B0-8917-FE604525E7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why SQL.  Well</a:t>
            </a:r>
            <a:r>
              <a:rPr lang="en-US" baseline="0" dirty="0" smtClean="0"/>
              <a:t>, Data is everywhere and it growing exponentially.  Home Depot collects 80GB a day just through the clicks on our website not to mention sales, cost, and other supply chain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is the </a:t>
            </a:r>
            <a:r>
              <a:rPr lang="en-US" baseline="0" dirty="0" err="1" smtClean="0"/>
              <a:t>linguq</a:t>
            </a:r>
            <a:r>
              <a:rPr lang="en-US" baseline="0" dirty="0" smtClean="0"/>
              <a:t> franca of data. The better you are at it, the more valuable you will be.  Though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other querying languages such as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can be useful, SQL is still the king.  Look a the platforms it covers.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143-A0D7-44B0-8917-FE604525E7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4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know SQL</a:t>
            </a:r>
            <a:r>
              <a:rPr lang="en-US" baseline="0" dirty="0" smtClean="0"/>
              <a:t> it’s like you’ve got superpowers.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Cover the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143-A0D7-44B0-8917-FE604525E7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6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of you have probably </a:t>
            </a:r>
            <a:r>
              <a:rPr lang="en-US" baseline="0" dirty="0" err="1" smtClean="0"/>
              <a:t>herad</a:t>
            </a:r>
            <a:r>
              <a:rPr lang="en-US" baseline="0" dirty="0" smtClean="0"/>
              <a:t> the term “data scientist”; that’s someone who leads analytic efforts by mining data for patterns and insight.  I think of myself as a data scientist.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about 80% of my time, I’m actually a data janitor.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143-A0D7-44B0-8917-FE604525E7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8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query should reflect your entity relationship model and the purpose</a:t>
            </a:r>
            <a:r>
              <a:rPr lang="en-US" baseline="0" dirty="0" smtClean="0"/>
              <a:t> of the information you are trying to gather.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key to thinking in SQL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Know / write down/ state the goal of what you’re going after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Know what the central table / view / subquery of your data is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Know how to join other </a:t>
            </a:r>
            <a:r>
              <a:rPr lang="en-US" baseline="0" smtClean="0"/>
              <a:t>tables around 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143-A0D7-44B0-8917-FE604525E7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1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5" name="Picture 63" descr="APRON_newtag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572000"/>
            <a:ext cx="2070100" cy="2222500"/>
          </a:xfrm>
          <a:prstGeom prst="rect">
            <a:avLst/>
          </a:prstGeom>
          <a:noFill/>
        </p:spPr>
      </p:pic>
      <p:sp>
        <p:nvSpPr>
          <p:cNvPr id="3115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749300" y="1143000"/>
            <a:ext cx="7620000" cy="1447800"/>
          </a:xfrm>
        </p:spPr>
        <p:txBody>
          <a:bodyPr anchor="b" anchorCtr="1"/>
          <a:lstStyle>
            <a:lvl1pPr algn="ctr">
              <a:lnSpc>
                <a:spcPct val="90000"/>
              </a:lnSpc>
              <a:defRPr sz="4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16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511300" y="3097213"/>
            <a:ext cx="6096000" cy="12461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FF66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132" name="Line 60"/>
          <p:cNvSpPr>
            <a:spLocks noChangeShapeType="1"/>
          </p:cNvSpPr>
          <p:nvPr/>
        </p:nvSpPr>
        <p:spPr bwMode="auto">
          <a:xfrm>
            <a:off x="762000" y="2805113"/>
            <a:ext cx="76200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22225"/>
            <a:ext cx="2054225" cy="6378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22225"/>
            <a:ext cx="6010275" cy="6378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749300" y="1143000"/>
            <a:ext cx="7620000" cy="1447800"/>
          </a:xfrm>
        </p:spPr>
        <p:txBody>
          <a:bodyPr anchor="b" anchorCtr="1"/>
          <a:lstStyle>
            <a:lvl1pPr algn="ctr">
              <a:lnSpc>
                <a:spcPct val="90000"/>
              </a:lnSpc>
              <a:defRPr sz="4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16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511300" y="3097213"/>
            <a:ext cx="6096000" cy="12461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32" name="Line 60"/>
          <p:cNvSpPr>
            <a:spLocks noChangeShapeType="1"/>
          </p:cNvSpPr>
          <p:nvPr/>
        </p:nvSpPr>
        <p:spPr bwMode="auto">
          <a:xfrm>
            <a:off x="762000" y="2805113"/>
            <a:ext cx="76200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5000"/>
              </a:lnSpc>
              <a:spcBef>
                <a:spcPct val="55000"/>
              </a:spcBef>
              <a:buClr>
                <a:srgbClr val="FF9933"/>
              </a:buClr>
              <a:buSzPct val="50000"/>
              <a:buFont typeface="Monotype Sorts" pitchFamily="2" charset="2"/>
              <a:buChar char="n"/>
            </a:pPr>
            <a:endParaRPr lang="en-US" sz="1200" b="1" dirty="0" smtClea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pic>
        <p:nvPicPr>
          <p:cNvPr id="3134" name="Picture 62" descr="APRON-with-Brand-Promise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657600" y="4819650"/>
            <a:ext cx="1828800" cy="1962150"/>
          </a:xfrm>
          <a:prstGeom prst="rect">
            <a:avLst/>
          </a:prstGeom>
          <a:noFill/>
        </p:spPr>
      </p:pic>
      <p:sp>
        <p:nvSpPr>
          <p:cNvPr id="3144" name="Rectangle 7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fld id="{9E15117A-4246-438E-986D-3E0347DBEC2C}" type="slidenum">
              <a:rPr lang="en-US" smtClean="0">
                <a:solidFill>
                  <a:srgbClr val="000000"/>
                </a:solidFill>
                <a:latin typeface="Arial"/>
                <a:cs typeface="Arial" charset="0"/>
              </a:rPr>
              <a:pPr/>
              <a:t>‹#›</a:t>
            </a:fld>
            <a:endParaRPr lang="en-US" dirty="0" smtClean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7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3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957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914400"/>
            <a:ext cx="40322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914400"/>
            <a:ext cx="40322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9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5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81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13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638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1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22225"/>
            <a:ext cx="2054225" cy="6378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22225"/>
            <a:ext cx="6010275" cy="6378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2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2225"/>
            <a:ext cx="8137525" cy="1120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2300" y="914400"/>
            <a:ext cx="40322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914400"/>
            <a:ext cx="40322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89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2225"/>
            <a:ext cx="8137525" cy="1120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2300" y="914400"/>
            <a:ext cx="8216900" cy="548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24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2300" y="22225"/>
            <a:ext cx="8216900" cy="6378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914400"/>
            <a:ext cx="40322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914400"/>
            <a:ext cx="40322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46" y="5984471"/>
            <a:ext cx="655320" cy="655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curveru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75" y="320675"/>
            <a:ext cx="811212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28575" y="65881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</a:pPr>
            <a:fld id="{8E131FFF-6A70-4BE9-A75D-E24A14C37190}" type="slidenum">
              <a:rPr lang="en-US" sz="1000" b="1">
                <a:solidFill>
                  <a:srgbClr val="000000"/>
                </a:solidFill>
                <a:latin typeface="Arial" charset="0"/>
              </a:rPr>
              <a:pPr algn="l">
                <a:lnSpc>
                  <a:spcPct val="100000"/>
                </a:lnSpc>
              </a:pPr>
              <a:t>‹#›</a:t>
            </a:fld>
            <a:endParaRPr lang="en-US" sz="10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22225"/>
            <a:ext cx="81375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914400"/>
            <a:ext cx="82169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1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curverule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206375" y="320675"/>
            <a:ext cx="811212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28575" y="65881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</a:pPr>
            <a:fld id="{8E132F4A-DBC5-4D43-92A2-F8C1E3E2D56D}" type="slidenum">
              <a:rPr lang="en-US" sz="1000" b="1" smtClean="0">
                <a:solidFill>
                  <a:srgbClr val="000000"/>
                </a:solidFill>
                <a:latin typeface="Arial"/>
                <a:cs typeface="Arial" charset="0"/>
              </a:rPr>
              <a:pPr algn="l">
                <a:lnSpc>
                  <a:spcPct val="100000"/>
                </a:lnSpc>
              </a:pPr>
              <a:t>‹#›</a:t>
            </a:fld>
            <a:endParaRPr lang="en-US" sz="1000" b="1" dirty="0" smtClean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22225"/>
            <a:ext cx="81375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914400"/>
            <a:ext cx="82169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05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Impac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SzPct val="11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15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Thinking in 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to UGA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Benefits Of Knowing Good 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300" y="914400"/>
            <a:ext cx="82169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Makes other data querying/manipulation languages and dialects easier to learn</a:t>
            </a:r>
          </a:p>
          <a:p>
            <a:r>
              <a:rPr lang="en-US" dirty="0" smtClean="0"/>
              <a:t>Example: R</a:t>
            </a:r>
          </a:p>
          <a:p>
            <a:pPr lvl="1"/>
            <a:r>
              <a:rPr lang="en-US" dirty="0" smtClean="0"/>
              <a:t>The R Project is a statistics </a:t>
            </a:r>
            <a:br>
              <a:rPr lang="en-US" dirty="0" smtClean="0"/>
            </a:br>
            <a:r>
              <a:rPr lang="en-US" dirty="0" smtClean="0"/>
              <a:t>language for working with data</a:t>
            </a:r>
          </a:p>
          <a:p>
            <a:pPr lvl="1"/>
            <a:r>
              <a:rPr lang="en-US" dirty="0" smtClean="0"/>
              <a:t>Excel on Steroids!</a:t>
            </a:r>
          </a:p>
          <a:p>
            <a:pPr lvl="1"/>
            <a:r>
              <a:rPr lang="en-US" dirty="0" smtClean="0"/>
              <a:t>Because you are writing what you are</a:t>
            </a:r>
            <a:br>
              <a:rPr lang="en-US" dirty="0" smtClean="0"/>
            </a:br>
            <a:r>
              <a:rPr lang="en-US" dirty="0" smtClean="0"/>
              <a:t>doing, other people can follow you and </a:t>
            </a:r>
            <a:br>
              <a:rPr lang="en-US" dirty="0" smtClean="0"/>
            </a:br>
            <a:r>
              <a:rPr lang="en-US" dirty="0" smtClean="0"/>
              <a:t>repeat what you have done (including yourself)!</a:t>
            </a:r>
          </a:p>
          <a:p>
            <a:pPr lvl="1"/>
            <a:r>
              <a:rPr lang="en-US" dirty="0" smtClean="0"/>
              <a:t>Avoid VLOOKUP </a:t>
            </a:r>
            <a:r>
              <a:rPr lang="en-US" dirty="0" smtClean="0"/>
              <a:t>Danger</a:t>
            </a:r>
          </a:p>
          <a:p>
            <a:r>
              <a:rPr lang="en-US" dirty="0" smtClean="0"/>
              <a:t>Data Manipulation Packages in R</a:t>
            </a:r>
          </a:p>
          <a:p>
            <a:pPr lvl="1"/>
            <a:r>
              <a:rPr lang="en-US" dirty="0" err="1" smtClean="0"/>
              <a:t>Dplyr</a:t>
            </a:r>
            <a:r>
              <a:rPr lang="en-US" dirty="0" smtClean="0"/>
              <a:t> – data querying and processing flow</a:t>
            </a:r>
          </a:p>
          <a:p>
            <a:pPr lvl="1"/>
            <a:r>
              <a:rPr lang="en-US" dirty="0" err="1" smtClean="0"/>
              <a:t>Sqldf</a:t>
            </a:r>
            <a:r>
              <a:rPr lang="en-US" dirty="0" smtClean="0"/>
              <a:t> – lets you work with R dataframes as though they were tables</a:t>
            </a:r>
          </a:p>
          <a:p>
            <a:r>
              <a:rPr lang="en-US" dirty="0" smtClean="0"/>
              <a:t>Easier checking of your results …</a:t>
            </a:r>
          </a:p>
          <a:p>
            <a:pPr lvl="1"/>
            <a:r>
              <a:rPr lang="en-US" dirty="0" smtClean="0"/>
              <a:t>Total Sales for Home Depot $83B, but my “90% of customers” query only returned $5.4B … ???????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Image result for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95400"/>
            <a:ext cx="3268579" cy="253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4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Starbucks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should Starbucks go next?</a:t>
            </a:r>
            <a:endParaRPr lang="en-US" dirty="0"/>
          </a:p>
        </p:txBody>
      </p:sp>
      <p:pic>
        <p:nvPicPr>
          <p:cNvPr id="1026" name="Picture 2" descr="Image result for starbucks on a m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5"/>
          <a:stretch/>
        </p:blipFill>
        <p:spPr bwMode="auto">
          <a:xfrm>
            <a:off x="1447800" y="1828800"/>
            <a:ext cx="630803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572000"/>
            <a:ext cx="2540000" cy="1905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 flipV="1">
            <a:off x="5715000" y="3962400"/>
            <a:ext cx="685800" cy="6096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2818" y="5607891"/>
            <a:ext cx="5981125" cy="840230"/>
          </a:xfrm>
          <a:prstGeom prst="rect">
            <a:avLst/>
          </a:prstGeom>
          <a:solidFill>
            <a:srgbClr val="FF99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Home Depot &gt;&gt;&gt;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6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SQL to generate other SQL</a:t>
            </a:r>
          </a:p>
          <a:p>
            <a:pPr lvl="1"/>
            <a:r>
              <a:rPr lang="en-US" dirty="0" smtClean="0"/>
              <a:t>Query the </a:t>
            </a:r>
            <a:r>
              <a:rPr lang="en-US" u="sng" dirty="0" smtClean="0"/>
              <a:t>metadata </a:t>
            </a:r>
            <a:r>
              <a:rPr lang="en-US" dirty="0" smtClean="0"/>
              <a:t>- the list of tables and column names.</a:t>
            </a:r>
          </a:p>
          <a:p>
            <a:pPr lvl="1"/>
            <a:r>
              <a:rPr lang="en-US" dirty="0" smtClean="0"/>
              <a:t>What if you needed to query every table which you created.</a:t>
            </a:r>
          </a:p>
          <a:p>
            <a:pPr lvl="1"/>
            <a:r>
              <a:rPr lang="en-US" dirty="0" smtClean="0"/>
              <a:t>The right SQL script will create the queries for you.</a:t>
            </a:r>
          </a:p>
          <a:p>
            <a:r>
              <a:rPr lang="en-US" dirty="0" smtClean="0"/>
              <a:t>Use Excel to generate scripts </a:t>
            </a:r>
          </a:p>
          <a:p>
            <a:pPr lvl="1"/>
            <a:r>
              <a:rPr lang="en-US" dirty="0" smtClean="0"/>
              <a:t>Pull column names into a spreadsheet and formulas generate the SQL</a:t>
            </a:r>
          </a:p>
          <a:p>
            <a:r>
              <a:rPr lang="en-US" dirty="0" smtClean="0"/>
              <a:t>No more VLOOKUPS – plug in R and use </a:t>
            </a:r>
            <a:r>
              <a:rPr lang="en-US" dirty="0" err="1" smtClean="0"/>
              <a:t>sqldf</a:t>
            </a:r>
            <a:r>
              <a:rPr lang="en-US" dirty="0" smtClean="0"/>
              <a:t> or </a:t>
            </a:r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Formula Transcription Errors</a:t>
            </a:r>
          </a:p>
          <a:p>
            <a:pPr lvl="1"/>
            <a:r>
              <a:rPr lang="en-US" dirty="0" smtClean="0"/>
              <a:t>Data type </a:t>
            </a:r>
            <a:r>
              <a:rPr lang="en-US" dirty="0" err="1" smtClean="0"/>
              <a:t>mixups</a:t>
            </a:r>
            <a:r>
              <a:rPr lang="en-US" dirty="0" smtClean="0"/>
              <a:t> can wreak havoc and errors in VLOOKUPS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a very powerful skill to </a:t>
            </a:r>
            <a:r>
              <a:rPr lang="en-US" dirty="0" smtClean="0"/>
              <a:t>have</a:t>
            </a:r>
            <a:endParaRPr lang="en-US" dirty="0" smtClean="0"/>
          </a:p>
          <a:p>
            <a:r>
              <a:rPr lang="en-US" dirty="0" smtClean="0"/>
              <a:t>Practice and Q.C. your results!</a:t>
            </a:r>
          </a:p>
          <a:p>
            <a:r>
              <a:rPr lang="en-US" dirty="0" smtClean="0"/>
              <a:t>SQL and querying data is a mental exercise. You can get stronger</a:t>
            </a:r>
          </a:p>
          <a:p>
            <a:r>
              <a:rPr lang="en-US" dirty="0"/>
              <a:t>K</a:t>
            </a:r>
            <a:r>
              <a:rPr lang="en-US" dirty="0" smtClean="0"/>
              <a:t>now when to stop. (my rule no querying after 11 PM)</a:t>
            </a:r>
          </a:p>
          <a:p>
            <a:r>
              <a:rPr lang="en-US" dirty="0" smtClean="0"/>
              <a:t>Recommended </a:t>
            </a:r>
            <a:r>
              <a:rPr lang="en-US" dirty="0" smtClean="0"/>
              <a:t>Training Books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Image result for exercise weight lift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7" t="10314" r="19009"/>
          <a:stretch/>
        </p:blipFill>
        <p:spPr bwMode="auto">
          <a:xfrm>
            <a:off x="6553200" y="3276600"/>
            <a:ext cx="1760099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 analysis using SQL and excel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33510"/>
            <a:ext cx="230419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ayne winston business exc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90" y="3433510"/>
            <a:ext cx="2364209" cy="29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99" y="5585256"/>
            <a:ext cx="190500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Thinking in SQL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 and Go Dawgs!</a:t>
            </a:r>
            <a:endParaRPr lang="en-US" dirty="0"/>
          </a:p>
        </p:txBody>
      </p:sp>
      <p:pic>
        <p:nvPicPr>
          <p:cNvPr id="3082" name="Picture 10" descr="Image result for Georgia 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02572"/>
            <a:ext cx="1524922" cy="104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everywhere and it grows exponentially</a:t>
            </a:r>
          </a:p>
          <a:p>
            <a:r>
              <a:rPr lang="en-US" dirty="0" smtClean="0"/>
              <a:t>SQL is the lingua franca of data</a:t>
            </a:r>
          </a:p>
          <a:p>
            <a:pPr lvl="1"/>
            <a:r>
              <a:rPr lang="en-US" dirty="0" smtClean="0"/>
              <a:t>The better you are the more valuable you will be</a:t>
            </a:r>
          </a:p>
          <a:p>
            <a:pPr lvl="1"/>
            <a:r>
              <a:rPr lang="en-US" dirty="0" smtClean="0"/>
              <a:t>Big data platforms include interfaces that accommodate SQL</a:t>
            </a:r>
            <a:endParaRPr lang="en-US" dirty="0"/>
          </a:p>
        </p:txBody>
      </p:sp>
      <p:pic>
        <p:nvPicPr>
          <p:cNvPr id="2050" name="Picture 2" descr="Image result for Google Big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3352800" cy="82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crosoft Az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590800"/>
            <a:ext cx="2438400" cy="139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amazon web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amazon web servic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0108"/>
            <a:ext cx="3045988" cy="11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Image result for hortonwork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57800" y="4323712"/>
            <a:ext cx="3361826" cy="2175411"/>
            <a:chOff x="5257800" y="4323712"/>
            <a:chExt cx="3361826" cy="2175411"/>
          </a:xfrm>
        </p:grpSpPr>
        <p:pic>
          <p:nvPicPr>
            <p:cNvPr id="2060" name="Picture 12" descr="Image result for hortonwork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323712"/>
              <a:ext cx="3142252" cy="110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Image result for university of georgia arch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9484" y="5428981"/>
              <a:ext cx="1070142" cy="1070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14400" y="5468310"/>
            <a:ext cx="688432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Made Map-Reduce accessible by implementing ODBC in 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79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Superpowers!</a:t>
            </a:r>
            <a:endParaRPr lang="en-US" dirty="0"/>
          </a:p>
        </p:txBody>
      </p:sp>
      <p:sp>
        <p:nvSpPr>
          <p:cNvPr id="4" name="AutoShape 2" descr="Image result for super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14400"/>
            <a:ext cx="6573837" cy="335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4648200"/>
            <a:ext cx="787347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Move faster &amp; More Resourceful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Handle bigger data sets than spreadsheets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Collaborate more easily with co-workers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Work with more diverse set of tools (SAS, R, Tableau, </a:t>
            </a:r>
            <a:r>
              <a:rPr lang="en-US" sz="2400" dirty="0" err="1" smtClean="0"/>
              <a:t>etc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6070128"/>
            <a:ext cx="739140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Compared to point and click alone.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Jobs</a:t>
            </a:r>
            <a:endParaRPr lang="en-US" dirty="0"/>
          </a:p>
        </p:txBody>
      </p:sp>
      <p:pic>
        <p:nvPicPr>
          <p:cNvPr id="1026" name="Picture 2" descr="Image result for albert einstein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17" y="1752601"/>
            <a:ext cx="4032250" cy="30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nit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67" y="1752600"/>
            <a:ext cx="4032250" cy="30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4017" y="1054895"/>
            <a:ext cx="403225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6267" y="1054895"/>
            <a:ext cx="403225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Janitor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017" y="4941095"/>
            <a:ext cx="82169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is often very dirty; you have to clean it up before you can model it. </a:t>
            </a:r>
            <a:br>
              <a:rPr lang="en-US" sz="2800" dirty="0" smtClean="0"/>
            </a:br>
            <a:r>
              <a:rPr lang="en-US" sz="2800" dirty="0" smtClean="0"/>
              <a:t>SQL empowers you to work with and manipulate data so you can derive insight.</a:t>
            </a:r>
          </a:p>
        </p:txBody>
      </p:sp>
    </p:spTree>
    <p:extLst>
      <p:ext uri="{BB962C8B-B14F-4D97-AF65-F5344CB8AC3E}">
        <p14:creationId xmlns:p14="http://schemas.microsoft.com/office/powerpoint/2010/main" val="28486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SQL: Bad vs. Good SQL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Bad SQL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Hard to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Inefficient use of database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Difficult to share with team or collaborate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Good SQL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Easy to 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Helps the database optimize its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Easy to share because people can read and understand the goal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p"/>
      <p:bldP spid="11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SQL:  A Simple Example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622300" y="914400"/>
            <a:ext cx="8216900" cy="2362200"/>
          </a:xfrm>
        </p:spPr>
        <p:txBody>
          <a:bodyPr/>
          <a:lstStyle/>
          <a:p>
            <a:r>
              <a:rPr lang="en-US" dirty="0" smtClean="0"/>
              <a:t>This query will work.</a:t>
            </a:r>
          </a:p>
          <a:p>
            <a:r>
              <a:rPr lang="en-US" dirty="0" smtClean="0"/>
              <a:t>Where are the table relationships?</a:t>
            </a:r>
          </a:p>
          <a:p>
            <a:r>
              <a:rPr lang="en-US" dirty="0" smtClean="0"/>
              <a:t>Where are the business conditions?</a:t>
            </a:r>
          </a:p>
          <a:p>
            <a:r>
              <a:rPr lang="en-US" dirty="0" smtClean="0"/>
              <a:t>Could you make it out this easily if there were four or five tables?</a:t>
            </a:r>
            <a:endParaRPr lang="en-US" dirty="0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304800" y="3124200"/>
            <a:ext cx="8534400" cy="3352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5000"/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s.*,l.item_id,l.item_price,l.item_qty,v.customer_name,v.customer_email from 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sales_hdr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sales_detail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l, (select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high_value_customer_v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 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and 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s.customer_id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v.customer_id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l.item_qty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10 and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l.item_price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15 and 20 and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s.sltrn_id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l.sltrn_id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914400"/>
            <a:ext cx="8216900" cy="1295400"/>
          </a:xfrm>
        </p:spPr>
        <p:txBody>
          <a:bodyPr/>
          <a:lstStyle/>
          <a:p>
            <a:r>
              <a:rPr lang="en-US" dirty="0"/>
              <a:t>Mirrors your entity relationship diagram</a:t>
            </a:r>
          </a:p>
          <a:p>
            <a:r>
              <a:rPr lang="en-US" dirty="0"/>
              <a:t>Clearly states what you are looking for</a:t>
            </a:r>
          </a:p>
          <a:p>
            <a:r>
              <a:rPr lang="en-US" dirty="0"/>
              <a:t>Includes comments</a:t>
            </a:r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04800" y="2438400"/>
            <a:ext cx="8534400" cy="3962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5000"/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/*get customers for next marketing email round*/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s.*,l.item_id,l.item_price,l.item_qty,v.customer_name,v.customer_email 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sales_hdr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sales_detail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on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s.sltrn_id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l.sltrn_id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(select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high_value_customer_v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 on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s.customer_id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v.customer_id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l.item_qty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10 and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l.item_price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15 and 20</a:t>
            </a:r>
          </a:p>
          <a:p>
            <a:pPr>
              <a:lnSpc>
                <a:spcPct val="100000"/>
              </a:lnSpc>
            </a:pPr>
            <a:endParaRPr lang="en-US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665163" y="6019800"/>
            <a:ext cx="73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Very useful if you have to change to outer joins (left and right)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SQL Structure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5000"/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/*get customers for next marketing email round*/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s.*,l.item_id,l.item_price,l.item_qty,v.customer_name,v.customer_email 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sales_hdr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sales_detail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on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s.sltrn_id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l.sltrn_id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(select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high_value_customer_v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 on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s.customer_id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v.customer_id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l.item_qty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10 and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l.item_price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15 and 20</a:t>
            </a:r>
          </a:p>
          <a:p>
            <a:pPr>
              <a:lnSpc>
                <a:spcPct val="100000"/>
              </a:lnSpc>
            </a:pPr>
            <a:endParaRPr lang="en-US" kern="0" dirty="0"/>
          </a:p>
        </p:txBody>
      </p:sp>
      <p:sp>
        <p:nvSpPr>
          <p:cNvPr id="6" name="Line Callout 1 5"/>
          <p:cNvSpPr/>
          <p:nvPr/>
        </p:nvSpPr>
        <p:spPr bwMode="auto">
          <a:xfrm>
            <a:off x="6982326" y="1447800"/>
            <a:ext cx="1600200" cy="914400"/>
          </a:xfrm>
          <a:prstGeom prst="borderCallout1">
            <a:avLst>
              <a:gd name="adj1" fmla="val 18750"/>
              <a:gd name="adj2" fmla="val -8333"/>
              <a:gd name="adj3" fmla="val 100219"/>
              <a:gd name="adj4" fmla="val -14058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Impact" pitchFamily="34" charset="0"/>
              </a:rPr>
              <a:t>Field section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7" name="Line Callout 1 6"/>
          <p:cNvSpPr/>
          <p:nvPr/>
        </p:nvSpPr>
        <p:spPr bwMode="auto">
          <a:xfrm>
            <a:off x="6591300" y="2931695"/>
            <a:ext cx="2019300" cy="914400"/>
          </a:xfrm>
          <a:prstGeom prst="borderCallout1">
            <a:avLst>
              <a:gd name="adj1" fmla="val 18750"/>
              <a:gd name="adj2" fmla="val -8333"/>
              <a:gd name="adj3" fmla="val 75658"/>
              <a:gd name="adj4" fmla="val -12755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Impact" pitchFamily="34" charset="0"/>
              </a:rPr>
              <a:t>Tables and Relationships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8" name="Line Callout 1 7"/>
          <p:cNvSpPr/>
          <p:nvPr/>
        </p:nvSpPr>
        <p:spPr bwMode="auto">
          <a:xfrm>
            <a:off x="6591300" y="4872790"/>
            <a:ext cx="2019300" cy="914400"/>
          </a:xfrm>
          <a:prstGeom prst="borderCallout1">
            <a:avLst>
              <a:gd name="adj1" fmla="val 18750"/>
              <a:gd name="adj2" fmla="val -8333"/>
              <a:gd name="adj3" fmla="val 75658"/>
              <a:gd name="adj4" fmla="val -12755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Impact" pitchFamily="34" charset="0"/>
              </a:rPr>
              <a:t>Business Rules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5972676" y="284747"/>
            <a:ext cx="2019300" cy="914400"/>
          </a:xfrm>
          <a:prstGeom prst="borderCallout1">
            <a:avLst>
              <a:gd name="adj1" fmla="val 18750"/>
              <a:gd name="adj2" fmla="val -8333"/>
              <a:gd name="adj3" fmla="val 103728"/>
              <a:gd name="adj4" fmla="val -1339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Impact" pitchFamily="34" charset="0"/>
              </a:rPr>
              <a:t>Comments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9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781800" y="4800600"/>
            <a:ext cx="914400" cy="914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73940" y="2361913"/>
            <a:ext cx="17841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sales_hdr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46061" y="2361913"/>
            <a:ext cx="17841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kern="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sales_dtl</a:t>
            </a:r>
            <a:endParaRPr lang="en-US" sz="2000" kern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 bwMode="auto">
          <a:xfrm>
            <a:off x="4158040" y="3009613"/>
            <a:ext cx="108802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 bwMode="auto">
          <a:xfrm>
            <a:off x="2373940" y="4331081"/>
            <a:ext cx="3657600" cy="5697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High_value_customer_v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cxnSp>
        <p:nvCxnSpPr>
          <p:cNvPr id="14" name="Elbow Connector 13"/>
          <p:cNvCxnSpPr>
            <a:stCxn id="5" idx="2"/>
            <a:endCxn id="12" idx="0"/>
          </p:cNvCxnSpPr>
          <p:nvPr/>
        </p:nvCxnSpPr>
        <p:spPr bwMode="auto">
          <a:xfrm rot="16200000" flipH="1">
            <a:off x="3397481" y="3525822"/>
            <a:ext cx="673768" cy="936750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 bwMode="auto">
          <a:xfrm>
            <a:off x="2807661" y="1758898"/>
            <a:ext cx="609600" cy="47281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5000" y="1458132"/>
            <a:ext cx="24149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Central Table In 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87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9_PowerPoint_Template 10x7.5">
  <a:themeElements>
    <a:clrScheme name="2008_PowerPoint_Template 10x7.5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4A1CD"/>
      </a:accent1>
      <a:accent2>
        <a:srgbClr val="35485C"/>
      </a:accent2>
      <a:accent3>
        <a:srgbClr val="FFFFFF"/>
      </a:accent3>
      <a:accent4>
        <a:srgbClr val="000000"/>
      </a:accent4>
      <a:accent5>
        <a:srgbClr val="B3CDE3"/>
      </a:accent5>
      <a:accent6>
        <a:srgbClr val="2F4053"/>
      </a:accent6>
      <a:hlink>
        <a:srgbClr val="FF903D"/>
      </a:hlink>
      <a:folHlink>
        <a:srgbClr val="E4D4BE"/>
      </a:folHlink>
    </a:clrScheme>
    <a:fontScheme name="2008_PowerPoint_Template 10x7.5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2008_PowerPoint_Template 10x7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_PowerPoint_Template 10x7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_PowerPoint_Template 10x7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_PowerPoint_Template 10x7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_PowerPoint_Template 10x7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_PowerPoint_Template 10x7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_PowerPoint_Template 10x7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_PowerPoint_Template 10x7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_PowerPoint_Template 10x7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_PowerPoint_Template 10x7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_PowerPoint_Template 10x7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_PowerPoint_Template 10x7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_PowerPoint_Template 10x7.5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4A1CD"/>
        </a:accent1>
        <a:accent2>
          <a:srgbClr val="35485C"/>
        </a:accent2>
        <a:accent3>
          <a:srgbClr val="FFFFFF"/>
        </a:accent3>
        <a:accent4>
          <a:srgbClr val="000000"/>
        </a:accent4>
        <a:accent5>
          <a:srgbClr val="B3CDE3"/>
        </a:accent5>
        <a:accent6>
          <a:srgbClr val="2F4053"/>
        </a:accent6>
        <a:hlink>
          <a:srgbClr val="FF903D"/>
        </a:hlink>
        <a:folHlink>
          <a:srgbClr val="EFEF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_PowerPoint_Template 10x7.5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4A1CD"/>
        </a:accent1>
        <a:accent2>
          <a:srgbClr val="35485C"/>
        </a:accent2>
        <a:accent3>
          <a:srgbClr val="FFFFFF"/>
        </a:accent3>
        <a:accent4>
          <a:srgbClr val="000000"/>
        </a:accent4>
        <a:accent5>
          <a:srgbClr val="B3CDE3"/>
        </a:accent5>
        <a:accent6>
          <a:srgbClr val="2F4053"/>
        </a:accent6>
        <a:hlink>
          <a:srgbClr val="FF903D"/>
        </a:hlink>
        <a:folHlink>
          <a:srgbClr val="E4D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2007 Template">
  <a:themeElements>
    <a:clrScheme name="2007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4A1CD"/>
      </a:accent1>
      <a:accent2>
        <a:srgbClr val="35485C"/>
      </a:accent2>
      <a:accent3>
        <a:srgbClr val="FFFFFF"/>
      </a:accent3>
      <a:accent4>
        <a:srgbClr val="000000"/>
      </a:accent4>
      <a:accent5>
        <a:srgbClr val="B3CDE3"/>
      </a:accent5>
      <a:accent6>
        <a:srgbClr val="2F4053"/>
      </a:accent6>
      <a:hlink>
        <a:srgbClr val="FF903D"/>
      </a:hlink>
      <a:folHlink>
        <a:srgbClr val="E4D4BE"/>
      </a:folHlink>
    </a:clrScheme>
    <a:fontScheme name="2007 Template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80988" marR="0" indent="-280988" algn="l" defTabSz="914400" rtl="0" eaLnBrk="1" fontAlgn="base" latinLnBrk="0" hangingPunct="1">
          <a:lnSpc>
            <a:spcPct val="105000"/>
          </a:lnSpc>
          <a:spcBef>
            <a:spcPct val="55000"/>
          </a:spcBef>
          <a:spcAft>
            <a:spcPct val="0"/>
          </a:spcAft>
          <a:buClr>
            <a:srgbClr val="FF9933"/>
          </a:buClr>
          <a:buSzPct val="50000"/>
          <a:buFont typeface="Monotype Sorts" pitchFamily="2" charset="2"/>
          <a:buChar char="n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80988" marR="0" indent="-280988" algn="l" defTabSz="914400" rtl="0" eaLnBrk="1" fontAlgn="base" latinLnBrk="0" hangingPunct="1">
          <a:lnSpc>
            <a:spcPct val="105000"/>
          </a:lnSpc>
          <a:spcBef>
            <a:spcPct val="55000"/>
          </a:spcBef>
          <a:spcAft>
            <a:spcPct val="0"/>
          </a:spcAft>
          <a:buClr>
            <a:srgbClr val="FF9933"/>
          </a:buClr>
          <a:buSzPct val="50000"/>
          <a:buFont typeface="Monotype Sorts" pitchFamily="2" charset="2"/>
          <a:buChar char="n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4A1CD"/>
        </a:accent1>
        <a:accent2>
          <a:srgbClr val="35485C"/>
        </a:accent2>
        <a:accent3>
          <a:srgbClr val="FFFFFF"/>
        </a:accent3>
        <a:accent4>
          <a:srgbClr val="000000"/>
        </a:accent4>
        <a:accent5>
          <a:srgbClr val="B3CDE3"/>
        </a:accent5>
        <a:accent6>
          <a:srgbClr val="2F4053"/>
        </a:accent6>
        <a:hlink>
          <a:srgbClr val="FF903D"/>
        </a:hlink>
        <a:folHlink>
          <a:srgbClr val="EFEF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4A1CD"/>
        </a:accent1>
        <a:accent2>
          <a:srgbClr val="35485C"/>
        </a:accent2>
        <a:accent3>
          <a:srgbClr val="FFFFFF"/>
        </a:accent3>
        <a:accent4>
          <a:srgbClr val="000000"/>
        </a:accent4>
        <a:accent5>
          <a:srgbClr val="B3CDE3"/>
        </a:accent5>
        <a:accent6>
          <a:srgbClr val="2F4053"/>
        </a:accent6>
        <a:hlink>
          <a:srgbClr val="FF903D"/>
        </a:hlink>
        <a:folHlink>
          <a:srgbClr val="E4D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E57542C7EB64E86E76CD6E9FF5A15" ma:contentTypeVersion="0" ma:contentTypeDescription="Create a new document." ma:contentTypeScope="" ma:versionID="7b5ef8374ee4430f255ff68dafddf2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398AFA-9AAA-475C-B507-E080D92968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418BF-18F6-4190-90FD-D62030A57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9D8240-1CF5-464A-9E9A-92536A559D83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2009_PowerPoint_Template 10x7.5</Template>
  <TotalTime>19059</TotalTime>
  <Words>871</Words>
  <Application>Microsoft Office PowerPoint</Application>
  <PresentationFormat>On-screen Show (4:3)</PresentationFormat>
  <Paragraphs>112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Monotype Sorts</vt:lpstr>
      <vt:lpstr>Arial</vt:lpstr>
      <vt:lpstr>Courier New</vt:lpstr>
      <vt:lpstr>Impact</vt:lpstr>
      <vt:lpstr>Wingdings</vt:lpstr>
      <vt:lpstr>2009_PowerPoint_Template 10x7.5</vt:lpstr>
      <vt:lpstr>5_2007 Template</vt:lpstr>
      <vt:lpstr>Thinking in SQL</vt:lpstr>
      <vt:lpstr>Why SQL</vt:lpstr>
      <vt:lpstr>SQL Superpowers!</vt:lpstr>
      <vt:lpstr>Data Jobs</vt:lpstr>
      <vt:lpstr>Thinking in SQL: Bad vs. Good SQL</vt:lpstr>
      <vt:lpstr>Bad SQL:  A Simple Example</vt:lpstr>
      <vt:lpstr>Good SQL</vt:lpstr>
      <vt:lpstr>Good SQL Structure</vt:lpstr>
      <vt:lpstr>Entity Relationships</vt:lpstr>
      <vt:lpstr>Other Benefits Of Knowing Good SQL</vt:lpstr>
      <vt:lpstr>Starbucks Demo</vt:lpstr>
      <vt:lpstr>Bag of Tricks</vt:lpstr>
      <vt:lpstr>Closing Thoughts</vt:lpstr>
      <vt:lpstr>Thinking in SQL</vt:lpstr>
    </vt:vector>
  </TitlesOfParts>
  <Company>The Home Depot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Bloomfield  BDC</dc:title>
  <dc:creator>Bednarzyk, Peter</dc:creator>
  <cp:lastModifiedBy>Daniel, Benjamin</cp:lastModifiedBy>
  <cp:revision>1098</cp:revision>
  <cp:lastPrinted>2016-08-10T18:36:14Z</cp:lastPrinted>
  <dcterms:created xsi:type="dcterms:W3CDTF">2011-02-15T16:02:47Z</dcterms:created>
  <dcterms:modified xsi:type="dcterms:W3CDTF">2017-02-20T19:14:49Z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0x010100C6CE57542C7EB64E86E76CD6E9FF5A15</vt:lpwstr>
  </property>
</Properties>
</file>