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57" r:id="rId4"/>
    <p:sldId id="258" r:id="rId5"/>
    <p:sldId id="259" r:id="rId6"/>
    <p:sldId id="273" r:id="rId7"/>
    <p:sldId id="268" r:id="rId8"/>
    <p:sldId id="270" r:id="rId9"/>
    <p:sldId id="271" r:id="rId10"/>
    <p:sldId id="274" r:id="rId11"/>
    <p:sldId id="272" r:id="rId12"/>
    <p:sldId id="277" r:id="rId13"/>
    <p:sldId id="282" r:id="rId14"/>
    <p:sldId id="267" r:id="rId15"/>
    <p:sldId id="261" r:id="rId16"/>
    <p:sldId id="262" r:id="rId17"/>
    <p:sldId id="265" r:id="rId18"/>
    <p:sldId id="280" r:id="rId19"/>
    <p:sldId id="281" r:id="rId20"/>
    <p:sldId id="266" r:id="rId21"/>
    <p:sldId id="275" r:id="rId22"/>
    <p:sldId id="264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447B8-B4E7-49B6-AB08-DE79022E0856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8B09E-5EBF-4466-B3F0-81F51AA38A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6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mean=</a:t>
            </a:r>
            <a:r>
              <a:rPr lang="ja-JP" altLang="en-US" dirty="0"/>
              <a:t>「平均の」（形容詞）「中央、中間点」（名詞）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average</a:t>
            </a:r>
            <a:r>
              <a:rPr lang="ja-JP" altLang="en-US" dirty="0"/>
              <a:t>＝「平均」（名詞）</a:t>
            </a:r>
            <a:r>
              <a:rPr lang="en-US" altLang="ja-JP" dirty="0"/>
              <a:t>ex.</a:t>
            </a:r>
            <a:r>
              <a:rPr lang="ja-JP" altLang="en-US" dirty="0"/>
              <a:t>点数、身長、体重。。。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8B09E-5EBF-4466-B3F0-81F51AA38AB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36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一度に学習させる量を減らす。</a:t>
            </a:r>
            <a:endParaRPr kumimoji="1" lang="en-US" altLang="ja-JP" dirty="0"/>
          </a:p>
          <a:p>
            <a:r>
              <a:rPr kumimoji="1" lang="en-US" altLang="ja-JP" dirty="0"/>
              <a:t>K-</a:t>
            </a:r>
            <a:r>
              <a:rPr kumimoji="1" lang="ja-JP" altLang="en-US" dirty="0"/>
              <a:t>平均法だと何時間かかっても終わらなかった学習が数分で終わる。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（一度に学習させるデータ数は自分で</a:t>
            </a:r>
            <a:r>
              <a:rPr lang="en-US" altLang="ja-JP" dirty="0" err="1"/>
              <a:t>batch_size</a:t>
            </a:r>
            <a:r>
              <a:rPr lang="ja-JP" altLang="en-US" dirty="0"/>
              <a:t>で決める）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8B09E-5EBF-4466-B3F0-81F51AA38AB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03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47821-31A7-43C5-B2C5-2E5C2F329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4DCB08-9399-4366-914C-6CAD8C09A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92053D-2103-4BC3-85ED-1F5633BE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E57B-0242-4BA4-B9C7-32E99323323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177A7E-56EA-44F4-BA8E-0BE23262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F48DB3-AAC4-4372-B48B-1369753B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830-B799-4998-9959-8B8BE78A0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82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673EB-6772-47B7-8640-F5100BFA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B49F72-5633-4732-805A-AEFBFF32F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8EFE3-F86E-4254-BE77-9A1C148F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E57B-0242-4BA4-B9C7-32E99323323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90EEAE-268B-44EA-875E-FFDAEB3E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B968FC-F82E-4692-AA80-E0963FBE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830-B799-4998-9959-8B8BE78A0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2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62014E-01C8-48FE-B81C-9E6C3E330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56CC9F-9580-4E68-B14C-A8B006124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EB408-0696-4727-BF30-664D0171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E57B-0242-4BA4-B9C7-32E99323323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E094AC-6BC1-4300-A0EE-D9089C60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35DF98-A7C5-49EA-B7D0-731F1CC5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830-B799-4998-9959-8B8BE78A0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1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03DD3-DB5F-44C7-87C4-A39F6116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1C679-AD34-4204-9B66-D24C894E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8ADA8-445F-4788-9935-C3DB3442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E57B-0242-4BA4-B9C7-32E99323323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91CEFB-3CCF-4B92-897D-7A7D32B1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CBDF88-7F05-4AA2-9044-F571C2A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830-B799-4998-9959-8B8BE78A0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98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31CAD-3889-4279-925D-E64E4BD3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31E96C-2AD2-43E4-A83E-EA65BF6B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6EFEAD-A303-42D0-9600-0AE0FD7E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E57B-0242-4BA4-B9C7-32E99323323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4D4A7F-5451-48C8-A0F5-2F728F26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AF0CB-8940-4558-8E38-8DAC4484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830-B799-4998-9959-8B8BE78A0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8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3BF0F-1BF3-4E61-8A49-CB591E7B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516D0E-FBD3-4248-99D7-0FA177A4A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40C84-2913-4900-9284-8EE67DE1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240363-27EF-413C-BD72-9F32274E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E57B-0242-4BA4-B9C7-32E99323323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DEF910-F341-4175-B3A3-17E556F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DA44F4-ACAE-4203-9157-95E24A76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830-B799-4998-9959-8B8BE78A0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03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F8585-75A5-453C-BB7B-33411050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881E30-87C6-46A4-B301-4B93A86FC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04C44C-7E22-49A0-809B-89ECEAB1C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0A6D87-7CC4-455C-B4ED-DEC30B01C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B92B45-B151-43CC-850D-E796D626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51EE60-BE77-4AB6-94E1-F641DB5A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E57B-0242-4BA4-B9C7-32E99323323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947DDA-13EA-4E20-896E-45B76A57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445773-72DD-4767-A907-8361CA98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830-B799-4998-9959-8B8BE78A0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51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7A637-F331-43FE-9078-73A5FB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2DBF9F-6878-437D-A36A-6795F869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E57B-0242-4BA4-B9C7-32E99323323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205F86-F42A-4E92-B03C-17AF2170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7F5800-EA9B-4513-947A-2B95C112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830-B799-4998-9959-8B8BE78A0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62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D796E6-9D90-4CFE-97B5-CC658006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E57B-0242-4BA4-B9C7-32E99323323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AAE9F9-BEF7-434F-9AE1-68FBA8A7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9FA979-16DE-4CFC-AE8D-E4853661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830-B799-4998-9959-8B8BE78A0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41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915AC-58FE-489D-ABE8-23852E92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D40149-3516-421E-9293-94E108C9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F90953-19CB-4622-8E9F-8D39B1E18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EC3698-F6FB-4A6C-8102-957EC90F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E57B-0242-4BA4-B9C7-32E99323323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6D3F4F-16CD-454C-8924-8E6A2911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C6F0AD-BD28-4682-911B-8DD72E12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830-B799-4998-9959-8B8BE78A0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03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18679-F4BB-47CE-ABF0-449E7B60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D39DC7-A286-49DD-AA11-80129A80A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C813C8-C760-46DE-8256-48525A4A8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50E3F5-60C9-4986-BD9E-E587BA8D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E57B-0242-4BA4-B9C7-32E99323323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A11FC3-E208-4F1F-AE02-BB7B6985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8155E-048A-4A28-ADA4-8E120A3A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5830-B799-4998-9959-8B8BE78A0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54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F561E4-C9B0-4347-B85E-E63A361F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E2B186-96C5-40A9-8046-8F6F0933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494482-9741-43E3-9C9C-0ACA608AF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E57B-0242-4BA4-B9C7-32E993233230}" type="datetimeFigureOut">
              <a:rPr kumimoji="1" lang="ja-JP" altLang="en-US" smtClean="0"/>
              <a:t>2020/5/27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7C5F8-E267-4F39-AB9D-F32A762F1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8FE11-5A26-44FA-AF0C-0674C87C7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5830-B799-4998-9959-8B8BE78A0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23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8BFBD01-8E3F-4D20-BD54-DEBC2054A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278" y="1913206"/>
            <a:ext cx="7884950" cy="2777039"/>
          </a:xfrm>
        </p:spPr>
        <p:txBody>
          <a:bodyPr>
            <a:normAutofit/>
          </a:bodyPr>
          <a:lstStyle/>
          <a:p>
            <a:pPr algn="r"/>
            <a:r>
              <a:rPr lang="en-US" altLang="ja-JP" sz="4000" dirty="0"/>
              <a:t>P</a:t>
            </a:r>
            <a:r>
              <a:rPr kumimoji="1" lang="en-US" altLang="ja-JP" sz="4000" dirty="0"/>
              <a:t>ython</a:t>
            </a:r>
            <a:r>
              <a:rPr kumimoji="1" lang="ja-JP" altLang="en-US" sz="4000" dirty="0"/>
              <a:t>機械学習クックブック</a:t>
            </a:r>
            <a:br>
              <a:rPr kumimoji="1" lang="en-US" altLang="ja-JP" dirty="0"/>
            </a:br>
            <a:r>
              <a:rPr kumimoji="1" lang="en-US" altLang="ja-JP" dirty="0"/>
              <a:t>19</a:t>
            </a:r>
            <a:r>
              <a:rPr kumimoji="1" lang="ja-JP" altLang="en-US" dirty="0"/>
              <a:t>章</a:t>
            </a:r>
            <a:r>
              <a:rPr lang="ja-JP" altLang="en-US" dirty="0"/>
              <a:t>　</a:t>
            </a:r>
            <a:r>
              <a:rPr kumimoji="1" lang="ja-JP" altLang="en-US" dirty="0"/>
              <a:t>クラスタリング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3F9D2C-AE4B-49E7-81C1-5EC769EB9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/>
              <a:t>発表者　村山美友樹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276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2545F-53B3-48B7-AA38-E41B8BBC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/>
              <a:t>．繰り返し（再び</a:t>
            </a:r>
            <a:r>
              <a:rPr lang="ja-JP" altLang="en-US" sz="4000" dirty="0"/>
              <a:t>重心を求めなおす）</a:t>
            </a:r>
            <a:endParaRPr kumimoji="1" lang="ja-JP" altLang="en-US" sz="40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E9BBF2-401F-46B0-9503-ED34F8144A79}"/>
              </a:ext>
            </a:extLst>
          </p:cNvPr>
          <p:cNvCxnSpPr/>
          <p:nvPr/>
        </p:nvCxnSpPr>
        <p:spPr>
          <a:xfrm flipV="1">
            <a:off x="838200" y="2160104"/>
            <a:ext cx="0" cy="40684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043FB06-E6A7-4A77-A6B7-EC5D5EBD62D3}"/>
              </a:ext>
            </a:extLst>
          </p:cNvPr>
          <p:cNvCxnSpPr>
            <a:cxnSpLocks/>
          </p:cNvCxnSpPr>
          <p:nvPr/>
        </p:nvCxnSpPr>
        <p:spPr>
          <a:xfrm>
            <a:off x="838200" y="6228522"/>
            <a:ext cx="7351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C3515641-8733-4143-A052-A4F9E20B8BAF}"/>
              </a:ext>
            </a:extLst>
          </p:cNvPr>
          <p:cNvSpPr/>
          <p:nvPr/>
        </p:nvSpPr>
        <p:spPr>
          <a:xfrm>
            <a:off x="6732105" y="2638789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E675048-7502-48BC-AA26-049DF4E07B37}"/>
              </a:ext>
            </a:extLst>
          </p:cNvPr>
          <p:cNvSpPr/>
          <p:nvPr/>
        </p:nvSpPr>
        <p:spPr>
          <a:xfrm>
            <a:off x="1196009" y="5537651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269F4E4-DB80-4C85-A826-7897D07CE219}"/>
              </a:ext>
            </a:extLst>
          </p:cNvPr>
          <p:cNvSpPr/>
          <p:nvPr/>
        </p:nvSpPr>
        <p:spPr>
          <a:xfrm>
            <a:off x="5002692" y="3352799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EF267F2-6468-4341-AE48-0AE03B33AF18}"/>
              </a:ext>
            </a:extLst>
          </p:cNvPr>
          <p:cNvSpPr/>
          <p:nvPr/>
        </p:nvSpPr>
        <p:spPr>
          <a:xfrm>
            <a:off x="4275490" y="4195946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D474EC4-A668-4B0B-B592-44A68F9FB11A}"/>
              </a:ext>
            </a:extLst>
          </p:cNvPr>
          <p:cNvSpPr/>
          <p:nvPr/>
        </p:nvSpPr>
        <p:spPr>
          <a:xfrm>
            <a:off x="5335680" y="4299194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D314CD2-BF5F-4B9F-A6AE-61B2E5D4825C}"/>
              </a:ext>
            </a:extLst>
          </p:cNvPr>
          <p:cNvSpPr/>
          <p:nvPr/>
        </p:nvSpPr>
        <p:spPr>
          <a:xfrm>
            <a:off x="4121026" y="3444426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317F345-74B8-4E03-9C13-F2D2D32FE29E}"/>
              </a:ext>
            </a:extLst>
          </p:cNvPr>
          <p:cNvSpPr/>
          <p:nvPr/>
        </p:nvSpPr>
        <p:spPr>
          <a:xfrm>
            <a:off x="2158665" y="5433700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69E8CFE-EDDD-4557-AC7C-63FBD3C27A8B}"/>
              </a:ext>
            </a:extLst>
          </p:cNvPr>
          <p:cNvSpPr/>
          <p:nvPr/>
        </p:nvSpPr>
        <p:spPr>
          <a:xfrm>
            <a:off x="2139416" y="4472560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F5C912-059C-4A45-8D40-3EFFEF63837C}"/>
              </a:ext>
            </a:extLst>
          </p:cNvPr>
          <p:cNvSpPr/>
          <p:nvPr/>
        </p:nvSpPr>
        <p:spPr>
          <a:xfrm>
            <a:off x="1470986" y="5705061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D279567-FDB1-41FD-8089-08F2DF7FC814}"/>
              </a:ext>
            </a:extLst>
          </p:cNvPr>
          <p:cNvSpPr/>
          <p:nvPr/>
        </p:nvSpPr>
        <p:spPr>
          <a:xfrm>
            <a:off x="5791190" y="2861771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FEEE3F0-CB12-45E3-B565-B7296C5C069A}"/>
              </a:ext>
            </a:extLst>
          </p:cNvPr>
          <p:cNvSpPr/>
          <p:nvPr/>
        </p:nvSpPr>
        <p:spPr>
          <a:xfrm>
            <a:off x="5372100" y="268242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B94BE73-4B2E-4C02-9EA7-B89BE8BB80F8}"/>
              </a:ext>
            </a:extLst>
          </p:cNvPr>
          <p:cNvSpPr/>
          <p:nvPr/>
        </p:nvSpPr>
        <p:spPr>
          <a:xfrm>
            <a:off x="6338674" y="3095500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96F2BD-9710-4684-9AD6-DCA800194243}"/>
              </a:ext>
            </a:extLst>
          </p:cNvPr>
          <p:cNvSpPr/>
          <p:nvPr/>
        </p:nvSpPr>
        <p:spPr>
          <a:xfrm>
            <a:off x="5671924" y="3729749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260C527-B68C-48C5-AEBD-1183145464D3}"/>
              </a:ext>
            </a:extLst>
          </p:cNvPr>
          <p:cNvSpPr/>
          <p:nvPr/>
        </p:nvSpPr>
        <p:spPr>
          <a:xfrm>
            <a:off x="6321282" y="2300288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CEF10C8-0440-418C-9879-4FFF3DCD0527}"/>
              </a:ext>
            </a:extLst>
          </p:cNvPr>
          <p:cNvSpPr/>
          <p:nvPr/>
        </p:nvSpPr>
        <p:spPr>
          <a:xfrm>
            <a:off x="6219408" y="3523963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EADAFAB-77A2-4B4F-8486-095D113EEF76}"/>
              </a:ext>
            </a:extLst>
          </p:cNvPr>
          <p:cNvSpPr/>
          <p:nvPr/>
        </p:nvSpPr>
        <p:spPr>
          <a:xfrm>
            <a:off x="3882495" y="3878310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4073F28-078D-4C14-9918-83C438D1D142}"/>
              </a:ext>
            </a:extLst>
          </p:cNvPr>
          <p:cNvSpPr/>
          <p:nvPr/>
        </p:nvSpPr>
        <p:spPr>
          <a:xfrm>
            <a:off x="4519008" y="3752101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340FCB9-0952-4FA1-8587-3B2A949695F7}"/>
              </a:ext>
            </a:extLst>
          </p:cNvPr>
          <p:cNvSpPr/>
          <p:nvPr/>
        </p:nvSpPr>
        <p:spPr>
          <a:xfrm>
            <a:off x="4757539" y="4501548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16EF137-AC84-40CE-ADFC-ACD7931A7832}"/>
              </a:ext>
            </a:extLst>
          </p:cNvPr>
          <p:cNvSpPr/>
          <p:nvPr/>
        </p:nvSpPr>
        <p:spPr>
          <a:xfrm>
            <a:off x="1792349" y="4748469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87C2950-D48B-47D5-A401-EEA09C868A7D}"/>
              </a:ext>
            </a:extLst>
          </p:cNvPr>
          <p:cNvSpPr/>
          <p:nvPr/>
        </p:nvSpPr>
        <p:spPr>
          <a:xfrm>
            <a:off x="1759227" y="5261115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99213ADC-C79A-4381-AA7A-F522DFC85D20}"/>
              </a:ext>
            </a:extLst>
          </p:cNvPr>
          <p:cNvSpPr/>
          <p:nvPr/>
        </p:nvSpPr>
        <p:spPr>
          <a:xfrm>
            <a:off x="5777951" y="3262209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DD6FB14-14C1-4203-AED1-EB885EBB329B}"/>
              </a:ext>
            </a:extLst>
          </p:cNvPr>
          <p:cNvSpPr/>
          <p:nvPr/>
        </p:nvSpPr>
        <p:spPr>
          <a:xfrm>
            <a:off x="6292292" y="2608908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747BB15-B6B5-4EEB-8708-B0053FEFDBD0}"/>
              </a:ext>
            </a:extLst>
          </p:cNvPr>
          <p:cNvSpPr/>
          <p:nvPr/>
        </p:nvSpPr>
        <p:spPr>
          <a:xfrm>
            <a:off x="5910455" y="2284912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2A5FE06-69CB-4AAD-9926-3236DEC35BF8}"/>
              </a:ext>
            </a:extLst>
          </p:cNvPr>
          <p:cNvSpPr/>
          <p:nvPr/>
        </p:nvSpPr>
        <p:spPr>
          <a:xfrm>
            <a:off x="2562650" y="5092965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27EBD1B-EC55-4160-8F3D-F90060A53F77}"/>
              </a:ext>
            </a:extLst>
          </p:cNvPr>
          <p:cNvSpPr/>
          <p:nvPr/>
        </p:nvSpPr>
        <p:spPr>
          <a:xfrm>
            <a:off x="4944745" y="3924689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848466F-C5E7-4483-B400-FF3228336475}"/>
              </a:ext>
            </a:extLst>
          </p:cNvPr>
          <p:cNvSpPr/>
          <p:nvPr/>
        </p:nvSpPr>
        <p:spPr>
          <a:xfrm>
            <a:off x="4519007" y="3190462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82A7131-F079-4E84-9F01-8752CAE9ED68}"/>
              </a:ext>
            </a:extLst>
          </p:cNvPr>
          <p:cNvSpPr/>
          <p:nvPr/>
        </p:nvSpPr>
        <p:spPr>
          <a:xfrm>
            <a:off x="3757418" y="4455169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0939B2F-F61E-41A1-9035-8D87E0D4199A}"/>
              </a:ext>
            </a:extLst>
          </p:cNvPr>
          <p:cNvSpPr/>
          <p:nvPr/>
        </p:nvSpPr>
        <p:spPr>
          <a:xfrm>
            <a:off x="1360630" y="5074804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90CD564-4394-4F3A-AAD1-C1AC383D3F93}"/>
              </a:ext>
            </a:extLst>
          </p:cNvPr>
          <p:cNvSpPr/>
          <p:nvPr/>
        </p:nvSpPr>
        <p:spPr>
          <a:xfrm>
            <a:off x="1863179" y="5784576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45BDF29-FD56-47C9-A00B-4B86FBE0EEA1}"/>
              </a:ext>
            </a:extLst>
          </p:cNvPr>
          <p:cNvSpPr/>
          <p:nvPr/>
        </p:nvSpPr>
        <p:spPr>
          <a:xfrm>
            <a:off x="2105037" y="5019262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C91582D-A35D-4F6B-B711-183E98228CD7}"/>
              </a:ext>
            </a:extLst>
          </p:cNvPr>
          <p:cNvSpPr/>
          <p:nvPr/>
        </p:nvSpPr>
        <p:spPr>
          <a:xfrm>
            <a:off x="1592792" y="5039141"/>
            <a:ext cx="477062" cy="46051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93D0DF97-8F59-4488-B301-33DEE63B0920}"/>
              </a:ext>
            </a:extLst>
          </p:cNvPr>
          <p:cNvSpPr/>
          <p:nvPr/>
        </p:nvSpPr>
        <p:spPr>
          <a:xfrm>
            <a:off x="5665320" y="2674547"/>
            <a:ext cx="477062" cy="46051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65F7D94-6A65-469C-9662-254A5CFDC753}"/>
              </a:ext>
            </a:extLst>
          </p:cNvPr>
          <p:cNvSpPr/>
          <p:nvPr/>
        </p:nvSpPr>
        <p:spPr>
          <a:xfrm>
            <a:off x="4456097" y="3806720"/>
            <a:ext cx="477062" cy="46051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C7DA1A51-9148-4C46-B2DA-D83A50EED703}"/>
              </a:ext>
            </a:extLst>
          </p:cNvPr>
          <p:cNvSpPr/>
          <p:nvPr/>
        </p:nvSpPr>
        <p:spPr>
          <a:xfrm>
            <a:off x="2441757" y="3913524"/>
            <a:ext cx="477062" cy="460512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9DA9976B-2052-458A-B07F-7F509656A5AC}"/>
              </a:ext>
            </a:extLst>
          </p:cNvPr>
          <p:cNvSpPr/>
          <p:nvPr/>
        </p:nvSpPr>
        <p:spPr>
          <a:xfrm>
            <a:off x="4548953" y="4719408"/>
            <a:ext cx="477062" cy="46051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C790B677-9BDB-4145-AD20-441D46D8635B}"/>
              </a:ext>
            </a:extLst>
          </p:cNvPr>
          <p:cNvSpPr/>
          <p:nvPr/>
        </p:nvSpPr>
        <p:spPr>
          <a:xfrm>
            <a:off x="4726371" y="2449189"/>
            <a:ext cx="477062" cy="460512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下 48">
            <a:extLst>
              <a:ext uri="{FF2B5EF4-FFF2-40B4-BE49-F238E27FC236}">
                <a16:creationId xmlns:a16="http://schemas.microsoft.com/office/drawing/2014/main" id="{351FE610-F5CA-43DD-A453-8B710343879E}"/>
              </a:ext>
            </a:extLst>
          </p:cNvPr>
          <p:cNvSpPr/>
          <p:nvPr/>
        </p:nvSpPr>
        <p:spPr>
          <a:xfrm rot="1889772">
            <a:off x="2012097" y="4428455"/>
            <a:ext cx="424408" cy="6167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下 49">
            <a:extLst>
              <a:ext uri="{FF2B5EF4-FFF2-40B4-BE49-F238E27FC236}">
                <a16:creationId xmlns:a16="http://schemas.microsoft.com/office/drawing/2014/main" id="{A35875B2-173B-4FA1-9B03-5BCDA123710A}"/>
              </a:ext>
            </a:extLst>
          </p:cNvPr>
          <p:cNvSpPr/>
          <p:nvPr/>
        </p:nvSpPr>
        <p:spPr>
          <a:xfrm rot="10376242">
            <a:off x="4582354" y="4301600"/>
            <a:ext cx="292611" cy="40316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34849936-329D-4BB8-A1A6-47C5812A0C13}"/>
              </a:ext>
            </a:extLst>
          </p:cNvPr>
          <p:cNvSpPr/>
          <p:nvPr/>
        </p:nvSpPr>
        <p:spPr>
          <a:xfrm rot="17258439">
            <a:off x="5287692" y="2641688"/>
            <a:ext cx="303593" cy="32001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63892952-40EE-4489-96AB-0B8CF79AB428}"/>
              </a:ext>
            </a:extLst>
          </p:cNvPr>
          <p:cNvSpPr/>
          <p:nvPr/>
        </p:nvSpPr>
        <p:spPr>
          <a:xfrm>
            <a:off x="7805530" y="1690689"/>
            <a:ext cx="4107766" cy="2426150"/>
          </a:xfrm>
          <a:prstGeom prst="wedgeEllipseCallout">
            <a:avLst>
              <a:gd name="adj1" fmla="val -49546"/>
              <a:gd name="adj2" fmla="val 43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重心の位置が変化しなくなるまで</a:t>
            </a:r>
            <a:r>
              <a:rPr lang="en-US" altLang="ja-JP" sz="2400" dirty="0"/>
              <a:t>2.3</a:t>
            </a:r>
            <a:r>
              <a:rPr lang="ja-JP" altLang="en-US" sz="2400" dirty="0"/>
              <a:t>を繰り返す。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925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2545F-53B3-48B7-AA38-E41B8BBC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完成！</a:t>
            </a:r>
            <a:endParaRPr kumimoji="1" lang="ja-JP" altLang="en-US" sz="40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E9BBF2-401F-46B0-9503-ED34F8144A79}"/>
              </a:ext>
            </a:extLst>
          </p:cNvPr>
          <p:cNvCxnSpPr/>
          <p:nvPr/>
        </p:nvCxnSpPr>
        <p:spPr>
          <a:xfrm flipV="1">
            <a:off x="838200" y="2160104"/>
            <a:ext cx="0" cy="40684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043FB06-E6A7-4A77-A6B7-EC5D5EBD62D3}"/>
              </a:ext>
            </a:extLst>
          </p:cNvPr>
          <p:cNvCxnSpPr>
            <a:cxnSpLocks/>
          </p:cNvCxnSpPr>
          <p:nvPr/>
        </p:nvCxnSpPr>
        <p:spPr>
          <a:xfrm>
            <a:off x="838200" y="6228522"/>
            <a:ext cx="7351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C3515641-8733-4143-A052-A4F9E20B8BAF}"/>
              </a:ext>
            </a:extLst>
          </p:cNvPr>
          <p:cNvSpPr/>
          <p:nvPr/>
        </p:nvSpPr>
        <p:spPr>
          <a:xfrm>
            <a:off x="6732105" y="2638789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E675048-7502-48BC-AA26-049DF4E07B37}"/>
              </a:ext>
            </a:extLst>
          </p:cNvPr>
          <p:cNvSpPr/>
          <p:nvPr/>
        </p:nvSpPr>
        <p:spPr>
          <a:xfrm>
            <a:off x="1196009" y="5537651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269F4E4-DB80-4C85-A826-7897D07CE219}"/>
              </a:ext>
            </a:extLst>
          </p:cNvPr>
          <p:cNvSpPr/>
          <p:nvPr/>
        </p:nvSpPr>
        <p:spPr>
          <a:xfrm>
            <a:off x="5002692" y="3352799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EF267F2-6468-4341-AE48-0AE03B33AF18}"/>
              </a:ext>
            </a:extLst>
          </p:cNvPr>
          <p:cNvSpPr/>
          <p:nvPr/>
        </p:nvSpPr>
        <p:spPr>
          <a:xfrm>
            <a:off x="4275490" y="4195946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D474EC4-A668-4B0B-B592-44A68F9FB11A}"/>
              </a:ext>
            </a:extLst>
          </p:cNvPr>
          <p:cNvSpPr/>
          <p:nvPr/>
        </p:nvSpPr>
        <p:spPr>
          <a:xfrm>
            <a:off x="5335680" y="4299194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D314CD2-BF5F-4B9F-A6AE-61B2E5D4825C}"/>
              </a:ext>
            </a:extLst>
          </p:cNvPr>
          <p:cNvSpPr/>
          <p:nvPr/>
        </p:nvSpPr>
        <p:spPr>
          <a:xfrm>
            <a:off x="4121026" y="3444426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317F345-74B8-4E03-9C13-F2D2D32FE29E}"/>
              </a:ext>
            </a:extLst>
          </p:cNvPr>
          <p:cNvSpPr/>
          <p:nvPr/>
        </p:nvSpPr>
        <p:spPr>
          <a:xfrm>
            <a:off x="2166734" y="5436703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69E8CFE-EDDD-4557-AC7C-63FBD3C27A8B}"/>
              </a:ext>
            </a:extLst>
          </p:cNvPr>
          <p:cNvSpPr/>
          <p:nvPr/>
        </p:nvSpPr>
        <p:spPr>
          <a:xfrm>
            <a:off x="2139416" y="4472560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F5C912-059C-4A45-8D40-3EFFEF63837C}"/>
              </a:ext>
            </a:extLst>
          </p:cNvPr>
          <p:cNvSpPr/>
          <p:nvPr/>
        </p:nvSpPr>
        <p:spPr>
          <a:xfrm>
            <a:off x="1470986" y="5705061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D279567-FDB1-41FD-8089-08F2DF7FC814}"/>
              </a:ext>
            </a:extLst>
          </p:cNvPr>
          <p:cNvSpPr/>
          <p:nvPr/>
        </p:nvSpPr>
        <p:spPr>
          <a:xfrm>
            <a:off x="5791190" y="2861771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FEEE3F0-CB12-45E3-B565-B7296C5C069A}"/>
              </a:ext>
            </a:extLst>
          </p:cNvPr>
          <p:cNvSpPr/>
          <p:nvPr/>
        </p:nvSpPr>
        <p:spPr>
          <a:xfrm>
            <a:off x="5372100" y="268242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B94BE73-4B2E-4C02-9EA7-B89BE8BB80F8}"/>
              </a:ext>
            </a:extLst>
          </p:cNvPr>
          <p:cNvSpPr/>
          <p:nvPr/>
        </p:nvSpPr>
        <p:spPr>
          <a:xfrm>
            <a:off x="6338674" y="3095500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96F2BD-9710-4684-9AD6-DCA800194243}"/>
              </a:ext>
            </a:extLst>
          </p:cNvPr>
          <p:cNvSpPr/>
          <p:nvPr/>
        </p:nvSpPr>
        <p:spPr>
          <a:xfrm>
            <a:off x="5671924" y="372974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260C527-B68C-48C5-AEBD-1183145464D3}"/>
              </a:ext>
            </a:extLst>
          </p:cNvPr>
          <p:cNvSpPr/>
          <p:nvPr/>
        </p:nvSpPr>
        <p:spPr>
          <a:xfrm>
            <a:off x="6321282" y="2300288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CEF10C8-0440-418C-9879-4FFF3DCD0527}"/>
              </a:ext>
            </a:extLst>
          </p:cNvPr>
          <p:cNvSpPr/>
          <p:nvPr/>
        </p:nvSpPr>
        <p:spPr>
          <a:xfrm>
            <a:off x="6219408" y="3523963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EADAFAB-77A2-4B4F-8486-095D113EEF76}"/>
              </a:ext>
            </a:extLst>
          </p:cNvPr>
          <p:cNvSpPr/>
          <p:nvPr/>
        </p:nvSpPr>
        <p:spPr>
          <a:xfrm>
            <a:off x="3872042" y="3865507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4073F28-078D-4C14-9918-83C438D1D142}"/>
              </a:ext>
            </a:extLst>
          </p:cNvPr>
          <p:cNvSpPr/>
          <p:nvPr/>
        </p:nvSpPr>
        <p:spPr>
          <a:xfrm>
            <a:off x="4519008" y="3752101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340FCB9-0952-4FA1-8587-3B2A949695F7}"/>
              </a:ext>
            </a:extLst>
          </p:cNvPr>
          <p:cNvSpPr/>
          <p:nvPr/>
        </p:nvSpPr>
        <p:spPr>
          <a:xfrm>
            <a:off x="4757539" y="4501548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16EF137-AC84-40CE-ADFC-ACD7931A7832}"/>
              </a:ext>
            </a:extLst>
          </p:cNvPr>
          <p:cNvSpPr/>
          <p:nvPr/>
        </p:nvSpPr>
        <p:spPr>
          <a:xfrm>
            <a:off x="1792349" y="4748469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87C2950-D48B-47D5-A401-EEA09C868A7D}"/>
              </a:ext>
            </a:extLst>
          </p:cNvPr>
          <p:cNvSpPr/>
          <p:nvPr/>
        </p:nvSpPr>
        <p:spPr>
          <a:xfrm>
            <a:off x="1759227" y="5261115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99213ADC-C79A-4381-AA7A-F522DFC85D20}"/>
              </a:ext>
            </a:extLst>
          </p:cNvPr>
          <p:cNvSpPr/>
          <p:nvPr/>
        </p:nvSpPr>
        <p:spPr>
          <a:xfrm>
            <a:off x="5777951" y="3262209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DD6FB14-14C1-4203-AED1-EB885EBB329B}"/>
              </a:ext>
            </a:extLst>
          </p:cNvPr>
          <p:cNvSpPr/>
          <p:nvPr/>
        </p:nvSpPr>
        <p:spPr>
          <a:xfrm>
            <a:off x="6292292" y="2608908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747BB15-B6B5-4EEB-8708-B0053FEFDBD0}"/>
              </a:ext>
            </a:extLst>
          </p:cNvPr>
          <p:cNvSpPr/>
          <p:nvPr/>
        </p:nvSpPr>
        <p:spPr>
          <a:xfrm>
            <a:off x="5910455" y="2284912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2A5FE06-69CB-4AAD-9926-3236DEC35BF8}"/>
              </a:ext>
            </a:extLst>
          </p:cNvPr>
          <p:cNvSpPr/>
          <p:nvPr/>
        </p:nvSpPr>
        <p:spPr>
          <a:xfrm>
            <a:off x="2562650" y="5092965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27EBD1B-EC55-4160-8F3D-F90060A53F77}"/>
              </a:ext>
            </a:extLst>
          </p:cNvPr>
          <p:cNvSpPr/>
          <p:nvPr/>
        </p:nvSpPr>
        <p:spPr>
          <a:xfrm>
            <a:off x="4944745" y="3924689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848466F-C5E7-4483-B400-FF3228336475}"/>
              </a:ext>
            </a:extLst>
          </p:cNvPr>
          <p:cNvSpPr/>
          <p:nvPr/>
        </p:nvSpPr>
        <p:spPr>
          <a:xfrm>
            <a:off x="4519007" y="3190462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82A7131-F079-4E84-9F01-8752CAE9ED68}"/>
              </a:ext>
            </a:extLst>
          </p:cNvPr>
          <p:cNvSpPr/>
          <p:nvPr/>
        </p:nvSpPr>
        <p:spPr>
          <a:xfrm>
            <a:off x="3757418" y="4455169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0939B2F-F61E-41A1-9035-8D87E0D4199A}"/>
              </a:ext>
            </a:extLst>
          </p:cNvPr>
          <p:cNvSpPr/>
          <p:nvPr/>
        </p:nvSpPr>
        <p:spPr>
          <a:xfrm>
            <a:off x="1360630" y="5074804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90CD564-4394-4F3A-AAD1-C1AC383D3F93}"/>
              </a:ext>
            </a:extLst>
          </p:cNvPr>
          <p:cNvSpPr/>
          <p:nvPr/>
        </p:nvSpPr>
        <p:spPr>
          <a:xfrm>
            <a:off x="1863179" y="5784576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45BDF29-FD56-47C9-A00B-4B86FBE0EEA1}"/>
              </a:ext>
            </a:extLst>
          </p:cNvPr>
          <p:cNvSpPr/>
          <p:nvPr/>
        </p:nvSpPr>
        <p:spPr>
          <a:xfrm>
            <a:off x="2105037" y="5019262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26D477DF-3FAA-4CBD-8E09-76D0C85B4B54}"/>
              </a:ext>
            </a:extLst>
          </p:cNvPr>
          <p:cNvSpPr/>
          <p:nvPr/>
        </p:nvSpPr>
        <p:spPr>
          <a:xfrm>
            <a:off x="4264937" y="3635251"/>
            <a:ext cx="477062" cy="46051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C91582D-A35D-4F6B-B711-183E98228CD7}"/>
              </a:ext>
            </a:extLst>
          </p:cNvPr>
          <p:cNvSpPr/>
          <p:nvPr/>
        </p:nvSpPr>
        <p:spPr>
          <a:xfrm>
            <a:off x="1764020" y="5023792"/>
            <a:ext cx="477062" cy="46051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043539EC-1848-4757-B70E-86D9CDB79090}"/>
              </a:ext>
            </a:extLst>
          </p:cNvPr>
          <p:cNvSpPr/>
          <p:nvPr/>
        </p:nvSpPr>
        <p:spPr>
          <a:xfrm>
            <a:off x="5777951" y="2713375"/>
            <a:ext cx="477062" cy="46051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E4C7650-888B-44D6-9BC0-E89444A18B03}"/>
              </a:ext>
            </a:extLst>
          </p:cNvPr>
          <p:cNvCxnSpPr>
            <a:stCxn id="43" idx="1"/>
            <a:endCxn id="43" idx="1"/>
          </p:cNvCxnSpPr>
          <p:nvPr/>
        </p:nvCxnSpPr>
        <p:spPr>
          <a:xfrm>
            <a:off x="4334801" y="370269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CF4A33DF-F5A2-40CA-902C-20B31691DBB3}"/>
              </a:ext>
            </a:extLst>
          </p:cNvPr>
          <p:cNvSpPr/>
          <p:nvPr/>
        </p:nvSpPr>
        <p:spPr>
          <a:xfrm>
            <a:off x="5183276" y="2067339"/>
            <a:ext cx="2065659" cy="202842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922543E6-F8EB-49E9-BAC9-0AB5A4DE6CDD}"/>
              </a:ext>
            </a:extLst>
          </p:cNvPr>
          <p:cNvSpPr/>
          <p:nvPr/>
        </p:nvSpPr>
        <p:spPr>
          <a:xfrm>
            <a:off x="3544972" y="3068297"/>
            <a:ext cx="2246217" cy="209729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EAB588BC-74FE-4832-9573-95438A610A0F}"/>
              </a:ext>
            </a:extLst>
          </p:cNvPr>
          <p:cNvSpPr/>
          <p:nvPr/>
        </p:nvSpPr>
        <p:spPr>
          <a:xfrm>
            <a:off x="1020035" y="4285942"/>
            <a:ext cx="2065659" cy="202842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0300CA-E201-475F-B8BC-507E3AB5B80C}"/>
              </a:ext>
            </a:extLst>
          </p:cNvPr>
          <p:cNvSpPr txBox="1"/>
          <p:nvPr/>
        </p:nvSpPr>
        <p:spPr>
          <a:xfrm>
            <a:off x="7248935" y="4567407"/>
            <a:ext cx="4529797" cy="135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注意）最初に選んだデータの組み合わせによっては結果が異なることがあるので、何回かやって最良のものを選ぶのが良い。</a:t>
            </a:r>
          </a:p>
        </p:txBody>
      </p:sp>
    </p:spTree>
    <p:extLst>
      <p:ext uri="{BB962C8B-B14F-4D97-AF65-F5344CB8AC3E}">
        <p14:creationId xmlns:p14="http://schemas.microsoft.com/office/powerpoint/2010/main" val="267761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3FA60-B812-46FD-AF33-4EA1075F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K-</a:t>
            </a:r>
            <a:r>
              <a:rPr lang="ja-JP" altLang="en-US" dirty="0"/>
              <a:t>平均法を数式で理解する１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BFD31D-D1EF-4765-AF86-445057911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237" y="1550192"/>
                <a:ext cx="5517466" cy="53078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1</a:t>
                </a:r>
                <a:r>
                  <a:rPr lang="ja-JP" altLang="en-US" sz="2400" dirty="0"/>
                  <a:t>．各クラスタの散らばり具合を最小にするようなクラスタラベル</a:t>
                </a:r>
                <a:endParaRPr lang="en-US" altLang="ja-JP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dirty="0"/>
                  <a:t>を各データ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1" lang="en-US" altLang="ja-JP" sz="3200" b="0" dirty="0"/>
              </a:p>
              <a:p>
                <a:pPr marL="0" indent="0">
                  <a:buNone/>
                </a:pPr>
                <a:r>
                  <a:rPr kumimoji="1" lang="ja-JP" altLang="en-US" sz="2400" dirty="0"/>
                  <a:t>に割り当てる。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C</a:t>
                </a:r>
                <a:r>
                  <a:rPr lang="ja-JP" altLang="en-US" sz="2400" dirty="0"/>
                  <a:t>はクラスタの個数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/>
                  <a:t>例）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というデータをクラスタ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に割り当てる。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BFD31D-D1EF-4765-AF86-445057911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237" y="1550192"/>
                <a:ext cx="5517466" cy="5307807"/>
              </a:xfrm>
              <a:blipFill>
                <a:blip r:embed="rId2"/>
                <a:stretch>
                  <a:fillRect l="-1768" t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11C6472-3124-47DA-B9DF-2140FDA10288}"/>
              </a:ext>
            </a:extLst>
          </p:cNvPr>
          <p:cNvCxnSpPr/>
          <p:nvPr/>
        </p:nvCxnSpPr>
        <p:spPr>
          <a:xfrm>
            <a:off x="1055077" y="2290666"/>
            <a:ext cx="0" cy="365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id="{B47BFBBF-8ABE-4740-BD3B-E050179FD4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7703" y="1575594"/>
                <a:ext cx="5814060" cy="5032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dirty="0"/>
                  <a:t>2</a:t>
                </a:r>
                <a:r>
                  <a:rPr lang="ja-JP" altLang="en-US" dirty="0"/>
                  <a:t>．クラスタの散らばり具合を測る。</a:t>
                </a:r>
                <a:endParaRPr lang="en-US" altLang="ja-JP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 は各データ、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dirty="0"/>
                  <a:t>はクラスタの平均</a:t>
                </a:r>
                <a:endParaRPr lang="en-US" altLang="ja-JP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dirty="0"/>
                  <a:t>クラスタ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に属する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に関する和</a:t>
                </a:r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id="{B47BFBBF-8ABE-4740-BD3B-E050179F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703" y="1575594"/>
                <a:ext cx="5814060" cy="5032376"/>
              </a:xfrm>
              <a:prstGeom prst="rect">
                <a:avLst/>
              </a:prstGeom>
              <a:blipFill>
                <a:blip r:embed="rId3"/>
                <a:stretch>
                  <a:fillRect l="-1889" t="-1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FF52B1-991A-4B5C-820A-6C60F9FD6C52}"/>
                  </a:ext>
                </a:extLst>
              </p:cNvPr>
              <p:cNvSpPr txBox="1"/>
              <p:nvPr/>
            </p:nvSpPr>
            <p:spPr>
              <a:xfrm>
                <a:off x="5947703" y="4495342"/>
                <a:ext cx="4122420" cy="162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．クラスタｙの平均は</a:t>
                </a:r>
                <a:endParaRPr lang="en-US" altLang="ja-JP" sz="28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ja-JP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ja-JP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FF52B1-991A-4B5C-820A-6C60F9FD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703" y="4495342"/>
                <a:ext cx="4122420" cy="1624932"/>
              </a:xfrm>
              <a:prstGeom prst="rect">
                <a:avLst/>
              </a:prstGeom>
              <a:blipFill>
                <a:blip r:embed="rId4"/>
                <a:stretch>
                  <a:fillRect l="-3107" t="-4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4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DCAF6-3EB3-44CF-898B-C0DA889F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K-</a:t>
            </a:r>
            <a:r>
              <a:rPr lang="ja-JP" altLang="en-US" dirty="0"/>
              <a:t>平均法を数式で理解する２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ECE6508-9B87-4715-8E46-BBF51C915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1689736"/>
                <a:ext cx="6139375" cy="26149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>
                    <a:latin typeface="Cambria Math" panose="02040503050406030204" pitchFamily="18" charset="0"/>
                  </a:rPr>
                  <a:t>4.</a:t>
                </a:r>
                <a:r>
                  <a:rPr kumimoji="1" lang="ja-JP" altLang="en-US" sz="2400" dirty="0">
                    <a:latin typeface="Cambria Math" panose="02040503050406030204" pitchFamily="18" charset="0"/>
                  </a:rPr>
                  <a:t>クラスタの散らばり具合を全て足す。</a:t>
                </a:r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ECE6508-9B87-4715-8E46-BBF51C915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1689736"/>
                <a:ext cx="6139375" cy="2614978"/>
              </a:xfrm>
              <a:blipFill>
                <a:blip r:embed="rId2"/>
                <a:stretch>
                  <a:fillRect l="-2085" t="-41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0BC0C9-09C9-455B-8840-6634E49CCABC}"/>
                  </a:ext>
                </a:extLst>
              </p:cNvPr>
              <p:cNvSpPr txBox="1"/>
              <p:nvPr/>
            </p:nvSpPr>
            <p:spPr>
              <a:xfrm>
                <a:off x="4533900" y="2440909"/>
                <a:ext cx="7239000" cy="98809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800" dirty="0"/>
                  <a:t> は各データ、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800" dirty="0"/>
                  <a:t>はクラスタの平均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ja-JP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sz="2800" dirty="0"/>
                  <a:t>クラスタ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800" dirty="0"/>
                  <a:t>に属する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ja-JP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800" dirty="0"/>
                  <a:t>に関する和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0BC0C9-09C9-455B-8840-6634E49CC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2440909"/>
                <a:ext cx="7239000" cy="988091"/>
              </a:xfrm>
              <a:prstGeom prst="rect">
                <a:avLst/>
              </a:prstGeom>
              <a:blipFill>
                <a:blip r:embed="rId3"/>
                <a:stretch>
                  <a:fillRect t="-4878" b="-1585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E8D8912-BA4A-41A9-836A-A2B19E6404E5}"/>
                  </a:ext>
                </a:extLst>
              </p:cNvPr>
              <p:cNvSpPr/>
              <p:nvPr/>
            </p:nvSpPr>
            <p:spPr>
              <a:xfrm>
                <a:off x="543951" y="4295782"/>
                <a:ext cx="6096000" cy="21250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ja-JP" sz="2800" dirty="0"/>
                  <a:t>5</a:t>
                </a:r>
                <a:r>
                  <a:rPr lang="ja-JP" altLang="en-US" sz="2800" dirty="0"/>
                  <a:t>．</a:t>
                </a:r>
                <a:r>
                  <a:rPr lang="ja-JP" altLang="en-US" sz="2400" dirty="0"/>
                  <a:t>４が最小になるクラスタラベル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ja-JP" sz="2800" dirty="0"/>
              </a:p>
              <a:p>
                <a:pPr/>
                <a:endParaRPr lang="en-US" altLang="ja-JP" sz="2800" dirty="0"/>
              </a:p>
              <a:p>
                <a:r>
                  <a:rPr lang="ja-JP" altLang="en-US" sz="2400" dirty="0"/>
                  <a:t>を決定する。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E8D8912-BA4A-41A9-836A-A2B19E640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1" y="4295782"/>
                <a:ext cx="6096000" cy="2125069"/>
              </a:xfrm>
              <a:prstGeom prst="rect">
                <a:avLst/>
              </a:prstGeom>
              <a:blipFill>
                <a:blip r:embed="rId4"/>
                <a:stretch>
                  <a:fillRect l="-2000" t="-2874" b="-57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27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E79E7-43D3-4539-9620-AA1F1A03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レシピ</a:t>
            </a:r>
            <a:r>
              <a:rPr kumimoji="1" lang="en-US" altLang="ja-JP" dirty="0"/>
              <a:t>19.1</a:t>
            </a:r>
            <a:r>
              <a:rPr kumimoji="1" lang="ja-JP" altLang="en-US" dirty="0"/>
              <a:t>の確認</a:t>
            </a:r>
          </a:p>
        </p:txBody>
      </p:sp>
    </p:spTree>
    <p:extLst>
      <p:ext uri="{BB962C8B-B14F-4D97-AF65-F5344CB8AC3E}">
        <p14:creationId xmlns:p14="http://schemas.microsoft.com/office/powerpoint/2010/main" val="259458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3EA78-33A9-445B-BFAD-66B0AA28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K-</a:t>
            </a:r>
            <a:r>
              <a:rPr kumimoji="1" lang="ja-JP" altLang="en-US" dirty="0"/>
              <a:t>平均法の問題点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25262A-923B-4593-963E-7FDF0810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時間がかかる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endParaRPr lang="en-US" altLang="ja-JP" dirty="0"/>
          </a:p>
          <a:p>
            <a:r>
              <a:rPr lang="ja-JP" altLang="en-US" dirty="0"/>
              <a:t>クラスタ数を事前に決めなければいけない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E1F127-11E8-4265-BC6C-AD0FB50C4228}"/>
              </a:ext>
            </a:extLst>
          </p:cNvPr>
          <p:cNvSpPr txBox="1"/>
          <p:nvPr/>
        </p:nvSpPr>
        <p:spPr>
          <a:xfrm>
            <a:off x="1510747" y="2385392"/>
            <a:ext cx="6771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2"/>
                </a:solidFill>
              </a:rPr>
              <a:t>→ミニバッチ</a:t>
            </a:r>
            <a:r>
              <a:rPr lang="en-US" altLang="ja-JP" sz="2800" dirty="0">
                <a:solidFill>
                  <a:schemeClr val="accent2"/>
                </a:solidFill>
              </a:rPr>
              <a:t>k-</a:t>
            </a:r>
            <a:r>
              <a:rPr lang="ja-JP" altLang="en-US" sz="2800" dirty="0">
                <a:solidFill>
                  <a:schemeClr val="accent2"/>
                </a:solidFill>
              </a:rPr>
              <a:t>平均法（レシピ</a:t>
            </a:r>
            <a:r>
              <a:rPr lang="en-US" altLang="ja-JP" sz="2800" dirty="0">
                <a:solidFill>
                  <a:schemeClr val="accent2"/>
                </a:solidFill>
              </a:rPr>
              <a:t>19.2</a:t>
            </a:r>
            <a:r>
              <a:rPr lang="ja-JP" altLang="en-US" sz="2800" dirty="0">
                <a:solidFill>
                  <a:schemeClr val="accent2"/>
                </a:solidFill>
              </a:rPr>
              <a:t>）</a:t>
            </a:r>
            <a:endParaRPr lang="en-US" altLang="ja-JP" sz="2800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2D7C3E-B517-43DE-BFF2-F9FFCB023653}"/>
              </a:ext>
            </a:extLst>
          </p:cNvPr>
          <p:cNvSpPr txBox="1"/>
          <p:nvPr/>
        </p:nvSpPr>
        <p:spPr>
          <a:xfrm>
            <a:off x="1736034" y="4114252"/>
            <a:ext cx="654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2"/>
                </a:solidFill>
              </a:rPr>
              <a:t>→平均値シフト法（レシピ</a:t>
            </a:r>
            <a:r>
              <a:rPr lang="en-US" altLang="ja-JP" sz="2800" dirty="0">
                <a:solidFill>
                  <a:schemeClr val="accent2"/>
                </a:solidFill>
              </a:rPr>
              <a:t>19.3</a:t>
            </a:r>
            <a:r>
              <a:rPr lang="ja-JP" altLang="en-US" sz="2800" dirty="0">
                <a:solidFill>
                  <a:schemeClr val="accent2"/>
                </a:solidFill>
              </a:rPr>
              <a:t>）</a:t>
            </a:r>
            <a:endParaRPr lang="en-US" altLang="ja-JP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6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A13E9-D715-47D1-818E-B8AE517A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ミニバッチ</a:t>
            </a:r>
            <a:r>
              <a:rPr lang="en-US" altLang="ja-JP" dirty="0"/>
              <a:t>k-</a:t>
            </a:r>
            <a:r>
              <a:rPr lang="ja-JP" altLang="en-US" dirty="0"/>
              <a:t>平均法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85C14-D2A0-4E01-A4F8-2775802BF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4" y="1519312"/>
            <a:ext cx="11591778" cy="5176910"/>
          </a:xfrm>
        </p:spPr>
        <p:txBody>
          <a:bodyPr>
            <a:normAutofit/>
          </a:bodyPr>
          <a:lstStyle/>
          <a:p>
            <a:r>
              <a:rPr lang="ja-JP" altLang="en-US" dirty="0"/>
              <a:t>ランダムに抽出されるデータごとに学習させる。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特徴：学習の高速化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一万件を超えるデータをクラスタリングする場合に使用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503434-4DA8-43AB-A084-E1B17BF1A3A4}"/>
              </a:ext>
            </a:extLst>
          </p:cNvPr>
          <p:cNvSpPr txBox="1"/>
          <p:nvPr/>
        </p:nvSpPr>
        <p:spPr>
          <a:xfrm>
            <a:off x="6621403" y="5395682"/>
            <a:ext cx="579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↔「バッチ学習」：一度に学習させる。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765D4-81F0-450C-93E8-184F6EB54BC9}"/>
              </a:ext>
            </a:extLst>
          </p:cNvPr>
          <p:cNvSpPr/>
          <p:nvPr/>
        </p:nvSpPr>
        <p:spPr>
          <a:xfrm>
            <a:off x="1702191" y="2588455"/>
            <a:ext cx="2715064" cy="2067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86621B0-6601-4341-8E5E-633381EE4AF3}"/>
              </a:ext>
            </a:extLst>
          </p:cNvPr>
          <p:cNvSpPr/>
          <p:nvPr/>
        </p:nvSpPr>
        <p:spPr>
          <a:xfrm>
            <a:off x="1900266" y="2953249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C02EA66-247E-4187-81F3-00085F045B45}"/>
              </a:ext>
            </a:extLst>
          </p:cNvPr>
          <p:cNvSpPr/>
          <p:nvPr/>
        </p:nvSpPr>
        <p:spPr>
          <a:xfrm>
            <a:off x="1947975" y="4104456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98E288-6A7B-4CFB-B269-1E0CB0429099}"/>
              </a:ext>
            </a:extLst>
          </p:cNvPr>
          <p:cNvSpPr/>
          <p:nvPr/>
        </p:nvSpPr>
        <p:spPr>
          <a:xfrm>
            <a:off x="2733110" y="3503161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87CEBC9-361C-4538-AAA7-602C8A173E8D}"/>
              </a:ext>
            </a:extLst>
          </p:cNvPr>
          <p:cNvSpPr/>
          <p:nvPr/>
        </p:nvSpPr>
        <p:spPr>
          <a:xfrm>
            <a:off x="2881327" y="4104456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02549AF-3714-447D-8880-0B5C403268C3}"/>
              </a:ext>
            </a:extLst>
          </p:cNvPr>
          <p:cNvSpPr/>
          <p:nvPr/>
        </p:nvSpPr>
        <p:spPr>
          <a:xfrm>
            <a:off x="3663416" y="4215112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8FBBEBE-AACC-45FE-8AF0-424D0CD8441C}"/>
              </a:ext>
            </a:extLst>
          </p:cNvPr>
          <p:cNvSpPr/>
          <p:nvPr/>
        </p:nvSpPr>
        <p:spPr>
          <a:xfrm>
            <a:off x="2129569" y="3484503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A44310B-63F2-45B9-902D-5E6DD0B81BF6}"/>
              </a:ext>
            </a:extLst>
          </p:cNvPr>
          <p:cNvSpPr/>
          <p:nvPr/>
        </p:nvSpPr>
        <p:spPr>
          <a:xfrm>
            <a:off x="3336651" y="3636498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BF4DF79-6D46-47D2-AEA9-0C5F7BF02858}"/>
              </a:ext>
            </a:extLst>
          </p:cNvPr>
          <p:cNvSpPr/>
          <p:nvPr/>
        </p:nvSpPr>
        <p:spPr>
          <a:xfrm>
            <a:off x="3119858" y="2949325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331F15E-7342-4C32-9697-5921185140FD}"/>
              </a:ext>
            </a:extLst>
          </p:cNvPr>
          <p:cNvSpPr/>
          <p:nvPr/>
        </p:nvSpPr>
        <p:spPr>
          <a:xfrm>
            <a:off x="3901947" y="2957532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DA7C545-B861-49F2-819A-0B495E7CBF4B}"/>
              </a:ext>
            </a:extLst>
          </p:cNvPr>
          <p:cNvSpPr/>
          <p:nvPr/>
        </p:nvSpPr>
        <p:spPr>
          <a:xfrm>
            <a:off x="2293706" y="4316274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034AA52-7810-4531-BAEB-EACEAF1C6702}"/>
              </a:ext>
            </a:extLst>
          </p:cNvPr>
          <p:cNvSpPr/>
          <p:nvPr/>
        </p:nvSpPr>
        <p:spPr>
          <a:xfrm>
            <a:off x="2434369" y="3789303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4DDD9041-7353-4252-A0CA-74A57577DE3A}"/>
              </a:ext>
            </a:extLst>
          </p:cNvPr>
          <p:cNvSpPr/>
          <p:nvPr/>
        </p:nvSpPr>
        <p:spPr>
          <a:xfrm>
            <a:off x="3449591" y="2778647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BF85A28-7203-4F19-8096-A34EBD7020A8}"/>
              </a:ext>
            </a:extLst>
          </p:cNvPr>
          <p:cNvSpPr/>
          <p:nvPr/>
        </p:nvSpPr>
        <p:spPr>
          <a:xfrm>
            <a:off x="2594934" y="2718994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986F8C6-ADA0-4E73-86E6-133F65C286B7}"/>
              </a:ext>
            </a:extLst>
          </p:cNvPr>
          <p:cNvSpPr/>
          <p:nvPr/>
        </p:nvSpPr>
        <p:spPr>
          <a:xfrm>
            <a:off x="3270692" y="4081210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80C834AD-25BD-47CB-BA40-E2F162C17A8E}"/>
              </a:ext>
            </a:extLst>
          </p:cNvPr>
          <p:cNvSpPr/>
          <p:nvPr/>
        </p:nvSpPr>
        <p:spPr>
          <a:xfrm>
            <a:off x="3957455" y="3445878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AFBAA51B-1285-42D9-B540-5C7D5F0785EB}"/>
              </a:ext>
            </a:extLst>
          </p:cNvPr>
          <p:cNvSpPr/>
          <p:nvPr/>
        </p:nvSpPr>
        <p:spPr>
          <a:xfrm>
            <a:off x="1757877" y="3619704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0D0C08E-1A8B-4947-8A60-33BF3C5ECCEF}"/>
              </a:ext>
            </a:extLst>
          </p:cNvPr>
          <p:cNvSpPr/>
          <p:nvPr/>
        </p:nvSpPr>
        <p:spPr>
          <a:xfrm>
            <a:off x="2562506" y="4066528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739AC76-9744-42C6-984B-D1BD84397E1F}"/>
              </a:ext>
            </a:extLst>
          </p:cNvPr>
          <p:cNvSpPr/>
          <p:nvPr/>
        </p:nvSpPr>
        <p:spPr>
          <a:xfrm>
            <a:off x="2132421" y="2726864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91DBDD57-4836-4AF6-A41C-A2C905F1E745}"/>
              </a:ext>
            </a:extLst>
          </p:cNvPr>
          <p:cNvSpPr/>
          <p:nvPr/>
        </p:nvSpPr>
        <p:spPr>
          <a:xfrm>
            <a:off x="2425190" y="3190462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4B1B4BA0-FF55-4950-9749-8ECD0024443F}"/>
              </a:ext>
            </a:extLst>
          </p:cNvPr>
          <p:cNvSpPr/>
          <p:nvPr/>
        </p:nvSpPr>
        <p:spPr>
          <a:xfrm>
            <a:off x="3482725" y="3360091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42002BF-EAD3-4ABC-ABB5-AE9182942A77}"/>
              </a:ext>
            </a:extLst>
          </p:cNvPr>
          <p:cNvSpPr/>
          <p:nvPr/>
        </p:nvSpPr>
        <p:spPr>
          <a:xfrm>
            <a:off x="3810994" y="3865611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F31D686-5785-413E-A104-489491492E29}"/>
              </a:ext>
            </a:extLst>
          </p:cNvPr>
          <p:cNvSpPr/>
          <p:nvPr/>
        </p:nvSpPr>
        <p:spPr>
          <a:xfrm>
            <a:off x="3081174" y="3326609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9EC3B0AE-BEC0-4341-B27D-0B6B13E8B5E2}"/>
              </a:ext>
            </a:extLst>
          </p:cNvPr>
          <p:cNvSpPr/>
          <p:nvPr/>
        </p:nvSpPr>
        <p:spPr>
          <a:xfrm>
            <a:off x="5905771" y="3858242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1E4531B-3FC5-484C-8A29-63BC6F024AAC}"/>
              </a:ext>
            </a:extLst>
          </p:cNvPr>
          <p:cNvSpPr/>
          <p:nvPr/>
        </p:nvSpPr>
        <p:spPr>
          <a:xfrm>
            <a:off x="6528207" y="3655285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F961879-A4D1-4790-96D4-4E8F60070D8D}"/>
              </a:ext>
            </a:extLst>
          </p:cNvPr>
          <p:cNvSpPr/>
          <p:nvPr/>
        </p:nvSpPr>
        <p:spPr>
          <a:xfrm>
            <a:off x="5441523" y="3827990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CBE9EED-57A7-41DD-ABFD-989632771BDF}"/>
              </a:ext>
            </a:extLst>
          </p:cNvPr>
          <p:cNvSpPr/>
          <p:nvPr/>
        </p:nvSpPr>
        <p:spPr>
          <a:xfrm>
            <a:off x="5452590" y="3466842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AE6E504A-99BC-4FB8-AA08-BFF1B0BFF959}"/>
              </a:ext>
            </a:extLst>
          </p:cNvPr>
          <p:cNvSpPr/>
          <p:nvPr/>
        </p:nvSpPr>
        <p:spPr>
          <a:xfrm>
            <a:off x="5895995" y="3197467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CC7F099-8410-4B80-874F-DFE9746D0349}"/>
              </a:ext>
            </a:extLst>
          </p:cNvPr>
          <p:cNvSpPr/>
          <p:nvPr/>
        </p:nvSpPr>
        <p:spPr>
          <a:xfrm>
            <a:off x="6631543" y="4002957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0C92C997-E3C9-4161-970D-BD94084B1AC9}"/>
              </a:ext>
            </a:extLst>
          </p:cNvPr>
          <p:cNvSpPr/>
          <p:nvPr/>
        </p:nvSpPr>
        <p:spPr>
          <a:xfrm>
            <a:off x="5712858" y="4207065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C1848DE-4BA5-4A0A-ABF6-A65E6337BBF6}"/>
              </a:ext>
            </a:extLst>
          </p:cNvPr>
          <p:cNvSpPr/>
          <p:nvPr/>
        </p:nvSpPr>
        <p:spPr>
          <a:xfrm>
            <a:off x="6123617" y="3510905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36D3CA9-1BC5-4041-8A05-73818F78983F}"/>
              </a:ext>
            </a:extLst>
          </p:cNvPr>
          <p:cNvSpPr/>
          <p:nvPr/>
        </p:nvSpPr>
        <p:spPr>
          <a:xfrm>
            <a:off x="6382872" y="3130730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C771F1E-DD5B-4910-A528-95B2660E38B6}"/>
              </a:ext>
            </a:extLst>
          </p:cNvPr>
          <p:cNvSpPr/>
          <p:nvPr/>
        </p:nvSpPr>
        <p:spPr>
          <a:xfrm>
            <a:off x="6238819" y="4152260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42BE1C43-B857-421F-9AED-E79D98157E65}"/>
              </a:ext>
            </a:extLst>
          </p:cNvPr>
          <p:cNvSpPr/>
          <p:nvPr/>
        </p:nvSpPr>
        <p:spPr>
          <a:xfrm>
            <a:off x="5129300" y="3046000"/>
            <a:ext cx="2006993" cy="1639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下カーブ 45">
            <a:extLst>
              <a:ext uri="{FF2B5EF4-FFF2-40B4-BE49-F238E27FC236}">
                <a16:creationId xmlns:a16="http://schemas.microsoft.com/office/drawing/2014/main" id="{47C6868F-E804-420E-8800-A402A941E3FA}"/>
              </a:ext>
            </a:extLst>
          </p:cNvPr>
          <p:cNvSpPr/>
          <p:nvPr/>
        </p:nvSpPr>
        <p:spPr>
          <a:xfrm>
            <a:off x="4587437" y="2478792"/>
            <a:ext cx="1308558" cy="5997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DAA7A34-5513-488C-BCCC-41BD35CCA630}"/>
              </a:ext>
            </a:extLst>
          </p:cNvPr>
          <p:cNvSpPr txBox="1"/>
          <p:nvPr/>
        </p:nvSpPr>
        <p:spPr>
          <a:xfrm>
            <a:off x="7150070" y="3723041"/>
            <a:ext cx="5039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「ミニバッチ学習」</a:t>
            </a:r>
            <a:endParaRPr kumimoji="1" lang="en-US" altLang="ja-JP" sz="2400" dirty="0"/>
          </a:p>
          <a:p>
            <a:r>
              <a:rPr kumimoji="1" lang="ja-JP" altLang="en-US" sz="2400" dirty="0"/>
              <a:t>訓練データ全体からｎ個のデータを取り出して、訓練ごとにパラメーターの更新をする。</a:t>
            </a:r>
          </a:p>
        </p:txBody>
      </p:sp>
    </p:spTree>
    <p:extLst>
      <p:ext uri="{BB962C8B-B14F-4D97-AF65-F5344CB8AC3E}">
        <p14:creationId xmlns:p14="http://schemas.microsoft.com/office/powerpoint/2010/main" val="192447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F394C-EF6A-45F0-B46C-6ED89919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レシピ</a:t>
            </a:r>
            <a:r>
              <a:rPr kumimoji="1" lang="en-US" altLang="ja-JP" dirty="0"/>
              <a:t>19.2</a:t>
            </a:r>
            <a:r>
              <a:rPr kumimoji="1" lang="ja-JP" altLang="en-US" dirty="0"/>
              <a:t>の確認</a:t>
            </a:r>
          </a:p>
        </p:txBody>
      </p:sp>
    </p:spTree>
    <p:extLst>
      <p:ext uri="{BB962C8B-B14F-4D97-AF65-F5344CB8AC3E}">
        <p14:creationId xmlns:p14="http://schemas.microsoft.com/office/powerpoint/2010/main" val="135278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35203-68F0-4E8B-86DC-10728EDB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平均値シフト法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EB717-FDE1-489B-A983-2BE4A610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68375" cy="466723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特徴：クラスタの数や形を勝手に決めて分類してくれる。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4C09C05-8922-4E1E-8B43-ABB848391CDE}"/>
              </a:ext>
            </a:extLst>
          </p:cNvPr>
          <p:cNvCxnSpPr>
            <a:cxnSpLocks/>
          </p:cNvCxnSpPr>
          <p:nvPr/>
        </p:nvCxnSpPr>
        <p:spPr>
          <a:xfrm flipV="1">
            <a:off x="838200" y="2674620"/>
            <a:ext cx="0" cy="35539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5CDB261-0E39-4BBB-9AAF-B2AB8E94928D}"/>
              </a:ext>
            </a:extLst>
          </p:cNvPr>
          <p:cNvCxnSpPr>
            <a:cxnSpLocks/>
          </p:cNvCxnSpPr>
          <p:nvPr/>
        </p:nvCxnSpPr>
        <p:spPr>
          <a:xfrm>
            <a:off x="838200" y="6228522"/>
            <a:ext cx="59969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F6AF0C15-30C2-4E56-B590-F048B8C4CDE5}"/>
              </a:ext>
            </a:extLst>
          </p:cNvPr>
          <p:cNvSpPr/>
          <p:nvPr/>
        </p:nvSpPr>
        <p:spPr>
          <a:xfrm>
            <a:off x="1517300" y="4549114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4474B03-F83F-4264-BF31-A1C44B5C623C}"/>
              </a:ext>
            </a:extLst>
          </p:cNvPr>
          <p:cNvSpPr/>
          <p:nvPr/>
        </p:nvSpPr>
        <p:spPr>
          <a:xfrm>
            <a:off x="1928084" y="5092176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FC3E79-CEF6-427D-A2AE-9E4BF583EE98}"/>
              </a:ext>
            </a:extLst>
          </p:cNvPr>
          <p:cNvSpPr/>
          <p:nvPr/>
        </p:nvSpPr>
        <p:spPr>
          <a:xfrm>
            <a:off x="1517300" y="5073598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301F5E4-38C2-4FA6-BB7E-CCDA0F3F5A59}"/>
              </a:ext>
            </a:extLst>
          </p:cNvPr>
          <p:cNvSpPr/>
          <p:nvPr/>
        </p:nvSpPr>
        <p:spPr>
          <a:xfrm>
            <a:off x="2605433" y="4446298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F2DE905-6710-4143-98F8-4DFE3BFE604E}"/>
              </a:ext>
            </a:extLst>
          </p:cNvPr>
          <p:cNvSpPr/>
          <p:nvPr/>
        </p:nvSpPr>
        <p:spPr>
          <a:xfrm>
            <a:off x="1941365" y="4451571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84B5D74-5286-47DD-9986-7FD5A1DC13CA}"/>
              </a:ext>
            </a:extLst>
          </p:cNvPr>
          <p:cNvSpPr/>
          <p:nvPr/>
        </p:nvSpPr>
        <p:spPr>
          <a:xfrm>
            <a:off x="3976118" y="5003532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3D00737-795C-44CF-A947-EEC98E69A0A9}"/>
              </a:ext>
            </a:extLst>
          </p:cNvPr>
          <p:cNvSpPr/>
          <p:nvPr/>
        </p:nvSpPr>
        <p:spPr>
          <a:xfrm>
            <a:off x="2514359" y="5494523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236FFD4-83E9-4520-B377-332214B9E354}"/>
              </a:ext>
            </a:extLst>
          </p:cNvPr>
          <p:cNvSpPr/>
          <p:nvPr/>
        </p:nvSpPr>
        <p:spPr>
          <a:xfrm>
            <a:off x="2804763" y="3786807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E74BDEB-FA4E-4432-A5CB-9A74C2165D38}"/>
              </a:ext>
            </a:extLst>
          </p:cNvPr>
          <p:cNvSpPr/>
          <p:nvPr/>
        </p:nvSpPr>
        <p:spPr>
          <a:xfrm>
            <a:off x="2752890" y="4931352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D35326C0-00C1-4690-B058-9B8DF27ED9BD}"/>
              </a:ext>
            </a:extLst>
          </p:cNvPr>
          <p:cNvSpPr/>
          <p:nvPr/>
        </p:nvSpPr>
        <p:spPr>
          <a:xfrm>
            <a:off x="3317931" y="4970140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2C7AFAB-7879-4059-93FC-D778BCAC5C9E}"/>
              </a:ext>
            </a:extLst>
          </p:cNvPr>
          <p:cNvSpPr/>
          <p:nvPr/>
        </p:nvSpPr>
        <p:spPr>
          <a:xfrm>
            <a:off x="4080970" y="3190462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A4303B8-B993-4735-A2EB-C90E0203E602}"/>
              </a:ext>
            </a:extLst>
          </p:cNvPr>
          <p:cNvSpPr/>
          <p:nvPr/>
        </p:nvSpPr>
        <p:spPr>
          <a:xfrm>
            <a:off x="1970230" y="5684404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AE61227-14DC-411D-B6B4-235DC7F0C2BF}"/>
              </a:ext>
            </a:extLst>
          </p:cNvPr>
          <p:cNvSpPr/>
          <p:nvPr/>
        </p:nvSpPr>
        <p:spPr>
          <a:xfrm>
            <a:off x="5231590" y="3068126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D39ECA9-C8F5-4201-9773-818EC7B490F3}"/>
              </a:ext>
            </a:extLst>
          </p:cNvPr>
          <p:cNvSpPr/>
          <p:nvPr/>
        </p:nvSpPr>
        <p:spPr>
          <a:xfrm>
            <a:off x="3192660" y="5613792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D5212EB-08A4-4459-817B-7B68C210E6AA}"/>
              </a:ext>
            </a:extLst>
          </p:cNvPr>
          <p:cNvSpPr/>
          <p:nvPr/>
        </p:nvSpPr>
        <p:spPr>
          <a:xfrm>
            <a:off x="5248389" y="3786807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89509-C1C7-4C24-A243-0186C255047B}"/>
              </a:ext>
            </a:extLst>
          </p:cNvPr>
          <p:cNvSpPr/>
          <p:nvPr/>
        </p:nvSpPr>
        <p:spPr>
          <a:xfrm>
            <a:off x="3717404" y="4182786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3BAECBF-B0DF-48BA-983B-79286E195190}"/>
              </a:ext>
            </a:extLst>
          </p:cNvPr>
          <p:cNvSpPr/>
          <p:nvPr/>
        </p:nvSpPr>
        <p:spPr>
          <a:xfrm>
            <a:off x="4568073" y="3573000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130244A1-D853-4909-8B98-60AE5B25EB52}"/>
              </a:ext>
            </a:extLst>
          </p:cNvPr>
          <p:cNvSpPr/>
          <p:nvPr/>
        </p:nvSpPr>
        <p:spPr>
          <a:xfrm>
            <a:off x="3058488" y="4076904"/>
            <a:ext cx="2189889" cy="209179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90BBC2-03E8-4A6A-BB02-E4E630A2FB37}"/>
              </a:ext>
            </a:extLst>
          </p:cNvPr>
          <p:cNvSpPr txBox="1"/>
          <p:nvPr/>
        </p:nvSpPr>
        <p:spPr>
          <a:xfrm>
            <a:off x="6382210" y="3922528"/>
            <a:ext cx="5436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2</a:t>
            </a:r>
            <a:r>
              <a:rPr kumimoji="1" lang="ja-JP" altLang="en-US" sz="2400" dirty="0"/>
              <a:t>．円の中に</a:t>
            </a:r>
            <a:r>
              <a:rPr lang="ja-JP" altLang="en-US" sz="2400" dirty="0"/>
              <a:t>あるデータの重心の位置を求める</a:t>
            </a:r>
            <a:endParaRPr lang="en-US" altLang="ja-JP" sz="2400" dirty="0"/>
          </a:p>
          <a:p>
            <a:r>
              <a:rPr kumimoji="1" lang="ja-JP" altLang="en-US" sz="2400" dirty="0"/>
              <a:t>（</a:t>
            </a:r>
            <a:r>
              <a:rPr lang="ja-JP" altLang="en-US" sz="2400" dirty="0"/>
              <a:t>カーネル密度推定法を使用）</a:t>
            </a:r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9D8DFB3-94D9-4052-8586-1B7264DF7C23}"/>
              </a:ext>
            </a:extLst>
          </p:cNvPr>
          <p:cNvSpPr txBox="1"/>
          <p:nvPr/>
        </p:nvSpPr>
        <p:spPr>
          <a:xfrm>
            <a:off x="6382210" y="2724127"/>
            <a:ext cx="5124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1.</a:t>
            </a:r>
            <a:r>
              <a:rPr lang="ja-JP" altLang="en-US" sz="2400" dirty="0"/>
              <a:t>円の大きさを決めて、今から調べるデータの上に円を置く。</a:t>
            </a:r>
          </a:p>
          <a:p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FD279B1-42FB-4433-88C1-996F22A024D0}"/>
              </a:ext>
            </a:extLst>
          </p:cNvPr>
          <p:cNvSpPr/>
          <p:nvPr/>
        </p:nvSpPr>
        <p:spPr>
          <a:xfrm>
            <a:off x="3333160" y="4859759"/>
            <a:ext cx="238531" cy="23853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A774FCD-ED99-4946-B6F6-9EEB9DAB6EA6}"/>
              </a:ext>
            </a:extLst>
          </p:cNvPr>
          <p:cNvSpPr/>
          <p:nvPr/>
        </p:nvSpPr>
        <p:spPr>
          <a:xfrm>
            <a:off x="9829193" y="6398602"/>
            <a:ext cx="2626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参照：</a:t>
            </a:r>
            <a:r>
              <a:rPr lang="en-US" altLang="ja-JP" dirty="0"/>
              <a:t>(Yan,2017)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923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35203-68F0-4E8B-86DC-10728EDB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平均値シフト法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4C09C05-8922-4E1E-8B43-ABB848391CDE}"/>
              </a:ext>
            </a:extLst>
          </p:cNvPr>
          <p:cNvCxnSpPr>
            <a:cxnSpLocks/>
          </p:cNvCxnSpPr>
          <p:nvPr/>
        </p:nvCxnSpPr>
        <p:spPr>
          <a:xfrm flipV="1">
            <a:off x="838200" y="2674620"/>
            <a:ext cx="0" cy="35539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5CDB261-0E39-4BBB-9AAF-B2AB8E94928D}"/>
              </a:ext>
            </a:extLst>
          </p:cNvPr>
          <p:cNvCxnSpPr>
            <a:cxnSpLocks/>
          </p:cNvCxnSpPr>
          <p:nvPr/>
        </p:nvCxnSpPr>
        <p:spPr>
          <a:xfrm>
            <a:off x="838200" y="6228522"/>
            <a:ext cx="5070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F6AF0C15-30C2-4E56-B590-F048B8C4CDE5}"/>
              </a:ext>
            </a:extLst>
          </p:cNvPr>
          <p:cNvSpPr/>
          <p:nvPr/>
        </p:nvSpPr>
        <p:spPr>
          <a:xfrm>
            <a:off x="1517300" y="4549114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4474B03-F83F-4264-BF31-A1C44B5C623C}"/>
              </a:ext>
            </a:extLst>
          </p:cNvPr>
          <p:cNvSpPr/>
          <p:nvPr/>
        </p:nvSpPr>
        <p:spPr>
          <a:xfrm>
            <a:off x="1928084" y="5092176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FC3E79-CEF6-427D-A2AE-9E4BF583EE98}"/>
              </a:ext>
            </a:extLst>
          </p:cNvPr>
          <p:cNvSpPr/>
          <p:nvPr/>
        </p:nvSpPr>
        <p:spPr>
          <a:xfrm>
            <a:off x="1517300" y="5073598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301F5E4-38C2-4FA6-BB7E-CCDA0F3F5A59}"/>
              </a:ext>
            </a:extLst>
          </p:cNvPr>
          <p:cNvSpPr/>
          <p:nvPr/>
        </p:nvSpPr>
        <p:spPr>
          <a:xfrm>
            <a:off x="2605433" y="4446298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F2DE905-6710-4143-98F8-4DFE3BFE604E}"/>
              </a:ext>
            </a:extLst>
          </p:cNvPr>
          <p:cNvSpPr/>
          <p:nvPr/>
        </p:nvSpPr>
        <p:spPr>
          <a:xfrm>
            <a:off x="1941365" y="4451571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84B5D74-5286-47DD-9986-7FD5A1DC13CA}"/>
              </a:ext>
            </a:extLst>
          </p:cNvPr>
          <p:cNvSpPr/>
          <p:nvPr/>
        </p:nvSpPr>
        <p:spPr>
          <a:xfrm>
            <a:off x="3976118" y="5003532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3D00737-795C-44CF-A947-EEC98E69A0A9}"/>
              </a:ext>
            </a:extLst>
          </p:cNvPr>
          <p:cNvSpPr/>
          <p:nvPr/>
        </p:nvSpPr>
        <p:spPr>
          <a:xfrm>
            <a:off x="2514359" y="5494523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236FFD4-83E9-4520-B377-332214B9E354}"/>
              </a:ext>
            </a:extLst>
          </p:cNvPr>
          <p:cNvSpPr/>
          <p:nvPr/>
        </p:nvSpPr>
        <p:spPr>
          <a:xfrm>
            <a:off x="2804763" y="3786807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E74BDEB-FA4E-4432-A5CB-9A74C2165D38}"/>
              </a:ext>
            </a:extLst>
          </p:cNvPr>
          <p:cNvSpPr/>
          <p:nvPr/>
        </p:nvSpPr>
        <p:spPr>
          <a:xfrm>
            <a:off x="2752890" y="4931352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D35326C0-00C1-4690-B058-9B8DF27ED9BD}"/>
              </a:ext>
            </a:extLst>
          </p:cNvPr>
          <p:cNvSpPr/>
          <p:nvPr/>
        </p:nvSpPr>
        <p:spPr>
          <a:xfrm>
            <a:off x="3317931" y="4970140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2C7AFAB-7879-4059-93FC-D778BCAC5C9E}"/>
              </a:ext>
            </a:extLst>
          </p:cNvPr>
          <p:cNvSpPr/>
          <p:nvPr/>
        </p:nvSpPr>
        <p:spPr>
          <a:xfrm>
            <a:off x="4080970" y="3190462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A4303B8-B993-4735-A2EB-C90E0203E602}"/>
              </a:ext>
            </a:extLst>
          </p:cNvPr>
          <p:cNvSpPr/>
          <p:nvPr/>
        </p:nvSpPr>
        <p:spPr>
          <a:xfrm>
            <a:off x="1970230" y="5684404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AE61227-14DC-411D-B6B4-235DC7F0C2BF}"/>
              </a:ext>
            </a:extLst>
          </p:cNvPr>
          <p:cNvSpPr/>
          <p:nvPr/>
        </p:nvSpPr>
        <p:spPr>
          <a:xfrm>
            <a:off x="5231590" y="3068126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D39ECA9-C8F5-4201-9773-818EC7B490F3}"/>
              </a:ext>
            </a:extLst>
          </p:cNvPr>
          <p:cNvSpPr/>
          <p:nvPr/>
        </p:nvSpPr>
        <p:spPr>
          <a:xfrm>
            <a:off x="3192660" y="5613792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D5212EB-08A4-4459-817B-7B68C210E6AA}"/>
              </a:ext>
            </a:extLst>
          </p:cNvPr>
          <p:cNvSpPr/>
          <p:nvPr/>
        </p:nvSpPr>
        <p:spPr>
          <a:xfrm>
            <a:off x="5248389" y="3786807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89509-C1C7-4C24-A243-0186C255047B}"/>
              </a:ext>
            </a:extLst>
          </p:cNvPr>
          <p:cNvSpPr/>
          <p:nvPr/>
        </p:nvSpPr>
        <p:spPr>
          <a:xfrm>
            <a:off x="3717404" y="4182786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3BAECBF-B0DF-48BA-983B-79286E195190}"/>
              </a:ext>
            </a:extLst>
          </p:cNvPr>
          <p:cNvSpPr/>
          <p:nvPr/>
        </p:nvSpPr>
        <p:spPr>
          <a:xfrm>
            <a:off x="4568073" y="3573000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130244A1-D853-4909-8B98-60AE5B25EB52}"/>
              </a:ext>
            </a:extLst>
          </p:cNvPr>
          <p:cNvSpPr/>
          <p:nvPr/>
        </p:nvSpPr>
        <p:spPr>
          <a:xfrm>
            <a:off x="2423198" y="3984500"/>
            <a:ext cx="2189889" cy="209179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90BBC2-03E8-4A6A-BB02-E4E630A2FB37}"/>
              </a:ext>
            </a:extLst>
          </p:cNvPr>
          <p:cNvSpPr txBox="1"/>
          <p:nvPr/>
        </p:nvSpPr>
        <p:spPr>
          <a:xfrm>
            <a:off x="6151679" y="1261686"/>
            <a:ext cx="588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４</a:t>
            </a:r>
            <a:r>
              <a:rPr kumimoji="1" lang="ja-JP" altLang="en-US" sz="2400" dirty="0"/>
              <a:t>．</a:t>
            </a:r>
            <a:r>
              <a:rPr kumimoji="1" lang="en-US" altLang="ja-JP" sz="2400" dirty="0"/>
              <a:t>2.3</a:t>
            </a:r>
            <a:r>
              <a:rPr kumimoji="1" lang="ja-JP" altLang="en-US" sz="2400" dirty="0"/>
              <a:t>を繰り返して、重心の位置が変化しなくなったら、その円内にあるデータと同じまとまりに属することが決まる。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9D8DFB3-94D9-4052-8586-1B7264DF7C23}"/>
              </a:ext>
            </a:extLst>
          </p:cNvPr>
          <p:cNvSpPr txBox="1"/>
          <p:nvPr/>
        </p:nvSpPr>
        <p:spPr>
          <a:xfrm>
            <a:off x="838200" y="1742051"/>
            <a:ext cx="512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３</a:t>
            </a:r>
            <a:r>
              <a:rPr lang="en-US" altLang="ja-JP" sz="2400" dirty="0"/>
              <a:t>.</a:t>
            </a:r>
            <a:r>
              <a:rPr lang="ja-JP" altLang="en-US" sz="2400" dirty="0"/>
              <a:t>新しい重心に円を移動させる。</a:t>
            </a:r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FD279B1-42FB-4433-88C1-996F22A024D0}"/>
              </a:ext>
            </a:extLst>
          </p:cNvPr>
          <p:cNvSpPr/>
          <p:nvPr/>
        </p:nvSpPr>
        <p:spPr>
          <a:xfrm>
            <a:off x="3333160" y="4859759"/>
            <a:ext cx="238531" cy="23853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AE0B305-520D-4D9E-A7C6-8E4D29E30167}"/>
              </a:ext>
            </a:extLst>
          </p:cNvPr>
          <p:cNvCxnSpPr>
            <a:cxnSpLocks/>
          </p:cNvCxnSpPr>
          <p:nvPr/>
        </p:nvCxnSpPr>
        <p:spPr>
          <a:xfrm flipV="1">
            <a:off x="6673948" y="2709736"/>
            <a:ext cx="0" cy="35539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0A88FF8-AF04-4428-A11D-029A120E17DB}"/>
              </a:ext>
            </a:extLst>
          </p:cNvPr>
          <p:cNvCxnSpPr>
            <a:cxnSpLocks/>
          </p:cNvCxnSpPr>
          <p:nvPr/>
        </p:nvCxnSpPr>
        <p:spPr>
          <a:xfrm>
            <a:off x="6673948" y="6263638"/>
            <a:ext cx="5070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E8F60B1-7111-4052-A869-0844CFD7B157}"/>
              </a:ext>
            </a:extLst>
          </p:cNvPr>
          <p:cNvSpPr/>
          <p:nvPr/>
        </p:nvSpPr>
        <p:spPr>
          <a:xfrm>
            <a:off x="10701578" y="3068126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DE534F2-AFF2-4E4A-BA85-73FCD1F9DB03}"/>
              </a:ext>
            </a:extLst>
          </p:cNvPr>
          <p:cNvSpPr/>
          <p:nvPr/>
        </p:nvSpPr>
        <p:spPr>
          <a:xfrm>
            <a:off x="9497750" y="3187395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2FF6FA6-8026-41CF-BB82-4D01AAC0548F}"/>
              </a:ext>
            </a:extLst>
          </p:cNvPr>
          <p:cNvSpPr/>
          <p:nvPr/>
        </p:nvSpPr>
        <p:spPr>
          <a:xfrm>
            <a:off x="9945902" y="3563205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DBC63D6D-94DB-4C9A-BC0A-95AD2B5E7CD7}"/>
              </a:ext>
            </a:extLst>
          </p:cNvPr>
          <p:cNvSpPr/>
          <p:nvPr/>
        </p:nvSpPr>
        <p:spPr>
          <a:xfrm>
            <a:off x="10523085" y="3801743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74A228FF-1932-4538-A519-6E3832E3CE4F}"/>
              </a:ext>
            </a:extLst>
          </p:cNvPr>
          <p:cNvSpPr/>
          <p:nvPr/>
        </p:nvSpPr>
        <p:spPr>
          <a:xfrm>
            <a:off x="9497749" y="4128880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41E4E0B6-B0D5-4BE0-8361-3E22F9B726E5}"/>
              </a:ext>
            </a:extLst>
          </p:cNvPr>
          <p:cNvSpPr/>
          <p:nvPr/>
        </p:nvSpPr>
        <p:spPr>
          <a:xfrm>
            <a:off x="8536476" y="3786807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2B54D05-FB0A-4F03-B65B-C28DFB220C67}"/>
              </a:ext>
            </a:extLst>
          </p:cNvPr>
          <p:cNvSpPr/>
          <p:nvPr/>
        </p:nvSpPr>
        <p:spPr>
          <a:xfrm>
            <a:off x="7847317" y="4432593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F2B89C46-60C2-410C-9E5F-E85AA254855F}"/>
              </a:ext>
            </a:extLst>
          </p:cNvPr>
          <p:cNvSpPr/>
          <p:nvPr/>
        </p:nvSpPr>
        <p:spPr>
          <a:xfrm>
            <a:off x="7439466" y="4606248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1EA1DD68-4833-47F1-A1AB-D0B7EF347C10}"/>
              </a:ext>
            </a:extLst>
          </p:cNvPr>
          <p:cNvSpPr/>
          <p:nvPr/>
        </p:nvSpPr>
        <p:spPr>
          <a:xfrm>
            <a:off x="8612834" y="4444894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C200D2FD-46B7-40C0-8C73-DE2664DEE7A6}"/>
              </a:ext>
            </a:extLst>
          </p:cNvPr>
          <p:cNvSpPr/>
          <p:nvPr/>
        </p:nvSpPr>
        <p:spPr>
          <a:xfrm>
            <a:off x="7870479" y="4979028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11B3A638-FC45-4671-ACEC-E787DF184BF1}"/>
              </a:ext>
            </a:extLst>
          </p:cNvPr>
          <p:cNvSpPr/>
          <p:nvPr/>
        </p:nvSpPr>
        <p:spPr>
          <a:xfrm>
            <a:off x="7471903" y="5083464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147F4CF-DC98-4295-85A9-2156235F9F76}"/>
              </a:ext>
            </a:extLst>
          </p:cNvPr>
          <p:cNvSpPr/>
          <p:nvPr/>
        </p:nvSpPr>
        <p:spPr>
          <a:xfrm>
            <a:off x="8853463" y="4894175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5790FF-2F02-41F9-863C-308CF5E1081C}"/>
              </a:ext>
            </a:extLst>
          </p:cNvPr>
          <p:cNvSpPr/>
          <p:nvPr/>
        </p:nvSpPr>
        <p:spPr>
          <a:xfrm>
            <a:off x="9561732" y="4998353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53106959-F761-4BB8-8644-E18350876587}"/>
              </a:ext>
            </a:extLst>
          </p:cNvPr>
          <p:cNvSpPr/>
          <p:nvPr/>
        </p:nvSpPr>
        <p:spPr>
          <a:xfrm>
            <a:off x="7989744" y="5529877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2D6D9F5-9987-4B55-A8F9-0802A91C4C9D}"/>
              </a:ext>
            </a:extLst>
          </p:cNvPr>
          <p:cNvSpPr/>
          <p:nvPr/>
        </p:nvSpPr>
        <p:spPr>
          <a:xfrm>
            <a:off x="8588637" y="5371525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217994F-CB36-47CE-A862-0F19F2C613E9}"/>
              </a:ext>
            </a:extLst>
          </p:cNvPr>
          <p:cNvSpPr/>
          <p:nvPr/>
        </p:nvSpPr>
        <p:spPr>
          <a:xfrm>
            <a:off x="9266938" y="5677260"/>
            <a:ext cx="238531" cy="238538"/>
          </a:xfrm>
          <a:prstGeom prst="ellips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6A62F6BB-07F5-424D-ABE6-644048212A11}"/>
              </a:ext>
            </a:extLst>
          </p:cNvPr>
          <p:cNvSpPr/>
          <p:nvPr/>
        </p:nvSpPr>
        <p:spPr>
          <a:xfrm>
            <a:off x="10191780" y="5229222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A829AAC-A9D7-4DE2-B8B1-B704BA506276}"/>
              </a:ext>
            </a:extLst>
          </p:cNvPr>
          <p:cNvSpPr/>
          <p:nvPr/>
        </p:nvSpPr>
        <p:spPr>
          <a:xfrm>
            <a:off x="7161344" y="4071724"/>
            <a:ext cx="2189889" cy="209179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D870248D-B679-4F9B-A250-E89290F3021A}"/>
              </a:ext>
            </a:extLst>
          </p:cNvPr>
          <p:cNvSpPr/>
          <p:nvPr/>
        </p:nvSpPr>
        <p:spPr>
          <a:xfrm>
            <a:off x="8117122" y="4954329"/>
            <a:ext cx="238531" cy="23853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71CC598-DEE3-4F14-BDE6-D3062127B40D}"/>
              </a:ext>
            </a:extLst>
          </p:cNvPr>
          <p:cNvSpPr/>
          <p:nvPr/>
        </p:nvSpPr>
        <p:spPr>
          <a:xfrm rot="11725019">
            <a:off x="2650885" y="4546477"/>
            <a:ext cx="347852" cy="35808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C710D0D-30CA-4575-8A1D-2226F1F72AA3}"/>
              </a:ext>
            </a:extLst>
          </p:cNvPr>
          <p:cNvSpPr/>
          <p:nvPr/>
        </p:nvSpPr>
        <p:spPr>
          <a:xfrm>
            <a:off x="3058488" y="4076904"/>
            <a:ext cx="2189889" cy="209179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27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2BA7B44-0461-4183-916E-D021C4A8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目次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799F07-2F49-4D6C-8D89-C0D961F0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kumimoji="1" lang="ja-JP" altLang="en-US" dirty="0"/>
              <a:t>クラスタリングとは</a:t>
            </a:r>
            <a:endParaRPr kumimoji="1" lang="en-US" altLang="ja-JP" dirty="0"/>
          </a:p>
          <a:p>
            <a:r>
              <a:rPr lang="en-US" altLang="ja-JP" dirty="0"/>
              <a:t>K-</a:t>
            </a:r>
            <a:r>
              <a:rPr lang="ja-JP" altLang="en-US" dirty="0"/>
              <a:t>平均法</a:t>
            </a:r>
            <a:endParaRPr lang="en-US" altLang="ja-JP" dirty="0"/>
          </a:p>
          <a:p>
            <a:r>
              <a:rPr lang="en-US" altLang="ja-JP" dirty="0"/>
              <a:t>K-</a:t>
            </a:r>
            <a:r>
              <a:rPr lang="ja-JP" altLang="en-US" dirty="0"/>
              <a:t>近傍法との違い</a:t>
            </a:r>
            <a:endParaRPr lang="en-US" altLang="ja-JP" dirty="0"/>
          </a:p>
          <a:p>
            <a:r>
              <a:rPr lang="ja-JP" altLang="en-US" dirty="0"/>
              <a:t>アルゴリズム（数式も）</a:t>
            </a:r>
            <a:endParaRPr lang="en-US" altLang="ja-JP" dirty="0"/>
          </a:p>
          <a:p>
            <a:r>
              <a:rPr lang="en-US" altLang="ja-JP" dirty="0"/>
              <a:t>K-</a:t>
            </a:r>
            <a:r>
              <a:rPr lang="ja-JP" altLang="en-US" dirty="0"/>
              <a:t>平均法の問題点とその解決策</a:t>
            </a:r>
            <a:endParaRPr lang="en-US" altLang="ja-JP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850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B88D0-CA58-4BCB-B510-2D5AC802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レシピ</a:t>
            </a:r>
            <a:r>
              <a:rPr kumimoji="1" lang="en-US" altLang="ja-JP" dirty="0"/>
              <a:t>19.3</a:t>
            </a:r>
            <a:r>
              <a:rPr kumimoji="1" lang="ja-JP" altLang="en-US" dirty="0"/>
              <a:t>の確認</a:t>
            </a:r>
          </a:p>
        </p:txBody>
      </p:sp>
    </p:spTree>
    <p:extLst>
      <p:ext uri="{BB962C8B-B14F-4D97-AF65-F5344CB8AC3E}">
        <p14:creationId xmlns:p14="http://schemas.microsoft.com/office/powerpoint/2010/main" val="2384704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1C51A-EFDE-459E-A86C-B28983FB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BE16F-75D0-4457-A1EC-B79CDD77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平均値シフト法のカーネル密度推定法の理解</a:t>
            </a:r>
            <a:endParaRPr lang="en-US" altLang="ja-JP" dirty="0"/>
          </a:p>
          <a:p>
            <a:r>
              <a:rPr lang="ja-JP" altLang="en-US" dirty="0"/>
              <a:t>レシピ</a:t>
            </a:r>
            <a:r>
              <a:rPr lang="en-US" altLang="ja-JP" dirty="0"/>
              <a:t>19.4</a:t>
            </a:r>
            <a:r>
              <a:rPr lang="ja-JP" altLang="en-US" dirty="0"/>
              <a:t>と</a:t>
            </a:r>
            <a:r>
              <a:rPr lang="en-US" altLang="ja-JP" dirty="0"/>
              <a:t>19.5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平均値シフト法を用いても似ている位置データは分類されないから、精度がどうなのか。</a:t>
            </a:r>
          </a:p>
          <a:p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A79E2A8-76A2-4109-A9F3-0C300FE9FDD1}"/>
              </a:ext>
            </a:extLst>
          </p:cNvPr>
          <p:cNvSpPr txBox="1">
            <a:spLocks/>
          </p:cNvSpPr>
          <p:nvPr/>
        </p:nvSpPr>
        <p:spPr>
          <a:xfrm>
            <a:off x="683456" y="3598350"/>
            <a:ext cx="5070231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疑問点</a:t>
            </a:r>
          </a:p>
        </p:txBody>
      </p:sp>
    </p:spTree>
    <p:extLst>
      <p:ext uri="{BB962C8B-B14F-4D97-AF65-F5344CB8AC3E}">
        <p14:creationId xmlns:p14="http://schemas.microsoft.com/office/powerpoint/2010/main" val="4162468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C8D9A-EE23-482F-A398-190E56B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引用</a:t>
            </a:r>
            <a:r>
              <a:rPr kumimoji="1" lang="ja-JP" altLang="en-US" dirty="0"/>
              <a:t>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F1D717-AAE3-461C-9AA9-711C38E4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371600"/>
            <a:ext cx="11405382" cy="4958862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altLang="ja-JP" dirty="0" err="1"/>
              <a:t>Oshita</a:t>
            </a:r>
            <a:r>
              <a:rPr lang="en-US" altLang="ja-JP" dirty="0"/>
              <a:t> </a:t>
            </a:r>
            <a:r>
              <a:rPr lang="en-US" altLang="ja-JP" dirty="0" err="1"/>
              <a:t>Noriaki</a:t>
            </a:r>
            <a:r>
              <a:rPr lang="en-US" altLang="ja-JP" dirty="0"/>
              <a:t>(2019).</a:t>
            </a:r>
            <a:r>
              <a:rPr lang="ja-JP" altLang="en-US" dirty="0"/>
              <a:t>ｋ近傍法とｋ平均法の違いと詳細</a:t>
            </a:r>
            <a:r>
              <a:rPr lang="en-US" altLang="ja-JP" dirty="0"/>
              <a:t>, </a:t>
            </a:r>
            <a:r>
              <a:rPr lang="en-US" altLang="ja-JP" dirty="0" err="1"/>
              <a:t>Qiita</a:t>
            </a:r>
            <a:r>
              <a:rPr lang="en-US" altLang="ja-JP" dirty="0"/>
              <a:t>. </a:t>
            </a:r>
            <a:r>
              <a:rPr lang="en-US" altLang="ja-JP" dirty="0" err="1"/>
              <a:t>Retriev</a:t>
            </a:r>
            <a:endParaRPr lang="en-US" altLang="ja-JP" dirty="0"/>
          </a:p>
          <a:p>
            <a:pPr marL="0" indent="0" latinLnBrk="1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ed from https://qiita.com/NoriakiOshita/items/698056cb748(2</a:t>
            </a:r>
          </a:p>
          <a:p>
            <a:pPr marL="0" indent="0" latinLnBrk="1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020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ティムオイラリー</a:t>
            </a:r>
            <a:r>
              <a:rPr lang="en-US" altLang="ja-JP" dirty="0"/>
              <a:t>(2018).P</a:t>
            </a:r>
            <a:r>
              <a:rPr kumimoji="1" lang="en-US" altLang="ja-JP" dirty="0"/>
              <a:t>ython</a:t>
            </a:r>
            <a:r>
              <a:rPr kumimoji="1" lang="ja-JP" altLang="en-US" dirty="0"/>
              <a:t>機械学習クックブック　オイラリー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kumimoji="1" lang="ja-JP" altLang="en-US" dirty="0"/>
              <a:t>ジャパン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山口 達輝・松田 洋之</a:t>
            </a:r>
            <a:r>
              <a:rPr lang="en-US" altLang="ja-JP" dirty="0"/>
              <a:t>(2019).</a:t>
            </a:r>
            <a:r>
              <a:rPr lang="ja-JP" altLang="en-US" dirty="0"/>
              <a:t>機械学習＆ディープラーニングのしくみ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と技術がしっかりわかる教科書　技術評論社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Yan Xu(2017).Mean shift and Hierarchical clustering, SlideShare. </a:t>
            </a:r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Retrieved from https://www.slideshare.net/xuyangela/mean</a:t>
            </a:r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-shift-and-hierarchical-clustering(May,27,2020)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142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9CFAD-8A80-4EB8-BDE3-40E71ACE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クラスタリングとは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C6DD25-CF2D-4F4B-A8F1-451A2C5A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/>
          </a:bodyPr>
          <a:lstStyle/>
          <a:p>
            <a:r>
              <a:rPr lang="ja-JP" altLang="en-US" dirty="0"/>
              <a:t>教師なし学習（特徴量だけがわかっている場合）のひとつ</a:t>
            </a:r>
            <a:endParaRPr lang="en-US" altLang="ja-JP" dirty="0"/>
          </a:p>
          <a:p>
            <a:r>
              <a:rPr lang="ja-JP" altLang="en-US" dirty="0"/>
              <a:t>観測値中のグループを見つけて分類することを目的とする。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＜種類＞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b="1" dirty="0"/>
              <a:t>k-</a:t>
            </a:r>
            <a:r>
              <a:rPr lang="ja-JP" altLang="en-US" b="1" dirty="0"/>
              <a:t>平均法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dirty="0"/>
              <a:t>・ミニバッチ</a:t>
            </a:r>
            <a:r>
              <a:rPr kumimoji="1" lang="en-US" altLang="ja-JP" dirty="0"/>
              <a:t>k-</a:t>
            </a:r>
            <a:r>
              <a:rPr kumimoji="1" lang="ja-JP" altLang="en-US" dirty="0"/>
              <a:t>平均法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・平均値シフト法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DBSCAN</a:t>
            </a:r>
          </a:p>
          <a:p>
            <a:pPr marL="0" indent="0">
              <a:buNone/>
            </a:pPr>
            <a:r>
              <a:rPr lang="ja-JP" altLang="en-US" dirty="0"/>
              <a:t>・凝集型クラスタリング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08911A-7318-4466-9F21-DBF9CAFDF66D}"/>
              </a:ext>
            </a:extLst>
          </p:cNvPr>
          <p:cNvSpPr/>
          <p:nvPr/>
        </p:nvSpPr>
        <p:spPr>
          <a:xfrm>
            <a:off x="6260123" y="2968283"/>
            <a:ext cx="1730326" cy="168812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A1E54EB-980B-406A-99F5-B2DBA8BD8118}"/>
              </a:ext>
            </a:extLst>
          </p:cNvPr>
          <p:cNvSpPr/>
          <p:nvPr/>
        </p:nvSpPr>
        <p:spPr>
          <a:xfrm>
            <a:off x="6989299" y="4916658"/>
            <a:ext cx="1730326" cy="168812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08017B9-B230-4F60-864A-5ED2AA555A72}"/>
              </a:ext>
            </a:extLst>
          </p:cNvPr>
          <p:cNvSpPr/>
          <p:nvPr/>
        </p:nvSpPr>
        <p:spPr>
          <a:xfrm>
            <a:off x="8506265" y="3230880"/>
            <a:ext cx="1730326" cy="168812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8FB66-2345-47E0-8E5B-142B902B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K-</a:t>
            </a:r>
            <a:r>
              <a:rPr kumimoji="1" lang="ja-JP" altLang="en-US" dirty="0"/>
              <a:t>平均法（ｋ</a:t>
            </a:r>
            <a:r>
              <a:rPr kumimoji="1" lang="en-US" altLang="ja-JP" dirty="0"/>
              <a:t>-means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AEB15-D667-45DD-85F6-8A85D559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57" y="1825624"/>
            <a:ext cx="5435991" cy="4667250"/>
          </a:xfrm>
        </p:spPr>
        <p:txBody>
          <a:bodyPr>
            <a:normAutofit/>
          </a:bodyPr>
          <a:lstStyle/>
          <a:p>
            <a:r>
              <a:rPr lang="ja-JP" altLang="en-US" dirty="0"/>
              <a:t>もとのデータからグループ構造を自動的に見つけ出して、あらかじめ設定したｋ個のグループに分類する。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u="sng" dirty="0"/>
              <a:t>得られたグループが何を意味するのかを判断するのは人間である。</a:t>
            </a:r>
            <a:endParaRPr lang="en-US" altLang="ja-JP" u="sng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A1D0DF4-C40B-4832-813D-E9256E254A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7" t="21393" r="54015" b="23330"/>
          <a:stretch/>
        </p:blipFill>
        <p:spPr>
          <a:xfrm>
            <a:off x="5795889" y="1824460"/>
            <a:ext cx="6000530" cy="432484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BDD11-CF1D-40E5-BC7C-F30C3AE3D1F9}"/>
              </a:ext>
            </a:extLst>
          </p:cNvPr>
          <p:cNvSpPr/>
          <p:nvPr/>
        </p:nvSpPr>
        <p:spPr>
          <a:xfrm>
            <a:off x="7758422" y="6254820"/>
            <a:ext cx="2616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 err="1"/>
              <a:t>Oshita</a:t>
            </a:r>
            <a:r>
              <a:rPr lang="en-US" altLang="ja-JP" dirty="0"/>
              <a:t> ,2019)</a:t>
            </a:r>
            <a:r>
              <a:rPr lang="ja-JP" altLang="en-US" dirty="0"/>
              <a:t>より引用</a:t>
            </a:r>
          </a:p>
        </p:txBody>
      </p:sp>
    </p:spTree>
    <p:extLst>
      <p:ext uri="{BB962C8B-B14F-4D97-AF65-F5344CB8AC3E}">
        <p14:creationId xmlns:p14="http://schemas.microsoft.com/office/powerpoint/2010/main" val="99731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A7C34-1191-4927-AE40-A12F7834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K-</a:t>
            </a:r>
            <a:r>
              <a:rPr kumimoji="1" lang="ja-JP" altLang="en-US" dirty="0"/>
              <a:t>最近傍法との違い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099635B6-F713-4D5F-8E8C-52B9F09D2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720850"/>
              </p:ext>
            </p:extLst>
          </p:nvPr>
        </p:nvGraphicFramePr>
        <p:xfrm>
          <a:off x="838202" y="2010978"/>
          <a:ext cx="10515598" cy="283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4074">
                  <a:extLst>
                    <a:ext uri="{9D8B030D-6E8A-4147-A177-3AD203B41FA5}">
                      <a16:colId xmlns:a16="http://schemas.microsoft.com/office/drawing/2014/main" val="3197673954"/>
                    </a:ext>
                  </a:extLst>
                </a:gridCol>
                <a:gridCol w="3425762">
                  <a:extLst>
                    <a:ext uri="{9D8B030D-6E8A-4147-A177-3AD203B41FA5}">
                      <a16:colId xmlns:a16="http://schemas.microsoft.com/office/drawing/2014/main" val="3710401132"/>
                    </a:ext>
                  </a:extLst>
                </a:gridCol>
                <a:gridCol w="3425762">
                  <a:extLst>
                    <a:ext uri="{9D8B030D-6E8A-4147-A177-3AD203B41FA5}">
                      <a16:colId xmlns:a16="http://schemas.microsoft.com/office/drawing/2014/main" val="3142348618"/>
                    </a:ext>
                  </a:extLst>
                </a:gridCol>
              </a:tblGrid>
              <a:tr h="510542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K-</a:t>
                      </a:r>
                      <a:r>
                        <a:rPr kumimoji="1" lang="ja-JP" altLang="en-US" sz="2800" dirty="0"/>
                        <a:t>最近傍法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K-</a:t>
                      </a:r>
                      <a:r>
                        <a:rPr kumimoji="1" lang="ja-JP" altLang="en-US" sz="2800" dirty="0"/>
                        <a:t>平均法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97928"/>
                  </a:ext>
                </a:extLst>
              </a:tr>
              <a:tr h="1628019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機械学習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/>
                        <a:t>（の中の遅延学習）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クラスタリング</a:t>
                      </a:r>
                      <a:endParaRPr kumimoji="1" lang="en-US" altLang="ja-JP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00885"/>
                  </a:ext>
                </a:extLst>
              </a:tr>
              <a:tr h="689865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学習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/>
                        <a:t>教師あり学習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/>
                        <a:t>教師なし学習</a:t>
                      </a:r>
                      <a:endParaRPr kumimoji="1" lang="en-US" altLang="ja-JP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1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641D49-B5A0-4274-89F6-33AAB1CC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K-</a:t>
            </a:r>
            <a:r>
              <a:rPr lang="ja-JP" altLang="en-US" dirty="0"/>
              <a:t>平均法のアルゴリズム</a:t>
            </a:r>
            <a:endParaRPr kumimoji="1" lang="ja-JP" altLang="en-US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3F7C79D9-FE5E-42BA-BDF4-ACA277768645}"/>
              </a:ext>
            </a:extLst>
          </p:cNvPr>
          <p:cNvSpPr/>
          <p:nvPr/>
        </p:nvSpPr>
        <p:spPr>
          <a:xfrm>
            <a:off x="6440558" y="1007981"/>
            <a:ext cx="3564834" cy="2252870"/>
          </a:xfrm>
          <a:prstGeom prst="wedgeEllipseCallo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４</a:t>
            </a:r>
            <a:r>
              <a:rPr kumimoji="1" lang="en-US" altLang="ja-JP" sz="3600" dirty="0"/>
              <a:t>STEPs</a:t>
            </a:r>
            <a:r>
              <a:rPr kumimoji="1" lang="ja-JP" altLang="en-US" sz="3600" dirty="0"/>
              <a:t>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AFA6EB-D97C-45B0-B0CA-EC89145CF66D}"/>
              </a:ext>
            </a:extLst>
          </p:cNvPr>
          <p:cNvSpPr txBox="1"/>
          <p:nvPr/>
        </p:nvSpPr>
        <p:spPr>
          <a:xfrm>
            <a:off x="8050696" y="5016690"/>
            <a:ext cx="390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*二次元で表現します。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EC29FB-E86F-45E3-9DF3-3021837EA27D}"/>
              </a:ext>
            </a:extLst>
          </p:cNvPr>
          <p:cNvSpPr txBox="1"/>
          <p:nvPr/>
        </p:nvSpPr>
        <p:spPr>
          <a:xfrm>
            <a:off x="3366052" y="6371246"/>
            <a:ext cx="89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参考：機械学習＆ディープラーニングのしくみと技術がしっかりわかる教科書</a:t>
            </a:r>
            <a:r>
              <a:rPr lang="en-US" altLang="ja-JP" dirty="0"/>
              <a:t>,p137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031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2545F-53B3-48B7-AA38-E41B8BBC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．各データをランダムに振り分ける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E9BBF2-401F-46B0-9503-ED34F8144A79}"/>
              </a:ext>
            </a:extLst>
          </p:cNvPr>
          <p:cNvCxnSpPr/>
          <p:nvPr/>
        </p:nvCxnSpPr>
        <p:spPr>
          <a:xfrm flipV="1">
            <a:off x="838200" y="2160104"/>
            <a:ext cx="0" cy="40684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043FB06-E6A7-4A77-A6B7-EC5D5EBD62D3}"/>
              </a:ext>
            </a:extLst>
          </p:cNvPr>
          <p:cNvCxnSpPr>
            <a:cxnSpLocks/>
          </p:cNvCxnSpPr>
          <p:nvPr/>
        </p:nvCxnSpPr>
        <p:spPr>
          <a:xfrm>
            <a:off x="838200" y="6228522"/>
            <a:ext cx="7351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C3515641-8733-4143-A052-A4F9E20B8BAF}"/>
              </a:ext>
            </a:extLst>
          </p:cNvPr>
          <p:cNvSpPr/>
          <p:nvPr/>
        </p:nvSpPr>
        <p:spPr>
          <a:xfrm>
            <a:off x="6732105" y="263878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E675048-7502-48BC-AA26-049DF4E07B37}"/>
              </a:ext>
            </a:extLst>
          </p:cNvPr>
          <p:cNvSpPr/>
          <p:nvPr/>
        </p:nvSpPr>
        <p:spPr>
          <a:xfrm>
            <a:off x="1196009" y="5537651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269F4E4-DB80-4C85-A826-7897D07CE219}"/>
              </a:ext>
            </a:extLst>
          </p:cNvPr>
          <p:cNvSpPr/>
          <p:nvPr/>
        </p:nvSpPr>
        <p:spPr>
          <a:xfrm>
            <a:off x="5002692" y="335279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EF267F2-6468-4341-AE48-0AE03B33AF18}"/>
              </a:ext>
            </a:extLst>
          </p:cNvPr>
          <p:cNvSpPr/>
          <p:nvPr/>
        </p:nvSpPr>
        <p:spPr>
          <a:xfrm>
            <a:off x="4275490" y="4195946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D474EC4-A668-4B0B-B592-44A68F9FB11A}"/>
              </a:ext>
            </a:extLst>
          </p:cNvPr>
          <p:cNvSpPr/>
          <p:nvPr/>
        </p:nvSpPr>
        <p:spPr>
          <a:xfrm>
            <a:off x="5335680" y="4299194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D314CD2-BF5F-4B9F-A6AE-61B2E5D4825C}"/>
              </a:ext>
            </a:extLst>
          </p:cNvPr>
          <p:cNvSpPr/>
          <p:nvPr/>
        </p:nvSpPr>
        <p:spPr>
          <a:xfrm>
            <a:off x="4121026" y="3444426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317F345-74B8-4E03-9C13-F2D2D32FE29E}"/>
              </a:ext>
            </a:extLst>
          </p:cNvPr>
          <p:cNvSpPr/>
          <p:nvPr/>
        </p:nvSpPr>
        <p:spPr>
          <a:xfrm>
            <a:off x="2166734" y="5436703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69E8CFE-EDDD-4557-AC7C-63FBD3C27A8B}"/>
              </a:ext>
            </a:extLst>
          </p:cNvPr>
          <p:cNvSpPr/>
          <p:nvPr/>
        </p:nvSpPr>
        <p:spPr>
          <a:xfrm>
            <a:off x="2139416" y="4472560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F5C912-059C-4A45-8D40-3EFFEF63837C}"/>
              </a:ext>
            </a:extLst>
          </p:cNvPr>
          <p:cNvSpPr/>
          <p:nvPr/>
        </p:nvSpPr>
        <p:spPr>
          <a:xfrm>
            <a:off x="1470986" y="5705061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D279567-FDB1-41FD-8089-08F2DF7FC814}"/>
              </a:ext>
            </a:extLst>
          </p:cNvPr>
          <p:cNvSpPr/>
          <p:nvPr/>
        </p:nvSpPr>
        <p:spPr>
          <a:xfrm>
            <a:off x="5791190" y="2861771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FEEE3F0-CB12-45E3-B565-B7296C5C069A}"/>
              </a:ext>
            </a:extLst>
          </p:cNvPr>
          <p:cNvSpPr/>
          <p:nvPr/>
        </p:nvSpPr>
        <p:spPr>
          <a:xfrm>
            <a:off x="5372100" y="268242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B94BE73-4B2E-4C02-9EA7-B89BE8BB80F8}"/>
              </a:ext>
            </a:extLst>
          </p:cNvPr>
          <p:cNvSpPr/>
          <p:nvPr/>
        </p:nvSpPr>
        <p:spPr>
          <a:xfrm>
            <a:off x="6338674" y="3095500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96F2BD-9710-4684-9AD6-DCA800194243}"/>
              </a:ext>
            </a:extLst>
          </p:cNvPr>
          <p:cNvSpPr/>
          <p:nvPr/>
        </p:nvSpPr>
        <p:spPr>
          <a:xfrm>
            <a:off x="5671924" y="372974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260C527-B68C-48C5-AEBD-1183145464D3}"/>
              </a:ext>
            </a:extLst>
          </p:cNvPr>
          <p:cNvSpPr/>
          <p:nvPr/>
        </p:nvSpPr>
        <p:spPr>
          <a:xfrm>
            <a:off x="6321282" y="2300288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CEF10C8-0440-418C-9879-4FFF3DCD0527}"/>
              </a:ext>
            </a:extLst>
          </p:cNvPr>
          <p:cNvSpPr/>
          <p:nvPr/>
        </p:nvSpPr>
        <p:spPr>
          <a:xfrm>
            <a:off x="6219408" y="3523963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EADAFAB-77A2-4B4F-8486-095D113EEF76}"/>
              </a:ext>
            </a:extLst>
          </p:cNvPr>
          <p:cNvSpPr/>
          <p:nvPr/>
        </p:nvSpPr>
        <p:spPr>
          <a:xfrm>
            <a:off x="3882495" y="3878310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4073F28-078D-4C14-9918-83C438D1D142}"/>
              </a:ext>
            </a:extLst>
          </p:cNvPr>
          <p:cNvSpPr/>
          <p:nvPr/>
        </p:nvSpPr>
        <p:spPr>
          <a:xfrm>
            <a:off x="4519008" y="3752101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340FCB9-0952-4FA1-8587-3B2A949695F7}"/>
              </a:ext>
            </a:extLst>
          </p:cNvPr>
          <p:cNvSpPr/>
          <p:nvPr/>
        </p:nvSpPr>
        <p:spPr>
          <a:xfrm>
            <a:off x="4757539" y="4501548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16EF137-AC84-40CE-ADFC-ACD7931A7832}"/>
              </a:ext>
            </a:extLst>
          </p:cNvPr>
          <p:cNvSpPr/>
          <p:nvPr/>
        </p:nvSpPr>
        <p:spPr>
          <a:xfrm>
            <a:off x="1792349" y="474846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87C2950-D48B-47D5-A401-EEA09C868A7D}"/>
              </a:ext>
            </a:extLst>
          </p:cNvPr>
          <p:cNvSpPr/>
          <p:nvPr/>
        </p:nvSpPr>
        <p:spPr>
          <a:xfrm>
            <a:off x="1759227" y="5261115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99213ADC-C79A-4381-AA7A-F522DFC85D20}"/>
              </a:ext>
            </a:extLst>
          </p:cNvPr>
          <p:cNvSpPr/>
          <p:nvPr/>
        </p:nvSpPr>
        <p:spPr>
          <a:xfrm>
            <a:off x="5777951" y="326220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DD6FB14-14C1-4203-AED1-EB885EBB329B}"/>
              </a:ext>
            </a:extLst>
          </p:cNvPr>
          <p:cNvSpPr/>
          <p:nvPr/>
        </p:nvSpPr>
        <p:spPr>
          <a:xfrm>
            <a:off x="6292292" y="2608908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747BB15-B6B5-4EEB-8708-B0053FEFDBD0}"/>
              </a:ext>
            </a:extLst>
          </p:cNvPr>
          <p:cNvSpPr/>
          <p:nvPr/>
        </p:nvSpPr>
        <p:spPr>
          <a:xfrm>
            <a:off x="5910455" y="2284912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2A5FE06-69CB-4AAD-9926-3236DEC35BF8}"/>
              </a:ext>
            </a:extLst>
          </p:cNvPr>
          <p:cNvSpPr/>
          <p:nvPr/>
        </p:nvSpPr>
        <p:spPr>
          <a:xfrm>
            <a:off x="2562650" y="5092965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27EBD1B-EC55-4160-8F3D-F90060A53F77}"/>
              </a:ext>
            </a:extLst>
          </p:cNvPr>
          <p:cNvSpPr/>
          <p:nvPr/>
        </p:nvSpPr>
        <p:spPr>
          <a:xfrm>
            <a:off x="4944745" y="392468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848466F-C5E7-4483-B400-FF3228336475}"/>
              </a:ext>
            </a:extLst>
          </p:cNvPr>
          <p:cNvSpPr/>
          <p:nvPr/>
        </p:nvSpPr>
        <p:spPr>
          <a:xfrm>
            <a:off x="4519007" y="3190462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82A7131-F079-4E84-9F01-8752CAE9ED68}"/>
              </a:ext>
            </a:extLst>
          </p:cNvPr>
          <p:cNvSpPr/>
          <p:nvPr/>
        </p:nvSpPr>
        <p:spPr>
          <a:xfrm>
            <a:off x="3757418" y="445516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0939B2F-F61E-41A1-9035-8D87E0D4199A}"/>
              </a:ext>
            </a:extLst>
          </p:cNvPr>
          <p:cNvSpPr/>
          <p:nvPr/>
        </p:nvSpPr>
        <p:spPr>
          <a:xfrm>
            <a:off x="1360630" y="5074804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90CD564-4394-4F3A-AAD1-C1AC383D3F93}"/>
              </a:ext>
            </a:extLst>
          </p:cNvPr>
          <p:cNvSpPr/>
          <p:nvPr/>
        </p:nvSpPr>
        <p:spPr>
          <a:xfrm>
            <a:off x="1863179" y="5784576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45BDF29-FD56-47C9-A00B-4B86FBE0EEA1}"/>
              </a:ext>
            </a:extLst>
          </p:cNvPr>
          <p:cNvSpPr/>
          <p:nvPr/>
        </p:nvSpPr>
        <p:spPr>
          <a:xfrm>
            <a:off x="2105037" y="5019262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吹き出し: 円形 42">
            <a:extLst>
              <a:ext uri="{FF2B5EF4-FFF2-40B4-BE49-F238E27FC236}">
                <a16:creationId xmlns:a16="http://schemas.microsoft.com/office/drawing/2014/main" id="{4D269677-0EB6-431D-B799-2F6F5E43E9B3}"/>
              </a:ext>
            </a:extLst>
          </p:cNvPr>
          <p:cNvSpPr/>
          <p:nvPr/>
        </p:nvSpPr>
        <p:spPr>
          <a:xfrm>
            <a:off x="8140949" y="2237340"/>
            <a:ext cx="3194575" cy="1998906"/>
          </a:xfrm>
          <a:prstGeom prst="wedgeEllipseCallout">
            <a:avLst>
              <a:gd name="adj1" fmla="val -57114"/>
              <a:gd name="adj2" fmla="val 34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いくつのまとまりに振り分けるかは人間が決める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B6C95DC-23BF-4D51-B278-B0BA68CD1ECA}"/>
              </a:ext>
            </a:extLst>
          </p:cNvPr>
          <p:cNvSpPr txBox="1"/>
          <p:nvPr/>
        </p:nvSpPr>
        <p:spPr>
          <a:xfrm>
            <a:off x="8525491" y="6023114"/>
            <a:ext cx="260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*</a:t>
            </a:r>
            <a:r>
              <a:rPr kumimoji="1" lang="en-US" altLang="ja-JP" dirty="0"/>
              <a:t>Iris</a:t>
            </a:r>
            <a:r>
              <a:rPr kumimoji="1" lang="ja-JP" altLang="en-US" dirty="0"/>
              <a:t>のデータを真似る</a:t>
            </a:r>
          </a:p>
        </p:txBody>
      </p:sp>
    </p:spTree>
    <p:extLst>
      <p:ext uri="{BB962C8B-B14F-4D97-AF65-F5344CB8AC3E}">
        <p14:creationId xmlns:p14="http://schemas.microsoft.com/office/powerpoint/2010/main" val="38073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2545F-53B3-48B7-AA38-E41B8BBC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．重心を求める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E9BBF2-401F-46B0-9503-ED34F8144A79}"/>
              </a:ext>
            </a:extLst>
          </p:cNvPr>
          <p:cNvCxnSpPr/>
          <p:nvPr/>
        </p:nvCxnSpPr>
        <p:spPr>
          <a:xfrm flipV="1">
            <a:off x="838200" y="2160104"/>
            <a:ext cx="0" cy="40684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043FB06-E6A7-4A77-A6B7-EC5D5EBD62D3}"/>
              </a:ext>
            </a:extLst>
          </p:cNvPr>
          <p:cNvCxnSpPr>
            <a:cxnSpLocks/>
          </p:cNvCxnSpPr>
          <p:nvPr/>
        </p:nvCxnSpPr>
        <p:spPr>
          <a:xfrm>
            <a:off x="838200" y="6228522"/>
            <a:ext cx="7351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C3515641-8733-4143-A052-A4F9E20B8BAF}"/>
              </a:ext>
            </a:extLst>
          </p:cNvPr>
          <p:cNvSpPr/>
          <p:nvPr/>
        </p:nvSpPr>
        <p:spPr>
          <a:xfrm>
            <a:off x="6732105" y="263878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E675048-7502-48BC-AA26-049DF4E07B37}"/>
              </a:ext>
            </a:extLst>
          </p:cNvPr>
          <p:cNvSpPr/>
          <p:nvPr/>
        </p:nvSpPr>
        <p:spPr>
          <a:xfrm>
            <a:off x="1196009" y="5537651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269F4E4-DB80-4C85-A826-7897D07CE219}"/>
              </a:ext>
            </a:extLst>
          </p:cNvPr>
          <p:cNvSpPr/>
          <p:nvPr/>
        </p:nvSpPr>
        <p:spPr>
          <a:xfrm>
            <a:off x="5002692" y="335279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EF267F2-6468-4341-AE48-0AE03B33AF18}"/>
              </a:ext>
            </a:extLst>
          </p:cNvPr>
          <p:cNvSpPr/>
          <p:nvPr/>
        </p:nvSpPr>
        <p:spPr>
          <a:xfrm>
            <a:off x="4275490" y="4195946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D474EC4-A668-4B0B-B592-44A68F9FB11A}"/>
              </a:ext>
            </a:extLst>
          </p:cNvPr>
          <p:cNvSpPr/>
          <p:nvPr/>
        </p:nvSpPr>
        <p:spPr>
          <a:xfrm>
            <a:off x="5297169" y="4314387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D314CD2-BF5F-4B9F-A6AE-61B2E5D4825C}"/>
              </a:ext>
            </a:extLst>
          </p:cNvPr>
          <p:cNvSpPr/>
          <p:nvPr/>
        </p:nvSpPr>
        <p:spPr>
          <a:xfrm>
            <a:off x="4121026" y="3444426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317F345-74B8-4E03-9C13-F2D2D32FE29E}"/>
              </a:ext>
            </a:extLst>
          </p:cNvPr>
          <p:cNvSpPr/>
          <p:nvPr/>
        </p:nvSpPr>
        <p:spPr>
          <a:xfrm>
            <a:off x="2166734" y="5436703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69E8CFE-EDDD-4557-AC7C-63FBD3C27A8B}"/>
              </a:ext>
            </a:extLst>
          </p:cNvPr>
          <p:cNvSpPr/>
          <p:nvPr/>
        </p:nvSpPr>
        <p:spPr>
          <a:xfrm>
            <a:off x="2139416" y="4472560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F5C912-059C-4A45-8D40-3EFFEF63837C}"/>
              </a:ext>
            </a:extLst>
          </p:cNvPr>
          <p:cNvSpPr/>
          <p:nvPr/>
        </p:nvSpPr>
        <p:spPr>
          <a:xfrm>
            <a:off x="1470986" y="5705061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D279567-FDB1-41FD-8089-08F2DF7FC814}"/>
              </a:ext>
            </a:extLst>
          </p:cNvPr>
          <p:cNvSpPr/>
          <p:nvPr/>
        </p:nvSpPr>
        <p:spPr>
          <a:xfrm>
            <a:off x="5791190" y="2861771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FEEE3F0-CB12-45E3-B565-B7296C5C069A}"/>
              </a:ext>
            </a:extLst>
          </p:cNvPr>
          <p:cNvSpPr/>
          <p:nvPr/>
        </p:nvSpPr>
        <p:spPr>
          <a:xfrm>
            <a:off x="5372100" y="268242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B94BE73-4B2E-4C02-9EA7-B89BE8BB80F8}"/>
              </a:ext>
            </a:extLst>
          </p:cNvPr>
          <p:cNvSpPr/>
          <p:nvPr/>
        </p:nvSpPr>
        <p:spPr>
          <a:xfrm>
            <a:off x="6338674" y="3095500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96F2BD-9710-4684-9AD6-DCA800194243}"/>
              </a:ext>
            </a:extLst>
          </p:cNvPr>
          <p:cNvSpPr/>
          <p:nvPr/>
        </p:nvSpPr>
        <p:spPr>
          <a:xfrm>
            <a:off x="5671924" y="372974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260C527-B68C-48C5-AEBD-1183145464D3}"/>
              </a:ext>
            </a:extLst>
          </p:cNvPr>
          <p:cNvSpPr/>
          <p:nvPr/>
        </p:nvSpPr>
        <p:spPr>
          <a:xfrm>
            <a:off x="6321282" y="2300288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CEF10C8-0440-418C-9879-4FFF3DCD0527}"/>
              </a:ext>
            </a:extLst>
          </p:cNvPr>
          <p:cNvSpPr/>
          <p:nvPr/>
        </p:nvSpPr>
        <p:spPr>
          <a:xfrm>
            <a:off x="6219408" y="3523963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EADAFAB-77A2-4B4F-8486-095D113EEF76}"/>
              </a:ext>
            </a:extLst>
          </p:cNvPr>
          <p:cNvSpPr/>
          <p:nvPr/>
        </p:nvSpPr>
        <p:spPr>
          <a:xfrm>
            <a:off x="3882495" y="3878310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4073F28-078D-4C14-9918-83C438D1D142}"/>
              </a:ext>
            </a:extLst>
          </p:cNvPr>
          <p:cNvSpPr/>
          <p:nvPr/>
        </p:nvSpPr>
        <p:spPr>
          <a:xfrm>
            <a:off x="4519008" y="3752101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340FCB9-0952-4FA1-8587-3B2A949695F7}"/>
              </a:ext>
            </a:extLst>
          </p:cNvPr>
          <p:cNvSpPr/>
          <p:nvPr/>
        </p:nvSpPr>
        <p:spPr>
          <a:xfrm>
            <a:off x="4757539" y="4501548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16EF137-AC84-40CE-ADFC-ACD7931A7832}"/>
              </a:ext>
            </a:extLst>
          </p:cNvPr>
          <p:cNvSpPr/>
          <p:nvPr/>
        </p:nvSpPr>
        <p:spPr>
          <a:xfrm>
            <a:off x="1792349" y="474846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87C2950-D48B-47D5-A401-EEA09C868A7D}"/>
              </a:ext>
            </a:extLst>
          </p:cNvPr>
          <p:cNvSpPr/>
          <p:nvPr/>
        </p:nvSpPr>
        <p:spPr>
          <a:xfrm>
            <a:off x="1759227" y="5261115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99213ADC-C79A-4381-AA7A-F522DFC85D20}"/>
              </a:ext>
            </a:extLst>
          </p:cNvPr>
          <p:cNvSpPr/>
          <p:nvPr/>
        </p:nvSpPr>
        <p:spPr>
          <a:xfrm>
            <a:off x="5777951" y="326220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DD6FB14-14C1-4203-AED1-EB885EBB329B}"/>
              </a:ext>
            </a:extLst>
          </p:cNvPr>
          <p:cNvSpPr/>
          <p:nvPr/>
        </p:nvSpPr>
        <p:spPr>
          <a:xfrm>
            <a:off x="6292292" y="2608908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747BB15-B6B5-4EEB-8708-B0053FEFDBD0}"/>
              </a:ext>
            </a:extLst>
          </p:cNvPr>
          <p:cNvSpPr/>
          <p:nvPr/>
        </p:nvSpPr>
        <p:spPr>
          <a:xfrm>
            <a:off x="5910455" y="2284912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2A5FE06-69CB-4AAD-9926-3236DEC35BF8}"/>
              </a:ext>
            </a:extLst>
          </p:cNvPr>
          <p:cNvSpPr/>
          <p:nvPr/>
        </p:nvSpPr>
        <p:spPr>
          <a:xfrm>
            <a:off x="2562650" y="5092965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27EBD1B-EC55-4160-8F3D-F90060A53F77}"/>
              </a:ext>
            </a:extLst>
          </p:cNvPr>
          <p:cNvSpPr/>
          <p:nvPr/>
        </p:nvSpPr>
        <p:spPr>
          <a:xfrm>
            <a:off x="4944745" y="392468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848466F-C5E7-4483-B400-FF3228336475}"/>
              </a:ext>
            </a:extLst>
          </p:cNvPr>
          <p:cNvSpPr/>
          <p:nvPr/>
        </p:nvSpPr>
        <p:spPr>
          <a:xfrm>
            <a:off x="4519007" y="3190462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82A7131-F079-4E84-9F01-8752CAE9ED68}"/>
              </a:ext>
            </a:extLst>
          </p:cNvPr>
          <p:cNvSpPr/>
          <p:nvPr/>
        </p:nvSpPr>
        <p:spPr>
          <a:xfrm>
            <a:off x="3757418" y="445516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0939B2F-F61E-41A1-9035-8D87E0D4199A}"/>
              </a:ext>
            </a:extLst>
          </p:cNvPr>
          <p:cNvSpPr/>
          <p:nvPr/>
        </p:nvSpPr>
        <p:spPr>
          <a:xfrm>
            <a:off x="1360630" y="5074804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90CD564-4394-4F3A-AAD1-C1AC383D3F93}"/>
              </a:ext>
            </a:extLst>
          </p:cNvPr>
          <p:cNvSpPr/>
          <p:nvPr/>
        </p:nvSpPr>
        <p:spPr>
          <a:xfrm>
            <a:off x="1863179" y="5784576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45BDF29-FD56-47C9-A00B-4B86FBE0EEA1}"/>
              </a:ext>
            </a:extLst>
          </p:cNvPr>
          <p:cNvSpPr/>
          <p:nvPr/>
        </p:nvSpPr>
        <p:spPr>
          <a:xfrm>
            <a:off x="2105037" y="5019262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704F130-E90E-4882-83E9-39F83CED4022}"/>
              </a:ext>
            </a:extLst>
          </p:cNvPr>
          <p:cNvSpPr/>
          <p:nvPr/>
        </p:nvSpPr>
        <p:spPr>
          <a:xfrm>
            <a:off x="2608632" y="4219162"/>
            <a:ext cx="477062" cy="46051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FE40F54-57C7-4851-9ADE-5F674727D03C}"/>
              </a:ext>
            </a:extLst>
          </p:cNvPr>
          <p:cNvSpPr/>
          <p:nvPr/>
        </p:nvSpPr>
        <p:spPr>
          <a:xfrm>
            <a:off x="4726371" y="2449189"/>
            <a:ext cx="477062" cy="46051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497FCD6-C67B-4D5B-9B5B-AEE47C343814}"/>
              </a:ext>
            </a:extLst>
          </p:cNvPr>
          <p:cNvSpPr/>
          <p:nvPr/>
        </p:nvSpPr>
        <p:spPr>
          <a:xfrm>
            <a:off x="4548953" y="4719408"/>
            <a:ext cx="477062" cy="46051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C094D60-5D64-4A77-B711-4667E77A39E2}"/>
              </a:ext>
            </a:extLst>
          </p:cNvPr>
          <p:cNvCxnSpPr>
            <a:stCxn id="12" idx="2"/>
            <a:endCxn id="47" idx="7"/>
          </p:cNvCxnSpPr>
          <p:nvPr/>
        </p:nvCxnSpPr>
        <p:spPr>
          <a:xfrm flipH="1">
            <a:off x="4956151" y="2758058"/>
            <a:ext cx="1775954" cy="202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23DEE5A-6A5C-446B-9469-DF775DD7EB27}"/>
              </a:ext>
            </a:extLst>
          </p:cNvPr>
          <p:cNvCxnSpPr>
            <a:cxnSpLocks/>
            <a:stCxn id="17" idx="5"/>
            <a:endCxn id="47" idx="1"/>
          </p:cNvCxnSpPr>
          <p:nvPr/>
        </p:nvCxnSpPr>
        <p:spPr>
          <a:xfrm>
            <a:off x="4324625" y="3648031"/>
            <a:ext cx="294192" cy="113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25F4D6B-3006-42F9-BFFD-5CC0EB64F8B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787484" y="3542628"/>
            <a:ext cx="304482" cy="117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4581B7E-C170-40C1-BE95-A44ABF172D3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2445150" y="4949664"/>
            <a:ext cx="2103803" cy="64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2E24FE3-3E44-4ABA-80E0-A8CCCFB29D3C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391605" y="4552317"/>
            <a:ext cx="2157348" cy="39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8394698-2517-4D0F-998C-B48CA69928B9}"/>
              </a:ext>
            </a:extLst>
          </p:cNvPr>
          <p:cNvCxnSpPr>
            <a:cxnSpLocks/>
            <a:stCxn id="16" idx="2"/>
            <a:endCxn id="29" idx="5"/>
          </p:cNvCxnSpPr>
          <p:nvPr/>
        </p:nvCxnSpPr>
        <p:spPr>
          <a:xfrm flipH="1">
            <a:off x="4961138" y="4433656"/>
            <a:ext cx="336031" cy="27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A02C7CC-405E-4AB1-9364-26CC025F3B34}"/>
              </a:ext>
            </a:extLst>
          </p:cNvPr>
          <p:cNvCxnSpPr>
            <a:cxnSpLocks/>
            <a:stCxn id="20" idx="7"/>
            <a:endCxn id="47" idx="3"/>
          </p:cNvCxnSpPr>
          <p:nvPr/>
        </p:nvCxnSpPr>
        <p:spPr>
          <a:xfrm flipV="1">
            <a:off x="1674585" y="5112480"/>
            <a:ext cx="2944232" cy="62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0974EC92-B47B-4BFA-8564-D7A46D5F2471}"/>
              </a:ext>
            </a:extLst>
          </p:cNvPr>
          <p:cNvCxnSpPr>
            <a:stCxn id="21" idx="4"/>
            <a:endCxn id="47" idx="7"/>
          </p:cNvCxnSpPr>
          <p:nvPr/>
        </p:nvCxnSpPr>
        <p:spPr>
          <a:xfrm flipH="1">
            <a:off x="4956151" y="3100309"/>
            <a:ext cx="954305" cy="16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45683AE-762B-44D4-8974-CDF1C9D2C14D}"/>
              </a:ext>
            </a:extLst>
          </p:cNvPr>
          <p:cNvCxnSpPr>
            <a:stCxn id="15" idx="4"/>
            <a:endCxn id="47" idx="1"/>
          </p:cNvCxnSpPr>
          <p:nvPr/>
        </p:nvCxnSpPr>
        <p:spPr>
          <a:xfrm>
            <a:off x="4394756" y="4434484"/>
            <a:ext cx="224061" cy="35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F83DB6A9-A6C5-40A6-9619-E3D6BE12D2B7}"/>
              </a:ext>
            </a:extLst>
          </p:cNvPr>
          <p:cNvCxnSpPr>
            <a:stCxn id="16" idx="3"/>
            <a:endCxn id="47" idx="7"/>
          </p:cNvCxnSpPr>
          <p:nvPr/>
        </p:nvCxnSpPr>
        <p:spPr>
          <a:xfrm flipH="1">
            <a:off x="4956151" y="4517992"/>
            <a:ext cx="375950" cy="26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0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2545F-53B3-48B7-AA38-E41B8BBC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．</a:t>
            </a:r>
            <a:r>
              <a:rPr lang="ja-JP" altLang="en-US" sz="3200" dirty="0"/>
              <a:t>各データを最も距離が近い重心に対応するクラスタに振り分けなおす。</a:t>
            </a:r>
            <a:endParaRPr kumimoji="1" lang="ja-JP" altLang="en-US" sz="32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E9BBF2-401F-46B0-9503-ED34F8144A79}"/>
              </a:ext>
            </a:extLst>
          </p:cNvPr>
          <p:cNvCxnSpPr/>
          <p:nvPr/>
        </p:nvCxnSpPr>
        <p:spPr>
          <a:xfrm flipV="1">
            <a:off x="838200" y="2160104"/>
            <a:ext cx="0" cy="40684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043FB06-E6A7-4A77-A6B7-EC5D5EBD62D3}"/>
              </a:ext>
            </a:extLst>
          </p:cNvPr>
          <p:cNvCxnSpPr>
            <a:cxnSpLocks/>
          </p:cNvCxnSpPr>
          <p:nvPr/>
        </p:nvCxnSpPr>
        <p:spPr>
          <a:xfrm>
            <a:off x="838200" y="6228522"/>
            <a:ext cx="7351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C3515641-8733-4143-A052-A4F9E20B8BAF}"/>
              </a:ext>
            </a:extLst>
          </p:cNvPr>
          <p:cNvSpPr/>
          <p:nvPr/>
        </p:nvSpPr>
        <p:spPr>
          <a:xfrm>
            <a:off x="6732105" y="2638789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E675048-7502-48BC-AA26-049DF4E07B37}"/>
              </a:ext>
            </a:extLst>
          </p:cNvPr>
          <p:cNvSpPr/>
          <p:nvPr/>
        </p:nvSpPr>
        <p:spPr>
          <a:xfrm>
            <a:off x="1196009" y="5537651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269F4E4-DB80-4C85-A826-7897D07CE219}"/>
              </a:ext>
            </a:extLst>
          </p:cNvPr>
          <p:cNvSpPr/>
          <p:nvPr/>
        </p:nvSpPr>
        <p:spPr>
          <a:xfrm>
            <a:off x="5002692" y="3352799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EF267F2-6468-4341-AE48-0AE03B33AF18}"/>
              </a:ext>
            </a:extLst>
          </p:cNvPr>
          <p:cNvSpPr/>
          <p:nvPr/>
        </p:nvSpPr>
        <p:spPr>
          <a:xfrm>
            <a:off x="4275490" y="4195946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FD474EC4-A668-4B0B-B592-44A68F9FB11A}"/>
              </a:ext>
            </a:extLst>
          </p:cNvPr>
          <p:cNvSpPr/>
          <p:nvPr/>
        </p:nvSpPr>
        <p:spPr>
          <a:xfrm>
            <a:off x="5335680" y="4299194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D314CD2-BF5F-4B9F-A6AE-61B2E5D4825C}"/>
              </a:ext>
            </a:extLst>
          </p:cNvPr>
          <p:cNvSpPr/>
          <p:nvPr/>
        </p:nvSpPr>
        <p:spPr>
          <a:xfrm>
            <a:off x="4121026" y="3444426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317F345-74B8-4E03-9C13-F2D2D32FE29E}"/>
              </a:ext>
            </a:extLst>
          </p:cNvPr>
          <p:cNvSpPr/>
          <p:nvPr/>
        </p:nvSpPr>
        <p:spPr>
          <a:xfrm>
            <a:off x="2158665" y="5433700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69E8CFE-EDDD-4557-AC7C-63FBD3C27A8B}"/>
              </a:ext>
            </a:extLst>
          </p:cNvPr>
          <p:cNvSpPr/>
          <p:nvPr/>
        </p:nvSpPr>
        <p:spPr>
          <a:xfrm>
            <a:off x="2139416" y="4472560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F5C912-059C-4A45-8D40-3EFFEF63837C}"/>
              </a:ext>
            </a:extLst>
          </p:cNvPr>
          <p:cNvSpPr/>
          <p:nvPr/>
        </p:nvSpPr>
        <p:spPr>
          <a:xfrm>
            <a:off x="1470986" y="5705061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D279567-FDB1-41FD-8089-08F2DF7FC814}"/>
              </a:ext>
            </a:extLst>
          </p:cNvPr>
          <p:cNvSpPr/>
          <p:nvPr/>
        </p:nvSpPr>
        <p:spPr>
          <a:xfrm>
            <a:off x="5791190" y="2861771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FEEE3F0-CB12-45E3-B565-B7296C5C069A}"/>
              </a:ext>
            </a:extLst>
          </p:cNvPr>
          <p:cNvSpPr/>
          <p:nvPr/>
        </p:nvSpPr>
        <p:spPr>
          <a:xfrm>
            <a:off x="5372100" y="2682429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B94BE73-4B2E-4C02-9EA7-B89BE8BB80F8}"/>
              </a:ext>
            </a:extLst>
          </p:cNvPr>
          <p:cNvSpPr/>
          <p:nvPr/>
        </p:nvSpPr>
        <p:spPr>
          <a:xfrm>
            <a:off x="6338674" y="3095500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96F2BD-9710-4684-9AD6-DCA800194243}"/>
              </a:ext>
            </a:extLst>
          </p:cNvPr>
          <p:cNvSpPr/>
          <p:nvPr/>
        </p:nvSpPr>
        <p:spPr>
          <a:xfrm>
            <a:off x="5671924" y="3729749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260C527-B68C-48C5-AEBD-1183145464D3}"/>
              </a:ext>
            </a:extLst>
          </p:cNvPr>
          <p:cNvSpPr/>
          <p:nvPr/>
        </p:nvSpPr>
        <p:spPr>
          <a:xfrm>
            <a:off x="6321282" y="2300288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CEF10C8-0440-418C-9879-4FFF3DCD0527}"/>
              </a:ext>
            </a:extLst>
          </p:cNvPr>
          <p:cNvSpPr/>
          <p:nvPr/>
        </p:nvSpPr>
        <p:spPr>
          <a:xfrm>
            <a:off x="6219408" y="3523963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EADAFAB-77A2-4B4F-8486-095D113EEF76}"/>
              </a:ext>
            </a:extLst>
          </p:cNvPr>
          <p:cNvSpPr/>
          <p:nvPr/>
        </p:nvSpPr>
        <p:spPr>
          <a:xfrm>
            <a:off x="3882495" y="3878310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4073F28-078D-4C14-9918-83C438D1D142}"/>
              </a:ext>
            </a:extLst>
          </p:cNvPr>
          <p:cNvSpPr/>
          <p:nvPr/>
        </p:nvSpPr>
        <p:spPr>
          <a:xfrm>
            <a:off x="4519008" y="3752101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340FCB9-0952-4FA1-8587-3B2A949695F7}"/>
              </a:ext>
            </a:extLst>
          </p:cNvPr>
          <p:cNvSpPr/>
          <p:nvPr/>
        </p:nvSpPr>
        <p:spPr>
          <a:xfrm>
            <a:off x="4757539" y="4501548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16EF137-AC84-40CE-ADFC-ACD7931A7832}"/>
              </a:ext>
            </a:extLst>
          </p:cNvPr>
          <p:cNvSpPr/>
          <p:nvPr/>
        </p:nvSpPr>
        <p:spPr>
          <a:xfrm>
            <a:off x="1792349" y="4748469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87C2950-D48B-47D5-A401-EEA09C868A7D}"/>
              </a:ext>
            </a:extLst>
          </p:cNvPr>
          <p:cNvSpPr/>
          <p:nvPr/>
        </p:nvSpPr>
        <p:spPr>
          <a:xfrm>
            <a:off x="1759227" y="5261115"/>
            <a:ext cx="238531" cy="23853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99213ADC-C79A-4381-AA7A-F522DFC85D20}"/>
              </a:ext>
            </a:extLst>
          </p:cNvPr>
          <p:cNvSpPr/>
          <p:nvPr/>
        </p:nvSpPr>
        <p:spPr>
          <a:xfrm>
            <a:off x="5777951" y="3262209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DD6FB14-14C1-4203-AED1-EB885EBB329B}"/>
              </a:ext>
            </a:extLst>
          </p:cNvPr>
          <p:cNvSpPr/>
          <p:nvPr/>
        </p:nvSpPr>
        <p:spPr>
          <a:xfrm>
            <a:off x="6292292" y="2608908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747BB15-B6B5-4EEB-8708-B0053FEFDBD0}"/>
              </a:ext>
            </a:extLst>
          </p:cNvPr>
          <p:cNvSpPr/>
          <p:nvPr/>
        </p:nvSpPr>
        <p:spPr>
          <a:xfrm>
            <a:off x="5910455" y="2284912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2A5FE06-69CB-4AAD-9926-3236DEC35BF8}"/>
              </a:ext>
            </a:extLst>
          </p:cNvPr>
          <p:cNvSpPr/>
          <p:nvPr/>
        </p:nvSpPr>
        <p:spPr>
          <a:xfrm>
            <a:off x="2562650" y="5092965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27EBD1B-EC55-4160-8F3D-F90060A53F77}"/>
              </a:ext>
            </a:extLst>
          </p:cNvPr>
          <p:cNvSpPr/>
          <p:nvPr/>
        </p:nvSpPr>
        <p:spPr>
          <a:xfrm>
            <a:off x="4944745" y="3924689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848466F-C5E7-4483-B400-FF3228336475}"/>
              </a:ext>
            </a:extLst>
          </p:cNvPr>
          <p:cNvSpPr/>
          <p:nvPr/>
        </p:nvSpPr>
        <p:spPr>
          <a:xfrm>
            <a:off x="4519007" y="3190462"/>
            <a:ext cx="238531" cy="23853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82A7131-F079-4E84-9F01-8752CAE9ED68}"/>
              </a:ext>
            </a:extLst>
          </p:cNvPr>
          <p:cNvSpPr/>
          <p:nvPr/>
        </p:nvSpPr>
        <p:spPr>
          <a:xfrm>
            <a:off x="3757418" y="4455169"/>
            <a:ext cx="238531" cy="238538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0939B2F-F61E-41A1-9035-8D87E0D4199A}"/>
              </a:ext>
            </a:extLst>
          </p:cNvPr>
          <p:cNvSpPr/>
          <p:nvPr/>
        </p:nvSpPr>
        <p:spPr>
          <a:xfrm>
            <a:off x="1360630" y="5074804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90CD564-4394-4F3A-AAD1-C1AC383D3F93}"/>
              </a:ext>
            </a:extLst>
          </p:cNvPr>
          <p:cNvSpPr/>
          <p:nvPr/>
        </p:nvSpPr>
        <p:spPr>
          <a:xfrm>
            <a:off x="1863179" y="5784576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45BDF29-FD56-47C9-A00B-4B86FBE0EEA1}"/>
              </a:ext>
            </a:extLst>
          </p:cNvPr>
          <p:cNvSpPr/>
          <p:nvPr/>
        </p:nvSpPr>
        <p:spPr>
          <a:xfrm>
            <a:off x="2105037" y="5019262"/>
            <a:ext cx="238531" cy="238538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C91582D-A35D-4F6B-B711-183E98228CD7}"/>
              </a:ext>
            </a:extLst>
          </p:cNvPr>
          <p:cNvSpPr/>
          <p:nvPr/>
        </p:nvSpPr>
        <p:spPr>
          <a:xfrm>
            <a:off x="2441757" y="3913524"/>
            <a:ext cx="477062" cy="46051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93D0DF97-8F59-4488-B301-33DEE63B0920}"/>
              </a:ext>
            </a:extLst>
          </p:cNvPr>
          <p:cNvSpPr/>
          <p:nvPr/>
        </p:nvSpPr>
        <p:spPr>
          <a:xfrm>
            <a:off x="4726371" y="2449189"/>
            <a:ext cx="477062" cy="46051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65F7D94-6A65-469C-9662-254A5CFDC753}"/>
              </a:ext>
            </a:extLst>
          </p:cNvPr>
          <p:cNvSpPr/>
          <p:nvPr/>
        </p:nvSpPr>
        <p:spPr>
          <a:xfrm>
            <a:off x="4548953" y="4719408"/>
            <a:ext cx="477062" cy="46051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47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874</Words>
  <Application>Microsoft Office PowerPoint</Application>
  <PresentationFormat>ワイド画面</PresentationFormat>
  <Paragraphs>134</Paragraphs>
  <Slides>22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游ゴシック</vt:lpstr>
      <vt:lpstr>游ゴシック Light</vt:lpstr>
      <vt:lpstr>Arial</vt:lpstr>
      <vt:lpstr>Calibri</vt:lpstr>
      <vt:lpstr>Cambria Math</vt:lpstr>
      <vt:lpstr>Office テーマ</vt:lpstr>
      <vt:lpstr>Python機械学習クックブック 19章　クラスタリング</vt:lpstr>
      <vt:lpstr>目次</vt:lpstr>
      <vt:lpstr>クラスタリングとは</vt:lpstr>
      <vt:lpstr>K-平均法（ｋ-means）</vt:lpstr>
      <vt:lpstr>K-最近傍法との違い</vt:lpstr>
      <vt:lpstr>K-平均法のアルゴリズム</vt:lpstr>
      <vt:lpstr>1．各データをランダムに振り分ける</vt:lpstr>
      <vt:lpstr>2．重心を求める</vt:lpstr>
      <vt:lpstr>3．各データを最も距離が近い重心に対応するクラスタに振り分けなおす。</vt:lpstr>
      <vt:lpstr>4．繰り返し（再び重心を求めなおす）</vt:lpstr>
      <vt:lpstr>完成！</vt:lpstr>
      <vt:lpstr>K-平均法を数式で理解する１</vt:lpstr>
      <vt:lpstr>K-平均法を数式で理解する２</vt:lpstr>
      <vt:lpstr>レシピ19.1の確認</vt:lpstr>
      <vt:lpstr>K-平均法の問題点</vt:lpstr>
      <vt:lpstr>ミニバッチk-平均法</vt:lpstr>
      <vt:lpstr>レシピ19.2の確認</vt:lpstr>
      <vt:lpstr>平均値シフト法</vt:lpstr>
      <vt:lpstr>平均値シフト法</vt:lpstr>
      <vt:lpstr>レシピ19.3の確認</vt:lpstr>
      <vt:lpstr>今後の課題</vt:lpstr>
      <vt:lpstr>引用文献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Python機械学習クックブック 19章　クラスタリング</dc:title>
  <dc:creator>x19c069d</dc:creator>
  <cp:lastModifiedBy>x19c069d</cp:lastModifiedBy>
  <cp:revision>3</cp:revision>
  <dcterms:created xsi:type="dcterms:W3CDTF">2020-05-27T11:46:45Z</dcterms:created>
  <dcterms:modified xsi:type="dcterms:W3CDTF">2020-05-27T11:59:56Z</dcterms:modified>
</cp:coreProperties>
</file>