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9" r:id="rId5"/>
    <p:sldId id="271" r:id="rId6"/>
    <p:sldId id="270" r:id="rId7"/>
    <p:sldId id="272" r:id="rId8"/>
    <p:sldId id="273" r:id="rId9"/>
    <p:sldId id="27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CCFFCC"/>
    <a:srgbClr val="D5E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C804D-2D8C-4E61-AA70-4602BB2F6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EF8064-728F-4E7C-9091-12331E1DA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ADF65F-D703-4B5C-BCA3-E58E85D3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D552-64A8-4B5C-924C-349378FAB6E1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E6408C-CAB4-4375-99BA-96093D24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13A202-BC94-4DD0-8C8F-60D39483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18D4-8B21-488A-A0B0-3A64EA30D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44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B73ED-55DE-4587-97C7-B9356F07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95B66C-74E5-460F-8064-EA336A695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84FA1-DE6D-41A5-93BF-01A51BBC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D552-64A8-4B5C-924C-349378FAB6E1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CF160-1727-40C2-AD89-3CC1712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DD25B2-B37F-4116-B392-F5BE32EC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18D4-8B21-488A-A0B0-3A64EA30D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13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4DBB4A-F174-4248-BF8A-DA782CB19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6A0E49-FC89-4BDE-BAF5-76A079B94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B8A3D3-4CF0-4A04-A6BC-A0A99782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D552-64A8-4B5C-924C-349378FAB6E1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A9345C-5C8B-4039-A1AC-340369B6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2EAE90-FEC3-4558-8080-896132CA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18D4-8B21-488A-A0B0-3A64EA30D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49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DA683-3B1C-4A63-A9CF-70D8A2F5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92FEF1-6FE3-477A-8234-3329B5215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63C947-1655-430A-A955-CE735AFF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D552-64A8-4B5C-924C-349378FAB6E1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E48D51-CF7A-4A5D-8F9F-B7D3950F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DE567C-DDC8-4838-8F06-1B08C5F7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18D4-8B21-488A-A0B0-3A64EA30D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7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B749C-61D2-4DC3-9E7D-1C2FD163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045FCF-EB72-4D8D-B8F1-D569516BD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749899-CCEF-4D43-A031-B4725C3F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D552-64A8-4B5C-924C-349378FAB6E1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CA356B-4DAE-435A-BBCC-8C79E5C3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EEFE5C-03D5-475D-890F-4B1B413B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18D4-8B21-488A-A0B0-3A64EA30D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1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D854C-FC35-48DA-A99E-3A6DF589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93E10E-03FC-4426-999F-337C04E45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4461FA-8C25-40BA-A3C8-7CE4B26AC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41067E-7039-4303-ADF7-858221E5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D552-64A8-4B5C-924C-349378FAB6E1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230FBE-2DF0-4356-ACB2-231F0646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EF1820-3558-446C-8103-DC7BEF46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18D4-8B21-488A-A0B0-3A64EA30D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19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C2E4B-5592-43CD-8499-714A7CD1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EEB0CC-8C84-4F79-9185-665173B16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BC6CA3-F61C-4B51-A3C6-5CADDD3FA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9BC02B-6B62-4BC0-9A8F-DBDFC89D5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569EF9-3284-4810-876B-4BB6E8AFF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6D76F7C-0C06-443C-BB78-D0FD4B45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D552-64A8-4B5C-924C-349378FAB6E1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CCE9F3-8D33-4F2B-936E-0F7012FB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0449AB2-797D-4E6C-ADF0-048E86F6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18D4-8B21-488A-A0B0-3A64EA30D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45822-68B1-4C19-81B6-AABD0D0D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E3AA7D-A070-4B46-AE4D-8810CA3F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D552-64A8-4B5C-924C-349378FAB6E1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4E7ACE-A815-4A3F-8AF4-7C4E45D8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43B12EE-A365-4054-AD53-DEFC275A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18D4-8B21-488A-A0B0-3A64EA30D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96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85F406A-EA7A-44A5-BC57-B1599001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D552-64A8-4B5C-924C-349378FAB6E1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D88C6C-CFC5-4440-BA1D-7EC596E4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EA03A3-8F2A-4771-B23E-1BB8C2A7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18D4-8B21-488A-A0B0-3A64EA30D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49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E8C3A-7C0E-4574-AA2A-5E894628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BBBF6D-44AA-48D3-AF5F-992E1134A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9021E4-4E8A-4ED2-B710-B1D0F8233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F8820E-4FE3-430D-986B-BD41C319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D552-64A8-4B5C-924C-349378FAB6E1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CDE4F4-7A77-440B-B107-0D1A3CCF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3E24DC-E176-431F-9BCB-FA7ECC89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18D4-8B21-488A-A0B0-3A64EA30D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8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E82C0-5EF9-4FE8-AA27-2EDF40AE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A3A9BC-B73B-4BD9-A951-00D4311BB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D897A2-71E7-4CCB-ACCA-E09657071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31312A-336E-454C-980A-F523E56B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D552-64A8-4B5C-924C-349378FAB6E1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1636F7-79BB-42FB-860B-FA0F0794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52E62F-2F37-4754-AEA2-85E45578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18D4-8B21-488A-A0B0-3A64EA30D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62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8CB4CF-31B7-4EB5-9CDA-46668046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6107AB-8B7E-45C6-A659-7108E322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073EA8-1573-49F8-82C9-A2C541BE2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DD552-64A8-4B5C-924C-349378FAB6E1}" type="datetimeFigureOut">
              <a:rPr kumimoji="1" lang="ja-JP" altLang="en-US" smtClean="0"/>
              <a:t>2020/6/4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AAC289-3AED-4BA7-8B3B-B8E5123D0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1C0583-0082-4399-92BC-159C8615E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518D4-8B21-488A-A0B0-3A64EA30DC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84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ve-python.hatenablog.jp/entry/scikitlearn-scale-convers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ve-python.hatenablog.jp/entry/scikitlearn-scale-convers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3ABBD3-6755-40C4-92AE-2C2EB4B7F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9705975" cy="2387600"/>
          </a:xfrm>
        </p:spPr>
        <p:txBody>
          <a:bodyPr/>
          <a:lstStyle/>
          <a:p>
            <a:r>
              <a:rPr kumimoji="1" lang="ja-JP" altLang="en-US" dirty="0"/>
              <a:t>「機械学習クックブック」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DFAFE4-8CAB-47B3-B676-4713BC541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~K-</a:t>
            </a:r>
            <a:r>
              <a:rPr lang="ja-JP" altLang="en-US" sz="4000" dirty="0"/>
              <a:t>最近傍法</a:t>
            </a:r>
            <a:r>
              <a:rPr lang="en-US" altLang="ja-JP" sz="4000" dirty="0"/>
              <a:t>(P245~249)~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06982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01FF67-D730-4502-9098-906CCBAC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参考文献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EFD592-BABF-4062-8506-2B940024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・「機械学習クックブック」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・「図解即戦力　機械学習</a:t>
            </a:r>
            <a:r>
              <a:rPr lang="en-US" altLang="ja-JP" sz="2400" dirty="0"/>
              <a:t>&amp;</a:t>
            </a:r>
            <a:r>
              <a:rPr lang="ja-JP" altLang="en-US" sz="2400" dirty="0"/>
              <a:t>ディープラーニングのしくみと技術がこれ</a:t>
            </a:r>
            <a:r>
              <a:rPr lang="en-US" altLang="ja-JP" sz="2400" dirty="0"/>
              <a:t>1</a:t>
            </a:r>
            <a:r>
              <a:rPr lang="ja-JP" altLang="en-US" sz="2400" dirty="0"/>
              <a:t>冊でしっかりわかる教科書」</a:t>
            </a:r>
            <a:endParaRPr kumimoji="1" lang="en-US" altLang="ja-JP" sz="24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01EF414-1059-46AD-BA0C-30773B5DEAAA}"/>
              </a:ext>
            </a:extLst>
          </p:cNvPr>
          <p:cNvCxnSpPr>
            <a:cxnSpLocks/>
          </p:cNvCxnSpPr>
          <p:nvPr/>
        </p:nvCxnSpPr>
        <p:spPr>
          <a:xfrm>
            <a:off x="751114" y="1458686"/>
            <a:ext cx="868816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5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01FF67-D730-4502-9098-906CCBAC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EFD592-BABF-4062-8506-2B940024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K-</a:t>
            </a:r>
            <a:r>
              <a:rPr kumimoji="1" lang="ja-JP" altLang="en-US" sz="2400" dirty="0"/>
              <a:t>最近傍法とは</a:t>
            </a:r>
            <a:endParaRPr kumimoji="1" lang="en-US" altLang="ja-JP" sz="2400" dirty="0"/>
          </a:p>
          <a:p>
            <a:r>
              <a:rPr lang="en-US" altLang="ja-JP" sz="2400" dirty="0"/>
              <a:t>K-</a:t>
            </a:r>
            <a:r>
              <a:rPr lang="ja-JP" altLang="en-US" sz="2400" dirty="0"/>
              <a:t>最近傍法の</a:t>
            </a:r>
            <a:r>
              <a:rPr kumimoji="1" lang="ja-JP" altLang="en-US" sz="2400" dirty="0"/>
              <a:t>アルゴリズム</a:t>
            </a:r>
            <a:endParaRPr lang="en-US" altLang="ja-JP" sz="2400" dirty="0"/>
          </a:p>
          <a:p>
            <a:r>
              <a:rPr lang="ja-JP" altLang="en-US" sz="2400" dirty="0"/>
              <a:t>実装で見る</a:t>
            </a:r>
            <a:r>
              <a:rPr lang="en-US" altLang="ja-JP" sz="2400" dirty="0"/>
              <a:t>k-</a:t>
            </a:r>
            <a:r>
              <a:rPr lang="ja-JP" altLang="en-US" sz="2400" dirty="0"/>
              <a:t>最近傍法</a:t>
            </a:r>
            <a:endParaRPr lang="en-US" altLang="ja-JP" sz="2400" dirty="0"/>
          </a:p>
          <a:p>
            <a:pPr lvl="1"/>
            <a:r>
              <a:rPr lang="ja-JP" altLang="en-US" sz="2000" dirty="0"/>
              <a:t>標準化とは</a:t>
            </a:r>
            <a:endParaRPr lang="en-US" altLang="ja-JP" sz="2000" dirty="0"/>
          </a:p>
          <a:p>
            <a:pPr lvl="1"/>
            <a:r>
              <a:rPr lang="ja-JP" altLang="en-US" sz="2000" dirty="0"/>
              <a:t>コア数とは</a:t>
            </a:r>
            <a:endParaRPr lang="en-US" altLang="ja-JP" sz="2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E486C2D-8A98-4776-8A70-F9BB0CDF6075}"/>
              </a:ext>
            </a:extLst>
          </p:cNvPr>
          <p:cNvCxnSpPr>
            <a:cxnSpLocks/>
          </p:cNvCxnSpPr>
          <p:nvPr/>
        </p:nvCxnSpPr>
        <p:spPr>
          <a:xfrm>
            <a:off x="751114" y="1458686"/>
            <a:ext cx="94692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85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01FF67-D730-4502-9098-906CCBAC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K-</a:t>
            </a:r>
            <a:r>
              <a:rPr lang="ja-JP" altLang="en-US" dirty="0"/>
              <a:t>最近傍法とは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EFD592-BABF-4062-8506-2B940024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415"/>
            <a:ext cx="10515600" cy="315071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ja-JP" sz="2000" dirty="0"/>
              <a:t>K-</a:t>
            </a:r>
            <a:r>
              <a:rPr lang="ja-JP" altLang="en-US" sz="2000" dirty="0"/>
              <a:t>最近傍法は</a:t>
            </a:r>
            <a:r>
              <a:rPr lang="en-US" altLang="ja-JP" sz="2000" dirty="0"/>
              <a:t>KNN(k-Nearest Neighbors)</a:t>
            </a:r>
            <a:r>
              <a:rPr lang="ja-JP" altLang="en-US" sz="2000" dirty="0"/>
              <a:t>と略す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en-US" altLang="ja-JP" sz="2000" dirty="0"/>
              <a:t>KNN</a:t>
            </a:r>
            <a:r>
              <a:rPr lang="ja-JP" altLang="en-US" sz="2000" dirty="0"/>
              <a:t>はクラス分類の教師あり機械学習</a:t>
            </a:r>
            <a:endParaRPr lang="en-US" altLang="ja-JP" sz="2000" dirty="0"/>
          </a:p>
          <a:p>
            <a:pPr>
              <a:lnSpc>
                <a:spcPct val="100000"/>
              </a:lnSpc>
            </a:pPr>
            <a:r>
              <a:rPr lang="en-US" altLang="ja-JP" sz="2000" dirty="0"/>
              <a:t>KNN</a:t>
            </a:r>
            <a:r>
              <a:rPr lang="ja-JP" altLang="en-US" sz="2000" dirty="0"/>
              <a:t>は遅延学習器の一つで、予測のための訓練を行わない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ja-JP" altLang="en-US" sz="1800" dirty="0"/>
              <a:t>遅延学習</a:t>
            </a:r>
            <a:r>
              <a:rPr lang="en-US" altLang="ja-JP" sz="1800" dirty="0"/>
              <a:t>(</a:t>
            </a:r>
            <a:r>
              <a:rPr lang="ja-JP" altLang="en-US" sz="1800" dirty="0"/>
              <a:t>怠惰学習</a:t>
            </a:r>
            <a:r>
              <a:rPr lang="en-US" altLang="ja-JP" sz="1800" dirty="0"/>
              <a:t>)</a:t>
            </a:r>
            <a:r>
              <a:rPr lang="ja-JP" altLang="en-US" sz="1800" dirty="0"/>
              <a:t>：予測するときまで計算しない</a:t>
            </a:r>
            <a:endParaRPr lang="en-US" altLang="ja-JP" sz="18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観測値</a:t>
            </a:r>
            <a:r>
              <a:rPr lang="en-US" altLang="ja-JP" sz="2000" dirty="0"/>
              <a:t>(</a:t>
            </a:r>
            <a:r>
              <a:rPr lang="ja-JP" altLang="en-US" sz="2000" dirty="0"/>
              <a:t>未知データ</a:t>
            </a:r>
            <a:r>
              <a:rPr lang="en-US" altLang="ja-JP" sz="2000" dirty="0"/>
              <a:t>)</a:t>
            </a:r>
            <a:r>
              <a:rPr lang="ja-JP" altLang="en-US" sz="2000" dirty="0"/>
              <a:t>は、周辺にある</a:t>
            </a:r>
            <a:r>
              <a:rPr lang="en-US" altLang="ja-JP" sz="2000" dirty="0"/>
              <a:t>K</a:t>
            </a:r>
            <a:r>
              <a:rPr lang="ja-JP" altLang="en-US" sz="2000" dirty="0"/>
              <a:t>個の観測値</a:t>
            </a:r>
            <a:r>
              <a:rPr lang="en-US" altLang="ja-JP" sz="2000" dirty="0"/>
              <a:t>(</a:t>
            </a:r>
            <a:r>
              <a:rPr lang="ja-JP" altLang="en-US" sz="2000" dirty="0"/>
              <a:t>既知データ</a:t>
            </a:r>
            <a:r>
              <a:rPr lang="en-US" altLang="ja-JP" sz="2000" dirty="0"/>
              <a:t>)</a:t>
            </a:r>
            <a:r>
              <a:rPr lang="ja-JP" altLang="en-US" sz="2000" dirty="0"/>
              <a:t>の多数が占めるクラスであると予測される</a:t>
            </a:r>
            <a:endParaRPr lang="en-US" altLang="ja-JP" sz="2000" dirty="0"/>
          </a:p>
          <a:p>
            <a:pPr lvl="1"/>
            <a:r>
              <a:rPr lang="ja-JP" altLang="en-US" sz="1800" dirty="0"/>
              <a:t>例</a:t>
            </a:r>
            <a:r>
              <a:rPr lang="en-US" altLang="ja-JP" sz="1800" dirty="0"/>
              <a:t>)</a:t>
            </a:r>
            <a:r>
              <a:rPr lang="ja-JP" altLang="en-US" sz="1800" dirty="0"/>
              <a:t>クラスの分からないある観測値が、クラス</a:t>
            </a:r>
            <a:r>
              <a:rPr lang="en-US" altLang="ja-JP" sz="1800" dirty="0"/>
              <a:t>1</a:t>
            </a:r>
            <a:r>
              <a:rPr lang="ja-JP" altLang="en-US" sz="1800" dirty="0"/>
              <a:t>の観測値に囲まれていた場合には、クラス</a:t>
            </a:r>
            <a:r>
              <a:rPr lang="en-US" altLang="ja-JP" sz="1800" dirty="0"/>
              <a:t>1</a:t>
            </a:r>
            <a:r>
              <a:rPr lang="ja-JP" altLang="en-US" sz="1800" dirty="0"/>
              <a:t>に分類する</a:t>
            </a:r>
            <a:endParaRPr lang="en-US" altLang="ja-JP" sz="18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E486C2D-8A98-4776-8A70-F9BB0CDF6075}"/>
              </a:ext>
            </a:extLst>
          </p:cNvPr>
          <p:cNvCxnSpPr>
            <a:cxnSpLocks/>
          </p:cNvCxnSpPr>
          <p:nvPr/>
        </p:nvCxnSpPr>
        <p:spPr>
          <a:xfrm>
            <a:off x="751114" y="1458686"/>
            <a:ext cx="94692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BF5D640-D05F-4BC5-A539-42D315298523}"/>
              </a:ext>
            </a:extLst>
          </p:cNvPr>
          <p:cNvSpPr txBox="1"/>
          <p:nvPr/>
        </p:nvSpPr>
        <p:spPr>
          <a:xfrm>
            <a:off x="7365871" y="622686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7229E8D-EE0D-4619-BCCD-638D3D5C394B}"/>
              </a:ext>
            </a:extLst>
          </p:cNvPr>
          <p:cNvGrpSpPr/>
          <p:nvPr/>
        </p:nvGrpSpPr>
        <p:grpSpPr>
          <a:xfrm>
            <a:off x="6252653" y="4986114"/>
            <a:ext cx="4191000" cy="1714500"/>
            <a:chOff x="6252653" y="4986114"/>
            <a:chExt cx="4191000" cy="171450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E5F0607D-D0AB-4780-B536-8A219891F59F}"/>
                </a:ext>
              </a:extLst>
            </p:cNvPr>
            <p:cNvSpPr/>
            <p:nvPr/>
          </p:nvSpPr>
          <p:spPr>
            <a:xfrm>
              <a:off x="6252653" y="4986114"/>
              <a:ext cx="4191000" cy="17145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CD52BA19-0A29-44CE-85F5-C6ADC9C9FE02}"/>
                </a:ext>
              </a:extLst>
            </p:cNvPr>
            <p:cNvSpPr txBox="1"/>
            <p:nvPr/>
          </p:nvSpPr>
          <p:spPr>
            <a:xfrm>
              <a:off x="7971061" y="530639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5E7ECB33-3117-4102-B1B2-10CF630A8510}"/>
                </a:ext>
              </a:extLst>
            </p:cNvPr>
            <p:cNvSpPr txBox="1"/>
            <p:nvPr/>
          </p:nvSpPr>
          <p:spPr>
            <a:xfrm>
              <a:off x="7817845" y="556640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F8469C3F-AA8B-49A0-BCD7-5FC2A9E284EC}"/>
                </a:ext>
              </a:extLst>
            </p:cNvPr>
            <p:cNvSpPr txBox="1"/>
            <p:nvPr/>
          </p:nvSpPr>
          <p:spPr>
            <a:xfrm>
              <a:off x="9708867" y="564301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3D8BC0B-AA2F-4CB0-8098-0EBB4A598625}"/>
                </a:ext>
              </a:extLst>
            </p:cNvPr>
            <p:cNvSpPr txBox="1"/>
            <p:nvPr/>
          </p:nvSpPr>
          <p:spPr>
            <a:xfrm>
              <a:off x="8277042" y="584336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B999C33-CE4F-4B85-BBEA-F278D3A14DE8}"/>
                </a:ext>
              </a:extLst>
            </p:cNvPr>
            <p:cNvSpPr txBox="1"/>
            <p:nvPr/>
          </p:nvSpPr>
          <p:spPr>
            <a:xfrm>
              <a:off x="8604629" y="547403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9C703840-446B-4D03-BDFD-0E9BA77A6B42}"/>
                </a:ext>
              </a:extLst>
            </p:cNvPr>
            <p:cNvSpPr txBox="1"/>
            <p:nvPr/>
          </p:nvSpPr>
          <p:spPr>
            <a:xfrm>
              <a:off x="9200526" y="523885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9E73123-7551-404A-AFAB-2C95D2F73447}"/>
                </a:ext>
              </a:extLst>
            </p:cNvPr>
            <p:cNvSpPr txBox="1"/>
            <p:nvPr/>
          </p:nvSpPr>
          <p:spPr>
            <a:xfrm>
              <a:off x="8208148" y="5306391"/>
              <a:ext cx="3658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b="1" dirty="0">
                  <a:solidFill>
                    <a:srgbClr val="FF0000"/>
                  </a:solidFill>
                </a:rPr>
                <a:t>?</a:t>
              </a:r>
              <a:endParaRPr kumimoji="1" lang="ja-JP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C3159E46-A22D-4089-8F66-7BECF05F7B99}"/>
                </a:ext>
              </a:extLst>
            </p:cNvPr>
            <p:cNvSpPr txBox="1"/>
            <p:nvPr/>
          </p:nvSpPr>
          <p:spPr>
            <a:xfrm>
              <a:off x="7219950" y="556640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E203337-7741-48C7-B4BA-2C1380C53DFF}"/>
                </a:ext>
              </a:extLst>
            </p:cNvPr>
            <p:cNvSpPr txBox="1"/>
            <p:nvPr/>
          </p:nvSpPr>
          <p:spPr>
            <a:xfrm>
              <a:off x="7181989" y="598116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32EEFA3-4FDB-4C6C-9444-312CB9B4CDF6}"/>
                </a:ext>
              </a:extLst>
            </p:cNvPr>
            <p:cNvSpPr txBox="1"/>
            <p:nvPr/>
          </p:nvSpPr>
          <p:spPr>
            <a:xfrm>
              <a:off x="7819873" y="582904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699066C1-F02F-4359-B8D9-6C7567E7E3B8}"/>
                </a:ext>
              </a:extLst>
            </p:cNvPr>
            <p:cNvSpPr txBox="1"/>
            <p:nvPr/>
          </p:nvSpPr>
          <p:spPr>
            <a:xfrm>
              <a:off x="6885126" y="562338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75F0C22-8158-4060-89C8-38E0A213D1AA}"/>
                </a:ext>
              </a:extLst>
            </p:cNvPr>
            <p:cNvSpPr txBox="1"/>
            <p:nvPr/>
          </p:nvSpPr>
          <p:spPr>
            <a:xfrm>
              <a:off x="6494032" y="559368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27635E7-EE0A-48FA-8742-38AE6D190ADA}"/>
                </a:ext>
              </a:extLst>
            </p:cNvPr>
            <p:cNvSpPr txBox="1"/>
            <p:nvPr/>
          </p:nvSpPr>
          <p:spPr>
            <a:xfrm>
              <a:off x="6710079" y="593574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C575B3A9-4A58-4BA0-A328-CC82DEB6AE94}"/>
                </a:ext>
              </a:extLst>
            </p:cNvPr>
            <p:cNvSpPr/>
            <p:nvPr/>
          </p:nvSpPr>
          <p:spPr>
            <a:xfrm>
              <a:off x="7661227" y="5276499"/>
              <a:ext cx="1294811" cy="990798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EB4EC638-1C5D-4351-940D-FEDB8FBA7E66}"/>
                </a:ext>
              </a:extLst>
            </p:cNvPr>
            <p:cNvSpPr txBox="1"/>
            <p:nvPr/>
          </p:nvSpPr>
          <p:spPr>
            <a:xfrm>
              <a:off x="8424711" y="632147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B64932B-8BD0-4408-ABBE-08D3C0871232}"/>
                </a:ext>
              </a:extLst>
            </p:cNvPr>
            <p:cNvSpPr txBox="1"/>
            <p:nvPr/>
          </p:nvSpPr>
          <p:spPr>
            <a:xfrm>
              <a:off x="8740475" y="608263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9154978A-7841-4A01-90DB-5365837DF36C}"/>
                </a:ext>
              </a:extLst>
            </p:cNvPr>
            <p:cNvSpPr txBox="1"/>
            <p:nvPr/>
          </p:nvSpPr>
          <p:spPr>
            <a:xfrm>
              <a:off x="8863894" y="626729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</p:grp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3218BED-29BD-4671-8286-8C3D763B9CFA}"/>
              </a:ext>
            </a:extLst>
          </p:cNvPr>
          <p:cNvCxnSpPr>
            <a:cxnSpLocks/>
            <a:stCxn id="16" idx="0"/>
            <a:endCxn id="39" idx="3"/>
          </p:cNvCxnSpPr>
          <p:nvPr/>
        </p:nvCxnSpPr>
        <p:spPr>
          <a:xfrm flipH="1" flipV="1">
            <a:off x="5184916" y="5381743"/>
            <a:ext cx="2792588" cy="184666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5B6F550-1B15-497D-B020-1E1A4DA1FB11}"/>
              </a:ext>
            </a:extLst>
          </p:cNvPr>
          <p:cNvSpPr txBox="1"/>
          <p:nvPr/>
        </p:nvSpPr>
        <p:spPr>
          <a:xfrm>
            <a:off x="4586675" y="519707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K=5</a:t>
            </a:r>
          </a:p>
        </p:txBody>
      </p:sp>
    </p:spTree>
    <p:extLst>
      <p:ext uri="{BB962C8B-B14F-4D97-AF65-F5344CB8AC3E}">
        <p14:creationId xmlns:p14="http://schemas.microsoft.com/office/powerpoint/2010/main" val="217045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01FF67-D730-4502-9098-906CCBAC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K-</a:t>
            </a:r>
            <a:r>
              <a:rPr lang="ja-JP" altLang="en-US" dirty="0"/>
              <a:t>最近傍法のアルゴリズム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EFD592-BABF-4062-8506-2B940024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2252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kumimoji="1" lang="ja-JP" altLang="en-US" sz="2000" dirty="0"/>
              <a:t>学習データをベクトル化する</a:t>
            </a:r>
            <a:endParaRPr kumimoji="1" lang="en-US" altLang="ja-JP" sz="2000" dirty="0"/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特長量</a:t>
            </a:r>
            <a:r>
              <a:rPr lang="en-US" altLang="ja-JP" sz="1600" dirty="0"/>
              <a:t>2</a:t>
            </a:r>
            <a:r>
              <a:rPr lang="ja-JP" altLang="en-US" sz="1600" dirty="0"/>
              <a:t>個→</a:t>
            </a:r>
            <a:r>
              <a:rPr lang="en-US" altLang="ja-JP" sz="1600" dirty="0"/>
              <a:t>2</a:t>
            </a:r>
            <a:r>
              <a:rPr lang="ja-JP" altLang="en-US" sz="1600" dirty="0"/>
              <a:t>次元ベクトル</a:t>
            </a:r>
            <a:r>
              <a:rPr lang="en-US" altLang="ja-JP" sz="1600" dirty="0"/>
              <a:t>, </a:t>
            </a:r>
            <a:r>
              <a:rPr lang="ja-JP" altLang="en-US" sz="1600" dirty="0"/>
              <a:t>特徴量</a:t>
            </a:r>
            <a:r>
              <a:rPr lang="en-US" altLang="ja-JP" sz="1600" dirty="0"/>
              <a:t>3</a:t>
            </a:r>
            <a:r>
              <a:rPr lang="ja-JP" altLang="en-US" sz="1600" dirty="0"/>
              <a:t>個→</a:t>
            </a:r>
            <a:r>
              <a:rPr lang="en-US" altLang="ja-JP" sz="1600" dirty="0"/>
              <a:t>3</a:t>
            </a:r>
            <a:r>
              <a:rPr lang="ja-JP" altLang="en-US" sz="1600" dirty="0"/>
              <a:t>次元ベクトル</a:t>
            </a:r>
            <a:endParaRPr lang="en-US" altLang="ja-JP" sz="16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kumimoji="1" lang="ja-JP" altLang="en-US" sz="2000" dirty="0"/>
              <a:t>分類したいデータと学習データとの類似度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距離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を計算する</a:t>
            </a:r>
            <a:endParaRPr kumimoji="1" lang="en-US" altLang="ja-JP" sz="2000" dirty="0"/>
          </a:p>
          <a:p>
            <a:pPr lvl="1">
              <a:lnSpc>
                <a:spcPct val="100000"/>
              </a:lnSpc>
            </a:pPr>
            <a:r>
              <a:rPr kumimoji="1" lang="ja-JP" altLang="en-US" sz="1600" dirty="0"/>
              <a:t>距離の計算方法には様々あるが、一般的には「ユークリッド距離」が使用される</a:t>
            </a:r>
            <a:endParaRPr kumimoji="1" lang="en-US" altLang="ja-JP" sz="16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kumimoji="1" lang="ja-JP" altLang="en-US" sz="2000" dirty="0"/>
              <a:t>類似度の高い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距離の近い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データを</a:t>
            </a:r>
            <a:r>
              <a:rPr kumimoji="1" lang="en-US" altLang="ja-JP" sz="2000" dirty="0"/>
              <a:t>k</a:t>
            </a:r>
            <a:r>
              <a:rPr kumimoji="1" lang="ja-JP" altLang="en-US" sz="2000" dirty="0"/>
              <a:t>個取り出して多数決で分類する</a:t>
            </a:r>
            <a:endParaRPr kumimoji="1" lang="en-US" altLang="ja-JP" sz="20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ja-JP" altLang="en-US" sz="2000" dirty="0"/>
              <a:t>最も性能の良い</a:t>
            </a:r>
            <a:r>
              <a:rPr lang="en-US" altLang="ja-JP" sz="2000" dirty="0"/>
              <a:t>k</a:t>
            </a:r>
            <a:r>
              <a:rPr lang="ja-JP" altLang="en-US" sz="2000" dirty="0"/>
              <a:t>を調べる</a:t>
            </a:r>
            <a:r>
              <a:rPr lang="en-US" altLang="ja-JP" sz="2000" dirty="0"/>
              <a:t>(</a:t>
            </a:r>
            <a:r>
              <a:rPr lang="ja-JP" altLang="en-US" sz="2000" dirty="0"/>
              <a:t>レシピ</a:t>
            </a:r>
            <a:r>
              <a:rPr lang="en-US" altLang="ja-JP" sz="2000" dirty="0"/>
              <a:t>15.3</a:t>
            </a:r>
            <a:r>
              <a:rPr lang="ja-JP" altLang="en-US" sz="2000" dirty="0"/>
              <a:t>の範囲</a:t>
            </a:r>
            <a:r>
              <a:rPr lang="en-US" altLang="ja-JP" sz="2000" dirty="0"/>
              <a:t>)</a:t>
            </a:r>
            <a:endParaRPr kumimoji="1" lang="en-US" altLang="ja-JP" sz="2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E486C2D-8A98-4776-8A70-F9BB0CDF6075}"/>
              </a:ext>
            </a:extLst>
          </p:cNvPr>
          <p:cNvCxnSpPr>
            <a:cxnSpLocks/>
          </p:cNvCxnSpPr>
          <p:nvPr/>
        </p:nvCxnSpPr>
        <p:spPr>
          <a:xfrm>
            <a:off x="751114" y="1458686"/>
            <a:ext cx="94692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E3B8DB6-8FBD-454A-9BF2-1BE3B037F9D5}"/>
              </a:ext>
            </a:extLst>
          </p:cNvPr>
          <p:cNvSpPr/>
          <p:nvPr/>
        </p:nvSpPr>
        <p:spPr>
          <a:xfrm>
            <a:off x="3171824" y="6537325"/>
            <a:ext cx="10515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/>
              <a:t>※</a:t>
            </a:r>
            <a:r>
              <a:rPr lang="ja-JP" altLang="en-US" sz="1200" dirty="0"/>
              <a:t>アルゴリズムは左記参照：「図解即戦力　機械学習</a:t>
            </a:r>
            <a:r>
              <a:rPr lang="en-US" altLang="ja-JP" sz="1200" dirty="0"/>
              <a:t>&amp;</a:t>
            </a:r>
            <a:r>
              <a:rPr lang="ja-JP" altLang="en-US" sz="1200" dirty="0"/>
              <a:t>ディープラーニングのしくみと技術がこれ</a:t>
            </a:r>
            <a:r>
              <a:rPr lang="en-US" altLang="ja-JP" sz="1200" dirty="0"/>
              <a:t>1</a:t>
            </a:r>
            <a:r>
              <a:rPr lang="ja-JP" altLang="en-US" sz="1200" dirty="0"/>
              <a:t>冊でしっかりわかる教科書」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8F2CA8D-A07F-48C8-883E-018B0E71F266}"/>
              </a:ext>
            </a:extLst>
          </p:cNvPr>
          <p:cNvGrpSpPr/>
          <p:nvPr/>
        </p:nvGrpSpPr>
        <p:grpSpPr>
          <a:xfrm>
            <a:off x="6244658" y="4383088"/>
            <a:ext cx="4191000" cy="1714500"/>
            <a:chOff x="6252653" y="4986114"/>
            <a:chExt cx="4191000" cy="1714500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30DDC1B7-D45B-407F-BD1B-F7F95A3AE5BF}"/>
                </a:ext>
              </a:extLst>
            </p:cNvPr>
            <p:cNvSpPr/>
            <p:nvPr/>
          </p:nvSpPr>
          <p:spPr>
            <a:xfrm>
              <a:off x="6252653" y="4986114"/>
              <a:ext cx="4191000" cy="17145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25111F3-8391-437E-9B05-4446382EC762}"/>
                </a:ext>
              </a:extLst>
            </p:cNvPr>
            <p:cNvSpPr txBox="1"/>
            <p:nvPr/>
          </p:nvSpPr>
          <p:spPr>
            <a:xfrm>
              <a:off x="7971061" y="530639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C8DE690-A62A-4974-84C6-CE2D03BFCADF}"/>
                </a:ext>
              </a:extLst>
            </p:cNvPr>
            <p:cNvSpPr txBox="1"/>
            <p:nvPr/>
          </p:nvSpPr>
          <p:spPr>
            <a:xfrm>
              <a:off x="7817845" y="556640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9DEE081-DE51-4DA1-885B-DDDFA13A22F6}"/>
                </a:ext>
              </a:extLst>
            </p:cNvPr>
            <p:cNvSpPr txBox="1"/>
            <p:nvPr/>
          </p:nvSpPr>
          <p:spPr>
            <a:xfrm>
              <a:off x="9708867" y="564301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0B2D7E0-6577-4C8F-967A-7F8346C67CA3}"/>
                </a:ext>
              </a:extLst>
            </p:cNvPr>
            <p:cNvSpPr txBox="1"/>
            <p:nvPr/>
          </p:nvSpPr>
          <p:spPr>
            <a:xfrm>
              <a:off x="8277042" y="584336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E60A57D-3547-4DA2-9413-A593964CF9DC}"/>
                </a:ext>
              </a:extLst>
            </p:cNvPr>
            <p:cNvSpPr txBox="1"/>
            <p:nvPr/>
          </p:nvSpPr>
          <p:spPr>
            <a:xfrm>
              <a:off x="8604629" y="547403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468AB3C-B0FF-486A-A5DE-E0F859B44DCB}"/>
                </a:ext>
              </a:extLst>
            </p:cNvPr>
            <p:cNvSpPr txBox="1"/>
            <p:nvPr/>
          </p:nvSpPr>
          <p:spPr>
            <a:xfrm>
              <a:off x="9200526" y="523885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CB9D901B-474A-4C39-B01D-BF5F89163A05}"/>
                </a:ext>
              </a:extLst>
            </p:cNvPr>
            <p:cNvSpPr txBox="1"/>
            <p:nvPr/>
          </p:nvSpPr>
          <p:spPr>
            <a:xfrm>
              <a:off x="8208148" y="5306391"/>
              <a:ext cx="3658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b="1" dirty="0">
                  <a:solidFill>
                    <a:srgbClr val="FF0000"/>
                  </a:solidFill>
                </a:rPr>
                <a:t>?</a:t>
              </a:r>
              <a:endParaRPr kumimoji="1" lang="ja-JP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224B00E8-881D-4AE4-B901-8B0F7B6A8195}"/>
                </a:ext>
              </a:extLst>
            </p:cNvPr>
            <p:cNvSpPr txBox="1"/>
            <p:nvPr/>
          </p:nvSpPr>
          <p:spPr>
            <a:xfrm>
              <a:off x="7219950" y="556640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EFCE390A-8E12-4E8E-B1A4-3943C9B7E2E6}"/>
                </a:ext>
              </a:extLst>
            </p:cNvPr>
            <p:cNvSpPr txBox="1"/>
            <p:nvPr/>
          </p:nvSpPr>
          <p:spPr>
            <a:xfrm>
              <a:off x="7181989" y="598116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E3C9BF8-E025-4104-AB92-175D1E42EF66}"/>
                </a:ext>
              </a:extLst>
            </p:cNvPr>
            <p:cNvSpPr txBox="1"/>
            <p:nvPr/>
          </p:nvSpPr>
          <p:spPr>
            <a:xfrm>
              <a:off x="7819873" y="582904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13B3D700-CE2D-4946-A1C7-B7839A918080}"/>
                </a:ext>
              </a:extLst>
            </p:cNvPr>
            <p:cNvSpPr txBox="1"/>
            <p:nvPr/>
          </p:nvSpPr>
          <p:spPr>
            <a:xfrm>
              <a:off x="6885126" y="562338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29A5ACB-8CED-4CEC-967A-E788E54E350E}"/>
                </a:ext>
              </a:extLst>
            </p:cNvPr>
            <p:cNvSpPr txBox="1"/>
            <p:nvPr/>
          </p:nvSpPr>
          <p:spPr>
            <a:xfrm>
              <a:off x="6494032" y="559368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6E231A3C-26B0-41C5-AEE4-00495267AA37}"/>
                </a:ext>
              </a:extLst>
            </p:cNvPr>
            <p:cNvSpPr txBox="1"/>
            <p:nvPr/>
          </p:nvSpPr>
          <p:spPr>
            <a:xfrm>
              <a:off x="6710079" y="593574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C8D12CB2-0C8F-47DE-9B21-7292356E8AF1}"/>
                </a:ext>
              </a:extLst>
            </p:cNvPr>
            <p:cNvSpPr/>
            <p:nvPr/>
          </p:nvSpPr>
          <p:spPr>
            <a:xfrm>
              <a:off x="7661227" y="5276499"/>
              <a:ext cx="1294811" cy="990798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50E31E9-32F3-4AE8-B4C1-B0A57655E231}"/>
                </a:ext>
              </a:extLst>
            </p:cNvPr>
            <p:cNvSpPr txBox="1"/>
            <p:nvPr/>
          </p:nvSpPr>
          <p:spPr>
            <a:xfrm>
              <a:off x="8424711" y="632147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7A452E95-5936-4023-B206-91AB08D2CD7A}"/>
                </a:ext>
              </a:extLst>
            </p:cNvPr>
            <p:cNvSpPr txBox="1"/>
            <p:nvPr/>
          </p:nvSpPr>
          <p:spPr>
            <a:xfrm>
              <a:off x="8740475" y="608263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E24B17CD-6FDD-4770-AB6B-E655B31EE78B}"/>
                </a:ext>
              </a:extLst>
            </p:cNvPr>
            <p:cNvSpPr txBox="1"/>
            <p:nvPr/>
          </p:nvSpPr>
          <p:spPr>
            <a:xfrm>
              <a:off x="8863894" y="626729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022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2B5B171D-FD69-4813-8529-36FD4BDC3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580561"/>
            <a:ext cx="3747749" cy="254476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201FF67-D730-4502-9098-906CCBAC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iris</a:t>
            </a:r>
            <a:r>
              <a:rPr lang="ja-JP" altLang="en-US" dirty="0"/>
              <a:t>データセット可視化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EFD592-BABF-4062-8506-2B940024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400800" cy="46672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2000" dirty="0"/>
              <a:t>Iris</a:t>
            </a:r>
            <a:r>
              <a:rPr lang="ja-JP" altLang="en-US" sz="2000" dirty="0"/>
              <a:t>データセットとはアヤメ</a:t>
            </a:r>
            <a:r>
              <a:rPr lang="en-US" altLang="ja-JP" sz="2000" dirty="0"/>
              <a:t>(</a:t>
            </a:r>
            <a:r>
              <a:rPr lang="ja-JP" altLang="en-US" sz="2000" dirty="0"/>
              <a:t>花</a:t>
            </a:r>
            <a:r>
              <a:rPr lang="en-US" altLang="ja-JP" sz="2000" dirty="0"/>
              <a:t>)</a:t>
            </a:r>
            <a:r>
              <a:rPr lang="ja-JP" altLang="en-US" sz="2000" dirty="0"/>
              <a:t>の品種の分類問題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ja-JP" altLang="en-US" sz="1600" dirty="0"/>
              <a:t>品種：</a:t>
            </a:r>
            <a:r>
              <a:rPr lang="en-US" altLang="ja-JP" sz="1600" dirty="0"/>
              <a:t>Iris-</a:t>
            </a:r>
            <a:r>
              <a:rPr lang="en-US" altLang="ja-JP" sz="1600" dirty="0" err="1"/>
              <a:t>Setosa</a:t>
            </a:r>
            <a:r>
              <a:rPr lang="ja-JP" altLang="en-US" sz="1600" dirty="0"/>
              <a:t> 又は </a:t>
            </a:r>
            <a:r>
              <a:rPr lang="en-US" altLang="ja-JP" sz="1600" dirty="0"/>
              <a:t>Iris-Versicolor</a:t>
            </a:r>
            <a:r>
              <a:rPr lang="ja-JP" altLang="en-US" sz="1600" dirty="0"/>
              <a:t> 又は </a:t>
            </a:r>
            <a:r>
              <a:rPr lang="en-US" altLang="ja-JP" sz="1600" dirty="0"/>
              <a:t>Iris-Virginica</a:t>
            </a:r>
          </a:p>
          <a:p>
            <a:pPr>
              <a:lnSpc>
                <a:spcPct val="100000"/>
              </a:lnSpc>
            </a:pPr>
            <a:r>
              <a:rPr lang="en-US" altLang="ja-JP" sz="2000" dirty="0"/>
              <a:t>Iris</a:t>
            </a:r>
            <a:r>
              <a:rPr lang="ja-JP" altLang="en-US" sz="2000" dirty="0"/>
              <a:t>データセットの特徴量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en-US" altLang="ja-JP" sz="1600" dirty="0"/>
              <a:t>sepal length (cm)</a:t>
            </a:r>
            <a:r>
              <a:rPr lang="ja-JP" altLang="en-US" sz="1600" dirty="0"/>
              <a:t>・・・がく弁の長さ</a:t>
            </a:r>
            <a:endParaRPr lang="en-US" altLang="ja-JP" sz="1600" dirty="0"/>
          </a:p>
          <a:p>
            <a:pPr lvl="1">
              <a:lnSpc>
                <a:spcPct val="100000"/>
              </a:lnSpc>
            </a:pPr>
            <a:r>
              <a:rPr lang="en-US" altLang="ja-JP" sz="1600" dirty="0"/>
              <a:t>sepal width (cm)</a:t>
            </a:r>
            <a:r>
              <a:rPr lang="ja-JP" altLang="en-US" sz="1600" dirty="0"/>
              <a:t>・・・がく弁の幅</a:t>
            </a:r>
            <a:endParaRPr lang="en-US" altLang="ja-JP" sz="1600" dirty="0"/>
          </a:p>
          <a:p>
            <a:pPr lvl="1">
              <a:lnSpc>
                <a:spcPct val="100000"/>
              </a:lnSpc>
            </a:pPr>
            <a:r>
              <a:rPr lang="en-US" altLang="ja-JP" sz="1600" dirty="0"/>
              <a:t>petal length (cm)</a:t>
            </a:r>
            <a:r>
              <a:rPr lang="ja-JP" altLang="en-US" sz="1600" dirty="0"/>
              <a:t>・・・花弁の長さ</a:t>
            </a:r>
            <a:endParaRPr lang="en-US" altLang="ja-JP" sz="1600" dirty="0"/>
          </a:p>
          <a:p>
            <a:pPr lvl="1">
              <a:lnSpc>
                <a:spcPct val="100000"/>
              </a:lnSpc>
            </a:pPr>
            <a:r>
              <a:rPr lang="en-US" altLang="ja-JP" sz="1600" dirty="0"/>
              <a:t>petal width (cm)</a:t>
            </a:r>
            <a:r>
              <a:rPr lang="ja-JP" altLang="en-US" sz="1600" dirty="0"/>
              <a:t>・・・花弁の幅</a:t>
            </a:r>
            <a:endParaRPr lang="en-US" altLang="ja-JP" sz="900" dirty="0"/>
          </a:p>
          <a:p>
            <a:pPr>
              <a:lnSpc>
                <a:spcPct val="100000"/>
              </a:lnSpc>
            </a:pPr>
            <a:r>
              <a:rPr lang="ja-JP" altLang="en-US" sz="2000" dirty="0"/>
              <a:t>上図：</a:t>
            </a:r>
            <a:r>
              <a:rPr lang="en-US" altLang="ja-JP" sz="2000" dirty="0"/>
              <a:t>petal length (cm)</a:t>
            </a:r>
            <a:r>
              <a:rPr lang="ja-JP" altLang="en-US" sz="2000" dirty="0"/>
              <a:t>と</a:t>
            </a:r>
            <a:r>
              <a:rPr lang="en-US" altLang="ja-JP" sz="2000" dirty="0"/>
              <a:t>petal width (cm)</a:t>
            </a:r>
            <a:r>
              <a:rPr lang="ja-JP" altLang="en-US" sz="2000" dirty="0"/>
              <a:t>の特徴量で品種ごとにプロット</a:t>
            </a:r>
            <a:endParaRPr lang="en-US" altLang="ja-JP" sz="2000" dirty="0"/>
          </a:p>
          <a:p>
            <a:pPr>
              <a:lnSpc>
                <a:spcPct val="100000"/>
              </a:lnSpc>
            </a:pPr>
            <a:r>
              <a:rPr lang="ja-JP" altLang="en-US" sz="2000" dirty="0"/>
              <a:t>下図：</a:t>
            </a:r>
            <a:r>
              <a:rPr lang="en-US" altLang="ja-JP" sz="2000" dirty="0"/>
              <a:t>petal length (cm)</a:t>
            </a:r>
            <a:r>
              <a:rPr lang="ja-JP" altLang="en-US" sz="2000" dirty="0"/>
              <a:t>と</a:t>
            </a:r>
            <a:r>
              <a:rPr lang="en-US" altLang="ja-JP" sz="2000" dirty="0"/>
              <a:t>petal width (cm)</a:t>
            </a:r>
            <a:r>
              <a:rPr lang="ja-JP" altLang="en-US" sz="2000" dirty="0"/>
              <a:t>と</a:t>
            </a:r>
            <a:r>
              <a:rPr lang="en-US" altLang="ja-JP" sz="2000" dirty="0"/>
              <a:t>sepal length (cm)</a:t>
            </a:r>
            <a:r>
              <a:rPr lang="ja-JP" altLang="en-US" sz="2000" dirty="0"/>
              <a:t>の特徴量で品種ごとにプロット</a:t>
            </a:r>
            <a:endParaRPr lang="en-US" altLang="ja-JP" sz="2000" dirty="0"/>
          </a:p>
          <a:p>
            <a:pPr>
              <a:lnSpc>
                <a:spcPct val="100000"/>
              </a:lnSpc>
            </a:pPr>
            <a:r>
              <a:rPr lang="en-US" altLang="ja-JP" sz="2000" dirty="0"/>
              <a:t>4</a:t>
            </a:r>
            <a:r>
              <a:rPr lang="ja-JP" altLang="en-US" sz="2000" dirty="0"/>
              <a:t>つの特徴量</a:t>
            </a:r>
            <a:r>
              <a:rPr lang="en-US" altLang="ja-JP" sz="2000" dirty="0"/>
              <a:t>(4</a:t>
            </a:r>
            <a:r>
              <a:rPr lang="ja-JP" altLang="en-US" sz="2000" dirty="0"/>
              <a:t>次元</a:t>
            </a:r>
            <a:r>
              <a:rPr lang="en-US" altLang="ja-JP" sz="2000" dirty="0"/>
              <a:t>)</a:t>
            </a:r>
            <a:r>
              <a:rPr lang="ja-JP" altLang="en-US" sz="2000" dirty="0"/>
              <a:t>で可視化は不可</a:t>
            </a:r>
            <a:endParaRPr lang="en-US" altLang="ja-JP" sz="1600" dirty="0"/>
          </a:p>
          <a:p>
            <a:pPr lvl="1">
              <a:lnSpc>
                <a:spcPct val="100000"/>
              </a:lnSpc>
            </a:pPr>
            <a:endParaRPr lang="en-US" altLang="ja-JP" sz="16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E486C2D-8A98-4776-8A70-F9BB0CDF6075}"/>
              </a:ext>
            </a:extLst>
          </p:cNvPr>
          <p:cNvCxnSpPr>
            <a:cxnSpLocks/>
          </p:cNvCxnSpPr>
          <p:nvPr/>
        </p:nvCxnSpPr>
        <p:spPr>
          <a:xfrm>
            <a:off x="751114" y="1458686"/>
            <a:ext cx="94692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53040778-47E3-45A7-AE7B-7AF82491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241" y="4293466"/>
            <a:ext cx="3802559" cy="256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73A67-7874-4D67-A810-5998412E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実装で見る</a:t>
            </a:r>
            <a:r>
              <a:rPr lang="en-US" altLang="ja-JP" dirty="0"/>
              <a:t>K-</a:t>
            </a:r>
            <a:r>
              <a:rPr lang="ja-JP" altLang="en-US" dirty="0"/>
              <a:t>最近傍法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1E8857-A6F7-4FC4-833C-7B34B5CDC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レシピ</a:t>
            </a:r>
            <a:r>
              <a:rPr kumimoji="1" lang="en-US" altLang="ja-JP" dirty="0"/>
              <a:t>15.1~15.2</a:t>
            </a:r>
            <a:r>
              <a:rPr kumimoji="1" lang="ja-JP" altLang="en-US" dirty="0"/>
              <a:t>までを見る</a:t>
            </a:r>
            <a:endParaRPr kumimoji="1" lang="en-US" altLang="ja-JP" dirty="0"/>
          </a:p>
          <a:p>
            <a:r>
              <a:rPr kumimoji="1" lang="ja-JP" altLang="en-US" dirty="0"/>
              <a:t>レシピ</a:t>
            </a:r>
            <a:r>
              <a:rPr kumimoji="1" lang="en-US" altLang="ja-JP" dirty="0"/>
              <a:t>15.3</a:t>
            </a:r>
            <a:r>
              <a:rPr kumimoji="1" lang="ja-JP" altLang="en-US" dirty="0"/>
              <a:t>は</a:t>
            </a:r>
            <a:r>
              <a:rPr kumimoji="1" lang="en-US" altLang="ja-JP" dirty="0"/>
              <a:t>KNN</a:t>
            </a:r>
            <a:r>
              <a:rPr kumimoji="1" lang="ja-JP" altLang="en-US" dirty="0"/>
              <a:t>をより良くしよう</a:t>
            </a:r>
            <a:r>
              <a:rPr lang="ja-JP" altLang="en-US" dirty="0"/>
              <a:t>と</a:t>
            </a:r>
            <a:r>
              <a:rPr kumimoji="1" lang="ja-JP" altLang="en-US" dirty="0"/>
              <a:t>いう話</a:t>
            </a:r>
            <a:endParaRPr kumimoji="1" lang="en-US" altLang="ja-JP" dirty="0"/>
          </a:p>
          <a:p>
            <a:r>
              <a:rPr lang="ja-JP" altLang="en-US" dirty="0"/>
              <a:t>レシピ</a:t>
            </a:r>
            <a:r>
              <a:rPr lang="en-US" altLang="ja-JP" dirty="0"/>
              <a:t>15.4</a:t>
            </a:r>
            <a:r>
              <a:rPr lang="ja-JP" altLang="en-US" dirty="0"/>
              <a:t>は</a:t>
            </a:r>
            <a:r>
              <a:rPr lang="en-US" altLang="ja-JP" dirty="0"/>
              <a:t>KNN</a:t>
            </a:r>
            <a:r>
              <a:rPr lang="ja-JP" altLang="en-US" dirty="0"/>
              <a:t>の派生手法</a:t>
            </a:r>
            <a:r>
              <a:rPr lang="en-US" altLang="ja-JP" dirty="0"/>
              <a:t>(RNN</a:t>
            </a:r>
            <a:r>
              <a:rPr lang="ja-JP" altLang="en-US" dirty="0"/>
              <a:t>：</a:t>
            </a:r>
            <a:r>
              <a:rPr lang="en-US" altLang="ja-JP" dirty="0"/>
              <a:t>Radius based nearest neighbor)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377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01FF67-D730-4502-9098-906CCBAC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標準化とは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5EFD592-BABF-4062-8506-2B94002459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6"/>
                <a:ext cx="9382125" cy="334013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ja-JP" altLang="en-US" sz="2000" dirty="0"/>
                  <a:t>データの平均値と分散を変換する操作を標準化と呼ぶ</a:t>
                </a:r>
              </a:p>
              <a:p>
                <a:pPr>
                  <a:lnSpc>
                    <a:spcPct val="100000"/>
                  </a:lnSpc>
                </a:pPr>
                <a:r>
                  <a:rPr lang="ja-JP" altLang="en-US" sz="2000" dirty="0"/>
                  <a:t>標準化後に、平均値を</a:t>
                </a:r>
                <a:r>
                  <a:rPr lang="en-US" altLang="ja-JP" sz="2000" dirty="0"/>
                  <a:t>0, </a:t>
                </a:r>
                <a:r>
                  <a:rPr lang="ja-JP" altLang="en-US" sz="2000" dirty="0"/>
                  <a:t>分散を</a:t>
                </a:r>
                <a:r>
                  <a:rPr lang="en-US" altLang="ja-JP" sz="2000" dirty="0"/>
                  <a:t>1</a:t>
                </a:r>
                <a:r>
                  <a:rPr lang="ja-JP" altLang="en-US" sz="2000" dirty="0"/>
                  <a:t>となるようにすることが多い</a:t>
                </a:r>
                <a:endParaRPr lang="en-US" altLang="ja-JP" sz="1600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sz="2000" dirty="0"/>
                  <a:t>変換操作は以下の式で表される</a:t>
                </a:r>
                <a:endParaRPr lang="en-US" altLang="ja-JP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altLang="ja-JP" sz="2000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sz="2000" dirty="0"/>
                  <a:t>ここで、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ja-JP" altLang="en-US" sz="2000" dirty="0"/>
                  <a:t>は変換後のデータ、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000" dirty="0"/>
                  <a:t>は変換前のデータである</a:t>
                </a:r>
                <a:endParaRPr lang="en-US" altLang="ja-JP" sz="2000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sz="2000" dirty="0"/>
                  <a:t>また、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ja-JP" altLang="en-US" sz="2000" dirty="0"/>
                  <a:t>は各々</a:t>
                </a:r>
                <a:r>
                  <a:rPr lang="ja-JP" altLang="en-US" sz="2000" i="1" dirty="0">
                    <a:latin typeface="Cambria Math" panose="020405030504060302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000" dirty="0"/>
                  <a:t>の平均</a:t>
                </a:r>
                <a:r>
                  <a:rPr lang="en-US" altLang="ja-JP" sz="2000" dirty="0"/>
                  <a:t>,</a:t>
                </a:r>
                <a:r>
                  <a:rPr lang="ja-JP" altLang="en-US" sz="2000" dirty="0"/>
                  <a:t>標準偏差である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5EFD592-BABF-4062-8506-2B94002459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6"/>
                <a:ext cx="9382125" cy="3340131"/>
              </a:xfrm>
              <a:blipFill>
                <a:blip r:embed="rId2"/>
                <a:stretch>
                  <a:fillRect l="-519" t="-12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E486C2D-8A98-4776-8A70-F9BB0CDF6075}"/>
              </a:ext>
            </a:extLst>
          </p:cNvPr>
          <p:cNvCxnSpPr>
            <a:cxnSpLocks/>
          </p:cNvCxnSpPr>
          <p:nvPr/>
        </p:nvCxnSpPr>
        <p:spPr>
          <a:xfrm>
            <a:off x="751114" y="1458686"/>
            <a:ext cx="94692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5DEF467-00F1-49FB-A7B7-AD47C269F4EE}"/>
              </a:ext>
            </a:extLst>
          </p:cNvPr>
          <p:cNvSpPr/>
          <p:nvPr/>
        </p:nvSpPr>
        <p:spPr>
          <a:xfrm>
            <a:off x="3641767" y="6308209"/>
            <a:ext cx="8696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URL</a:t>
            </a:r>
            <a:r>
              <a:rPr lang="ja-JP" altLang="en-US" dirty="0"/>
              <a:t>参照：</a:t>
            </a:r>
            <a:r>
              <a:rPr lang="en-US" altLang="ja-JP" dirty="0">
                <a:hlinkClick r:id="rId3"/>
              </a:rPr>
              <a:t>https://helve-python.hatenablog.jp/entry/scikitlearn-scale-conversion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303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01FF67-D730-4502-9098-906CCBAC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標準化</a:t>
            </a:r>
            <a:r>
              <a:rPr lang="en-US" altLang="ja-JP" dirty="0"/>
              <a:t>(</a:t>
            </a:r>
            <a:r>
              <a:rPr lang="en-US" altLang="ja-JP" dirty="0" err="1"/>
              <a:t>StandardScaler</a:t>
            </a:r>
            <a:r>
              <a:rPr lang="en-US" altLang="ja-JP" dirty="0"/>
              <a:t>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EFD592-BABF-4062-8506-2B940024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7"/>
            <a:ext cx="9382125" cy="35736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000" dirty="0"/>
              <a:t>以下が標準化に使われるクラス</a:t>
            </a:r>
            <a:endParaRPr lang="en-US" altLang="ja-JP" sz="2000" dirty="0"/>
          </a:p>
          <a:p>
            <a:pPr>
              <a:lnSpc>
                <a:spcPct val="100000"/>
              </a:lnSpc>
            </a:pPr>
            <a:endParaRPr lang="en-US" altLang="ja-JP" sz="2000" dirty="0"/>
          </a:p>
          <a:p>
            <a:pPr>
              <a:lnSpc>
                <a:spcPct val="100000"/>
              </a:lnSpc>
            </a:pPr>
            <a:endParaRPr lang="en-US" altLang="ja-JP" sz="2000" dirty="0"/>
          </a:p>
          <a:p>
            <a:pPr>
              <a:lnSpc>
                <a:spcPct val="100000"/>
              </a:lnSpc>
            </a:pPr>
            <a:r>
              <a:rPr lang="ja-JP" altLang="en-US" sz="2000" dirty="0"/>
              <a:t>基本的に引数はデフォルトのまま。引数の意味は</a:t>
            </a:r>
            <a:r>
              <a:rPr lang="en-US" altLang="ja-JP" sz="2000" dirty="0"/>
              <a:t>URL</a:t>
            </a:r>
            <a:r>
              <a:rPr lang="ja-JP" altLang="en-US" sz="2000" dirty="0"/>
              <a:t>参照</a:t>
            </a:r>
            <a:endParaRPr lang="en-US" altLang="ja-JP" sz="2000" dirty="0"/>
          </a:p>
          <a:p>
            <a:pPr>
              <a:lnSpc>
                <a:spcPct val="100000"/>
              </a:lnSpc>
            </a:pPr>
            <a:r>
              <a:rPr lang="ja-JP" altLang="en-US" sz="2000" dirty="0"/>
              <a:t>使用するメソッドは</a:t>
            </a:r>
            <a:r>
              <a:rPr lang="en-US" altLang="ja-JP" sz="2000" dirty="0" err="1"/>
              <a:t>fit_transform</a:t>
            </a:r>
            <a:r>
              <a:rPr lang="en-US" altLang="ja-JP" sz="2000" dirty="0"/>
              <a:t>(X)</a:t>
            </a:r>
            <a:r>
              <a:rPr lang="ja-JP" altLang="en-US" sz="2000" dirty="0"/>
              <a:t>のみ覚えておけば良さそう。</a:t>
            </a:r>
            <a:endParaRPr lang="en-US" altLang="ja-JP" sz="2000" dirty="0"/>
          </a:p>
          <a:p>
            <a:pPr>
              <a:lnSpc>
                <a:spcPct val="100000"/>
              </a:lnSpc>
            </a:pPr>
            <a:r>
              <a:rPr lang="en-US" altLang="ja-JP" sz="2000" dirty="0" err="1"/>
              <a:t>fit_transform</a:t>
            </a:r>
            <a:r>
              <a:rPr lang="en-US" altLang="ja-JP" sz="2000" dirty="0"/>
              <a:t>(X)</a:t>
            </a:r>
            <a:r>
              <a:rPr lang="ja-JP" altLang="en-US" sz="2000" dirty="0"/>
              <a:t>は列ごとに、平均・分散を計算して標準化を行う。</a:t>
            </a:r>
            <a:endParaRPr lang="en-US" altLang="ja-JP" sz="2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E486C2D-8A98-4776-8A70-F9BB0CDF6075}"/>
              </a:ext>
            </a:extLst>
          </p:cNvPr>
          <p:cNvCxnSpPr>
            <a:cxnSpLocks/>
          </p:cNvCxnSpPr>
          <p:nvPr/>
        </p:nvCxnSpPr>
        <p:spPr>
          <a:xfrm>
            <a:off x="751114" y="1458686"/>
            <a:ext cx="94692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B0397908-A3EA-42E8-8EF5-DBDC752D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83" y="2301476"/>
            <a:ext cx="9398326" cy="619854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5DEF467-00F1-49FB-A7B7-AD47C269F4EE}"/>
              </a:ext>
            </a:extLst>
          </p:cNvPr>
          <p:cNvSpPr/>
          <p:nvPr/>
        </p:nvSpPr>
        <p:spPr>
          <a:xfrm>
            <a:off x="3641767" y="6308209"/>
            <a:ext cx="8696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URL</a:t>
            </a:r>
            <a:r>
              <a:rPr lang="ja-JP" altLang="en-US" dirty="0"/>
              <a:t>参照：</a:t>
            </a:r>
            <a:r>
              <a:rPr lang="en-US" altLang="ja-JP" dirty="0">
                <a:hlinkClick r:id="rId3"/>
              </a:rPr>
              <a:t>https://helve-python.hatenablog.jp/entry/scikitlearn-scale-conversion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282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01FF67-D730-4502-9098-906CCBAC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コア数とは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EFD592-BABF-4062-8506-2B940024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9382125" cy="41001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2000" dirty="0"/>
              <a:t>CPU</a:t>
            </a:r>
            <a:r>
              <a:rPr lang="ja-JP" altLang="en-US" sz="2000" dirty="0"/>
              <a:t>の中に、複数の</a:t>
            </a:r>
            <a:r>
              <a:rPr lang="en-US" altLang="ja-JP" sz="2000" dirty="0"/>
              <a:t>CPU</a:t>
            </a:r>
            <a:r>
              <a:rPr lang="ja-JP" altLang="en-US" sz="2000" dirty="0"/>
              <a:t>を組み込んでいるが、組み込まれている</a:t>
            </a:r>
            <a:r>
              <a:rPr lang="en-US" altLang="ja-JP" sz="2000" dirty="0"/>
              <a:t>CPU</a:t>
            </a:r>
            <a:r>
              <a:rPr lang="ja-JP" altLang="en-US" sz="2000" dirty="0"/>
              <a:t>一つ一つをコアという</a:t>
            </a:r>
            <a:endParaRPr lang="en-US" altLang="ja-JP" sz="2000" dirty="0"/>
          </a:p>
          <a:p>
            <a:pPr>
              <a:lnSpc>
                <a:spcPct val="100000"/>
              </a:lnSpc>
            </a:pPr>
            <a:r>
              <a:rPr lang="ja-JP" altLang="en-US" sz="2000" dirty="0"/>
              <a:t>昔は</a:t>
            </a:r>
            <a:r>
              <a:rPr lang="en-US" altLang="ja-JP" sz="2000" dirty="0"/>
              <a:t>1CPU=1</a:t>
            </a:r>
            <a:r>
              <a:rPr lang="ja-JP" altLang="en-US" sz="2000" dirty="0"/>
              <a:t>コア</a:t>
            </a:r>
            <a:r>
              <a:rPr lang="en-US" altLang="ja-JP" sz="2000" dirty="0"/>
              <a:t>(</a:t>
            </a:r>
            <a:r>
              <a:rPr lang="ja-JP" altLang="en-US" sz="2000" dirty="0"/>
              <a:t>シングルコア</a:t>
            </a:r>
            <a:r>
              <a:rPr lang="en-US" altLang="ja-JP" sz="2000" dirty="0"/>
              <a:t>)</a:t>
            </a:r>
            <a:r>
              <a:rPr lang="ja-JP" altLang="en-US" sz="2000" dirty="0"/>
              <a:t>だったが、現在では処理能力を高めるために、</a:t>
            </a:r>
            <a:r>
              <a:rPr lang="en-US" altLang="ja-JP" sz="2000" dirty="0"/>
              <a:t>1</a:t>
            </a:r>
            <a:r>
              <a:rPr lang="ja-JP" altLang="en-US" sz="2000" dirty="0"/>
              <a:t>つの</a:t>
            </a:r>
            <a:r>
              <a:rPr lang="en-US" altLang="ja-JP" sz="2000" dirty="0"/>
              <a:t>CPU</a:t>
            </a:r>
            <a:r>
              <a:rPr lang="ja-JP" altLang="en-US" sz="2000" dirty="0"/>
              <a:t>内に複数のコア（マルチコア）を搭載して、同時に処理を行えるようにしているものがほとんど</a:t>
            </a:r>
            <a:endParaRPr lang="en-US" altLang="ja-JP" sz="2000" dirty="0"/>
          </a:p>
          <a:p>
            <a:pPr>
              <a:lnSpc>
                <a:spcPct val="100000"/>
              </a:lnSpc>
            </a:pPr>
            <a:r>
              <a:rPr lang="ja-JP" altLang="en-US" sz="2000" dirty="0"/>
              <a:t>ローカル環境のコア数を確認するにはタスクマネージャーから</a:t>
            </a:r>
            <a:r>
              <a:rPr lang="en-US" altLang="ja-JP" sz="2000" dirty="0"/>
              <a:t>(</a:t>
            </a:r>
            <a:r>
              <a:rPr lang="ja-JP" altLang="en-US" sz="2000" dirty="0"/>
              <a:t>共有にて</a:t>
            </a:r>
            <a:r>
              <a:rPr lang="en-US" altLang="ja-JP" sz="20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ja-JP" sz="2000" dirty="0" err="1"/>
              <a:t>n_jobs</a:t>
            </a:r>
            <a:r>
              <a:rPr lang="ja-JP" altLang="en-US" sz="2000" dirty="0"/>
              <a:t>のパラメータで、同時に使用するコア数を指定する</a:t>
            </a:r>
            <a:endParaRPr lang="en-US" altLang="ja-JP" sz="2000" dirty="0"/>
          </a:p>
          <a:p>
            <a:pPr>
              <a:lnSpc>
                <a:spcPct val="100000"/>
              </a:lnSpc>
            </a:pPr>
            <a:r>
              <a:rPr lang="ja-JP" altLang="en-US" sz="2000" dirty="0"/>
              <a:t>ちなみに、積んであるコア数以上</a:t>
            </a:r>
            <a:r>
              <a:rPr lang="en-US" altLang="ja-JP" sz="2000" dirty="0" err="1"/>
              <a:t>n_jobs</a:t>
            </a:r>
            <a:r>
              <a:rPr lang="ja-JP" altLang="en-US" sz="2000" dirty="0"/>
              <a:t>に指定しても動きますが、なぜかは不明</a:t>
            </a:r>
            <a:endParaRPr lang="en-US" altLang="ja-JP" sz="2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E486C2D-8A98-4776-8A70-F9BB0CDF6075}"/>
              </a:ext>
            </a:extLst>
          </p:cNvPr>
          <p:cNvCxnSpPr>
            <a:cxnSpLocks/>
          </p:cNvCxnSpPr>
          <p:nvPr/>
        </p:nvCxnSpPr>
        <p:spPr>
          <a:xfrm>
            <a:off x="751114" y="1458686"/>
            <a:ext cx="94692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82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774</Words>
  <Application>Microsoft Office PowerPoint</Application>
  <PresentationFormat>ワイド画面</PresentationFormat>
  <Paragraphs>97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Franklin Gothic Book</vt:lpstr>
      <vt:lpstr>Franklin Gothic Medium</vt:lpstr>
      <vt:lpstr>Office テーマ</vt:lpstr>
      <vt:lpstr>「機械学習クックブック」</vt:lpstr>
      <vt:lpstr>目次</vt:lpstr>
      <vt:lpstr>K-最近傍法とは</vt:lpstr>
      <vt:lpstr>K-最近傍法のアルゴリズム</vt:lpstr>
      <vt:lpstr>irisデータセット可視化</vt:lpstr>
      <vt:lpstr>実装で見るK-最近傍法</vt:lpstr>
      <vt:lpstr>標準化とは</vt:lpstr>
      <vt:lpstr>標準化(StandardScaler)</vt:lpstr>
      <vt:lpstr>コア数とは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「機械学習クックブック」</dc:title>
  <dc:creator>古川 流輝</dc:creator>
  <cp:lastModifiedBy>古川 流輝</cp:lastModifiedBy>
  <cp:revision>83</cp:revision>
  <dcterms:created xsi:type="dcterms:W3CDTF">2020-05-08T03:18:36Z</dcterms:created>
  <dcterms:modified xsi:type="dcterms:W3CDTF">2020-06-04T03:26:03Z</dcterms:modified>
</cp:coreProperties>
</file>