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75" r:id="rId4"/>
    <p:sldId id="280" r:id="rId5"/>
    <p:sldId id="269" r:id="rId6"/>
    <p:sldId id="266" r:id="rId7"/>
    <p:sldId id="268" r:id="rId8"/>
    <p:sldId id="277" r:id="rId9"/>
    <p:sldId id="279" r:id="rId10"/>
    <p:sldId id="271" r:id="rId11"/>
    <p:sldId id="270"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古川 流輝" initials="古川" lastIdx="1" clrIdx="0">
    <p:extLst>
      <p:ext uri="{19B8F6BF-5375-455C-9EA6-DF929625EA0E}">
        <p15:presenceInfo xmlns:p15="http://schemas.microsoft.com/office/powerpoint/2012/main" userId="6444849a4fa1dd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CCFFCC"/>
    <a:srgbClr val="D5E3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autoAdjust="0"/>
    <p:restoredTop sz="94660"/>
  </p:normalViewPr>
  <p:slideViewPr>
    <p:cSldViewPr snapToGrid="0">
      <p:cViewPr varScale="1">
        <p:scale>
          <a:sx n="67" d="100"/>
          <a:sy n="67" d="100"/>
        </p:scale>
        <p:origin x="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83006-A3F3-41A6-9B67-9F4E7C9C0126}" type="datetimeFigureOut">
              <a:rPr kumimoji="1" lang="ja-JP" altLang="en-US" smtClean="0"/>
              <a:t>2020/6/4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3AA58-F081-47E4-A03C-1AC72140D989}" type="slidenum">
              <a:rPr kumimoji="1" lang="ja-JP" altLang="en-US" smtClean="0"/>
              <a:t>‹#›</a:t>
            </a:fld>
            <a:endParaRPr kumimoji="1" lang="ja-JP" altLang="en-US"/>
          </a:p>
        </p:txBody>
      </p:sp>
    </p:spTree>
    <p:extLst>
      <p:ext uri="{BB962C8B-B14F-4D97-AF65-F5344CB8AC3E}">
        <p14:creationId xmlns:p14="http://schemas.microsoft.com/office/powerpoint/2010/main" val="11702346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8C804D-2D8C-4E61-AA70-4602BB2F6FF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BEF8064-728F-4E7C-9091-12331E1DAD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FADF65F-D703-4B5C-BCA3-E58E85D35678}"/>
              </a:ext>
            </a:extLst>
          </p:cNvPr>
          <p:cNvSpPr>
            <a:spLocks noGrp="1"/>
          </p:cNvSpPr>
          <p:nvPr>
            <p:ph type="dt" sz="half" idx="10"/>
          </p:nvPr>
        </p:nvSpPr>
        <p:spPr/>
        <p:txBody>
          <a:bodyPr/>
          <a:lstStyle/>
          <a:p>
            <a:fld id="{A7B79C33-E50A-4A43-86E8-A41BF215EEBD}" type="datetime1">
              <a:rPr kumimoji="1" lang="ja-JP" altLang="en-US" smtClean="0"/>
              <a:t>2020/6/4</a:t>
            </a:fld>
            <a:endParaRPr kumimoji="1" lang="ja-JP" altLang="en-US"/>
          </a:p>
        </p:txBody>
      </p:sp>
      <p:sp>
        <p:nvSpPr>
          <p:cNvPr id="5" name="フッター プレースホルダー 4">
            <a:extLst>
              <a:ext uri="{FF2B5EF4-FFF2-40B4-BE49-F238E27FC236}">
                <a16:creationId xmlns:a16="http://schemas.microsoft.com/office/drawing/2014/main" id="{65E6408C-CAB4-4375-99BA-96093D2466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13A202-BC94-4DD0-8C8F-60D394839470}"/>
              </a:ext>
            </a:extLst>
          </p:cNvPr>
          <p:cNvSpPr>
            <a:spLocks noGrp="1"/>
          </p:cNvSpPr>
          <p:nvPr>
            <p:ph type="sldNum" sz="quarter" idx="12"/>
          </p:nvPr>
        </p:nvSpPr>
        <p:spPr/>
        <p:txBody>
          <a:bodyPr/>
          <a:lstStyle/>
          <a:p>
            <a:fld id="{B3F518D4-8B21-488A-A0B0-3A64EA30DC73}" type="slidenum">
              <a:rPr kumimoji="1" lang="ja-JP" altLang="en-US" smtClean="0"/>
              <a:t>‹#›</a:t>
            </a:fld>
            <a:endParaRPr kumimoji="1" lang="ja-JP" altLang="en-US"/>
          </a:p>
        </p:txBody>
      </p:sp>
    </p:spTree>
    <p:extLst>
      <p:ext uri="{BB962C8B-B14F-4D97-AF65-F5344CB8AC3E}">
        <p14:creationId xmlns:p14="http://schemas.microsoft.com/office/powerpoint/2010/main" val="2561443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CB73ED-55DE-4587-97C7-B9356F07E2E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E95B66C-74E5-460F-8064-EA336A69599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A84FA1-DE6D-41A5-93BF-01A51BBCD7CF}"/>
              </a:ext>
            </a:extLst>
          </p:cNvPr>
          <p:cNvSpPr>
            <a:spLocks noGrp="1"/>
          </p:cNvSpPr>
          <p:nvPr>
            <p:ph type="dt" sz="half" idx="10"/>
          </p:nvPr>
        </p:nvSpPr>
        <p:spPr/>
        <p:txBody>
          <a:bodyPr/>
          <a:lstStyle/>
          <a:p>
            <a:fld id="{5FA175E7-B0D3-4A9D-BE28-47774CD14E02}" type="datetime1">
              <a:rPr kumimoji="1" lang="ja-JP" altLang="en-US" smtClean="0"/>
              <a:t>2020/6/4</a:t>
            </a:fld>
            <a:endParaRPr kumimoji="1" lang="ja-JP" altLang="en-US"/>
          </a:p>
        </p:txBody>
      </p:sp>
      <p:sp>
        <p:nvSpPr>
          <p:cNvPr id="5" name="フッター プレースホルダー 4">
            <a:extLst>
              <a:ext uri="{FF2B5EF4-FFF2-40B4-BE49-F238E27FC236}">
                <a16:creationId xmlns:a16="http://schemas.microsoft.com/office/drawing/2014/main" id="{EEFCF160-1727-40C2-AD89-3CC171274D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DD25B2-B37F-4116-B392-F5BE32EC3DEB}"/>
              </a:ext>
            </a:extLst>
          </p:cNvPr>
          <p:cNvSpPr>
            <a:spLocks noGrp="1"/>
          </p:cNvSpPr>
          <p:nvPr>
            <p:ph type="sldNum" sz="quarter" idx="12"/>
          </p:nvPr>
        </p:nvSpPr>
        <p:spPr/>
        <p:txBody>
          <a:bodyPr/>
          <a:lstStyle/>
          <a:p>
            <a:fld id="{B3F518D4-8B21-488A-A0B0-3A64EA30DC73}" type="slidenum">
              <a:rPr kumimoji="1" lang="ja-JP" altLang="en-US" smtClean="0"/>
              <a:t>‹#›</a:t>
            </a:fld>
            <a:endParaRPr kumimoji="1" lang="ja-JP" altLang="en-US"/>
          </a:p>
        </p:txBody>
      </p:sp>
    </p:spTree>
    <p:extLst>
      <p:ext uri="{BB962C8B-B14F-4D97-AF65-F5344CB8AC3E}">
        <p14:creationId xmlns:p14="http://schemas.microsoft.com/office/powerpoint/2010/main" val="413513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E4DBB4A-F174-4248-BF8A-DA782CB1946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6A0E49-FC89-4BDE-BAF5-76A079B94C4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4B8A3D3-4CF0-4A04-A6BC-A0A99782BB17}"/>
              </a:ext>
            </a:extLst>
          </p:cNvPr>
          <p:cNvSpPr>
            <a:spLocks noGrp="1"/>
          </p:cNvSpPr>
          <p:nvPr>
            <p:ph type="dt" sz="half" idx="10"/>
          </p:nvPr>
        </p:nvSpPr>
        <p:spPr/>
        <p:txBody>
          <a:bodyPr/>
          <a:lstStyle/>
          <a:p>
            <a:fld id="{B73C7C80-30CE-4F14-B1BC-F6E2D371DC79}" type="datetime1">
              <a:rPr kumimoji="1" lang="ja-JP" altLang="en-US" smtClean="0"/>
              <a:t>2020/6/4</a:t>
            </a:fld>
            <a:endParaRPr kumimoji="1" lang="ja-JP" altLang="en-US"/>
          </a:p>
        </p:txBody>
      </p:sp>
      <p:sp>
        <p:nvSpPr>
          <p:cNvPr id="5" name="フッター プレースホルダー 4">
            <a:extLst>
              <a:ext uri="{FF2B5EF4-FFF2-40B4-BE49-F238E27FC236}">
                <a16:creationId xmlns:a16="http://schemas.microsoft.com/office/drawing/2014/main" id="{AFA9345C-5C8B-4039-A1AC-340369B66E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2EAE90-FEC3-4558-8080-896132CA4303}"/>
              </a:ext>
            </a:extLst>
          </p:cNvPr>
          <p:cNvSpPr>
            <a:spLocks noGrp="1"/>
          </p:cNvSpPr>
          <p:nvPr>
            <p:ph type="sldNum" sz="quarter" idx="12"/>
          </p:nvPr>
        </p:nvSpPr>
        <p:spPr/>
        <p:txBody>
          <a:bodyPr/>
          <a:lstStyle/>
          <a:p>
            <a:fld id="{B3F518D4-8B21-488A-A0B0-3A64EA30DC73}" type="slidenum">
              <a:rPr kumimoji="1" lang="ja-JP" altLang="en-US" smtClean="0"/>
              <a:t>‹#›</a:t>
            </a:fld>
            <a:endParaRPr kumimoji="1" lang="ja-JP" altLang="en-US"/>
          </a:p>
        </p:txBody>
      </p:sp>
    </p:spTree>
    <p:extLst>
      <p:ext uri="{BB962C8B-B14F-4D97-AF65-F5344CB8AC3E}">
        <p14:creationId xmlns:p14="http://schemas.microsoft.com/office/powerpoint/2010/main" val="1456498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BDA683-3B1C-4A63-A9CF-70D8A2F55DD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92FEF1-6FE3-477A-8234-3329B52158F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63C947-1655-430A-A955-CE735AFF088D}"/>
              </a:ext>
            </a:extLst>
          </p:cNvPr>
          <p:cNvSpPr>
            <a:spLocks noGrp="1"/>
          </p:cNvSpPr>
          <p:nvPr>
            <p:ph type="dt" sz="half" idx="10"/>
          </p:nvPr>
        </p:nvSpPr>
        <p:spPr/>
        <p:txBody>
          <a:bodyPr/>
          <a:lstStyle/>
          <a:p>
            <a:fld id="{D2EB7A0F-F657-4145-B051-46C5261BD493}" type="datetime1">
              <a:rPr kumimoji="1" lang="ja-JP" altLang="en-US" smtClean="0"/>
              <a:t>2020/6/4</a:t>
            </a:fld>
            <a:endParaRPr kumimoji="1" lang="ja-JP" altLang="en-US"/>
          </a:p>
        </p:txBody>
      </p:sp>
      <p:sp>
        <p:nvSpPr>
          <p:cNvPr id="5" name="フッター プレースホルダー 4">
            <a:extLst>
              <a:ext uri="{FF2B5EF4-FFF2-40B4-BE49-F238E27FC236}">
                <a16:creationId xmlns:a16="http://schemas.microsoft.com/office/drawing/2014/main" id="{E9E48D51-CF7A-4A5D-8F9F-B7D3950F68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DE567C-DDC8-4838-8F06-1B08C5F7B334}"/>
              </a:ext>
            </a:extLst>
          </p:cNvPr>
          <p:cNvSpPr>
            <a:spLocks noGrp="1"/>
          </p:cNvSpPr>
          <p:nvPr>
            <p:ph type="sldNum" sz="quarter" idx="12"/>
          </p:nvPr>
        </p:nvSpPr>
        <p:spPr/>
        <p:txBody>
          <a:bodyPr/>
          <a:lstStyle/>
          <a:p>
            <a:fld id="{B3F518D4-8B21-488A-A0B0-3A64EA30DC73}" type="slidenum">
              <a:rPr kumimoji="1" lang="ja-JP" altLang="en-US" smtClean="0"/>
              <a:t>‹#›</a:t>
            </a:fld>
            <a:endParaRPr kumimoji="1" lang="ja-JP" altLang="en-US"/>
          </a:p>
        </p:txBody>
      </p:sp>
    </p:spTree>
    <p:extLst>
      <p:ext uri="{BB962C8B-B14F-4D97-AF65-F5344CB8AC3E}">
        <p14:creationId xmlns:p14="http://schemas.microsoft.com/office/powerpoint/2010/main" val="225473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B749C-61D2-4DC3-9E7D-1C2FD163BE8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045FCF-EB72-4D8D-B8F1-D569516BD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4749899-CCEF-4D43-A031-B4725C3F0AD6}"/>
              </a:ext>
            </a:extLst>
          </p:cNvPr>
          <p:cNvSpPr>
            <a:spLocks noGrp="1"/>
          </p:cNvSpPr>
          <p:nvPr>
            <p:ph type="dt" sz="half" idx="10"/>
          </p:nvPr>
        </p:nvSpPr>
        <p:spPr/>
        <p:txBody>
          <a:bodyPr/>
          <a:lstStyle/>
          <a:p>
            <a:fld id="{94A44009-41F4-4AEA-824F-A7FC9FE6E81E}" type="datetime1">
              <a:rPr kumimoji="1" lang="ja-JP" altLang="en-US" smtClean="0"/>
              <a:t>2020/6/4</a:t>
            </a:fld>
            <a:endParaRPr kumimoji="1" lang="ja-JP" altLang="en-US"/>
          </a:p>
        </p:txBody>
      </p:sp>
      <p:sp>
        <p:nvSpPr>
          <p:cNvPr id="5" name="フッター プレースホルダー 4">
            <a:extLst>
              <a:ext uri="{FF2B5EF4-FFF2-40B4-BE49-F238E27FC236}">
                <a16:creationId xmlns:a16="http://schemas.microsoft.com/office/drawing/2014/main" id="{E1CA356B-4DAE-435A-BBCC-8C79E5C3B6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EEFE5C-03D5-475D-890F-4B1B413BBE3A}"/>
              </a:ext>
            </a:extLst>
          </p:cNvPr>
          <p:cNvSpPr>
            <a:spLocks noGrp="1"/>
          </p:cNvSpPr>
          <p:nvPr>
            <p:ph type="sldNum" sz="quarter" idx="12"/>
          </p:nvPr>
        </p:nvSpPr>
        <p:spPr/>
        <p:txBody>
          <a:bodyPr/>
          <a:lstStyle/>
          <a:p>
            <a:fld id="{B3F518D4-8B21-488A-A0B0-3A64EA30DC73}" type="slidenum">
              <a:rPr kumimoji="1" lang="ja-JP" altLang="en-US" smtClean="0"/>
              <a:t>‹#›</a:t>
            </a:fld>
            <a:endParaRPr kumimoji="1" lang="ja-JP" altLang="en-US"/>
          </a:p>
        </p:txBody>
      </p:sp>
    </p:spTree>
    <p:extLst>
      <p:ext uri="{BB962C8B-B14F-4D97-AF65-F5344CB8AC3E}">
        <p14:creationId xmlns:p14="http://schemas.microsoft.com/office/powerpoint/2010/main" val="3784213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AD854C-FC35-48DA-A99E-3A6DF589BB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93E10E-03FC-4426-999F-337C04E45D9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04461FA-8C25-40BA-A3C8-7CE4B26AC67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941067E-7039-4303-ADF7-858221E59DEA}"/>
              </a:ext>
            </a:extLst>
          </p:cNvPr>
          <p:cNvSpPr>
            <a:spLocks noGrp="1"/>
          </p:cNvSpPr>
          <p:nvPr>
            <p:ph type="dt" sz="half" idx="10"/>
          </p:nvPr>
        </p:nvSpPr>
        <p:spPr/>
        <p:txBody>
          <a:bodyPr/>
          <a:lstStyle/>
          <a:p>
            <a:fld id="{DB00513D-F724-4634-BF9D-E0DC415EAFA4}" type="datetime1">
              <a:rPr kumimoji="1" lang="ja-JP" altLang="en-US" smtClean="0"/>
              <a:t>2020/6/4</a:t>
            </a:fld>
            <a:endParaRPr kumimoji="1" lang="ja-JP" altLang="en-US"/>
          </a:p>
        </p:txBody>
      </p:sp>
      <p:sp>
        <p:nvSpPr>
          <p:cNvPr id="6" name="フッター プレースホルダー 5">
            <a:extLst>
              <a:ext uri="{FF2B5EF4-FFF2-40B4-BE49-F238E27FC236}">
                <a16:creationId xmlns:a16="http://schemas.microsoft.com/office/drawing/2014/main" id="{A6230FBE-2DF0-4356-ACB2-231F0646BB6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2EF1820-3558-446C-8103-DC7BEF4669EC}"/>
              </a:ext>
            </a:extLst>
          </p:cNvPr>
          <p:cNvSpPr>
            <a:spLocks noGrp="1"/>
          </p:cNvSpPr>
          <p:nvPr>
            <p:ph type="sldNum" sz="quarter" idx="12"/>
          </p:nvPr>
        </p:nvSpPr>
        <p:spPr/>
        <p:txBody>
          <a:bodyPr/>
          <a:lstStyle/>
          <a:p>
            <a:fld id="{B3F518D4-8B21-488A-A0B0-3A64EA30DC73}" type="slidenum">
              <a:rPr kumimoji="1" lang="ja-JP" altLang="en-US" smtClean="0"/>
              <a:t>‹#›</a:t>
            </a:fld>
            <a:endParaRPr kumimoji="1" lang="ja-JP" altLang="en-US"/>
          </a:p>
        </p:txBody>
      </p:sp>
    </p:spTree>
    <p:extLst>
      <p:ext uri="{BB962C8B-B14F-4D97-AF65-F5344CB8AC3E}">
        <p14:creationId xmlns:p14="http://schemas.microsoft.com/office/powerpoint/2010/main" val="418619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FC2E4B-5592-43CD-8499-714A7CD1956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FEEB0CC-8C84-4F79-9185-665173B166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EBC6CA3-F61C-4B51-A3C6-5CADDD3FA05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39BC02B-6B62-4BC0-9A8F-DBDFC89D5E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569EF9-3284-4810-876B-4BB6E8AFFD2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6D76F7C-0C06-443C-BB78-D0FD4B45CACB}"/>
              </a:ext>
            </a:extLst>
          </p:cNvPr>
          <p:cNvSpPr>
            <a:spLocks noGrp="1"/>
          </p:cNvSpPr>
          <p:nvPr>
            <p:ph type="dt" sz="half" idx="10"/>
          </p:nvPr>
        </p:nvSpPr>
        <p:spPr/>
        <p:txBody>
          <a:bodyPr/>
          <a:lstStyle/>
          <a:p>
            <a:fld id="{3C997191-7567-43D2-9B61-2D869162C5BB}" type="datetime1">
              <a:rPr kumimoji="1" lang="ja-JP" altLang="en-US" smtClean="0"/>
              <a:t>2020/6/4</a:t>
            </a:fld>
            <a:endParaRPr kumimoji="1" lang="ja-JP" altLang="en-US"/>
          </a:p>
        </p:txBody>
      </p:sp>
      <p:sp>
        <p:nvSpPr>
          <p:cNvPr id="8" name="フッター プレースホルダー 7">
            <a:extLst>
              <a:ext uri="{FF2B5EF4-FFF2-40B4-BE49-F238E27FC236}">
                <a16:creationId xmlns:a16="http://schemas.microsoft.com/office/drawing/2014/main" id="{81CCE9F3-8D33-4F2B-936E-0F7012FB822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0449AB2-797D-4E6C-ADF0-048E86F67628}"/>
              </a:ext>
            </a:extLst>
          </p:cNvPr>
          <p:cNvSpPr>
            <a:spLocks noGrp="1"/>
          </p:cNvSpPr>
          <p:nvPr>
            <p:ph type="sldNum" sz="quarter" idx="12"/>
          </p:nvPr>
        </p:nvSpPr>
        <p:spPr/>
        <p:txBody>
          <a:bodyPr/>
          <a:lstStyle/>
          <a:p>
            <a:fld id="{B3F518D4-8B21-488A-A0B0-3A64EA30DC73}" type="slidenum">
              <a:rPr kumimoji="1" lang="ja-JP" altLang="en-US" smtClean="0"/>
              <a:t>‹#›</a:t>
            </a:fld>
            <a:endParaRPr kumimoji="1" lang="ja-JP" altLang="en-US"/>
          </a:p>
        </p:txBody>
      </p:sp>
    </p:spTree>
    <p:extLst>
      <p:ext uri="{BB962C8B-B14F-4D97-AF65-F5344CB8AC3E}">
        <p14:creationId xmlns:p14="http://schemas.microsoft.com/office/powerpoint/2010/main" val="3466200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E45822-68B1-4C19-81B6-AABD0D0D5FF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3E3AA7D-A070-4B46-AE4D-8810CA3F3EAB}"/>
              </a:ext>
            </a:extLst>
          </p:cNvPr>
          <p:cNvSpPr>
            <a:spLocks noGrp="1"/>
          </p:cNvSpPr>
          <p:nvPr>
            <p:ph type="dt" sz="half" idx="10"/>
          </p:nvPr>
        </p:nvSpPr>
        <p:spPr/>
        <p:txBody>
          <a:bodyPr/>
          <a:lstStyle/>
          <a:p>
            <a:fld id="{27B09274-6A2F-4DAF-90A2-FB18F3583C60}" type="datetime1">
              <a:rPr kumimoji="1" lang="ja-JP" altLang="en-US" smtClean="0"/>
              <a:t>2020/6/4</a:t>
            </a:fld>
            <a:endParaRPr kumimoji="1" lang="ja-JP" altLang="en-US"/>
          </a:p>
        </p:txBody>
      </p:sp>
      <p:sp>
        <p:nvSpPr>
          <p:cNvPr id="4" name="フッター プレースホルダー 3">
            <a:extLst>
              <a:ext uri="{FF2B5EF4-FFF2-40B4-BE49-F238E27FC236}">
                <a16:creationId xmlns:a16="http://schemas.microsoft.com/office/drawing/2014/main" id="{384E7ACE-A815-4A3F-8AF4-7C4E45D81A3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43B12EE-A365-4054-AD53-DEFC275A9088}"/>
              </a:ext>
            </a:extLst>
          </p:cNvPr>
          <p:cNvSpPr>
            <a:spLocks noGrp="1"/>
          </p:cNvSpPr>
          <p:nvPr>
            <p:ph type="sldNum" sz="quarter" idx="12"/>
          </p:nvPr>
        </p:nvSpPr>
        <p:spPr/>
        <p:txBody>
          <a:bodyPr/>
          <a:lstStyle/>
          <a:p>
            <a:fld id="{B3F518D4-8B21-488A-A0B0-3A64EA30DC73}" type="slidenum">
              <a:rPr kumimoji="1" lang="ja-JP" altLang="en-US" smtClean="0"/>
              <a:t>‹#›</a:t>
            </a:fld>
            <a:endParaRPr kumimoji="1" lang="ja-JP" altLang="en-US"/>
          </a:p>
        </p:txBody>
      </p:sp>
    </p:spTree>
    <p:extLst>
      <p:ext uri="{BB962C8B-B14F-4D97-AF65-F5344CB8AC3E}">
        <p14:creationId xmlns:p14="http://schemas.microsoft.com/office/powerpoint/2010/main" val="882963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85F406A-EA7A-44A5-BC57-B1599001087F}"/>
              </a:ext>
            </a:extLst>
          </p:cNvPr>
          <p:cNvSpPr>
            <a:spLocks noGrp="1"/>
          </p:cNvSpPr>
          <p:nvPr>
            <p:ph type="dt" sz="half" idx="10"/>
          </p:nvPr>
        </p:nvSpPr>
        <p:spPr/>
        <p:txBody>
          <a:bodyPr/>
          <a:lstStyle/>
          <a:p>
            <a:fld id="{D268616E-14A3-471B-9FFA-8387D03228B2}" type="datetime1">
              <a:rPr kumimoji="1" lang="ja-JP" altLang="en-US" smtClean="0"/>
              <a:t>2020/6/4</a:t>
            </a:fld>
            <a:endParaRPr kumimoji="1" lang="ja-JP" altLang="en-US"/>
          </a:p>
        </p:txBody>
      </p:sp>
      <p:sp>
        <p:nvSpPr>
          <p:cNvPr id="3" name="フッター プレースホルダー 2">
            <a:extLst>
              <a:ext uri="{FF2B5EF4-FFF2-40B4-BE49-F238E27FC236}">
                <a16:creationId xmlns:a16="http://schemas.microsoft.com/office/drawing/2014/main" id="{49D88C6C-CFC5-4440-BA1D-7EC596E4479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3EA03A3-8F2A-4771-B23E-1BB8C2A70462}"/>
              </a:ext>
            </a:extLst>
          </p:cNvPr>
          <p:cNvSpPr>
            <a:spLocks noGrp="1"/>
          </p:cNvSpPr>
          <p:nvPr>
            <p:ph type="sldNum" sz="quarter" idx="12"/>
          </p:nvPr>
        </p:nvSpPr>
        <p:spPr/>
        <p:txBody>
          <a:bodyPr/>
          <a:lstStyle/>
          <a:p>
            <a:fld id="{B3F518D4-8B21-488A-A0B0-3A64EA30DC73}" type="slidenum">
              <a:rPr kumimoji="1" lang="ja-JP" altLang="en-US" smtClean="0"/>
              <a:t>‹#›</a:t>
            </a:fld>
            <a:endParaRPr kumimoji="1" lang="ja-JP" altLang="en-US"/>
          </a:p>
        </p:txBody>
      </p:sp>
    </p:spTree>
    <p:extLst>
      <p:ext uri="{BB962C8B-B14F-4D97-AF65-F5344CB8AC3E}">
        <p14:creationId xmlns:p14="http://schemas.microsoft.com/office/powerpoint/2010/main" val="750494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EE8C3A-7C0E-4574-AA2A-5E8946289A9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BBBF6D-44AA-48D3-AF5F-992E1134A4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99021E4-4E8A-4ED2-B710-B1D0F8233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F8820E-4FE3-430D-986B-BD41C319CC87}"/>
              </a:ext>
            </a:extLst>
          </p:cNvPr>
          <p:cNvSpPr>
            <a:spLocks noGrp="1"/>
          </p:cNvSpPr>
          <p:nvPr>
            <p:ph type="dt" sz="half" idx="10"/>
          </p:nvPr>
        </p:nvSpPr>
        <p:spPr/>
        <p:txBody>
          <a:bodyPr/>
          <a:lstStyle/>
          <a:p>
            <a:fld id="{FB688857-2217-412F-B681-BF3668AE60A2}" type="datetime1">
              <a:rPr kumimoji="1" lang="ja-JP" altLang="en-US" smtClean="0"/>
              <a:t>2020/6/4</a:t>
            </a:fld>
            <a:endParaRPr kumimoji="1" lang="ja-JP" altLang="en-US"/>
          </a:p>
        </p:txBody>
      </p:sp>
      <p:sp>
        <p:nvSpPr>
          <p:cNvPr id="6" name="フッター プレースホルダー 5">
            <a:extLst>
              <a:ext uri="{FF2B5EF4-FFF2-40B4-BE49-F238E27FC236}">
                <a16:creationId xmlns:a16="http://schemas.microsoft.com/office/drawing/2014/main" id="{9ECDE4F4-7A77-440B-B107-0D1A3CCF3D1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F3E24DC-E176-431F-9BCB-FA7ECC89A7BB}"/>
              </a:ext>
            </a:extLst>
          </p:cNvPr>
          <p:cNvSpPr>
            <a:spLocks noGrp="1"/>
          </p:cNvSpPr>
          <p:nvPr>
            <p:ph type="sldNum" sz="quarter" idx="12"/>
          </p:nvPr>
        </p:nvSpPr>
        <p:spPr/>
        <p:txBody>
          <a:bodyPr/>
          <a:lstStyle/>
          <a:p>
            <a:fld id="{B3F518D4-8B21-488A-A0B0-3A64EA30DC73}" type="slidenum">
              <a:rPr kumimoji="1" lang="ja-JP" altLang="en-US" smtClean="0"/>
              <a:t>‹#›</a:t>
            </a:fld>
            <a:endParaRPr kumimoji="1" lang="ja-JP" altLang="en-US"/>
          </a:p>
        </p:txBody>
      </p:sp>
    </p:spTree>
    <p:extLst>
      <p:ext uri="{BB962C8B-B14F-4D97-AF65-F5344CB8AC3E}">
        <p14:creationId xmlns:p14="http://schemas.microsoft.com/office/powerpoint/2010/main" val="27148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1E82C0-5EF9-4FE8-AA27-2EDF40AE7A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7A3A9BC-B73B-4BD9-A951-00D4311BB8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7D897A2-71E7-4CCB-ACCA-E09657071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F31312A-336E-454C-980A-F523E56BE106}"/>
              </a:ext>
            </a:extLst>
          </p:cNvPr>
          <p:cNvSpPr>
            <a:spLocks noGrp="1"/>
          </p:cNvSpPr>
          <p:nvPr>
            <p:ph type="dt" sz="half" idx="10"/>
          </p:nvPr>
        </p:nvSpPr>
        <p:spPr/>
        <p:txBody>
          <a:bodyPr/>
          <a:lstStyle/>
          <a:p>
            <a:fld id="{8CEA15AD-6A4B-4035-9F7B-E7C63C1FA139}" type="datetime1">
              <a:rPr kumimoji="1" lang="ja-JP" altLang="en-US" smtClean="0"/>
              <a:t>2020/6/4</a:t>
            </a:fld>
            <a:endParaRPr kumimoji="1" lang="ja-JP" altLang="en-US"/>
          </a:p>
        </p:txBody>
      </p:sp>
      <p:sp>
        <p:nvSpPr>
          <p:cNvPr id="6" name="フッター プレースホルダー 5">
            <a:extLst>
              <a:ext uri="{FF2B5EF4-FFF2-40B4-BE49-F238E27FC236}">
                <a16:creationId xmlns:a16="http://schemas.microsoft.com/office/drawing/2014/main" id="{6F1636F7-79BB-42FB-860B-FA0F0794AB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52E62F-2F37-4754-AEA2-85E45578B5AA}"/>
              </a:ext>
            </a:extLst>
          </p:cNvPr>
          <p:cNvSpPr>
            <a:spLocks noGrp="1"/>
          </p:cNvSpPr>
          <p:nvPr>
            <p:ph type="sldNum" sz="quarter" idx="12"/>
          </p:nvPr>
        </p:nvSpPr>
        <p:spPr/>
        <p:txBody>
          <a:bodyPr/>
          <a:lstStyle/>
          <a:p>
            <a:fld id="{B3F518D4-8B21-488A-A0B0-3A64EA30DC73}" type="slidenum">
              <a:rPr kumimoji="1" lang="ja-JP" altLang="en-US" smtClean="0"/>
              <a:t>‹#›</a:t>
            </a:fld>
            <a:endParaRPr kumimoji="1" lang="ja-JP" altLang="en-US"/>
          </a:p>
        </p:txBody>
      </p:sp>
    </p:spTree>
    <p:extLst>
      <p:ext uri="{BB962C8B-B14F-4D97-AF65-F5344CB8AC3E}">
        <p14:creationId xmlns:p14="http://schemas.microsoft.com/office/powerpoint/2010/main" val="358262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08CB4CF-31B7-4EB5-9CDA-4666804630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6107AB-8B7E-45C6-A659-7108E322AC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073EA8-1573-49F8-82C9-A2C541BE22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EF5F4-950D-43F2-B2F4-356CF1913622}" type="datetime1">
              <a:rPr kumimoji="1" lang="ja-JP" altLang="en-US" smtClean="0"/>
              <a:t>2020/6/4</a:t>
            </a:fld>
            <a:endParaRPr kumimoji="1" lang="ja-JP" altLang="en-US"/>
          </a:p>
        </p:txBody>
      </p:sp>
      <p:sp>
        <p:nvSpPr>
          <p:cNvPr id="5" name="フッター プレースホルダー 4">
            <a:extLst>
              <a:ext uri="{FF2B5EF4-FFF2-40B4-BE49-F238E27FC236}">
                <a16:creationId xmlns:a16="http://schemas.microsoft.com/office/drawing/2014/main" id="{DBAAC289-3AED-4BA7-8B3B-B8E5123D07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61C0583-0082-4399-92BC-159C8615EB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518D4-8B21-488A-A0B0-3A64EA30DC73}" type="slidenum">
              <a:rPr kumimoji="1" lang="ja-JP" altLang="en-US" smtClean="0"/>
              <a:t>‹#›</a:t>
            </a:fld>
            <a:endParaRPr kumimoji="1" lang="ja-JP" altLang="en-US"/>
          </a:p>
        </p:txBody>
      </p:sp>
    </p:spTree>
    <p:extLst>
      <p:ext uri="{BB962C8B-B14F-4D97-AF65-F5344CB8AC3E}">
        <p14:creationId xmlns:p14="http://schemas.microsoft.com/office/powerpoint/2010/main" val="3190849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mdb.com/" TargetMode="External"/><Relationship Id="rId2" Type="http://schemas.openxmlformats.org/officeDocument/2006/relationships/hyperlink" Target="https://keras.io/ja/datase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ild-data-chase.com/index.php/2018/12/29/post-282/"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qiita.com/hatt0519/items/5fd17f3e5105439871e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3ABBD3-6755-40C4-92AE-2C2EB4B7FF83}"/>
              </a:ext>
            </a:extLst>
          </p:cNvPr>
          <p:cNvSpPr>
            <a:spLocks noGrp="1"/>
          </p:cNvSpPr>
          <p:nvPr>
            <p:ph type="ctrTitle"/>
          </p:nvPr>
        </p:nvSpPr>
        <p:spPr>
          <a:xfrm>
            <a:off x="1285875" y="1122363"/>
            <a:ext cx="9705975" cy="2387600"/>
          </a:xfrm>
        </p:spPr>
        <p:txBody>
          <a:bodyPr/>
          <a:lstStyle/>
          <a:p>
            <a:r>
              <a:rPr kumimoji="1" lang="ja-JP" altLang="en-US" dirty="0"/>
              <a:t>「機械学習クックブック」</a:t>
            </a:r>
          </a:p>
        </p:txBody>
      </p:sp>
      <p:sp>
        <p:nvSpPr>
          <p:cNvPr id="3" name="字幕 2">
            <a:extLst>
              <a:ext uri="{FF2B5EF4-FFF2-40B4-BE49-F238E27FC236}">
                <a16:creationId xmlns:a16="http://schemas.microsoft.com/office/drawing/2014/main" id="{8ADFAFE4-8CAB-47B3-B676-4713BC5418AA}"/>
              </a:ext>
            </a:extLst>
          </p:cNvPr>
          <p:cNvSpPr>
            <a:spLocks noGrp="1"/>
          </p:cNvSpPr>
          <p:nvPr>
            <p:ph type="subTitle" idx="1"/>
          </p:nvPr>
        </p:nvSpPr>
        <p:spPr/>
        <p:txBody>
          <a:bodyPr>
            <a:normAutofit/>
          </a:bodyPr>
          <a:lstStyle/>
          <a:p>
            <a:r>
              <a:rPr lang="ja-JP" altLang="en-US" sz="4000" dirty="0"/>
              <a:t>～ニューラルネットワーク</a:t>
            </a:r>
            <a:endParaRPr lang="en-US" altLang="ja-JP" sz="4000" dirty="0"/>
          </a:p>
          <a:p>
            <a:r>
              <a:rPr lang="en-US" altLang="ja-JP" sz="4000" dirty="0"/>
              <a:t>(P291~296, P302~304)</a:t>
            </a:r>
            <a:r>
              <a:rPr lang="ja-JP" altLang="en-US" sz="4000" dirty="0"/>
              <a:t>～</a:t>
            </a:r>
            <a:endParaRPr kumimoji="1" lang="ja-JP" altLang="en-US" sz="4000" dirty="0"/>
          </a:p>
        </p:txBody>
      </p:sp>
      <p:sp>
        <p:nvSpPr>
          <p:cNvPr id="9" name="スライド番号プレースホルダー 8">
            <a:extLst>
              <a:ext uri="{FF2B5EF4-FFF2-40B4-BE49-F238E27FC236}">
                <a16:creationId xmlns:a16="http://schemas.microsoft.com/office/drawing/2014/main" id="{EE9750AC-4392-4DB4-A269-62913B5E3CFF}"/>
              </a:ext>
            </a:extLst>
          </p:cNvPr>
          <p:cNvSpPr>
            <a:spLocks noGrp="1"/>
          </p:cNvSpPr>
          <p:nvPr>
            <p:ph type="sldNum" sz="quarter" idx="12"/>
          </p:nvPr>
        </p:nvSpPr>
        <p:spPr/>
        <p:txBody>
          <a:bodyPr/>
          <a:lstStyle/>
          <a:p>
            <a:fld id="{B3F518D4-8B21-488A-A0B0-3A64EA30DC73}" type="slidenum">
              <a:rPr kumimoji="1" lang="ja-JP" altLang="en-US" smtClean="0"/>
              <a:t>1</a:t>
            </a:fld>
            <a:endParaRPr kumimoji="1" lang="ja-JP" altLang="en-US"/>
          </a:p>
        </p:txBody>
      </p:sp>
    </p:spTree>
    <p:extLst>
      <p:ext uri="{BB962C8B-B14F-4D97-AF65-F5344CB8AC3E}">
        <p14:creationId xmlns:p14="http://schemas.microsoft.com/office/powerpoint/2010/main" val="3106982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01FF67-D730-4502-9098-906CCBACF2B1}"/>
              </a:ext>
            </a:extLst>
          </p:cNvPr>
          <p:cNvSpPr>
            <a:spLocks noGrp="1"/>
          </p:cNvSpPr>
          <p:nvPr>
            <p:ph type="title"/>
          </p:nvPr>
        </p:nvSpPr>
        <p:spPr/>
        <p:txBody>
          <a:bodyPr/>
          <a:lstStyle/>
          <a:p>
            <a:r>
              <a:rPr lang="en-US" altLang="ja-JP" dirty="0"/>
              <a:t>IMDB</a:t>
            </a:r>
            <a:r>
              <a:rPr lang="ja-JP" altLang="en-US" dirty="0"/>
              <a:t>データセット</a:t>
            </a:r>
            <a:endParaRPr lang="en-US" altLang="ja-JP" dirty="0"/>
          </a:p>
        </p:txBody>
      </p:sp>
      <p:sp>
        <p:nvSpPr>
          <p:cNvPr id="3" name="コンテンツ プレースホルダー 2">
            <a:extLst>
              <a:ext uri="{FF2B5EF4-FFF2-40B4-BE49-F238E27FC236}">
                <a16:creationId xmlns:a16="http://schemas.microsoft.com/office/drawing/2014/main" id="{F5EFD592-BABF-4062-8506-2B9400245970}"/>
              </a:ext>
            </a:extLst>
          </p:cNvPr>
          <p:cNvSpPr>
            <a:spLocks noGrp="1"/>
          </p:cNvSpPr>
          <p:nvPr>
            <p:ph idx="1"/>
          </p:nvPr>
        </p:nvSpPr>
        <p:spPr>
          <a:xfrm>
            <a:off x="838199" y="1825626"/>
            <a:ext cx="9541933" cy="4667249"/>
          </a:xfrm>
        </p:spPr>
        <p:txBody>
          <a:bodyPr>
            <a:normAutofit/>
          </a:bodyPr>
          <a:lstStyle/>
          <a:p>
            <a:pPr>
              <a:lnSpc>
                <a:spcPct val="100000"/>
              </a:lnSpc>
            </a:pPr>
            <a:r>
              <a:rPr lang="en-US" altLang="ja-JP" sz="2000" dirty="0" err="1"/>
              <a:t>Keras</a:t>
            </a:r>
            <a:r>
              <a:rPr lang="ja-JP" altLang="en-US" sz="2000" dirty="0"/>
              <a:t>が提供しているデータセットの一つ</a:t>
            </a:r>
            <a:r>
              <a:rPr lang="en-US" altLang="ja-JP" sz="2000" dirty="0"/>
              <a:t>(</a:t>
            </a:r>
            <a:r>
              <a:rPr lang="en-US" altLang="ja-JP" sz="2000" dirty="0">
                <a:hlinkClick r:id="rId2"/>
              </a:rPr>
              <a:t>https://keras.io/ja/datasets/</a:t>
            </a:r>
            <a:r>
              <a:rPr lang="en-US" altLang="ja-JP" sz="2000" dirty="0"/>
              <a:t>)</a:t>
            </a:r>
          </a:p>
          <a:p>
            <a:pPr>
              <a:lnSpc>
                <a:spcPct val="100000"/>
              </a:lnSpc>
            </a:pPr>
            <a:r>
              <a:rPr lang="en-US" altLang="ja-JP" sz="2000" dirty="0"/>
              <a:t>IMDB</a:t>
            </a:r>
            <a:r>
              <a:rPr lang="ja-JP" altLang="en-US" sz="2000" dirty="0"/>
              <a:t>映画レビューのデータセット</a:t>
            </a:r>
            <a:endParaRPr lang="en-US" altLang="ja-JP" sz="2000" dirty="0"/>
          </a:p>
          <a:p>
            <a:pPr lvl="1">
              <a:lnSpc>
                <a:spcPct val="100000"/>
              </a:lnSpc>
            </a:pPr>
            <a:r>
              <a:rPr lang="en-US" altLang="ja-JP" sz="1600" dirty="0"/>
              <a:t>IMDB(</a:t>
            </a:r>
            <a:r>
              <a:rPr lang="en-US" altLang="ja-JP" sz="1600" dirty="0">
                <a:hlinkClick r:id="rId3"/>
              </a:rPr>
              <a:t>https://www.imdb.com/</a:t>
            </a:r>
            <a:r>
              <a:rPr lang="en-US" altLang="ja-JP" sz="1600" dirty="0"/>
              <a:t>)</a:t>
            </a:r>
            <a:r>
              <a:rPr lang="ja-JP" altLang="en-US" sz="1600" dirty="0"/>
              <a:t>は俳優、映画、テレビ番組、テレビ・スターおよびビデオゲームに関する情報のオンラインデータベース</a:t>
            </a:r>
            <a:endParaRPr lang="en-US" altLang="ja-JP" sz="1600" dirty="0"/>
          </a:p>
          <a:p>
            <a:pPr>
              <a:lnSpc>
                <a:spcPct val="100000"/>
              </a:lnSpc>
            </a:pPr>
            <a:r>
              <a:rPr lang="ja-JP" altLang="en-US" sz="2000" dirty="0"/>
              <a:t>特長量：映画レビュー</a:t>
            </a:r>
            <a:r>
              <a:rPr lang="en-US" altLang="ja-JP" sz="2000" dirty="0"/>
              <a:t>(</a:t>
            </a:r>
            <a:r>
              <a:rPr lang="ja-JP" altLang="en-US" sz="2000" dirty="0"/>
              <a:t>テキスト</a:t>
            </a:r>
            <a:r>
              <a:rPr lang="en-US" altLang="ja-JP" sz="2000" dirty="0"/>
              <a:t>)</a:t>
            </a:r>
          </a:p>
          <a:p>
            <a:pPr>
              <a:lnSpc>
                <a:spcPct val="100000"/>
              </a:lnSpc>
            </a:pPr>
            <a:r>
              <a:rPr lang="ja-JP" altLang="en-US" sz="2000" dirty="0"/>
              <a:t>目的変数：肯定</a:t>
            </a:r>
            <a:r>
              <a:rPr lang="en-US" altLang="ja-JP" sz="2000" dirty="0"/>
              <a:t>/</a:t>
            </a:r>
            <a:r>
              <a:rPr lang="ja-JP" altLang="en-US" sz="2000" dirty="0"/>
              <a:t>否定の</a:t>
            </a:r>
            <a:r>
              <a:rPr lang="en-US" altLang="ja-JP" sz="2000" dirty="0"/>
              <a:t>2</a:t>
            </a:r>
            <a:r>
              <a:rPr lang="ja-JP" altLang="en-US" sz="2000" dirty="0"/>
              <a:t>値クラス</a:t>
            </a:r>
            <a:endParaRPr lang="en-US" altLang="ja-JP" sz="2000" dirty="0"/>
          </a:p>
          <a:p>
            <a:pPr>
              <a:lnSpc>
                <a:spcPct val="100000"/>
              </a:lnSpc>
            </a:pPr>
            <a:r>
              <a:rPr lang="ja-JP" altLang="en-US" sz="2000" dirty="0"/>
              <a:t>各レビューは単語のインデックスでエンコードされている</a:t>
            </a:r>
            <a:endParaRPr lang="en-US" altLang="ja-JP" sz="2000" dirty="0"/>
          </a:p>
          <a:p>
            <a:pPr lvl="1">
              <a:lnSpc>
                <a:spcPct val="100000"/>
              </a:lnSpc>
            </a:pPr>
            <a:r>
              <a:rPr lang="ja-JP" altLang="en-US" sz="1600" dirty="0"/>
              <a:t>例</a:t>
            </a:r>
            <a:r>
              <a:rPr lang="en-US" altLang="ja-JP" sz="1600" dirty="0"/>
              <a:t>)</a:t>
            </a:r>
            <a:r>
              <a:rPr lang="ja-JP" altLang="en-US" sz="1600" dirty="0"/>
              <a:t>辞書</a:t>
            </a:r>
            <a:r>
              <a:rPr lang="en-US" altLang="ja-JP" sz="1600" dirty="0"/>
              <a:t>{“I”: 1, “like”:2, “this”:3, “movie”:4, “is”:5, “the”:6, “best”:7}</a:t>
            </a:r>
          </a:p>
          <a:p>
            <a:pPr lvl="1">
              <a:lnSpc>
                <a:spcPct val="100000"/>
              </a:lnSpc>
            </a:pPr>
            <a:r>
              <a:rPr lang="en-US" altLang="ja-JP" sz="1600" dirty="0"/>
              <a:t>I like this movie </a:t>
            </a:r>
            <a:r>
              <a:rPr lang="ja-JP" altLang="en-US" sz="1600" dirty="0"/>
              <a:t>→ </a:t>
            </a:r>
            <a:r>
              <a:rPr lang="en-US" altLang="ja-JP" sz="1600" dirty="0"/>
              <a:t>[1, 2, 3, 4]</a:t>
            </a:r>
            <a:r>
              <a:rPr lang="ja-JP" altLang="en-US" sz="1600" dirty="0"/>
              <a:t>　・</a:t>
            </a:r>
            <a:r>
              <a:rPr lang="en-US" altLang="ja-JP" sz="1600" dirty="0"/>
              <a:t>This movie is the best </a:t>
            </a:r>
            <a:r>
              <a:rPr lang="ja-JP" altLang="en-US" sz="1600" dirty="0"/>
              <a:t>→ </a:t>
            </a:r>
            <a:r>
              <a:rPr lang="en-US" altLang="ja-JP" sz="1600" dirty="0"/>
              <a:t>[3, 4, 5, 6, 7]</a:t>
            </a:r>
          </a:p>
          <a:p>
            <a:pPr marL="0" indent="0">
              <a:lnSpc>
                <a:spcPct val="100000"/>
              </a:lnSpc>
              <a:buNone/>
            </a:pPr>
            <a:r>
              <a:rPr lang="en-US" altLang="ja-JP" sz="2000" dirty="0"/>
              <a:t>※I</a:t>
            </a:r>
            <a:r>
              <a:rPr lang="ja-JP" altLang="en-US" sz="2000" dirty="0"/>
              <a:t>や</a:t>
            </a:r>
            <a:r>
              <a:rPr lang="en-US" altLang="ja-JP" sz="2000" dirty="0"/>
              <a:t>this</a:t>
            </a:r>
            <a:r>
              <a:rPr lang="ja-JP" altLang="en-US" sz="2000" dirty="0"/>
              <a:t>など多用されすぎて意味を持たないものをストップワードと呼び、実際にはこれは除去される</a:t>
            </a:r>
            <a:r>
              <a:rPr lang="en-US" altLang="ja-JP" sz="2000" dirty="0"/>
              <a:t>(</a:t>
            </a:r>
            <a:r>
              <a:rPr lang="ja-JP" altLang="en-US" sz="2000" dirty="0"/>
              <a:t>クックブック</a:t>
            </a:r>
            <a:r>
              <a:rPr lang="en-US" altLang="ja-JP" sz="2000" dirty="0"/>
              <a:t>P99</a:t>
            </a:r>
            <a:r>
              <a:rPr lang="ja-JP" altLang="en-US" sz="2000" dirty="0"/>
              <a:t>に記載あり</a:t>
            </a:r>
            <a:r>
              <a:rPr lang="en-US" altLang="ja-JP" sz="2000" dirty="0"/>
              <a:t>)</a:t>
            </a:r>
          </a:p>
        </p:txBody>
      </p:sp>
      <p:cxnSp>
        <p:nvCxnSpPr>
          <p:cNvPr id="15" name="直線コネクタ 14">
            <a:extLst>
              <a:ext uri="{FF2B5EF4-FFF2-40B4-BE49-F238E27FC236}">
                <a16:creationId xmlns:a16="http://schemas.microsoft.com/office/drawing/2014/main" id="{FE486C2D-8A98-4776-8A70-F9BB0CDF6075}"/>
              </a:ext>
            </a:extLst>
          </p:cNvPr>
          <p:cNvCxnSpPr>
            <a:cxnSpLocks/>
          </p:cNvCxnSpPr>
          <p:nvPr/>
        </p:nvCxnSpPr>
        <p:spPr>
          <a:xfrm>
            <a:off x="751114" y="1458686"/>
            <a:ext cx="9469211"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スライド番号プレースホルダー 4">
            <a:extLst>
              <a:ext uri="{FF2B5EF4-FFF2-40B4-BE49-F238E27FC236}">
                <a16:creationId xmlns:a16="http://schemas.microsoft.com/office/drawing/2014/main" id="{ACF3541C-20DA-402E-AC4B-EF00BEDED348}"/>
              </a:ext>
            </a:extLst>
          </p:cNvPr>
          <p:cNvSpPr>
            <a:spLocks noGrp="1"/>
          </p:cNvSpPr>
          <p:nvPr>
            <p:ph type="sldNum" sz="quarter" idx="12"/>
          </p:nvPr>
        </p:nvSpPr>
        <p:spPr/>
        <p:txBody>
          <a:bodyPr/>
          <a:lstStyle/>
          <a:p>
            <a:fld id="{B3F518D4-8B21-488A-A0B0-3A64EA30DC73}" type="slidenum">
              <a:rPr kumimoji="1" lang="ja-JP" altLang="en-US" smtClean="0"/>
              <a:t>10</a:t>
            </a:fld>
            <a:endParaRPr kumimoji="1" lang="ja-JP" altLang="en-US"/>
          </a:p>
        </p:txBody>
      </p:sp>
    </p:spTree>
    <p:extLst>
      <p:ext uri="{BB962C8B-B14F-4D97-AF65-F5344CB8AC3E}">
        <p14:creationId xmlns:p14="http://schemas.microsoft.com/office/powerpoint/2010/main" val="1442683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F73A67-7874-4D67-A810-5998412E9CBE}"/>
              </a:ext>
            </a:extLst>
          </p:cNvPr>
          <p:cNvSpPr>
            <a:spLocks noGrp="1"/>
          </p:cNvSpPr>
          <p:nvPr>
            <p:ph type="title"/>
          </p:nvPr>
        </p:nvSpPr>
        <p:spPr/>
        <p:txBody>
          <a:bodyPr>
            <a:normAutofit/>
          </a:bodyPr>
          <a:lstStyle/>
          <a:p>
            <a:r>
              <a:rPr lang="ja-JP" altLang="en-US" sz="5400" dirty="0"/>
              <a:t>ニューラルネットワークの実装</a:t>
            </a:r>
            <a:endParaRPr kumimoji="1" lang="ja-JP" altLang="en-US" sz="5400" dirty="0"/>
          </a:p>
        </p:txBody>
      </p:sp>
      <p:sp>
        <p:nvSpPr>
          <p:cNvPr id="3" name="テキスト プレースホルダー 2">
            <a:extLst>
              <a:ext uri="{FF2B5EF4-FFF2-40B4-BE49-F238E27FC236}">
                <a16:creationId xmlns:a16="http://schemas.microsoft.com/office/drawing/2014/main" id="{EE1E8857-A6F7-4FC4-833C-7B34B5CDCCD4}"/>
              </a:ext>
            </a:extLst>
          </p:cNvPr>
          <p:cNvSpPr>
            <a:spLocks noGrp="1"/>
          </p:cNvSpPr>
          <p:nvPr>
            <p:ph type="body" idx="1"/>
          </p:nvPr>
        </p:nvSpPr>
        <p:spPr/>
        <p:txBody>
          <a:bodyPr/>
          <a:lstStyle/>
          <a:p>
            <a:r>
              <a:rPr kumimoji="1" lang="ja-JP" altLang="en-US" dirty="0"/>
              <a:t>レシピ</a:t>
            </a:r>
            <a:r>
              <a:rPr kumimoji="1" lang="en-US" altLang="ja-JP" dirty="0"/>
              <a:t>20.1~20.2</a:t>
            </a:r>
            <a:r>
              <a:rPr kumimoji="1" lang="ja-JP" altLang="en-US" dirty="0"/>
              <a:t>と</a:t>
            </a:r>
            <a:r>
              <a:rPr lang="ja-JP" altLang="en-US" dirty="0"/>
              <a:t>レシピ</a:t>
            </a:r>
            <a:r>
              <a:rPr lang="en-US" altLang="ja-JP" dirty="0"/>
              <a:t>20.6</a:t>
            </a:r>
            <a:r>
              <a:rPr lang="ja-JP" altLang="en-US" dirty="0"/>
              <a:t>を見る</a:t>
            </a:r>
            <a:endParaRPr kumimoji="1" lang="en-US" altLang="ja-JP" dirty="0"/>
          </a:p>
        </p:txBody>
      </p:sp>
      <p:sp>
        <p:nvSpPr>
          <p:cNvPr id="5" name="スライド番号プレースホルダー 4">
            <a:extLst>
              <a:ext uri="{FF2B5EF4-FFF2-40B4-BE49-F238E27FC236}">
                <a16:creationId xmlns:a16="http://schemas.microsoft.com/office/drawing/2014/main" id="{1E56C267-4864-45E8-BE5F-6F6409D1E996}"/>
              </a:ext>
            </a:extLst>
          </p:cNvPr>
          <p:cNvSpPr>
            <a:spLocks noGrp="1"/>
          </p:cNvSpPr>
          <p:nvPr>
            <p:ph type="sldNum" sz="quarter" idx="12"/>
          </p:nvPr>
        </p:nvSpPr>
        <p:spPr/>
        <p:txBody>
          <a:bodyPr/>
          <a:lstStyle/>
          <a:p>
            <a:fld id="{B3F518D4-8B21-488A-A0B0-3A64EA30DC73}" type="slidenum">
              <a:rPr kumimoji="1" lang="ja-JP" altLang="en-US" smtClean="0"/>
              <a:t>11</a:t>
            </a:fld>
            <a:endParaRPr kumimoji="1" lang="ja-JP" altLang="en-US"/>
          </a:p>
        </p:txBody>
      </p:sp>
    </p:spTree>
    <p:extLst>
      <p:ext uri="{BB962C8B-B14F-4D97-AF65-F5344CB8AC3E}">
        <p14:creationId xmlns:p14="http://schemas.microsoft.com/office/powerpoint/2010/main" val="3833774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01FF67-D730-4502-9098-906CCBACF2B1}"/>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F5EFD592-BABF-4062-8506-2B9400245970}"/>
              </a:ext>
            </a:extLst>
          </p:cNvPr>
          <p:cNvSpPr>
            <a:spLocks noGrp="1"/>
          </p:cNvSpPr>
          <p:nvPr>
            <p:ph idx="1"/>
          </p:nvPr>
        </p:nvSpPr>
        <p:spPr>
          <a:xfrm>
            <a:off x="838200" y="1825625"/>
            <a:ext cx="10515600" cy="5032376"/>
          </a:xfrm>
        </p:spPr>
        <p:txBody>
          <a:bodyPr>
            <a:normAutofit/>
          </a:bodyPr>
          <a:lstStyle/>
          <a:p>
            <a:r>
              <a:rPr lang="ja-JP" altLang="en-US" sz="2400" dirty="0"/>
              <a:t>ニューラルネットワーク</a:t>
            </a:r>
            <a:r>
              <a:rPr kumimoji="1" lang="ja-JP" altLang="en-US" sz="2400" dirty="0"/>
              <a:t>とは</a:t>
            </a:r>
            <a:endParaRPr lang="en-US" altLang="ja-JP" sz="2400" dirty="0"/>
          </a:p>
          <a:p>
            <a:r>
              <a:rPr kumimoji="1" lang="ja-JP" altLang="en-US" sz="2400" dirty="0"/>
              <a:t>ニューラルネットワークのアルゴリズム</a:t>
            </a:r>
            <a:endParaRPr kumimoji="1" lang="en-US" altLang="ja-JP" sz="2400" dirty="0"/>
          </a:p>
          <a:p>
            <a:r>
              <a:rPr kumimoji="1" lang="en-US" altLang="ja-JP" sz="2400" dirty="0"/>
              <a:t>IMDB</a:t>
            </a:r>
            <a:r>
              <a:rPr kumimoji="1" lang="ja-JP" altLang="en-US" sz="2400" dirty="0"/>
              <a:t>データセットについて</a:t>
            </a:r>
            <a:endParaRPr kumimoji="1" lang="en-US" altLang="ja-JP" sz="2400" dirty="0"/>
          </a:p>
          <a:p>
            <a:r>
              <a:rPr lang="ja-JP" altLang="en-US" sz="2400" dirty="0"/>
              <a:t>ニューラルネットワークの実装</a:t>
            </a:r>
            <a:endParaRPr lang="en-US" altLang="ja-JP" sz="2000" dirty="0"/>
          </a:p>
          <a:p>
            <a:pPr lvl="1"/>
            <a:r>
              <a:rPr lang="ja-JP" altLang="en-US" sz="2000" dirty="0"/>
              <a:t>データの前処理</a:t>
            </a:r>
            <a:endParaRPr lang="en-US" altLang="ja-JP" sz="2000" dirty="0"/>
          </a:p>
          <a:p>
            <a:pPr lvl="1"/>
            <a:r>
              <a:rPr lang="ja-JP" altLang="en-US" sz="2000" dirty="0"/>
              <a:t>ニューラルネットワークの設計</a:t>
            </a:r>
            <a:endParaRPr lang="en-US" altLang="ja-JP" sz="2000" dirty="0"/>
          </a:p>
        </p:txBody>
      </p:sp>
      <p:cxnSp>
        <p:nvCxnSpPr>
          <p:cNvPr id="15" name="直線コネクタ 14">
            <a:extLst>
              <a:ext uri="{FF2B5EF4-FFF2-40B4-BE49-F238E27FC236}">
                <a16:creationId xmlns:a16="http://schemas.microsoft.com/office/drawing/2014/main" id="{FE486C2D-8A98-4776-8A70-F9BB0CDF6075}"/>
              </a:ext>
            </a:extLst>
          </p:cNvPr>
          <p:cNvCxnSpPr>
            <a:cxnSpLocks/>
          </p:cNvCxnSpPr>
          <p:nvPr/>
        </p:nvCxnSpPr>
        <p:spPr>
          <a:xfrm>
            <a:off x="751114" y="1458686"/>
            <a:ext cx="9469211"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スライド番号プレースホルダー 4">
            <a:extLst>
              <a:ext uri="{FF2B5EF4-FFF2-40B4-BE49-F238E27FC236}">
                <a16:creationId xmlns:a16="http://schemas.microsoft.com/office/drawing/2014/main" id="{26E02A38-A60A-4C69-90AC-3306BB5FD1D6}"/>
              </a:ext>
            </a:extLst>
          </p:cNvPr>
          <p:cNvSpPr>
            <a:spLocks noGrp="1"/>
          </p:cNvSpPr>
          <p:nvPr>
            <p:ph type="sldNum" sz="quarter" idx="12"/>
          </p:nvPr>
        </p:nvSpPr>
        <p:spPr/>
        <p:txBody>
          <a:bodyPr/>
          <a:lstStyle/>
          <a:p>
            <a:fld id="{B3F518D4-8B21-488A-A0B0-3A64EA30DC73}" type="slidenum">
              <a:rPr kumimoji="1" lang="ja-JP" altLang="en-US" smtClean="0"/>
              <a:t>2</a:t>
            </a:fld>
            <a:endParaRPr kumimoji="1" lang="ja-JP" altLang="en-US"/>
          </a:p>
        </p:txBody>
      </p:sp>
    </p:spTree>
    <p:extLst>
      <p:ext uri="{BB962C8B-B14F-4D97-AF65-F5344CB8AC3E}">
        <p14:creationId xmlns:p14="http://schemas.microsoft.com/office/powerpoint/2010/main" val="1215852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01FF67-D730-4502-9098-906CCBACF2B1}"/>
              </a:ext>
            </a:extLst>
          </p:cNvPr>
          <p:cNvSpPr>
            <a:spLocks noGrp="1"/>
          </p:cNvSpPr>
          <p:nvPr>
            <p:ph type="title"/>
          </p:nvPr>
        </p:nvSpPr>
        <p:spPr/>
        <p:txBody>
          <a:bodyPr/>
          <a:lstStyle/>
          <a:p>
            <a:r>
              <a:rPr lang="ja-JP" altLang="en-US" dirty="0"/>
              <a:t>ニューラルネットワークとは</a:t>
            </a:r>
            <a:r>
              <a:rPr lang="en-US" altLang="ja-JP" dirty="0"/>
              <a:t>1</a:t>
            </a:r>
          </a:p>
        </p:txBody>
      </p:sp>
      <p:cxnSp>
        <p:nvCxnSpPr>
          <p:cNvPr id="15" name="直線コネクタ 14">
            <a:extLst>
              <a:ext uri="{FF2B5EF4-FFF2-40B4-BE49-F238E27FC236}">
                <a16:creationId xmlns:a16="http://schemas.microsoft.com/office/drawing/2014/main" id="{FE486C2D-8A98-4776-8A70-F9BB0CDF6075}"/>
              </a:ext>
            </a:extLst>
          </p:cNvPr>
          <p:cNvCxnSpPr>
            <a:cxnSpLocks/>
          </p:cNvCxnSpPr>
          <p:nvPr/>
        </p:nvCxnSpPr>
        <p:spPr>
          <a:xfrm>
            <a:off x="751114" y="1458686"/>
            <a:ext cx="10688411" cy="0"/>
          </a:xfrm>
          <a:prstGeom prst="line">
            <a:avLst/>
          </a:prstGeom>
          <a:ln w="19050"/>
        </p:spPr>
        <p:style>
          <a:lnRef idx="1">
            <a:schemeClr val="dk1"/>
          </a:lnRef>
          <a:fillRef idx="0">
            <a:schemeClr val="dk1"/>
          </a:fillRef>
          <a:effectRef idx="0">
            <a:schemeClr val="dk1"/>
          </a:effectRef>
          <a:fontRef idx="minor">
            <a:schemeClr val="tx1"/>
          </a:fontRef>
        </p:style>
      </p:cxnSp>
      <p:sp>
        <p:nvSpPr>
          <p:cNvPr id="9" name="コンテンツ プレースホルダー 2">
            <a:extLst>
              <a:ext uri="{FF2B5EF4-FFF2-40B4-BE49-F238E27FC236}">
                <a16:creationId xmlns:a16="http://schemas.microsoft.com/office/drawing/2014/main" id="{845EACAA-1C41-4CC9-8B03-D2C1C6302E12}"/>
              </a:ext>
            </a:extLst>
          </p:cNvPr>
          <p:cNvSpPr>
            <a:spLocks noGrp="1"/>
          </p:cNvSpPr>
          <p:nvPr>
            <p:ph idx="1"/>
          </p:nvPr>
        </p:nvSpPr>
        <p:spPr>
          <a:xfrm>
            <a:off x="838200" y="1771415"/>
            <a:ext cx="5517568" cy="4181472"/>
          </a:xfrm>
        </p:spPr>
        <p:txBody>
          <a:bodyPr>
            <a:normAutofit/>
          </a:bodyPr>
          <a:lstStyle/>
          <a:p>
            <a:pPr>
              <a:lnSpc>
                <a:spcPct val="110000"/>
              </a:lnSpc>
            </a:pPr>
            <a:r>
              <a:rPr lang="ja-JP" altLang="en-US" sz="1800" dirty="0"/>
              <a:t>各層の〇をユニット</a:t>
            </a:r>
            <a:r>
              <a:rPr lang="en-US" altLang="ja-JP" sz="1800" dirty="0"/>
              <a:t>(</a:t>
            </a:r>
            <a:r>
              <a:rPr lang="ja-JP" altLang="en-US" sz="1800" dirty="0"/>
              <a:t>ノード・ニューロン</a:t>
            </a:r>
            <a:r>
              <a:rPr lang="en-US" altLang="ja-JP" sz="1800" dirty="0"/>
              <a:t>)</a:t>
            </a:r>
            <a:r>
              <a:rPr lang="ja-JP" altLang="en-US" sz="1800" dirty="0"/>
              <a:t>と呼ぶ</a:t>
            </a:r>
            <a:endParaRPr lang="en-US" altLang="ja-JP" sz="1800" dirty="0"/>
          </a:p>
          <a:p>
            <a:pPr>
              <a:lnSpc>
                <a:spcPct val="110000"/>
              </a:lnSpc>
            </a:pPr>
            <a:r>
              <a:rPr lang="ja-JP" altLang="en-US" sz="1800" dirty="0"/>
              <a:t>ユニットは、重み</a:t>
            </a:r>
            <a:r>
              <a:rPr lang="en-US" altLang="ja-JP" sz="1800" dirty="0"/>
              <a:t>×</a:t>
            </a:r>
            <a:r>
              <a:rPr lang="ja-JP" altLang="en-US" sz="1800" dirty="0"/>
              <a:t>入力＋バイアスの値を受け取り、活性化関数に与える</a:t>
            </a:r>
            <a:r>
              <a:rPr lang="en-US" altLang="ja-JP" sz="1800" dirty="0"/>
              <a:t>.</a:t>
            </a:r>
            <a:r>
              <a:rPr lang="ja-JP" altLang="en-US" sz="1800" dirty="0"/>
              <a:t>その出力は、次のユニットに引き渡される</a:t>
            </a:r>
            <a:r>
              <a:rPr lang="en-US" altLang="ja-JP" sz="1800" dirty="0"/>
              <a:t>.</a:t>
            </a:r>
          </a:p>
          <a:p>
            <a:pPr>
              <a:lnSpc>
                <a:spcPct val="110000"/>
              </a:lnSpc>
            </a:pPr>
            <a:r>
              <a:rPr lang="ja-JP" altLang="en-US" sz="1800" dirty="0"/>
              <a:t>順伝播</a:t>
            </a:r>
            <a:r>
              <a:rPr lang="en-US" altLang="ja-JP" sz="1800" dirty="0"/>
              <a:t>NN(</a:t>
            </a:r>
            <a:r>
              <a:rPr lang="ja-JP" altLang="en-US" sz="1800" dirty="0"/>
              <a:t>多層パーセプトロン</a:t>
            </a:r>
            <a:r>
              <a:rPr lang="en-US" altLang="ja-JP" sz="1800" dirty="0"/>
              <a:t>)</a:t>
            </a:r>
            <a:r>
              <a:rPr lang="ja-JP" altLang="en-US" sz="1800" dirty="0"/>
              <a:t>はニューラルネットワークの中で最も単純なもの</a:t>
            </a:r>
            <a:endParaRPr lang="en-US" altLang="ja-JP" sz="1800" dirty="0"/>
          </a:p>
          <a:p>
            <a:pPr lvl="1">
              <a:lnSpc>
                <a:spcPct val="110000"/>
              </a:lnSpc>
            </a:pPr>
            <a:r>
              <a:rPr lang="ja-JP" altLang="en-US" sz="1400" dirty="0"/>
              <a:t>特徴量がネットワーク中を「順方向」に伝播されることが由来</a:t>
            </a:r>
            <a:endParaRPr lang="en-US" altLang="ja-JP" sz="1400" dirty="0"/>
          </a:p>
          <a:p>
            <a:pPr>
              <a:lnSpc>
                <a:spcPct val="110000"/>
              </a:lnSpc>
            </a:pPr>
            <a:r>
              <a:rPr lang="ja-JP" altLang="en-US" sz="1800" dirty="0"/>
              <a:t>伝播される間に、出力がターゲット値と同じになるように、各々のレイヤで値が変換される</a:t>
            </a:r>
            <a:endParaRPr lang="en-US" altLang="ja-JP" sz="1800" dirty="0"/>
          </a:p>
          <a:p>
            <a:pPr>
              <a:lnSpc>
                <a:spcPct val="110000"/>
              </a:lnSpc>
            </a:pPr>
            <a:r>
              <a:rPr lang="ja-JP" altLang="en-US" sz="1800" dirty="0"/>
              <a:t>最終的な目標は重みとバイアスを最適な値にすること</a:t>
            </a:r>
            <a:endParaRPr lang="en-US" altLang="ja-JP" sz="1800" dirty="0"/>
          </a:p>
          <a:p>
            <a:pPr>
              <a:lnSpc>
                <a:spcPct val="110000"/>
              </a:lnSpc>
            </a:pPr>
            <a:endParaRPr lang="en-US" altLang="ja-JP" sz="1600" dirty="0"/>
          </a:p>
          <a:p>
            <a:pPr>
              <a:lnSpc>
                <a:spcPct val="110000"/>
              </a:lnSpc>
            </a:pPr>
            <a:endParaRPr lang="en-US" altLang="ja-JP" sz="1800" dirty="0"/>
          </a:p>
        </p:txBody>
      </p:sp>
      <p:grpSp>
        <p:nvGrpSpPr>
          <p:cNvPr id="10" name="グループ化 9">
            <a:extLst>
              <a:ext uri="{FF2B5EF4-FFF2-40B4-BE49-F238E27FC236}">
                <a16:creationId xmlns:a16="http://schemas.microsoft.com/office/drawing/2014/main" id="{63E73091-0EA3-4901-8792-EE37C6153BF4}"/>
              </a:ext>
            </a:extLst>
          </p:cNvPr>
          <p:cNvGrpSpPr/>
          <p:nvPr/>
        </p:nvGrpSpPr>
        <p:grpSpPr>
          <a:xfrm>
            <a:off x="6355768" y="2285548"/>
            <a:ext cx="5636844" cy="3400639"/>
            <a:chOff x="6294575" y="1678012"/>
            <a:chExt cx="5519654" cy="3532991"/>
          </a:xfrm>
        </p:grpSpPr>
        <p:pic>
          <p:nvPicPr>
            <p:cNvPr id="11" name="図 10" descr="グラフィック, 挿絵 が含まれている画像&#10;&#10;自動的に生成された説明">
              <a:extLst>
                <a:ext uri="{FF2B5EF4-FFF2-40B4-BE49-F238E27FC236}">
                  <a16:creationId xmlns:a16="http://schemas.microsoft.com/office/drawing/2014/main" id="{5750E364-ACD0-4242-9A9B-7E85BB2C55A6}"/>
                </a:ext>
              </a:extLst>
            </p:cNvPr>
            <p:cNvPicPr>
              <a:picLocks noChangeAspect="1"/>
            </p:cNvPicPr>
            <p:nvPr/>
          </p:nvPicPr>
          <p:blipFill rotWithShape="1">
            <a:blip r:embed="rId2">
              <a:extLst>
                <a:ext uri="{28A0092B-C50C-407E-A947-70E740481C1C}">
                  <a14:useLocalDpi xmlns:a14="http://schemas.microsoft.com/office/drawing/2010/main" val="0"/>
                </a:ext>
              </a:extLst>
            </a:blip>
            <a:srcRect l="15587" t="-738" b="8986"/>
            <a:stretch/>
          </p:blipFill>
          <p:spPr>
            <a:xfrm>
              <a:off x="6777652" y="1961295"/>
              <a:ext cx="5036577" cy="3249708"/>
            </a:xfrm>
            <a:prstGeom prst="rect">
              <a:avLst/>
            </a:prstGeom>
          </p:spPr>
        </p:pic>
        <p:grpSp>
          <p:nvGrpSpPr>
            <p:cNvPr id="12" name="グループ化 11">
              <a:extLst>
                <a:ext uri="{FF2B5EF4-FFF2-40B4-BE49-F238E27FC236}">
                  <a16:creationId xmlns:a16="http://schemas.microsoft.com/office/drawing/2014/main" id="{082B9402-0AB0-4E8D-9004-94D8A3AB5B3A}"/>
                </a:ext>
              </a:extLst>
            </p:cNvPr>
            <p:cNvGrpSpPr/>
            <p:nvPr/>
          </p:nvGrpSpPr>
          <p:grpSpPr>
            <a:xfrm>
              <a:off x="7421321" y="2975818"/>
              <a:ext cx="924111" cy="1785807"/>
              <a:chOff x="2461284" y="4308473"/>
              <a:chExt cx="959510" cy="1785807"/>
            </a:xfrm>
          </p:grpSpPr>
          <p:cxnSp>
            <p:nvCxnSpPr>
              <p:cNvPr id="37" name="直線矢印コネクタ 36">
                <a:extLst>
                  <a:ext uri="{FF2B5EF4-FFF2-40B4-BE49-F238E27FC236}">
                    <a16:creationId xmlns:a16="http://schemas.microsoft.com/office/drawing/2014/main" id="{D753289A-44A8-4CFB-A0EB-201AEC9A81D2}"/>
                  </a:ext>
                </a:extLst>
              </p:cNvPr>
              <p:cNvCxnSpPr>
                <a:cxnSpLocks/>
              </p:cNvCxnSpPr>
              <p:nvPr/>
            </p:nvCxnSpPr>
            <p:spPr>
              <a:xfrm flipV="1">
                <a:off x="2519443" y="4308473"/>
                <a:ext cx="605277" cy="210966"/>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8" name="直線矢印コネクタ 37">
                <a:extLst>
                  <a:ext uri="{FF2B5EF4-FFF2-40B4-BE49-F238E27FC236}">
                    <a16:creationId xmlns:a16="http://schemas.microsoft.com/office/drawing/2014/main" id="{EB02C382-940B-4478-9C6E-968D07F2D5B5}"/>
                  </a:ext>
                </a:extLst>
              </p:cNvPr>
              <p:cNvCxnSpPr>
                <a:cxnSpLocks/>
              </p:cNvCxnSpPr>
              <p:nvPr/>
            </p:nvCxnSpPr>
            <p:spPr>
              <a:xfrm>
                <a:off x="2519443" y="4531927"/>
                <a:ext cx="872629" cy="820582"/>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2026FC2F-0727-4EFD-84D0-BFD7948EA74D}"/>
                  </a:ext>
                </a:extLst>
              </p:cNvPr>
              <p:cNvCxnSpPr>
                <a:cxnSpLocks/>
              </p:cNvCxnSpPr>
              <p:nvPr/>
            </p:nvCxnSpPr>
            <p:spPr>
              <a:xfrm>
                <a:off x="2503309" y="4531926"/>
                <a:ext cx="586954" cy="1487242"/>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5FC756A7-DA32-4ED8-88AD-AB1E9A6A5E51}"/>
                  </a:ext>
                </a:extLst>
              </p:cNvPr>
              <p:cNvCxnSpPr>
                <a:cxnSpLocks/>
              </p:cNvCxnSpPr>
              <p:nvPr/>
            </p:nvCxnSpPr>
            <p:spPr>
              <a:xfrm flipV="1">
                <a:off x="2468852" y="4339659"/>
                <a:ext cx="639733" cy="95551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1" name="直線矢印コネクタ 40">
                <a:extLst>
                  <a:ext uri="{FF2B5EF4-FFF2-40B4-BE49-F238E27FC236}">
                    <a16:creationId xmlns:a16="http://schemas.microsoft.com/office/drawing/2014/main" id="{2EB91C7C-F8F4-431E-B3A3-A256935DA91B}"/>
                  </a:ext>
                </a:extLst>
              </p:cNvPr>
              <p:cNvCxnSpPr>
                <a:cxnSpLocks/>
              </p:cNvCxnSpPr>
              <p:nvPr/>
            </p:nvCxnSpPr>
            <p:spPr>
              <a:xfrm>
                <a:off x="2468852" y="5286224"/>
                <a:ext cx="951942" cy="44759"/>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2" name="直線矢印コネクタ 41">
                <a:extLst>
                  <a:ext uri="{FF2B5EF4-FFF2-40B4-BE49-F238E27FC236}">
                    <a16:creationId xmlns:a16="http://schemas.microsoft.com/office/drawing/2014/main" id="{2EDA94BC-ECAC-48B7-80DC-DEA6BC8CA3E3}"/>
                  </a:ext>
                </a:extLst>
              </p:cNvPr>
              <p:cNvCxnSpPr>
                <a:cxnSpLocks/>
              </p:cNvCxnSpPr>
              <p:nvPr/>
            </p:nvCxnSpPr>
            <p:spPr>
              <a:xfrm flipV="1">
                <a:off x="2484987" y="4357484"/>
                <a:ext cx="639732" cy="170175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3" name="直線矢印コネクタ 42">
                <a:extLst>
                  <a:ext uri="{FF2B5EF4-FFF2-40B4-BE49-F238E27FC236}">
                    <a16:creationId xmlns:a16="http://schemas.microsoft.com/office/drawing/2014/main" id="{CFC8D8DC-B7D3-46B1-8603-5E4721300F81}"/>
                  </a:ext>
                </a:extLst>
              </p:cNvPr>
              <p:cNvCxnSpPr>
                <a:cxnSpLocks/>
              </p:cNvCxnSpPr>
              <p:nvPr/>
            </p:nvCxnSpPr>
            <p:spPr>
              <a:xfrm flipV="1">
                <a:off x="2496251" y="5348091"/>
                <a:ext cx="902811" cy="720086"/>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4" name="直線矢印コネクタ 43">
                <a:extLst>
                  <a:ext uri="{FF2B5EF4-FFF2-40B4-BE49-F238E27FC236}">
                    <a16:creationId xmlns:a16="http://schemas.microsoft.com/office/drawing/2014/main" id="{7C04AE72-182F-47EE-BDA7-9EAD63813470}"/>
                  </a:ext>
                </a:extLst>
              </p:cNvPr>
              <p:cNvCxnSpPr>
                <a:cxnSpLocks/>
              </p:cNvCxnSpPr>
              <p:nvPr/>
            </p:nvCxnSpPr>
            <p:spPr>
              <a:xfrm flipV="1">
                <a:off x="2468852" y="6090969"/>
                <a:ext cx="621820" cy="331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5" name="直線矢印コネクタ 44">
                <a:extLst>
                  <a:ext uri="{FF2B5EF4-FFF2-40B4-BE49-F238E27FC236}">
                    <a16:creationId xmlns:a16="http://schemas.microsoft.com/office/drawing/2014/main" id="{58CE5943-DE4A-43E0-A79F-45B6C78B0205}"/>
                  </a:ext>
                </a:extLst>
              </p:cNvPr>
              <p:cNvCxnSpPr>
                <a:cxnSpLocks/>
              </p:cNvCxnSpPr>
              <p:nvPr/>
            </p:nvCxnSpPr>
            <p:spPr>
              <a:xfrm>
                <a:off x="2461284" y="5304622"/>
                <a:ext cx="628979" cy="76355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grpSp>
        <p:cxnSp>
          <p:nvCxnSpPr>
            <p:cNvPr id="13" name="直線矢印コネクタ 12">
              <a:extLst>
                <a:ext uri="{FF2B5EF4-FFF2-40B4-BE49-F238E27FC236}">
                  <a16:creationId xmlns:a16="http://schemas.microsoft.com/office/drawing/2014/main" id="{D9F2CAEA-9D82-4E88-A9FE-770F89C46E82}"/>
                </a:ext>
              </a:extLst>
            </p:cNvPr>
            <p:cNvCxnSpPr>
              <a:cxnSpLocks/>
            </p:cNvCxnSpPr>
            <p:nvPr/>
          </p:nvCxnSpPr>
          <p:spPr>
            <a:xfrm>
              <a:off x="8761625" y="2399550"/>
              <a:ext cx="715900" cy="836059"/>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3129F758-C596-4C48-AF60-B15A8F2337FF}"/>
                </a:ext>
              </a:extLst>
            </p:cNvPr>
            <p:cNvCxnSpPr>
              <a:cxnSpLocks/>
            </p:cNvCxnSpPr>
            <p:nvPr/>
          </p:nvCxnSpPr>
          <p:spPr>
            <a:xfrm>
              <a:off x="8761625" y="2399550"/>
              <a:ext cx="872621" cy="160875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A85C9BC2-9FBF-4245-82EE-C04823D9DFBD}"/>
                </a:ext>
              </a:extLst>
            </p:cNvPr>
            <p:cNvCxnSpPr>
              <a:cxnSpLocks/>
            </p:cNvCxnSpPr>
            <p:nvPr/>
          </p:nvCxnSpPr>
          <p:spPr>
            <a:xfrm>
              <a:off x="8769170" y="2397564"/>
              <a:ext cx="703175" cy="232528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02DD1BA9-EB26-4758-8CC8-93349F67E860}"/>
                </a:ext>
              </a:extLst>
            </p:cNvPr>
            <p:cNvCxnSpPr>
              <a:cxnSpLocks/>
            </p:cNvCxnSpPr>
            <p:nvPr/>
          </p:nvCxnSpPr>
          <p:spPr>
            <a:xfrm>
              <a:off x="8887317" y="3012156"/>
              <a:ext cx="565410" cy="23627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29AD2CC1-970E-4AE6-B49D-82ECB09DB56C}"/>
                </a:ext>
              </a:extLst>
            </p:cNvPr>
            <p:cNvCxnSpPr>
              <a:cxnSpLocks/>
            </p:cNvCxnSpPr>
            <p:nvPr/>
          </p:nvCxnSpPr>
          <p:spPr>
            <a:xfrm>
              <a:off x="8897911" y="3011910"/>
              <a:ext cx="736334" cy="102858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B1B3B397-1875-4C39-9AB3-6EE13086B811}"/>
                </a:ext>
              </a:extLst>
            </p:cNvPr>
            <p:cNvCxnSpPr>
              <a:cxnSpLocks/>
            </p:cNvCxnSpPr>
            <p:nvPr/>
          </p:nvCxnSpPr>
          <p:spPr>
            <a:xfrm>
              <a:off x="8643967" y="3989907"/>
              <a:ext cx="990279" cy="1839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5AAAC093-B8B9-48F0-A99D-E44ABB8F89E8}"/>
                </a:ext>
              </a:extLst>
            </p:cNvPr>
            <p:cNvCxnSpPr>
              <a:cxnSpLocks/>
            </p:cNvCxnSpPr>
            <p:nvPr/>
          </p:nvCxnSpPr>
          <p:spPr>
            <a:xfrm flipV="1">
              <a:off x="8607270" y="3218925"/>
              <a:ext cx="864231" cy="73966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A97CED49-43E3-4EA2-BC62-ADAE5BAEF6C0}"/>
                </a:ext>
              </a:extLst>
            </p:cNvPr>
            <p:cNvCxnSpPr>
              <a:cxnSpLocks/>
            </p:cNvCxnSpPr>
            <p:nvPr/>
          </p:nvCxnSpPr>
          <p:spPr>
            <a:xfrm>
              <a:off x="8605685" y="3968046"/>
              <a:ext cx="827506" cy="74715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ABB50E2B-104B-4348-98EA-B9DD7B9D53EB}"/>
                </a:ext>
              </a:extLst>
            </p:cNvPr>
            <p:cNvCxnSpPr>
              <a:cxnSpLocks/>
            </p:cNvCxnSpPr>
            <p:nvPr/>
          </p:nvCxnSpPr>
          <p:spPr>
            <a:xfrm flipV="1">
              <a:off x="8908255" y="3252251"/>
              <a:ext cx="544472" cy="145912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6EB201ED-6786-4623-83D3-DD8F3396B776}"/>
                </a:ext>
              </a:extLst>
            </p:cNvPr>
            <p:cNvCxnSpPr>
              <a:cxnSpLocks/>
            </p:cNvCxnSpPr>
            <p:nvPr/>
          </p:nvCxnSpPr>
          <p:spPr>
            <a:xfrm flipV="1">
              <a:off x="8918346" y="4025356"/>
              <a:ext cx="678330" cy="68411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1FA8D131-AE4B-42BD-99FF-8CBCFBD0F115}"/>
                </a:ext>
              </a:extLst>
            </p:cNvPr>
            <p:cNvCxnSpPr>
              <a:cxnSpLocks/>
            </p:cNvCxnSpPr>
            <p:nvPr/>
          </p:nvCxnSpPr>
          <p:spPr>
            <a:xfrm>
              <a:off x="8945762" y="4709623"/>
              <a:ext cx="487430"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5" name="正方形/長方形 24">
              <a:extLst>
                <a:ext uri="{FF2B5EF4-FFF2-40B4-BE49-F238E27FC236}">
                  <a16:creationId xmlns:a16="http://schemas.microsoft.com/office/drawing/2014/main" id="{6136B0BB-6639-4D33-8667-1E7374EE0C50}"/>
                </a:ext>
              </a:extLst>
            </p:cNvPr>
            <p:cNvSpPr/>
            <p:nvPr/>
          </p:nvSpPr>
          <p:spPr>
            <a:xfrm>
              <a:off x="10262789" y="3183290"/>
              <a:ext cx="552976" cy="1740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48FA0472-F5B6-4FEA-9FE5-1A359A628ECA}"/>
                </a:ext>
              </a:extLst>
            </p:cNvPr>
            <p:cNvSpPr/>
            <p:nvPr/>
          </p:nvSpPr>
          <p:spPr>
            <a:xfrm>
              <a:off x="10057983" y="3882544"/>
              <a:ext cx="942107" cy="137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 name="グループ化 26">
              <a:extLst>
                <a:ext uri="{FF2B5EF4-FFF2-40B4-BE49-F238E27FC236}">
                  <a16:creationId xmlns:a16="http://schemas.microsoft.com/office/drawing/2014/main" id="{B61038D5-4FC0-4D1F-BE51-FC34ED84E3CD}"/>
                </a:ext>
              </a:extLst>
            </p:cNvPr>
            <p:cNvGrpSpPr/>
            <p:nvPr/>
          </p:nvGrpSpPr>
          <p:grpSpPr>
            <a:xfrm>
              <a:off x="10179203" y="3258420"/>
              <a:ext cx="764579" cy="1379967"/>
              <a:chOff x="2348309" y="4519439"/>
              <a:chExt cx="793867" cy="1379967"/>
            </a:xfrm>
          </p:grpSpPr>
          <p:cxnSp>
            <p:nvCxnSpPr>
              <p:cNvPr id="34" name="直線矢印コネクタ 33">
                <a:extLst>
                  <a:ext uri="{FF2B5EF4-FFF2-40B4-BE49-F238E27FC236}">
                    <a16:creationId xmlns:a16="http://schemas.microsoft.com/office/drawing/2014/main" id="{3D6EEF6B-D67A-42BA-8844-A8819DE90C1A}"/>
                  </a:ext>
                </a:extLst>
              </p:cNvPr>
              <p:cNvCxnSpPr>
                <a:cxnSpLocks/>
              </p:cNvCxnSpPr>
              <p:nvPr/>
            </p:nvCxnSpPr>
            <p:spPr>
              <a:xfrm>
                <a:off x="2519443" y="4519439"/>
                <a:ext cx="615672" cy="559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D4862866-22F7-40B2-BE2F-A42AC37FE422}"/>
                  </a:ext>
                </a:extLst>
              </p:cNvPr>
              <p:cNvCxnSpPr>
                <a:cxnSpLocks/>
              </p:cNvCxnSpPr>
              <p:nvPr/>
            </p:nvCxnSpPr>
            <p:spPr>
              <a:xfrm>
                <a:off x="2464886" y="5886919"/>
                <a:ext cx="649261" cy="1248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7ECD2114-8FC0-40CA-ABBD-2683639E514C}"/>
                  </a:ext>
                </a:extLst>
              </p:cNvPr>
              <p:cNvCxnSpPr>
                <a:cxnSpLocks/>
                <a:stCxn id="26" idx="1"/>
              </p:cNvCxnSpPr>
              <p:nvPr/>
            </p:nvCxnSpPr>
            <p:spPr>
              <a:xfrm>
                <a:off x="2348309" y="5236967"/>
                <a:ext cx="793867" cy="7394"/>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grpSp>
        <p:cxnSp>
          <p:nvCxnSpPr>
            <p:cNvPr id="28" name="直線コネクタ 27">
              <a:extLst>
                <a:ext uri="{FF2B5EF4-FFF2-40B4-BE49-F238E27FC236}">
                  <a16:creationId xmlns:a16="http://schemas.microsoft.com/office/drawing/2014/main" id="{F66D9E18-FA44-452D-B69A-C19CA063FD0F}"/>
                </a:ext>
              </a:extLst>
            </p:cNvPr>
            <p:cNvCxnSpPr>
              <a:cxnSpLocks/>
            </p:cNvCxnSpPr>
            <p:nvPr/>
          </p:nvCxnSpPr>
          <p:spPr>
            <a:xfrm>
              <a:off x="7797855" y="1995243"/>
              <a:ext cx="10951" cy="1369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AF48CB2-31CD-436C-A510-107296E25008}"/>
                </a:ext>
              </a:extLst>
            </p:cNvPr>
            <p:cNvCxnSpPr>
              <a:cxnSpLocks/>
              <a:stCxn id="30" idx="2"/>
            </p:cNvCxnSpPr>
            <p:nvPr/>
          </p:nvCxnSpPr>
          <p:spPr>
            <a:xfrm>
              <a:off x="7772872" y="1985789"/>
              <a:ext cx="1224687" cy="1668144"/>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AAD84C3-67A5-4791-96F2-43E198D65882}"/>
                </a:ext>
              </a:extLst>
            </p:cNvPr>
            <p:cNvSpPr txBox="1"/>
            <p:nvPr/>
          </p:nvSpPr>
          <p:spPr>
            <a:xfrm>
              <a:off x="7501002" y="1678012"/>
              <a:ext cx="543739" cy="307777"/>
            </a:xfrm>
            <a:prstGeom prst="rect">
              <a:avLst/>
            </a:prstGeom>
            <a:noFill/>
          </p:spPr>
          <p:txBody>
            <a:bodyPr wrap="none" rtlCol="0">
              <a:spAutoFit/>
            </a:bodyPr>
            <a:lstStyle/>
            <a:p>
              <a:r>
                <a:rPr kumimoji="1" lang="ja-JP" altLang="en-US" sz="1400" dirty="0"/>
                <a:t>重み</a:t>
              </a:r>
            </a:p>
          </p:txBody>
        </p:sp>
        <p:sp>
          <p:nvSpPr>
            <p:cNvPr id="31" name="テキスト ボックス 30">
              <a:extLst>
                <a:ext uri="{FF2B5EF4-FFF2-40B4-BE49-F238E27FC236}">
                  <a16:creationId xmlns:a16="http://schemas.microsoft.com/office/drawing/2014/main" id="{25BF756F-A693-48FB-AFDF-AD1BCD7959A3}"/>
                </a:ext>
              </a:extLst>
            </p:cNvPr>
            <p:cNvSpPr txBox="1"/>
            <p:nvPr/>
          </p:nvSpPr>
          <p:spPr>
            <a:xfrm>
              <a:off x="6294575" y="1724469"/>
              <a:ext cx="902811" cy="307777"/>
            </a:xfrm>
            <a:prstGeom prst="rect">
              <a:avLst/>
            </a:prstGeom>
            <a:noFill/>
          </p:spPr>
          <p:txBody>
            <a:bodyPr wrap="none" rtlCol="0">
              <a:spAutoFit/>
            </a:bodyPr>
            <a:lstStyle/>
            <a:p>
              <a:r>
                <a:rPr kumimoji="1" lang="ja-JP" altLang="en-US" sz="1400" dirty="0"/>
                <a:t>バイアス</a:t>
              </a:r>
            </a:p>
          </p:txBody>
        </p:sp>
        <p:cxnSp>
          <p:nvCxnSpPr>
            <p:cNvPr id="32" name="直線コネクタ 31">
              <a:extLst>
                <a:ext uri="{FF2B5EF4-FFF2-40B4-BE49-F238E27FC236}">
                  <a16:creationId xmlns:a16="http://schemas.microsoft.com/office/drawing/2014/main" id="{E9F3AA37-6494-4754-8D0D-D9DC384788FE}"/>
                </a:ext>
              </a:extLst>
            </p:cNvPr>
            <p:cNvCxnSpPr>
              <a:cxnSpLocks/>
            </p:cNvCxnSpPr>
            <p:nvPr/>
          </p:nvCxnSpPr>
          <p:spPr>
            <a:xfrm>
              <a:off x="6909818" y="1946983"/>
              <a:ext cx="644481" cy="1213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9A8B0CC-0B21-4B8C-9245-EB069110A423}"/>
                </a:ext>
              </a:extLst>
            </p:cNvPr>
            <p:cNvCxnSpPr>
              <a:cxnSpLocks/>
            </p:cNvCxnSpPr>
            <p:nvPr/>
          </p:nvCxnSpPr>
          <p:spPr>
            <a:xfrm>
              <a:off x="6916322" y="1961294"/>
              <a:ext cx="2087066" cy="83564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7" name="スライド番号プレースホルダー 46">
            <a:extLst>
              <a:ext uri="{FF2B5EF4-FFF2-40B4-BE49-F238E27FC236}">
                <a16:creationId xmlns:a16="http://schemas.microsoft.com/office/drawing/2014/main" id="{BCBAED96-8F05-4AFF-BE26-2AEC7D7BB586}"/>
              </a:ext>
            </a:extLst>
          </p:cNvPr>
          <p:cNvSpPr>
            <a:spLocks noGrp="1"/>
          </p:cNvSpPr>
          <p:nvPr>
            <p:ph type="sldNum" sz="quarter" idx="12"/>
          </p:nvPr>
        </p:nvSpPr>
        <p:spPr/>
        <p:txBody>
          <a:bodyPr/>
          <a:lstStyle/>
          <a:p>
            <a:fld id="{B3F518D4-8B21-488A-A0B0-3A64EA30DC73}" type="slidenum">
              <a:rPr kumimoji="1" lang="ja-JP" altLang="en-US" smtClean="0"/>
              <a:t>3</a:t>
            </a:fld>
            <a:endParaRPr kumimoji="1" lang="ja-JP" altLang="en-US"/>
          </a:p>
        </p:txBody>
      </p:sp>
      <p:sp>
        <p:nvSpPr>
          <p:cNvPr id="48" name="正方形/長方形 47">
            <a:extLst>
              <a:ext uri="{FF2B5EF4-FFF2-40B4-BE49-F238E27FC236}">
                <a16:creationId xmlns:a16="http://schemas.microsoft.com/office/drawing/2014/main" id="{348D9542-71C2-4DB6-8C80-34AFBB6438AA}"/>
              </a:ext>
            </a:extLst>
          </p:cNvPr>
          <p:cNvSpPr/>
          <p:nvPr/>
        </p:nvSpPr>
        <p:spPr>
          <a:xfrm>
            <a:off x="1979184" y="6443097"/>
            <a:ext cx="10191363" cy="307777"/>
          </a:xfrm>
          <a:prstGeom prst="rect">
            <a:avLst/>
          </a:prstGeom>
        </p:spPr>
        <p:txBody>
          <a:bodyPr wrap="square">
            <a:spAutoFit/>
          </a:bodyPr>
          <a:lstStyle/>
          <a:p>
            <a:r>
              <a:rPr lang="en-US" altLang="ja-JP" sz="1400" dirty="0"/>
              <a:t>※</a:t>
            </a:r>
            <a:r>
              <a:rPr lang="ja-JP" altLang="en-US" sz="1400" dirty="0"/>
              <a:t>全結合</a:t>
            </a:r>
            <a:r>
              <a:rPr lang="en-US" altLang="ja-JP" sz="1400" dirty="0"/>
              <a:t>NN</a:t>
            </a:r>
            <a:r>
              <a:rPr lang="ja-JP" altLang="en-US" sz="1400" dirty="0"/>
              <a:t>画像：</a:t>
            </a:r>
            <a:r>
              <a:rPr lang="en-US" altLang="ja-JP" sz="1400" dirty="0">
                <a:hlinkClick r:id="rId3"/>
              </a:rPr>
              <a:t>[ </a:t>
            </a:r>
            <a:r>
              <a:rPr lang="ja-JP" altLang="en-US" sz="1400" dirty="0">
                <a:hlinkClick r:id="rId3"/>
              </a:rPr>
              <a:t>機械学習 </a:t>
            </a:r>
            <a:r>
              <a:rPr lang="en-US" altLang="ja-JP" sz="1400" dirty="0">
                <a:hlinkClick r:id="rId3"/>
              </a:rPr>
              <a:t>] </a:t>
            </a:r>
            <a:r>
              <a:rPr lang="ja-JP" altLang="en-US" sz="1400" dirty="0">
                <a:hlinkClick r:id="rId3"/>
              </a:rPr>
              <a:t>パラメータを最適化する技術 </a:t>
            </a:r>
            <a:r>
              <a:rPr lang="en-US" altLang="ja-JP" sz="1400" dirty="0">
                <a:hlinkClick r:id="rId3"/>
              </a:rPr>
              <a:t>-</a:t>
            </a:r>
            <a:r>
              <a:rPr lang="ja-JP" altLang="en-US" sz="1400" dirty="0">
                <a:hlinkClick r:id="rId3"/>
              </a:rPr>
              <a:t>勾配法 </a:t>
            </a:r>
            <a:r>
              <a:rPr lang="en-US" altLang="ja-JP" sz="1400" dirty="0">
                <a:hlinkClick r:id="rId3"/>
              </a:rPr>
              <a:t>| Wild Data Chase  -</a:t>
            </a:r>
            <a:r>
              <a:rPr lang="ja-JP" altLang="en-US" sz="1400" dirty="0">
                <a:hlinkClick r:id="rId3"/>
              </a:rPr>
              <a:t>データを巡る冒険</a:t>
            </a:r>
            <a:r>
              <a:rPr lang="ja-JP" altLang="en-US" sz="1400" dirty="0"/>
              <a:t> から</a:t>
            </a:r>
            <a:endParaRPr lang="en-US" altLang="ja-JP" sz="1400" dirty="0"/>
          </a:p>
        </p:txBody>
      </p:sp>
    </p:spTree>
    <p:extLst>
      <p:ext uri="{BB962C8B-B14F-4D97-AF65-F5344CB8AC3E}">
        <p14:creationId xmlns:p14="http://schemas.microsoft.com/office/powerpoint/2010/main" val="404353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01FF67-D730-4502-9098-906CCBACF2B1}"/>
              </a:ext>
            </a:extLst>
          </p:cNvPr>
          <p:cNvSpPr>
            <a:spLocks noGrp="1"/>
          </p:cNvSpPr>
          <p:nvPr>
            <p:ph type="title"/>
          </p:nvPr>
        </p:nvSpPr>
        <p:spPr/>
        <p:txBody>
          <a:bodyPr/>
          <a:lstStyle/>
          <a:p>
            <a:r>
              <a:rPr lang="ja-JP" altLang="en-US" dirty="0"/>
              <a:t>ニューラルネットワークとは</a:t>
            </a:r>
            <a:r>
              <a:rPr lang="en-US" altLang="ja-JP" dirty="0"/>
              <a:t>2</a:t>
            </a:r>
          </a:p>
        </p:txBody>
      </p:sp>
      <p:cxnSp>
        <p:nvCxnSpPr>
          <p:cNvPr id="15" name="直線コネクタ 14">
            <a:extLst>
              <a:ext uri="{FF2B5EF4-FFF2-40B4-BE49-F238E27FC236}">
                <a16:creationId xmlns:a16="http://schemas.microsoft.com/office/drawing/2014/main" id="{FE486C2D-8A98-4776-8A70-F9BB0CDF6075}"/>
              </a:ext>
            </a:extLst>
          </p:cNvPr>
          <p:cNvCxnSpPr>
            <a:cxnSpLocks/>
          </p:cNvCxnSpPr>
          <p:nvPr/>
        </p:nvCxnSpPr>
        <p:spPr>
          <a:xfrm>
            <a:off x="751114" y="1458686"/>
            <a:ext cx="10688411" cy="0"/>
          </a:xfrm>
          <a:prstGeom prst="line">
            <a:avLst/>
          </a:prstGeom>
          <a:ln w="19050"/>
        </p:spPr>
        <p:style>
          <a:lnRef idx="1">
            <a:schemeClr val="dk1"/>
          </a:lnRef>
          <a:fillRef idx="0">
            <a:schemeClr val="dk1"/>
          </a:fillRef>
          <a:effectRef idx="0">
            <a:schemeClr val="dk1"/>
          </a:effectRef>
          <a:fontRef idx="minor">
            <a:schemeClr val="tx1"/>
          </a:fontRef>
        </p:style>
      </p:cxnSp>
      <p:sp>
        <p:nvSpPr>
          <p:cNvPr id="9" name="コンテンツ プレースホルダー 2">
            <a:extLst>
              <a:ext uri="{FF2B5EF4-FFF2-40B4-BE49-F238E27FC236}">
                <a16:creationId xmlns:a16="http://schemas.microsoft.com/office/drawing/2014/main" id="{845EACAA-1C41-4CC9-8B03-D2C1C6302E12}"/>
              </a:ext>
            </a:extLst>
          </p:cNvPr>
          <p:cNvSpPr>
            <a:spLocks noGrp="1"/>
          </p:cNvSpPr>
          <p:nvPr>
            <p:ph idx="1"/>
          </p:nvPr>
        </p:nvSpPr>
        <p:spPr>
          <a:xfrm>
            <a:off x="838200" y="1771414"/>
            <a:ext cx="5936018" cy="4543661"/>
          </a:xfrm>
        </p:spPr>
        <p:txBody>
          <a:bodyPr>
            <a:normAutofit/>
          </a:bodyPr>
          <a:lstStyle/>
          <a:p>
            <a:pPr>
              <a:lnSpc>
                <a:spcPct val="110000"/>
              </a:lnSpc>
            </a:pPr>
            <a:r>
              <a:rPr lang="ja-JP" altLang="en-US" sz="2000" dirty="0"/>
              <a:t>入力層</a:t>
            </a:r>
            <a:endParaRPr lang="en-US" altLang="ja-JP" sz="1800" dirty="0"/>
          </a:p>
          <a:p>
            <a:pPr lvl="1">
              <a:lnSpc>
                <a:spcPct val="110000"/>
              </a:lnSpc>
            </a:pPr>
            <a:r>
              <a:rPr lang="ja-JP" altLang="en-US" sz="1600" dirty="0"/>
              <a:t>個々のユニットに観測値の特徴量が与えられる</a:t>
            </a:r>
            <a:endParaRPr lang="en-US" altLang="ja-JP" sz="1600" dirty="0"/>
          </a:p>
          <a:p>
            <a:pPr lvl="1">
              <a:lnSpc>
                <a:spcPct val="110000"/>
              </a:lnSpc>
            </a:pPr>
            <a:r>
              <a:rPr lang="ja-JP" altLang="en-US" sz="1600" dirty="0"/>
              <a:t>例</a:t>
            </a:r>
            <a:r>
              <a:rPr lang="en-US" altLang="ja-JP" sz="1600" dirty="0"/>
              <a:t>)100</a:t>
            </a:r>
            <a:r>
              <a:rPr lang="ja-JP" altLang="en-US" sz="1600" dirty="0"/>
              <a:t>個の特徴量があるなら、</a:t>
            </a:r>
            <a:r>
              <a:rPr lang="en-US" altLang="ja-JP" sz="1600" dirty="0"/>
              <a:t>100</a:t>
            </a:r>
            <a:r>
              <a:rPr lang="ja-JP" altLang="en-US" sz="1600" dirty="0"/>
              <a:t>ユニット必要</a:t>
            </a:r>
            <a:endParaRPr lang="en-US" altLang="ja-JP" sz="2000" dirty="0"/>
          </a:p>
          <a:p>
            <a:pPr>
              <a:lnSpc>
                <a:spcPct val="110000"/>
              </a:lnSpc>
            </a:pPr>
            <a:r>
              <a:rPr lang="ja-JP" altLang="en-US" sz="2000" dirty="0"/>
              <a:t>出力層</a:t>
            </a:r>
            <a:endParaRPr lang="en-US" altLang="ja-JP" sz="2000" dirty="0"/>
          </a:p>
          <a:p>
            <a:pPr lvl="1">
              <a:lnSpc>
                <a:spcPct val="110000"/>
              </a:lnSpc>
            </a:pPr>
            <a:r>
              <a:rPr lang="ja-JP" altLang="en-US" sz="1600" dirty="0"/>
              <a:t>隠れ層の出力を目的に応じた形に変換する役割を持つ</a:t>
            </a:r>
            <a:endParaRPr lang="en-US" altLang="ja-JP" sz="1600" dirty="0"/>
          </a:p>
          <a:p>
            <a:pPr lvl="1">
              <a:lnSpc>
                <a:spcPct val="110000"/>
              </a:lnSpc>
            </a:pPr>
            <a:r>
              <a:rPr lang="ja-JP" altLang="en-US" sz="1600" dirty="0"/>
              <a:t>例</a:t>
            </a:r>
            <a:r>
              <a:rPr lang="en-US" altLang="ja-JP" sz="1600" dirty="0"/>
              <a:t>)2</a:t>
            </a:r>
            <a:r>
              <a:rPr lang="ja-JP" altLang="en-US" sz="1600" dirty="0"/>
              <a:t>クラス分類なら出力層は</a:t>
            </a:r>
            <a:r>
              <a:rPr lang="en-US" altLang="ja-JP" sz="1600" dirty="0"/>
              <a:t>1</a:t>
            </a:r>
            <a:r>
              <a:rPr lang="ja-JP" altLang="en-US" sz="1600" dirty="0"/>
              <a:t>ユニットのみ</a:t>
            </a:r>
            <a:endParaRPr lang="en-US" altLang="ja-JP" sz="1600" dirty="0"/>
          </a:p>
          <a:p>
            <a:pPr marL="457200" lvl="1" indent="0">
              <a:lnSpc>
                <a:spcPct val="110000"/>
              </a:lnSpc>
              <a:buNone/>
            </a:pPr>
            <a:r>
              <a:rPr lang="ja-JP" altLang="en-US" sz="1600" dirty="0"/>
              <a:t>最終的にシグモイドを通して</a:t>
            </a:r>
            <a:r>
              <a:rPr lang="en-US" altLang="ja-JP" sz="1600" dirty="0"/>
              <a:t>1</a:t>
            </a:r>
            <a:r>
              <a:rPr lang="ja-JP" altLang="en-US" sz="1600" dirty="0"/>
              <a:t>である確率として出力する</a:t>
            </a:r>
            <a:endParaRPr lang="en-US" altLang="ja-JP" sz="1600" dirty="0"/>
          </a:p>
          <a:p>
            <a:pPr>
              <a:lnSpc>
                <a:spcPct val="110000"/>
              </a:lnSpc>
            </a:pPr>
            <a:r>
              <a:rPr lang="ja-JP" altLang="en-US" sz="2000" dirty="0"/>
              <a:t>隠れ層</a:t>
            </a:r>
            <a:r>
              <a:rPr lang="en-US" altLang="ja-JP" sz="2000" dirty="0"/>
              <a:t>(</a:t>
            </a:r>
            <a:r>
              <a:rPr lang="ja-JP" altLang="en-US" sz="2000" dirty="0"/>
              <a:t>中間層</a:t>
            </a:r>
            <a:r>
              <a:rPr lang="en-US" altLang="ja-JP" sz="2000" dirty="0"/>
              <a:t>)</a:t>
            </a:r>
          </a:p>
          <a:p>
            <a:pPr lvl="1">
              <a:lnSpc>
                <a:spcPct val="110000"/>
              </a:lnSpc>
            </a:pPr>
            <a:r>
              <a:rPr lang="ja-JP" altLang="en-US" sz="1600" dirty="0"/>
              <a:t>入力層への入力を連続的に変換し、出力層で処理された値がターゲットクラスと類似するようにする</a:t>
            </a:r>
            <a:endParaRPr lang="en-US" altLang="ja-JP" sz="1600" dirty="0"/>
          </a:p>
          <a:p>
            <a:pPr lvl="1">
              <a:lnSpc>
                <a:spcPct val="110000"/>
              </a:lnSpc>
            </a:pPr>
            <a:r>
              <a:rPr lang="ja-JP" altLang="en-US" sz="1600" dirty="0"/>
              <a:t>多数の隠れ層を持つ</a:t>
            </a:r>
            <a:r>
              <a:rPr lang="en-US" altLang="ja-JP" sz="1600" dirty="0"/>
              <a:t>NN</a:t>
            </a:r>
            <a:r>
              <a:rPr lang="ja-JP" altLang="en-US" sz="1600" dirty="0"/>
              <a:t>を学習させることをディープラーニングという</a:t>
            </a:r>
            <a:endParaRPr lang="en-US" altLang="ja-JP" sz="1600" dirty="0"/>
          </a:p>
        </p:txBody>
      </p:sp>
      <p:sp>
        <p:nvSpPr>
          <p:cNvPr id="4" name="スライド番号プレースホルダー 3">
            <a:extLst>
              <a:ext uri="{FF2B5EF4-FFF2-40B4-BE49-F238E27FC236}">
                <a16:creationId xmlns:a16="http://schemas.microsoft.com/office/drawing/2014/main" id="{4EA2E3E2-7AE9-4928-90FA-B399E4DC0F69}"/>
              </a:ext>
            </a:extLst>
          </p:cNvPr>
          <p:cNvSpPr>
            <a:spLocks noGrp="1"/>
          </p:cNvSpPr>
          <p:nvPr>
            <p:ph type="sldNum" sz="quarter" idx="12"/>
          </p:nvPr>
        </p:nvSpPr>
        <p:spPr/>
        <p:txBody>
          <a:bodyPr/>
          <a:lstStyle/>
          <a:p>
            <a:fld id="{B3F518D4-8B21-488A-A0B0-3A64EA30DC73}" type="slidenum">
              <a:rPr kumimoji="1" lang="ja-JP" altLang="en-US" smtClean="0"/>
              <a:t>4</a:t>
            </a:fld>
            <a:endParaRPr kumimoji="1" lang="ja-JP" altLang="en-US"/>
          </a:p>
        </p:txBody>
      </p:sp>
      <p:grpSp>
        <p:nvGrpSpPr>
          <p:cNvPr id="47" name="グループ化 46">
            <a:extLst>
              <a:ext uri="{FF2B5EF4-FFF2-40B4-BE49-F238E27FC236}">
                <a16:creationId xmlns:a16="http://schemas.microsoft.com/office/drawing/2014/main" id="{1E40114B-3758-467F-B663-2C42B07618B6}"/>
              </a:ext>
            </a:extLst>
          </p:cNvPr>
          <p:cNvGrpSpPr/>
          <p:nvPr/>
        </p:nvGrpSpPr>
        <p:grpSpPr>
          <a:xfrm>
            <a:off x="6355768" y="2285548"/>
            <a:ext cx="5636844" cy="3400639"/>
            <a:chOff x="6294575" y="1678012"/>
            <a:chExt cx="5519654" cy="3532991"/>
          </a:xfrm>
        </p:grpSpPr>
        <p:pic>
          <p:nvPicPr>
            <p:cNvPr id="48" name="図 47" descr="グラフィック, 挿絵 が含まれている画像&#10;&#10;自動的に生成された説明">
              <a:extLst>
                <a:ext uri="{FF2B5EF4-FFF2-40B4-BE49-F238E27FC236}">
                  <a16:creationId xmlns:a16="http://schemas.microsoft.com/office/drawing/2014/main" id="{B85CA340-6B3D-4222-991D-E88BFACEE5E8}"/>
                </a:ext>
              </a:extLst>
            </p:cNvPr>
            <p:cNvPicPr>
              <a:picLocks noChangeAspect="1"/>
            </p:cNvPicPr>
            <p:nvPr/>
          </p:nvPicPr>
          <p:blipFill rotWithShape="1">
            <a:blip r:embed="rId2">
              <a:extLst>
                <a:ext uri="{28A0092B-C50C-407E-A947-70E740481C1C}">
                  <a14:useLocalDpi xmlns:a14="http://schemas.microsoft.com/office/drawing/2010/main" val="0"/>
                </a:ext>
              </a:extLst>
            </a:blip>
            <a:srcRect l="15587" t="-738" b="8986"/>
            <a:stretch/>
          </p:blipFill>
          <p:spPr>
            <a:xfrm>
              <a:off x="6777652" y="1961295"/>
              <a:ext cx="5036577" cy="3249708"/>
            </a:xfrm>
            <a:prstGeom prst="rect">
              <a:avLst/>
            </a:prstGeom>
          </p:spPr>
        </p:pic>
        <p:grpSp>
          <p:nvGrpSpPr>
            <p:cNvPr id="49" name="グループ化 48">
              <a:extLst>
                <a:ext uri="{FF2B5EF4-FFF2-40B4-BE49-F238E27FC236}">
                  <a16:creationId xmlns:a16="http://schemas.microsoft.com/office/drawing/2014/main" id="{14B36316-8F84-4A39-8B6A-8D87B463D042}"/>
                </a:ext>
              </a:extLst>
            </p:cNvPr>
            <p:cNvGrpSpPr/>
            <p:nvPr/>
          </p:nvGrpSpPr>
          <p:grpSpPr>
            <a:xfrm>
              <a:off x="7421321" y="2975818"/>
              <a:ext cx="924111" cy="1785807"/>
              <a:chOff x="2461284" y="4308473"/>
              <a:chExt cx="959510" cy="1785807"/>
            </a:xfrm>
          </p:grpSpPr>
          <p:cxnSp>
            <p:nvCxnSpPr>
              <p:cNvPr id="73" name="直線矢印コネクタ 72">
                <a:extLst>
                  <a:ext uri="{FF2B5EF4-FFF2-40B4-BE49-F238E27FC236}">
                    <a16:creationId xmlns:a16="http://schemas.microsoft.com/office/drawing/2014/main" id="{701B4026-5218-4797-BA21-BF60571E6352}"/>
                  </a:ext>
                </a:extLst>
              </p:cNvPr>
              <p:cNvCxnSpPr>
                <a:cxnSpLocks/>
              </p:cNvCxnSpPr>
              <p:nvPr/>
            </p:nvCxnSpPr>
            <p:spPr>
              <a:xfrm flipV="1">
                <a:off x="2519443" y="4308473"/>
                <a:ext cx="605277" cy="210966"/>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E2903E08-8A1E-4D5A-8C70-6D1A23405B15}"/>
                  </a:ext>
                </a:extLst>
              </p:cNvPr>
              <p:cNvCxnSpPr>
                <a:cxnSpLocks/>
              </p:cNvCxnSpPr>
              <p:nvPr/>
            </p:nvCxnSpPr>
            <p:spPr>
              <a:xfrm>
                <a:off x="2519443" y="4531927"/>
                <a:ext cx="872629" cy="820582"/>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E0B9D300-7F58-4D1B-B1D4-772E838627FB}"/>
                  </a:ext>
                </a:extLst>
              </p:cNvPr>
              <p:cNvCxnSpPr>
                <a:cxnSpLocks/>
              </p:cNvCxnSpPr>
              <p:nvPr/>
            </p:nvCxnSpPr>
            <p:spPr>
              <a:xfrm>
                <a:off x="2503309" y="4531926"/>
                <a:ext cx="586954" cy="1487242"/>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44F337CE-F040-4D12-AA2F-AEF3855D0F70}"/>
                  </a:ext>
                </a:extLst>
              </p:cNvPr>
              <p:cNvCxnSpPr>
                <a:cxnSpLocks/>
              </p:cNvCxnSpPr>
              <p:nvPr/>
            </p:nvCxnSpPr>
            <p:spPr>
              <a:xfrm flipV="1">
                <a:off x="2468852" y="4339659"/>
                <a:ext cx="639733" cy="95551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FEA95BC1-32F5-4B41-97EC-BD19CDC045C3}"/>
                  </a:ext>
                </a:extLst>
              </p:cNvPr>
              <p:cNvCxnSpPr>
                <a:cxnSpLocks/>
              </p:cNvCxnSpPr>
              <p:nvPr/>
            </p:nvCxnSpPr>
            <p:spPr>
              <a:xfrm>
                <a:off x="2468852" y="5286224"/>
                <a:ext cx="951942" cy="44759"/>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8" name="直線矢印コネクタ 77">
                <a:extLst>
                  <a:ext uri="{FF2B5EF4-FFF2-40B4-BE49-F238E27FC236}">
                    <a16:creationId xmlns:a16="http://schemas.microsoft.com/office/drawing/2014/main" id="{7C1AAC84-5D3A-4056-849C-9B55BC6BBE33}"/>
                  </a:ext>
                </a:extLst>
              </p:cNvPr>
              <p:cNvCxnSpPr>
                <a:cxnSpLocks/>
              </p:cNvCxnSpPr>
              <p:nvPr/>
            </p:nvCxnSpPr>
            <p:spPr>
              <a:xfrm flipV="1">
                <a:off x="2484987" y="4357484"/>
                <a:ext cx="639732" cy="170175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9" name="直線矢印コネクタ 78">
                <a:extLst>
                  <a:ext uri="{FF2B5EF4-FFF2-40B4-BE49-F238E27FC236}">
                    <a16:creationId xmlns:a16="http://schemas.microsoft.com/office/drawing/2014/main" id="{FC46B5AA-FBEA-4B01-94CE-5435FF03A2F8}"/>
                  </a:ext>
                </a:extLst>
              </p:cNvPr>
              <p:cNvCxnSpPr>
                <a:cxnSpLocks/>
              </p:cNvCxnSpPr>
              <p:nvPr/>
            </p:nvCxnSpPr>
            <p:spPr>
              <a:xfrm flipV="1">
                <a:off x="2496251" y="5348091"/>
                <a:ext cx="902811" cy="720086"/>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0" name="直線矢印コネクタ 79">
                <a:extLst>
                  <a:ext uri="{FF2B5EF4-FFF2-40B4-BE49-F238E27FC236}">
                    <a16:creationId xmlns:a16="http://schemas.microsoft.com/office/drawing/2014/main" id="{2D51480E-DE12-476A-9EE0-84C2FE323FDA}"/>
                  </a:ext>
                </a:extLst>
              </p:cNvPr>
              <p:cNvCxnSpPr>
                <a:cxnSpLocks/>
              </p:cNvCxnSpPr>
              <p:nvPr/>
            </p:nvCxnSpPr>
            <p:spPr>
              <a:xfrm flipV="1">
                <a:off x="2468852" y="6090969"/>
                <a:ext cx="621820" cy="331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1" name="直線矢印コネクタ 80">
                <a:extLst>
                  <a:ext uri="{FF2B5EF4-FFF2-40B4-BE49-F238E27FC236}">
                    <a16:creationId xmlns:a16="http://schemas.microsoft.com/office/drawing/2014/main" id="{786B8115-068F-4B99-8F7E-F6759F05CD6C}"/>
                  </a:ext>
                </a:extLst>
              </p:cNvPr>
              <p:cNvCxnSpPr>
                <a:cxnSpLocks/>
              </p:cNvCxnSpPr>
              <p:nvPr/>
            </p:nvCxnSpPr>
            <p:spPr>
              <a:xfrm>
                <a:off x="2461284" y="5304622"/>
                <a:ext cx="628979" cy="76355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grpSp>
        <p:cxnSp>
          <p:nvCxnSpPr>
            <p:cNvPr id="50" name="直線矢印コネクタ 49">
              <a:extLst>
                <a:ext uri="{FF2B5EF4-FFF2-40B4-BE49-F238E27FC236}">
                  <a16:creationId xmlns:a16="http://schemas.microsoft.com/office/drawing/2014/main" id="{FD6EFF4A-5AE5-4EA9-AC76-42B0F529AD71}"/>
                </a:ext>
              </a:extLst>
            </p:cNvPr>
            <p:cNvCxnSpPr>
              <a:cxnSpLocks/>
            </p:cNvCxnSpPr>
            <p:nvPr/>
          </p:nvCxnSpPr>
          <p:spPr>
            <a:xfrm>
              <a:off x="8761625" y="2399550"/>
              <a:ext cx="715900" cy="836059"/>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E2F7DB80-6162-4DEA-B167-6D8B7ED46A55}"/>
                </a:ext>
              </a:extLst>
            </p:cNvPr>
            <p:cNvCxnSpPr>
              <a:cxnSpLocks/>
            </p:cNvCxnSpPr>
            <p:nvPr/>
          </p:nvCxnSpPr>
          <p:spPr>
            <a:xfrm>
              <a:off x="8761625" y="2399550"/>
              <a:ext cx="872621" cy="160875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2" name="直線矢印コネクタ 51">
              <a:extLst>
                <a:ext uri="{FF2B5EF4-FFF2-40B4-BE49-F238E27FC236}">
                  <a16:creationId xmlns:a16="http://schemas.microsoft.com/office/drawing/2014/main" id="{0A0F2519-1A86-41EA-A746-7B01F82BF642}"/>
                </a:ext>
              </a:extLst>
            </p:cNvPr>
            <p:cNvCxnSpPr>
              <a:cxnSpLocks/>
            </p:cNvCxnSpPr>
            <p:nvPr/>
          </p:nvCxnSpPr>
          <p:spPr>
            <a:xfrm>
              <a:off x="8769170" y="2397564"/>
              <a:ext cx="703175" cy="232528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3" name="直線矢印コネクタ 52">
              <a:extLst>
                <a:ext uri="{FF2B5EF4-FFF2-40B4-BE49-F238E27FC236}">
                  <a16:creationId xmlns:a16="http://schemas.microsoft.com/office/drawing/2014/main" id="{5B64340B-8DE8-4BD3-ADB7-627C13E65B4B}"/>
                </a:ext>
              </a:extLst>
            </p:cNvPr>
            <p:cNvCxnSpPr>
              <a:cxnSpLocks/>
            </p:cNvCxnSpPr>
            <p:nvPr/>
          </p:nvCxnSpPr>
          <p:spPr>
            <a:xfrm>
              <a:off x="8887317" y="3012156"/>
              <a:ext cx="565410" cy="23627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4" name="直線矢印コネクタ 53">
              <a:extLst>
                <a:ext uri="{FF2B5EF4-FFF2-40B4-BE49-F238E27FC236}">
                  <a16:creationId xmlns:a16="http://schemas.microsoft.com/office/drawing/2014/main" id="{D25806A7-7FA0-4D4B-BAD6-0C2AC448AC4F}"/>
                </a:ext>
              </a:extLst>
            </p:cNvPr>
            <p:cNvCxnSpPr>
              <a:cxnSpLocks/>
            </p:cNvCxnSpPr>
            <p:nvPr/>
          </p:nvCxnSpPr>
          <p:spPr>
            <a:xfrm>
              <a:off x="8897911" y="3011910"/>
              <a:ext cx="736334" cy="102858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5" name="直線矢印コネクタ 54">
              <a:extLst>
                <a:ext uri="{FF2B5EF4-FFF2-40B4-BE49-F238E27FC236}">
                  <a16:creationId xmlns:a16="http://schemas.microsoft.com/office/drawing/2014/main" id="{C17FD778-C04A-4EC2-B45F-CBEE6AE921AA}"/>
                </a:ext>
              </a:extLst>
            </p:cNvPr>
            <p:cNvCxnSpPr>
              <a:cxnSpLocks/>
            </p:cNvCxnSpPr>
            <p:nvPr/>
          </p:nvCxnSpPr>
          <p:spPr>
            <a:xfrm>
              <a:off x="8643967" y="3989907"/>
              <a:ext cx="990279" cy="1839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3E65E4A1-91A9-4623-85D8-F4669E9AF332}"/>
                </a:ext>
              </a:extLst>
            </p:cNvPr>
            <p:cNvCxnSpPr>
              <a:cxnSpLocks/>
            </p:cNvCxnSpPr>
            <p:nvPr/>
          </p:nvCxnSpPr>
          <p:spPr>
            <a:xfrm flipV="1">
              <a:off x="8607270" y="3218925"/>
              <a:ext cx="864231" cy="73966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BB4C204C-3CA4-4E72-92A0-27424DE7E05A}"/>
                </a:ext>
              </a:extLst>
            </p:cNvPr>
            <p:cNvCxnSpPr>
              <a:cxnSpLocks/>
            </p:cNvCxnSpPr>
            <p:nvPr/>
          </p:nvCxnSpPr>
          <p:spPr>
            <a:xfrm>
              <a:off x="8605685" y="3968046"/>
              <a:ext cx="827506" cy="74715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D42D5538-DF2F-4B9E-A01B-B26870B4BED4}"/>
                </a:ext>
              </a:extLst>
            </p:cNvPr>
            <p:cNvCxnSpPr>
              <a:cxnSpLocks/>
            </p:cNvCxnSpPr>
            <p:nvPr/>
          </p:nvCxnSpPr>
          <p:spPr>
            <a:xfrm flipV="1">
              <a:off x="8908255" y="3252251"/>
              <a:ext cx="544472" cy="145912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F3889BD9-FC53-4750-9B15-34910D619A51}"/>
                </a:ext>
              </a:extLst>
            </p:cNvPr>
            <p:cNvCxnSpPr>
              <a:cxnSpLocks/>
            </p:cNvCxnSpPr>
            <p:nvPr/>
          </p:nvCxnSpPr>
          <p:spPr>
            <a:xfrm flipV="1">
              <a:off x="8918346" y="4025356"/>
              <a:ext cx="678330" cy="68411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D3A6E93E-FF59-415B-B525-483C060D263B}"/>
                </a:ext>
              </a:extLst>
            </p:cNvPr>
            <p:cNvCxnSpPr>
              <a:cxnSpLocks/>
            </p:cNvCxnSpPr>
            <p:nvPr/>
          </p:nvCxnSpPr>
          <p:spPr>
            <a:xfrm>
              <a:off x="8945762" y="4709623"/>
              <a:ext cx="487430"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61" name="正方形/長方形 60">
              <a:extLst>
                <a:ext uri="{FF2B5EF4-FFF2-40B4-BE49-F238E27FC236}">
                  <a16:creationId xmlns:a16="http://schemas.microsoft.com/office/drawing/2014/main" id="{81FEDE38-D44F-4E69-B22E-7743B8C671E2}"/>
                </a:ext>
              </a:extLst>
            </p:cNvPr>
            <p:cNvSpPr/>
            <p:nvPr/>
          </p:nvSpPr>
          <p:spPr>
            <a:xfrm>
              <a:off x="10262789" y="3183290"/>
              <a:ext cx="552976" cy="1740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95502336-C008-4148-8B80-D345296FD8EF}"/>
                </a:ext>
              </a:extLst>
            </p:cNvPr>
            <p:cNvSpPr/>
            <p:nvPr/>
          </p:nvSpPr>
          <p:spPr>
            <a:xfrm>
              <a:off x="10057983" y="3882544"/>
              <a:ext cx="942107" cy="137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a:extLst>
                <a:ext uri="{FF2B5EF4-FFF2-40B4-BE49-F238E27FC236}">
                  <a16:creationId xmlns:a16="http://schemas.microsoft.com/office/drawing/2014/main" id="{8B8B4CF6-45D8-40E3-8010-74FA73F4CF1C}"/>
                </a:ext>
              </a:extLst>
            </p:cNvPr>
            <p:cNvGrpSpPr/>
            <p:nvPr/>
          </p:nvGrpSpPr>
          <p:grpSpPr>
            <a:xfrm>
              <a:off x="10179203" y="3258420"/>
              <a:ext cx="764579" cy="1379967"/>
              <a:chOff x="2348309" y="4519439"/>
              <a:chExt cx="793867" cy="1379967"/>
            </a:xfrm>
          </p:grpSpPr>
          <p:cxnSp>
            <p:nvCxnSpPr>
              <p:cNvPr id="70" name="直線矢印コネクタ 69">
                <a:extLst>
                  <a:ext uri="{FF2B5EF4-FFF2-40B4-BE49-F238E27FC236}">
                    <a16:creationId xmlns:a16="http://schemas.microsoft.com/office/drawing/2014/main" id="{96E8202A-65F7-495F-B8AE-8472B639228C}"/>
                  </a:ext>
                </a:extLst>
              </p:cNvPr>
              <p:cNvCxnSpPr>
                <a:cxnSpLocks/>
              </p:cNvCxnSpPr>
              <p:nvPr/>
            </p:nvCxnSpPr>
            <p:spPr>
              <a:xfrm>
                <a:off x="2519443" y="4519439"/>
                <a:ext cx="615672" cy="559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E3AEAA17-37F7-4EFF-8C1F-7DFB5B9CFA9E}"/>
                  </a:ext>
                </a:extLst>
              </p:cNvPr>
              <p:cNvCxnSpPr>
                <a:cxnSpLocks/>
              </p:cNvCxnSpPr>
              <p:nvPr/>
            </p:nvCxnSpPr>
            <p:spPr>
              <a:xfrm>
                <a:off x="2464886" y="5886919"/>
                <a:ext cx="649261" cy="1248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B7739932-738B-4EB1-8F26-A895E4B9530E}"/>
                  </a:ext>
                </a:extLst>
              </p:cNvPr>
              <p:cNvCxnSpPr>
                <a:cxnSpLocks/>
                <a:stCxn id="62" idx="1"/>
              </p:cNvCxnSpPr>
              <p:nvPr/>
            </p:nvCxnSpPr>
            <p:spPr>
              <a:xfrm>
                <a:off x="2348309" y="5236967"/>
                <a:ext cx="793867" cy="7394"/>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grpSp>
        <p:cxnSp>
          <p:nvCxnSpPr>
            <p:cNvPr id="64" name="直線コネクタ 63">
              <a:extLst>
                <a:ext uri="{FF2B5EF4-FFF2-40B4-BE49-F238E27FC236}">
                  <a16:creationId xmlns:a16="http://schemas.microsoft.com/office/drawing/2014/main" id="{5B07A3C6-0936-4D74-A7B4-C91F8C9C4895}"/>
                </a:ext>
              </a:extLst>
            </p:cNvPr>
            <p:cNvCxnSpPr>
              <a:cxnSpLocks/>
            </p:cNvCxnSpPr>
            <p:nvPr/>
          </p:nvCxnSpPr>
          <p:spPr>
            <a:xfrm>
              <a:off x="7797855" y="1995243"/>
              <a:ext cx="10951" cy="1369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E9B2058C-0553-446C-8087-C1CEE0DA65AD}"/>
                </a:ext>
              </a:extLst>
            </p:cNvPr>
            <p:cNvCxnSpPr>
              <a:cxnSpLocks/>
              <a:stCxn id="66" idx="2"/>
            </p:cNvCxnSpPr>
            <p:nvPr/>
          </p:nvCxnSpPr>
          <p:spPr>
            <a:xfrm>
              <a:off x="7772872" y="1985789"/>
              <a:ext cx="1224687" cy="1668144"/>
            </a:xfrm>
            <a:prstGeom prst="line">
              <a:avLst/>
            </a:prstGeom>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E9D9C696-914F-40B4-A90E-8C0D2BEB569E}"/>
                </a:ext>
              </a:extLst>
            </p:cNvPr>
            <p:cNvSpPr txBox="1"/>
            <p:nvPr/>
          </p:nvSpPr>
          <p:spPr>
            <a:xfrm>
              <a:off x="7501002" y="1678012"/>
              <a:ext cx="543739" cy="307777"/>
            </a:xfrm>
            <a:prstGeom prst="rect">
              <a:avLst/>
            </a:prstGeom>
            <a:noFill/>
          </p:spPr>
          <p:txBody>
            <a:bodyPr wrap="none" rtlCol="0">
              <a:spAutoFit/>
            </a:bodyPr>
            <a:lstStyle/>
            <a:p>
              <a:r>
                <a:rPr kumimoji="1" lang="ja-JP" altLang="en-US" sz="1400" dirty="0"/>
                <a:t>重み</a:t>
              </a:r>
            </a:p>
          </p:txBody>
        </p:sp>
        <p:sp>
          <p:nvSpPr>
            <p:cNvPr id="67" name="テキスト ボックス 66">
              <a:extLst>
                <a:ext uri="{FF2B5EF4-FFF2-40B4-BE49-F238E27FC236}">
                  <a16:creationId xmlns:a16="http://schemas.microsoft.com/office/drawing/2014/main" id="{79A99B6E-FC69-43F0-86E6-A56920308450}"/>
                </a:ext>
              </a:extLst>
            </p:cNvPr>
            <p:cNvSpPr txBox="1"/>
            <p:nvPr/>
          </p:nvSpPr>
          <p:spPr>
            <a:xfrm>
              <a:off x="6294575" y="1724469"/>
              <a:ext cx="902811" cy="307777"/>
            </a:xfrm>
            <a:prstGeom prst="rect">
              <a:avLst/>
            </a:prstGeom>
            <a:noFill/>
          </p:spPr>
          <p:txBody>
            <a:bodyPr wrap="none" rtlCol="0">
              <a:spAutoFit/>
            </a:bodyPr>
            <a:lstStyle/>
            <a:p>
              <a:r>
                <a:rPr kumimoji="1" lang="ja-JP" altLang="en-US" sz="1400" dirty="0"/>
                <a:t>バイアス</a:t>
              </a:r>
            </a:p>
          </p:txBody>
        </p:sp>
        <p:cxnSp>
          <p:nvCxnSpPr>
            <p:cNvPr id="68" name="直線コネクタ 67">
              <a:extLst>
                <a:ext uri="{FF2B5EF4-FFF2-40B4-BE49-F238E27FC236}">
                  <a16:creationId xmlns:a16="http://schemas.microsoft.com/office/drawing/2014/main" id="{75EEACD5-6825-461D-918B-24FF88B442C2}"/>
                </a:ext>
              </a:extLst>
            </p:cNvPr>
            <p:cNvCxnSpPr>
              <a:cxnSpLocks/>
            </p:cNvCxnSpPr>
            <p:nvPr/>
          </p:nvCxnSpPr>
          <p:spPr>
            <a:xfrm>
              <a:off x="6909818" y="1946983"/>
              <a:ext cx="644481" cy="1213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7E0327D-2B31-4B39-AECE-D78E9049ACEA}"/>
                </a:ext>
              </a:extLst>
            </p:cNvPr>
            <p:cNvCxnSpPr>
              <a:cxnSpLocks/>
            </p:cNvCxnSpPr>
            <p:nvPr/>
          </p:nvCxnSpPr>
          <p:spPr>
            <a:xfrm>
              <a:off x="6916322" y="1961294"/>
              <a:ext cx="2087066" cy="83564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6349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01FF67-D730-4502-9098-906CCBACF2B1}"/>
              </a:ext>
            </a:extLst>
          </p:cNvPr>
          <p:cNvSpPr>
            <a:spLocks noGrp="1"/>
          </p:cNvSpPr>
          <p:nvPr>
            <p:ph type="title"/>
          </p:nvPr>
        </p:nvSpPr>
        <p:spPr/>
        <p:txBody>
          <a:bodyPr/>
          <a:lstStyle/>
          <a:p>
            <a:r>
              <a:rPr lang="ja-JP" altLang="en-US" dirty="0"/>
              <a:t>ニューラルネットワークのアルゴリズム</a:t>
            </a:r>
            <a:endParaRPr lang="en-US" altLang="ja-JP" dirty="0"/>
          </a:p>
        </p:txBody>
      </p:sp>
      <p:sp>
        <p:nvSpPr>
          <p:cNvPr id="3" name="コンテンツ プレースホルダー 2">
            <a:extLst>
              <a:ext uri="{FF2B5EF4-FFF2-40B4-BE49-F238E27FC236}">
                <a16:creationId xmlns:a16="http://schemas.microsoft.com/office/drawing/2014/main" id="{F5EFD592-BABF-4062-8506-2B9400245970}"/>
              </a:ext>
            </a:extLst>
          </p:cNvPr>
          <p:cNvSpPr>
            <a:spLocks noGrp="1"/>
          </p:cNvSpPr>
          <p:nvPr>
            <p:ph idx="1"/>
          </p:nvPr>
        </p:nvSpPr>
        <p:spPr>
          <a:xfrm>
            <a:off x="838200" y="1825625"/>
            <a:ext cx="10515600" cy="4667249"/>
          </a:xfrm>
        </p:spPr>
        <p:txBody>
          <a:bodyPr>
            <a:normAutofit/>
          </a:bodyPr>
          <a:lstStyle/>
          <a:p>
            <a:pPr marL="457200" indent="-457200">
              <a:lnSpc>
                <a:spcPct val="100000"/>
              </a:lnSpc>
              <a:buAutoNum type="arabicPeriod"/>
            </a:pPr>
            <a:r>
              <a:rPr lang="en-US" altLang="ja-JP" sz="2000" dirty="0"/>
              <a:t>NN</a:t>
            </a:r>
            <a:r>
              <a:rPr lang="ja-JP" altLang="en-US" sz="2000" dirty="0"/>
              <a:t>のモデルを定義</a:t>
            </a:r>
            <a:endParaRPr lang="en-US" altLang="ja-JP" sz="2000" dirty="0"/>
          </a:p>
          <a:p>
            <a:pPr marL="457200" indent="-457200">
              <a:lnSpc>
                <a:spcPct val="100000"/>
              </a:lnSpc>
              <a:buAutoNum type="arabicPeriod"/>
            </a:pPr>
            <a:r>
              <a:rPr lang="en-US" altLang="ja-JP" sz="2000" dirty="0"/>
              <a:t>NN</a:t>
            </a:r>
            <a:r>
              <a:rPr lang="ja-JP" altLang="en-US" sz="2000" dirty="0"/>
              <a:t>は多くの場合、全てのパラメータ</a:t>
            </a:r>
            <a:r>
              <a:rPr lang="en-US" altLang="ja-JP" sz="2000" dirty="0"/>
              <a:t>(</a:t>
            </a:r>
            <a:r>
              <a:rPr lang="ja-JP" altLang="en-US" sz="2000" dirty="0"/>
              <a:t>重みとバイアス</a:t>
            </a:r>
            <a:r>
              <a:rPr lang="en-US" altLang="ja-JP" sz="2000" dirty="0"/>
              <a:t>)</a:t>
            </a:r>
            <a:r>
              <a:rPr lang="ja-JP" altLang="en-US" sz="2000" dirty="0"/>
              <a:t>を、ガウス分布からランダムに生成した小さい値で初期化する</a:t>
            </a:r>
            <a:r>
              <a:rPr lang="en-US" altLang="ja-JP" sz="2000" dirty="0"/>
              <a:t>(</a:t>
            </a:r>
            <a:r>
              <a:rPr lang="en-US" altLang="ja-JP" sz="2000" dirty="0" err="1"/>
              <a:t>np.random.randn</a:t>
            </a:r>
            <a:r>
              <a:rPr lang="en-US" altLang="ja-JP" sz="2000" dirty="0"/>
              <a:t>())</a:t>
            </a:r>
          </a:p>
          <a:p>
            <a:pPr marL="457200" indent="-457200">
              <a:lnSpc>
                <a:spcPct val="100000"/>
              </a:lnSpc>
              <a:buAutoNum type="arabicPeriod"/>
            </a:pPr>
            <a:r>
              <a:rPr kumimoji="1" lang="ja-JP" altLang="en-US" sz="2000" dirty="0"/>
              <a:t>以下を訓練データ中の全ての観測値に対して複数回繰り返し行う</a:t>
            </a:r>
            <a:endParaRPr kumimoji="1" lang="en-US" altLang="ja-JP" sz="1600" dirty="0"/>
          </a:p>
          <a:p>
            <a:pPr marL="457200" lvl="1" indent="0">
              <a:lnSpc>
                <a:spcPct val="100000"/>
              </a:lnSpc>
              <a:buNone/>
            </a:pPr>
            <a:r>
              <a:rPr lang="en-US" altLang="ja-JP" sz="1800" dirty="0"/>
              <a:t>1.</a:t>
            </a:r>
            <a:r>
              <a:rPr lang="ja-JP" altLang="en-US" sz="1800" dirty="0"/>
              <a:t>データを</a:t>
            </a:r>
            <a:r>
              <a:rPr lang="en-US" altLang="ja-JP" sz="1800" dirty="0"/>
              <a:t>NN</a:t>
            </a:r>
            <a:r>
              <a:rPr lang="ja-JP" altLang="en-US" sz="1800" dirty="0"/>
              <a:t>に流し込む：順伝播</a:t>
            </a:r>
            <a:r>
              <a:rPr lang="en-US" altLang="ja-JP" sz="1800" dirty="0"/>
              <a:t>(=</a:t>
            </a:r>
            <a:r>
              <a:rPr lang="ja-JP" altLang="en-US" sz="1800" dirty="0"/>
              <a:t>予測に相当</a:t>
            </a:r>
            <a:r>
              <a:rPr lang="en-US" altLang="ja-JP" sz="1800" dirty="0"/>
              <a:t>)</a:t>
            </a:r>
          </a:p>
          <a:p>
            <a:pPr marL="457200" lvl="1" indent="0">
              <a:lnSpc>
                <a:spcPct val="100000"/>
              </a:lnSpc>
              <a:buNone/>
            </a:pPr>
            <a:r>
              <a:rPr lang="en-US" altLang="ja-JP" sz="1800" dirty="0"/>
              <a:t>2. </a:t>
            </a:r>
            <a:r>
              <a:rPr lang="ja-JP" altLang="en-US" sz="1800" dirty="0"/>
              <a:t>損失関数計算</a:t>
            </a:r>
            <a:r>
              <a:rPr lang="en-US" altLang="ja-JP" sz="1800" dirty="0"/>
              <a:t>(</a:t>
            </a:r>
            <a:r>
              <a:rPr lang="ja-JP" altLang="en-US" sz="1800" dirty="0"/>
              <a:t>予測と正解の誤差</a:t>
            </a:r>
            <a:r>
              <a:rPr lang="en-US" altLang="ja-JP" sz="1800" dirty="0"/>
              <a:t>)</a:t>
            </a:r>
          </a:p>
          <a:p>
            <a:pPr marL="457200" lvl="1" indent="0">
              <a:lnSpc>
                <a:spcPct val="100000"/>
              </a:lnSpc>
              <a:buNone/>
            </a:pPr>
            <a:r>
              <a:rPr lang="en-US" altLang="ja-JP" sz="1800" dirty="0"/>
              <a:t>3. </a:t>
            </a:r>
            <a:r>
              <a:rPr lang="ja-JP" altLang="en-US" sz="1800" dirty="0"/>
              <a:t>損失関数を最小化するように重みとバイアスの勾配計算</a:t>
            </a:r>
          </a:p>
          <a:p>
            <a:pPr marL="457200" lvl="1" indent="0">
              <a:lnSpc>
                <a:spcPct val="100000"/>
              </a:lnSpc>
              <a:buNone/>
            </a:pPr>
            <a:r>
              <a:rPr lang="en-US" altLang="ja-JP" sz="1800" dirty="0"/>
              <a:t>4. </a:t>
            </a:r>
            <a:r>
              <a:rPr lang="ja-JP" altLang="en-US" sz="1800" dirty="0"/>
              <a:t>重みとバイアスの更新</a:t>
            </a:r>
            <a:r>
              <a:rPr lang="en-US" altLang="ja-JP" sz="1800" dirty="0"/>
              <a:t>(optimizer)</a:t>
            </a:r>
          </a:p>
          <a:p>
            <a:pPr marL="0" indent="0">
              <a:lnSpc>
                <a:spcPct val="100000"/>
              </a:lnSpc>
              <a:buNone/>
            </a:pPr>
            <a:endParaRPr kumimoji="1" lang="en-US" altLang="ja-JP" sz="2400" dirty="0"/>
          </a:p>
          <a:p>
            <a:pPr marL="0" indent="0">
              <a:lnSpc>
                <a:spcPct val="100000"/>
              </a:lnSpc>
              <a:buNone/>
            </a:pPr>
            <a:r>
              <a:rPr lang="en-US" altLang="ja-JP" sz="2000" dirty="0"/>
              <a:t>※</a:t>
            </a:r>
            <a:r>
              <a:rPr lang="ja-JP" altLang="en-US" sz="2000" dirty="0"/>
              <a:t>パラメータの初期値はガウス分布に従っていなくても別にいい</a:t>
            </a:r>
            <a:endParaRPr lang="en-US" altLang="ja-JP" sz="2000" dirty="0"/>
          </a:p>
          <a:p>
            <a:pPr marL="0" indent="0">
              <a:lnSpc>
                <a:spcPct val="100000"/>
              </a:lnSpc>
              <a:buNone/>
            </a:pPr>
            <a:r>
              <a:rPr lang="en-US" altLang="ja-JP" sz="2000" dirty="0"/>
              <a:t>※</a:t>
            </a:r>
            <a:r>
              <a:rPr lang="ja-JP" altLang="en-US" sz="2000" dirty="0"/>
              <a:t>全ての訓練データを使って</a:t>
            </a:r>
            <a:r>
              <a:rPr lang="en-US" altLang="ja-JP" sz="2000" dirty="0"/>
              <a:t>1</a:t>
            </a:r>
            <a:r>
              <a:rPr lang="ja-JP" altLang="en-US" sz="2000" dirty="0"/>
              <a:t>回訓練することをエポック</a:t>
            </a:r>
            <a:r>
              <a:rPr lang="en-US" altLang="ja-JP" sz="2000" dirty="0"/>
              <a:t>(epoch)</a:t>
            </a:r>
            <a:r>
              <a:rPr lang="ja-JP" altLang="en-US" sz="2000" dirty="0"/>
              <a:t>と呼ぶ</a:t>
            </a:r>
            <a:endParaRPr kumimoji="1" lang="en-US" altLang="ja-JP" sz="2000" dirty="0"/>
          </a:p>
        </p:txBody>
      </p:sp>
      <p:cxnSp>
        <p:nvCxnSpPr>
          <p:cNvPr id="15" name="直線コネクタ 14">
            <a:extLst>
              <a:ext uri="{FF2B5EF4-FFF2-40B4-BE49-F238E27FC236}">
                <a16:creationId xmlns:a16="http://schemas.microsoft.com/office/drawing/2014/main" id="{FE486C2D-8A98-4776-8A70-F9BB0CDF6075}"/>
              </a:ext>
            </a:extLst>
          </p:cNvPr>
          <p:cNvCxnSpPr>
            <a:cxnSpLocks/>
          </p:cNvCxnSpPr>
          <p:nvPr/>
        </p:nvCxnSpPr>
        <p:spPr>
          <a:xfrm>
            <a:off x="751114" y="1458686"/>
            <a:ext cx="10688411" cy="0"/>
          </a:xfrm>
          <a:prstGeom prst="line">
            <a:avLst/>
          </a:prstGeom>
          <a:ln w="19050"/>
        </p:spPr>
        <p:style>
          <a:lnRef idx="1">
            <a:schemeClr val="dk1"/>
          </a:lnRef>
          <a:fillRef idx="0">
            <a:schemeClr val="dk1"/>
          </a:fillRef>
          <a:effectRef idx="0">
            <a:schemeClr val="dk1"/>
          </a:effectRef>
          <a:fontRef idx="minor">
            <a:schemeClr val="tx1"/>
          </a:fontRef>
        </p:style>
      </p:cxnSp>
      <p:sp>
        <p:nvSpPr>
          <p:cNvPr id="6" name="スライド番号プレースホルダー 5">
            <a:extLst>
              <a:ext uri="{FF2B5EF4-FFF2-40B4-BE49-F238E27FC236}">
                <a16:creationId xmlns:a16="http://schemas.microsoft.com/office/drawing/2014/main" id="{7A4874BB-A430-4C22-864F-1BB0BE37BEDC}"/>
              </a:ext>
            </a:extLst>
          </p:cNvPr>
          <p:cNvSpPr>
            <a:spLocks noGrp="1"/>
          </p:cNvSpPr>
          <p:nvPr>
            <p:ph type="sldNum" sz="quarter" idx="12"/>
          </p:nvPr>
        </p:nvSpPr>
        <p:spPr/>
        <p:txBody>
          <a:bodyPr/>
          <a:lstStyle/>
          <a:p>
            <a:fld id="{B3F518D4-8B21-488A-A0B0-3A64EA30DC73}" type="slidenum">
              <a:rPr kumimoji="1" lang="ja-JP" altLang="en-US" smtClean="0"/>
              <a:t>5</a:t>
            </a:fld>
            <a:endParaRPr kumimoji="1" lang="ja-JP" altLang="en-US"/>
          </a:p>
        </p:txBody>
      </p:sp>
    </p:spTree>
    <p:extLst>
      <p:ext uri="{BB962C8B-B14F-4D97-AF65-F5344CB8AC3E}">
        <p14:creationId xmlns:p14="http://schemas.microsoft.com/office/powerpoint/2010/main" val="282022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AD3E7C-5529-4007-A9F4-9DEA13EE6A2D}"/>
              </a:ext>
            </a:extLst>
          </p:cNvPr>
          <p:cNvSpPr>
            <a:spLocks noGrp="1"/>
          </p:cNvSpPr>
          <p:nvPr>
            <p:ph type="title"/>
          </p:nvPr>
        </p:nvSpPr>
        <p:spPr/>
        <p:txBody>
          <a:bodyPr/>
          <a:lstStyle/>
          <a:p>
            <a:r>
              <a:rPr lang="ja-JP" altLang="en-US" dirty="0"/>
              <a:t>ニューラルネットワークの流れ</a:t>
            </a:r>
            <a:endParaRPr kumimoji="1" lang="ja-JP" altLang="en-US" dirty="0"/>
          </a:p>
        </p:txBody>
      </p:sp>
      <p:sp>
        <p:nvSpPr>
          <p:cNvPr id="3" name="コンテンツ プレースホルダー 2">
            <a:extLst>
              <a:ext uri="{FF2B5EF4-FFF2-40B4-BE49-F238E27FC236}">
                <a16:creationId xmlns:a16="http://schemas.microsoft.com/office/drawing/2014/main" id="{33FEBC2B-899E-4C34-89BC-0286107D5FB3}"/>
              </a:ext>
            </a:extLst>
          </p:cNvPr>
          <p:cNvSpPr>
            <a:spLocks noGrp="1"/>
          </p:cNvSpPr>
          <p:nvPr>
            <p:ph idx="1"/>
          </p:nvPr>
        </p:nvSpPr>
        <p:spPr>
          <a:xfrm>
            <a:off x="838200" y="1553378"/>
            <a:ext cx="10515599" cy="2038763"/>
          </a:xfrm>
        </p:spPr>
        <p:txBody>
          <a:bodyPr>
            <a:normAutofit/>
          </a:bodyPr>
          <a:lstStyle/>
          <a:p>
            <a:pPr marL="0" indent="0">
              <a:buNone/>
            </a:pPr>
            <a:r>
              <a:rPr lang="en-US" altLang="ja-JP" sz="2400" dirty="0"/>
              <a:t>3.</a:t>
            </a:r>
            <a:r>
              <a:rPr lang="ja-JP" altLang="en-US" sz="2400" dirty="0"/>
              <a:t>以下を訓練データ中の全ての観測値に対して複数回繰り返し行う</a:t>
            </a:r>
            <a:endParaRPr lang="en-US" altLang="ja-JP" sz="2400" dirty="0"/>
          </a:p>
          <a:p>
            <a:pPr marL="457200" lvl="1" indent="0">
              <a:buNone/>
            </a:pPr>
            <a:r>
              <a:rPr lang="en-US" altLang="ja-JP" sz="2000" dirty="0"/>
              <a:t>1.</a:t>
            </a:r>
            <a:r>
              <a:rPr lang="ja-JP" altLang="en-US" sz="2000" dirty="0"/>
              <a:t>データを</a:t>
            </a:r>
            <a:r>
              <a:rPr lang="en-US" altLang="ja-JP" sz="2000" dirty="0"/>
              <a:t>NN</a:t>
            </a:r>
            <a:r>
              <a:rPr lang="ja-JP" altLang="en-US" sz="2000" dirty="0"/>
              <a:t>に流し込む：順伝播</a:t>
            </a:r>
            <a:r>
              <a:rPr lang="en-US" altLang="ja-JP" sz="2000" dirty="0"/>
              <a:t>(=</a:t>
            </a:r>
            <a:r>
              <a:rPr lang="ja-JP" altLang="en-US" sz="2000" dirty="0"/>
              <a:t>予測に相当</a:t>
            </a:r>
            <a:r>
              <a:rPr lang="en-US" altLang="ja-JP" sz="2000" dirty="0"/>
              <a:t>)</a:t>
            </a:r>
          </a:p>
          <a:p>
            <a:pPr marL="457200" lvl="1" indent="0">
              <a:buNone/>
            </a:pPr>
            <a:r>
              <a:rPr lang="en-US" altLang="ja-JP" sz="2000" dirty="0">
                <a:solidFill>
                  <a:schemeClr val="bg2">
                    <a:lumMod val="90000"/>
                  </a:schemeClr>
                </a:solidFill>
              </a:rPr>
              <a:t>2. </a:t>
            </a:r>
            <a:r>
              <a:rPr lang="ja-JP" altLang="en-US" sz="2000" dirty="0">
                <a:solidFill>
                  <a:schemeClr val="bg2">
                    <a:lumMod val="90000"/>
                  </a:schemeClr>
                </a:solidFill>
              </a:rPr>
              <a:t>損失関数計算</a:t>
            </a:r>
            <a:r>
              <a:rPr lang="en-US" altLang="ja-JP" sz="2000" dirty="0">
                <a:solidFill>
                  <a:schemeClr val="bg2">
                    <a:lumMod val="90000"/>
                  </a:schemeClr>
                </a:solidFill>
              </a:rPr>
              <a:t>(</a:t>
            </a:r>
            <a:r>
              <a:rPr lang="ja-JP" altLang="en-US" sz="2000" dirty="0">
                <a:solidFill>
                  <a:schemeClr val="bg2">
                    <a:lumMod val="90000"/>
                  </a:schemeClr>
                </a:solidFill>
              </a:rPr>
              <a:t>予測と正解の誤差</a:t>
            </a:r>
            <a:r>
              <a:rPr lang="en-US" altLang="ja-JP" sz="2000" dirty="0">
                <a:solidFill>
                  <a:schemeClr val="bg2">
                    <a:lumMod val="90000"/>
                  </a:schemeClr>
                </a:solidFill>
              </a:rPr>
              <a:t>)</a:t>
            </a:r>
          </a:p>
          <a:p>
            <a:pPr marL="457200" lvl="1" indent="0">
              <a:buNone/>
            </a:pPr>
            <a:r>
              <a:rPr lang="en-US" altLang="ja-JP" sz="2000" dirty="0">
                <a:solidFill>
                  <a:schemeClr val="bg2">
                    <a:lumMod val="90000"/>
                  </a:schemeClr>
                </a:solidFill>
              </a:rPr>
              <a:t>3. </a:t>
            </a:r>
            <a:r>
              <a:rPr lang="ja-JP" altLang="en-US" sz="2000" dirty="0">
                <a:solidFill>
                  <a:schemeClr val="bg2">
                    <a:lumMod val="90000"/>
                  </a:schemeClr>
                </a:solidFill>
              </a:rPr>
              <a:t>損失関数を最小化するように重みとバイアスの勾配計算</a:t>
            </a:r>
            <a:endParaRPr lang="en-US" altLang="ja-JP" sz="2000" dirty="0">
              <a:solidFill>
                <a:schemeClr val="bg2">
                  <a:lumMod val="90000"/>
                </a:schemeClr>
              </a:solidFill>
            </a:endParaRPr>
          </a:p>
          <a:p>
            <a:pPr marL="457200" lvl="1" indent="0">
              <a:buNone/>
            </a:pPr>
            <a:r>
              <a:rPr lang="en-US" altLang="ja-JP" sz="2000" dirty="0">
                <a:solidFill>
                  <a:schemeClr val="bg2">
                    <a:lumMod val="90000"/>
                  </a:schemeClr>
                </a:solidFill>
              </a:rPr>
              <a:t>4. </a:t>
            </a:r>
            <a:r>
              <a:rPr lang="ja-JP" altLang="en-US" sz="2000" dirty="0">
                <a:solidFill>
                  <a:schemeClr val="bg2">
                    <a:lumMod val="90000"/>
                  </a:schemeClr>
                </a:solidFill>
              </a:rPr>
              <a:t>重みとバイアスの更新</a:t>
            </a:r>
            <a:r>
              <a:rPr lang="en-US" altLang="ja-JP" sz="2000" dirty="0">
                <a:solidFill>
                  <a:schemeClr val="bg2">
                    <a:lumMod val="90000"/>
                  </a:schemeClr>
                </a:solidFill>
              </a:rPr>
              <a:t>(optimizer)</a:t>
            </a:r>
            <a:endParaRPr lang="ja-JP" altLang="en-US" sz="2000" dirty="0">
              <a:solidFill>
                <a:schemeClr val="bg2">
                  <a:lumMod val="90000"/>
                </a:schemeClr>
              </a:solidFill>
            </a:endParaRPr>
          </a:p>
        </p:txBody>
      </p:sp>
      <p:grpSp>
        <p:nvGrpSpPr>
          <p:cNvPr id="36" name="グループ化 35">
            <a:extLst>
              <a:ext uri="{FF2B5EF4-FFF2-40B4-BE49-F238E27FC236}">
                <a16:creationId xmlns:a16="http://schemas.microsoft.com/office/drawing/2014/main" id="{8F8990FC-B894-4F3E-B6BC-CC4DC7A8B2D9}"/>
              </a:ext>
            </a:extLst>
          </p:cNvPr>
          <p:cNvGrpSpPr/>
          <p:nvPr/>
        </p:nvGrpSpPr>
        <p:grpSpPr>
          <a:xfrm>
            <a:off x="5824728" y="3114165"/>
            <a:ext cx="5448936" cy="3332458"/>
            <a:chOff x="6294575" y="1678012"/>
            <a:chExt cx="5519654" cy="3532991"/>
          </a:xfrm>
        </p:grpSpPr>
        <p:pic>
          <p:nvPicPr>
            <p:cNvPr id="37" name="図 36" descr="グラフィック, 挿絵 が含まれている画像&#10;&#10;自動的に生成された説明">
              <a:extLst>
                <a:ext uri="{FF2B5EF4-FFF2-40B4-BE49-F238E27FC236}">
                  <a16:creationId xmlns:a16="http://schemas.microsoft.com/office/drawing/2014/main" id="{398FD8AF-DE18-49E1-B59B-576BF91AD968}"/>
                </a:ext>
              </a:extLst>
            </p:cNvPr>
            <p:cNvPicPr>
              <a:picLocks noChangeAspect="1"/>
            </p:cNvPicPr>
            <p:nvPr/>
          </p:nvPicPr>
          <p:blipFill rotWithShape="1">
            <a:blip r:embed="rId2">
              <a:extLst>
                <a:ext uri="{28A0092B-C50C-407E-A947-70E740481C1C}">
                  <a14:useLocalDpi xmlns:a14="http://schemas.microsoft.com/office/drawing/2010/main" val="0"/>
                </a:ext>
              </a:extLst>
            </a:blip>
            <a:srcRect l="15587" t="-738" b="8986"/>
            <a:stretch/>
          </p:blipFill>
          <p:spPr>
            <a:xfrm>
              <a:off x="6777652" y="1961295"/>
              <a:ext cx="5036577" cy="3249708"/>
            </a:xfrm>
            <a:prstGeom prst="rect">
              <a:avLst/>
            </a:prstGeom>
          </p:spPr>
        </p:pic>
        <p:grpSp>
          <p:nvGrpSpPr>
            <p:cNvPr id="38" name="グループ化 37">
              <a:extLst>
                <a:ext uri="{FF2B5EF4-FFF2-40B4-BE49-F238E27FC236}">
                  <a16:creationId xmlns:a16="http://schemas.microsoft.com/office/drawing/2014/main" id="{B55BE122-6B60-4DE4-A132-BA34A8D5FD0D}"/>
                </a:ext>
              </a:extLst>
            </p:cNvPr>
            <p:cNvGrpSpPr/>
            <p:nvPr/>
          </p:nvGrpSpPr>
          <p:grpSpPr>
            <a:xfrm>
              <a:off x="7421321" y="2975818"/>
              <a:ext cx="924111" cy="1785807"/>
              <a:chOff x="2461284" y="4308473"/>
              <a:chExt cx="959510" cy="1785807"/>
            </a:xfrm>
          </p:grpSpPr>
          <p:cxnSp>
            <p:nvCxnSpPr>
              <p:cNvPr id="65" name="直線矢印コネクタ 64">
                <a:extLst>
                  <a:ext uri="{FF2B5EF4-FFF2-40B4-BE49-F238E27FC236}">
                    <a16:creationId xmlns:a16="http://schemas.microsoft.com/office/drawing/2014/main" id="{74ACD191-5DD3-4D78-90F6-74BAF6FDFEA5}"/>
                  </a:ext>
                </a:extLst>
              </p:cNvPr>
              <p:cNvCxnSpPr>
                <a:cxnSpLocks/>
              </p:cNvCxnSpPr>
              <p:nvPr/>
            </p:nvCxnSpPr>
            <p:spPr>
              <a:xfrm flipV="1">
                <a:off x="2519443" y="4308473"/>
                <a:ext cx="605277" cy="210966"/>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E19723D2-A6E2-43A7-B9EE-BA5A77768065}"/>
                  </a:ext>
                </a:extLst>
              </p:cNvPr>
              <p:cNvCxnSpPr>
                <a:cxnSpLocks/>
              </p:cNvCxnSpPr>
              <p:nvPr/>
            </p:nvCxnSpPr>
            <p:spPr>
              <a:xfrm>
                <a:off x="2519443" y="4531927"/>
                <a:ext cx="872629" cy="820582"/>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2D09CC32-D0F6-45E2-8A9F-2BF5373D963D}"/>
                  </a:ext>
                </a:extLst>
              </p:cNvPr>
              <p:cNvCxnSpPr>
                <a:cxnSpLocks/>
              </p:cNvCxnSpPr>
              <p:nvPr/>
            </p:nvCxnSpPr>
            <p:spPr>
              <a:xfrm>
                <a:off x="2503309" y="4531926"/>
                <a:ext cx="586954" cy="1487242"/>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75FFC98B-8E13-4F5D-A013-AEAA4C3DBB29}"/>
                  </a:ext>
                </a:extLst>
              </p:cNvPr>
              <p:cNvCxnSpPr>
                <a:cxnSpLocks/>
              </p:cNvCxnSpPr>
              <p:nvPr/>
            </p:nvCxnSpPr>
            <p:spPr>
              <a:xfrm flipV="1">
                <a:off x="2468852" y="4339659"/>
                <a:ext cx="639733" cy="95551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CAAF06CB-53CC-487A-942A-8E227DB19795}"/>
                  </a:ext>
                </a:extLst>
              </p:cNvPr>
              <p:cNvCxnSpPr>
                <a:cxnSpLocks/>
              </p:cNvCxnSpPr>
              <p:nvPr/>
            </p:nvCxnSpPr>
            <p:spPr>
              <a:xfrm>
                <a:off x="2468852" y="5286224"/>
                <a:ext cx="951942" cy="44759"/>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148856A2-4421-43AE-A4C5-075FCCF55F22}"/>
                  </a:ext>
                </a:extLst>
              </p:cNvPr>
              <p:cNvCxnSpPr>
                <a:cxnSpLocks/>
              </p:cNvCxnSpPr>
              <p:nvPr/>
            </p:nvCxnSpPr>
            <p:spPr>
              <a:xfrm flipV="1">
                <a:off x="2484987" y="4357484"/>
                <a:ext cx="639732" cy="170175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13499C1A-9C1F-44BF-BF3A-A52BA691E73E}"/>
                  </a:ext>
                </a:extLst>
              </p:cNvPr>
              <p:cNvCxnSpPr>
                <a:cxnSpLocks/>
              </p:cNvCxnSpPr>
              <p:nvPr/>
            </p:nvCxnSpPr>
            <p:spPr>
              <a:xfrm flipV="1">
                <a:off x="2496251" y="5348091"/>
                <a:ext cx="902811" cy="720086"/>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F9E3B1BD-9064-4CC2-807D-DA1DA53220F0}"/>
                  </a:ext>
                </a:extLst>
              </p:cNvPr>
              <p:cNvCxnSpPr>
                <a:cxnSpLocks/>
              </p:cNvCxnSpPr>
              <p:nvPr/>
            </p:nvCxnSpPr>
            <p:spPr>
              <a:xfrm flipV="1">
                <a:off x="2468852" y="6090969"/>
                <a:ext cx="621820" cy="331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A11C689F-3C10-4996-9644-04D29F0F574D}"/>
                  </a:ext>
                </a:extLst>
              </p:cNvPr>
              <p:cNvCxnSpPr>
                <a:cxnSpLocks/>
              </p:cNvCxnSpPr>
              <p:nvPr/>
            </p:nvCxnSpPr>
            <p:spPr>
              <a:xfrm>
                <a:off x="2461284" y="5304622"/>
                <a:ext cx="628979" cy="76355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grpSp>
        <p:cxnSp>
          <p:nvCxnSpPr>
            <p:cNvPr id="39" name="直線矢印コネクタ 38">
              <a:extLst>
                <a:ext uri="{FF2B5EF4-FFF2-40B4-BE49-F238E27FC236}">
                  <a16:creationId xmlns:a16="http://schemas.microsoft.com/office/drawing/2014/main" id="{7D2721E9-34EA-4A7F-8FEC-783D561672F6}"/>
                </a:ext>
              </a:extLst>
            </p:cNvPr>
            <p:cNvCxnSpPr>
              <a:cxnSpLocks/>
            </p:cNvCxnSpPr>
            <p:nvPr/>
          </p:nvCxnSpPr>
          <p:spPr>
            <a:xfrm>
              <a:off x="8761625" y="2399550"/>
              <a:ext cx="715900" cy="836059"/>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04A8868F-A29B-4B84-B46F-8600889FE196}"/>
                </a:ext>
              </a:extLst>
            </p:cNvPr>
            <p:cNvCxnSpPr>
              <a:cxnSpLocks/>
            </p:cNvCxnSpPr>
            <p:nvPr/>
          </p:nvCxnSpPr>
          <p:spPr>
            <a:xfrm>
              <a:off x="8761625" y="2399550"/>
              <a:ext cx="872621" cy="160875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1" name="直線矢印コネクタ 40">
              <a:extLst>
                <a:ext uri="{FF2B5EF4-FFF2-40B4-BE49-F238E27FC236}">
                  <a16:creationId xmlns:a16="http://schemas.microsoft.com/office/drawing/2014/main" id="{B759F96D-EF72-492B-8E16-82FF40371598}"/>
                </a:ext>
              </a:extLst>
            </p:cNvPr>
            <p:cNvCxnSpPr>
              <a:cxnSpLocks/>
            </p:cNvCxnSpPr>
            <p:nvPr/>
          </p:nvCxnSpPr>
          <p:spPr>
            <a:xfrm>
              <a:off x="8769170" y="2397564"/>
              <a:ext cx="703175" cy="232528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2" name="直線矢印コネクタ 41">
              <a:extLst>
                <a:ext uri="{FF2B5EF4-FFF2-40B4-BE49-F238E27FC236}">
                  <a16:creationId xmlns:a16="http://schemas.microsoft.com/office/drawing/2014/main" id="{388D5B75-6F00-42DA-87D4-6A1FE511564B}"/>
                </a:ext>
              </a:extLst>
            </p:cNvPr>
            <p:cNvCxnSpPr>
              <a:cxnSpLocks/>
            </p:cNvCxnSpPr>
            <p:nvPr/>
          </p:nvCxnSpPr>
          <p:spPr>
            <a:xfrm>
              <a:off x="8887317" y="3012156"/>
              <a:ext cx="565410" cy="23627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3" name="直線矢印コネクタ 42">
              <a:extLst>
                <a:ext uri="{FF2B5EF4-FFF2-40B4-BE49-F238E27FC236}">
                  <a16:creationId xmlns:a16="http://schemas.microsoft.com/office/drawing/2014/main" id="{B3C49B21-75E8-40C6-A476-3D962AF4915E}"/>
                </a:ext>
              </a:extLst>
            </p:cNvPr>
            <p:cNvCxnSpPr>
              <a:cxnSpLocks/>
            </p:cNvCxnSpPr>
            <p:nvPr/>
          </p:nvCxnSpPr>
          <p:spPr>
            <a:xfrm>
              <a:off x="8897911" y="3011910"/>
              <a:ext cx="736334" cy="102858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5" name="直線矢印コネクタ 44">
              <a:extLst>
                <a:ext uri="{FF2B5EF4-FFF2-40B4-BE49-F238E27FC236}">
                  <a16:creationId xmlns:a16="http://schemas.microsoft.com/office/drawing/2014/main" id="{258CB43B-9E83-469D-AAED-00CF06A8DEFD}"/>
                </a:ext>
              </a:extLst>
            </p:cNvPr>
            <p:cNvCxnSpPr>
              <a:cxnSpLocks/>
            </p:cNvCxnSpPr>
            <p:nvPr/>
          </p:nvCxnSpPr>
          <p:spPr>
            <a:xfrm>
              <a:off x="8643967" y="3989907"/>
              <a:ext cx="990279" cy="1839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EFCA6315-1C6F-4DE2-964C-1CFE8D56F6C2}"/>
                </a:ext>
              </a:extLst>
            </p:cNvPr>
            <p:cNvCxnSpPr>
              <a:cxnSpLocks/>
            </p:cNvCxnSpPr>
            <p:nvPr/>
          </p:nvCxnSpPr>
          <p:spPr>
            <a:xfrm flipV="1">
              <a:off x="8607270" y="3218925"/>
              <a:ext cx="864231" cy="73966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39AE6032-E726-41D7-93A5-656F6A0CD9B9}"/>
                </a:ext>
              </a:extLst>
            </p:cNvPr>
            <p:cNvCxnSpPr>
              <a:cxnSpLocks/>
            </p:cNvCxnSpPr>
            <p:nvPr/>
          </p:nvCxnSpPr>
          <p:spPr>
            <a:xfrm>
              <a:off x="8605685" y="3968046"/>
              <a:ext cx="827506" cy="74715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0" name="直線矢印コネクタ 49">
              <a:extLst>
                <a:ext uri="{FF2B5EF4-FFF2-40B4-BE49-F238E27FC236}">
                  <a16:creationId xmlns:a16="http://schemas.microsoft.com/office/drawing/2014/main" id="{75AAA217-E4DA-442D-A45D-70A2B21CCD91}"/>
                </a:ext>
              </a:extLst>
            </p:cNvPr>
            <p:cNvCxnSpPr>
              <a:cxnSpLocks/>
            </p:cNvCxnSpPr>
            <p:nvPr/>
          </p:nvCxnSpPr>
          <p:spPr>
            <a:xfrm flipV="1">
              <a:off x="8908255" y="3252251"/>
              <a:ext cx="544472" cy="145912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31E2AA81-B2F3-4DB3-863A-2721BB944556}"/>
                </a:ext>
              </a:extLst>
            </p:cNvPr>
            <p:cNvCxnSpPr>
              <a:cxnSpLocks/>
            </p:cNvCxnSpPr>
            <p:nvPr/>
          </p:nvCxnSpPr>
          <p:spPr>
            <a:xfrm flipV="1">
              <a:off x="8918346" y="4025356"/>
              <a:ext cx="678330" cy="68411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2" name="直線矢印コネクタ 51">
              <a:extLst>
                <a:ext uri="{FF2B5EF4-FFF2-40B4-BE49-F238E27FC236}">
                  <a16:creationId xmlns:a16="http://schemas.microsoft.com/office/drawing/2014/main" id="{F644986C-9052-48EE-899E-A30C89BE9E09}"/>
                </a:ext>
              </a:extLst>
            </p:cNvPr>
            <p:cNvCxnSpPr>
              <a:cxnSpLocks/>
            </p:cNvCxnSpPr>
            <p:nvPr/>
          </p:nvCxnSpPr>
          <p:spPr>
            <a:xfrm>
              <a:off x="8945762" y="4709623"/>
              <a:ext cx="487430"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3" name="正方形/長方形 52">
              <a:extLst>
                <a:ext uri="{FF2B5EF4-FFF2-40B4-BE49-F238E27FC236}">
                  <a16:creationId xmlns:a16="http://schemas.microsoft.com/office/drawing/2014/main" id="{709165EA-C960-4558-AED7-2D8EB21856AC}"/>
                </a:ext>
              </a:extLst>
            </p:cNvPr>
            <p:cNvSpPr/>
            <p:nvPr/>
          </p:nvSpPr>
          <p:spPr>
            <a:xfrm>
              <a:off x="10262789" y="3183290"/>
              <a:ext cx="552976" cy="1740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8583F302-7E5B-4721-BFF1-04F0F3EC3C04}"/>
                </a:ext>
              </a:extLst>
            </p:cNvPr>
            <p:cNvSpPr/>
            <p:nvPr/>
          </p:nvSpPr>
          <p:spPr>
            <a:xfrm>
              <a:off x="10057983" y="3882544"/>
              <a:ext cx="942107" cy="137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a:extLst>
                <a:ext uri="{FF2B5EF4-FFF2-40B4-BE49-F238E27FC236}">
                  <a16:creationId xmlns:a16="http://schemas.microsoft.com/office/drawing/2014/main" id="{9A4A7DC3-7A91-4F3F-A907-B6EE5468860E}"/>
                </a:ext>
              </a:extLst>
            </p:cNvPr>
            <p:cNvGrpSpPr/>
            <p:nvPr/>
          </p:nvGrpSpPr>
          <p:grpSpPr>
            <a:xfrm>
              <a:off x="10179203" y="3258420"/>
              <a:ext cx="764579" cy="1379967"/>
              <a:chOff x="2348309" y="4519439"/>
              <a:chExt cx="793867" cy="1379967"/>
            </a:xfrm>
          </p:grpSpPr>
          <p:cxnSp>
            <p:nvCxnSpPr>
              <p:cNvPr id="62" name="直線矢印コネクタ 61">
                <a:extLst>
                  <a:ext uri="{FF2B5EF4-FFF2-40B4-BE49-F238E27FC236}">
                    <a16:creationId xmlns:a16="http://schemas.microsoft.com/office/drawing/2014/main" id="{135E32DA-FB32-4407-A79B-D2930AEAC36B}"/>
                  </a:ext>
                </a:extLst>
              </p:cNvPr>
              <p:cNvCxnSpPr>
                <a:cxnSpLocks/>
              </p:cNvCxnSpPr>
              <p:nvPr/>
            </p:nvCxnSpPr>
            <p:spPr>
              <a:xfrm>
                <a:off x="2519443" y="4519439"/>
                <a:ext cx="615672" cy="559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CB6CED37-3444-4729-A3ED-12F0731B56DA}"/>
                  </a:ext>
                </a:extLst>
              </p:cNvPr>
              <p:cNvCxnSpPr>
                <a:cxnSpLocks/>
              </p:cNvCxnSpPr>
              <p:nvPr/>
            </p:nvCxnSpPr>
            <p:spPr>
              <a:xfrm>
                <a:off x="2464886" y="5886919"/>
                <a:ext cx="649261" cy="1248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69E60013-ABAE-4C26-85EC-FCF4A3075830}"/>
                  </a:ext>
                </a:extLst>
              </p:cNvPr>
              <p:cNvCxnSpPr>
                <a:cxnSpLocks/>
                <a:stCxn id="54" idx="1"/>
              </p:cNvCxnSpPr>
              <p:nvPr/>
            </p:nvCxnSpPr>
            <p:spPr>
              <a:xfrm>
                <a:off x="2348309" y="5236967"/>
                <a:ext cx="793867" cy="7394"/>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grpSp>
        <p:cxnSp>
          <p:nvCxnSpPr>
            <p:cNvPr id="56" name="直線コネクタ 55">
              <a:extLst>
                <a:ext uri="{FF2B5EF4-FFF2-40B4-BE49-F238E27FC236}">
                  <a16:creationId xmlns:a16="http://schemas.microsoft.com/office/drawing/2014/main" id="{E1000C33-F1FA-447E-A9BF-501327C3AD88}"/>
                </a:ext>
              </a:extLst>
            </p:cNvPr>
            <p:cNvCxnSpPr>
              <a:cxnSpLocks/>
            </p:cNvCxnSpPr>
            <p:nvPr/>
          </p:nvCxnSpPr>
          <p:spPr>
            <a:xfrm>
              <a:off x="7797855" y="1995243"/>
              <a:ext cx="10951" cy="1369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840A4964-9A8D-4557-9E19-5735BCB67ABD}"/>
                </a:ext>
              </a:extLst>
            </p:cNvPr>
            <p:cNvCxnSpPr>
              <a:cxnSpLocks/>
              <a:stCxn id="58" idx="2"/>
            </p:cNvCxnSpPr>
            <p:nvPr/>
          </p:nvCxnSpPr>
          <p:spPr>
            <a:xfrm>
              <a:off x="7772872" y="1985789"/>
              <a:ext cx="1224687" cy="1668144"/>
            </a:xfrm>
            <a:prstGeom prst="line">
              <a:avLst/>
            </a:prstGeom>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14E7C1BF-9E1A-4134-9441-F99F886AC13A}"/>
                </a:ext>
              </a:extLst>
            </p:cNvPr>
            <p:cNvSpPr txBox="1"/>
            <p:nvPr/>
          </p:nvSpPr>
          <p:spPr>
            <a:xfrm>
              <a:off x="7501002" y="1678012"/>
              <a:ext cx="543739" cy="307777"/>
            </a:xfrm>
            <a:prstGeom prst="rect">
              <a:avLst/>
            </a:prstGeom>
            <a:noFill/>
          </p:spPr>
          <p:txBody>
            <a:bodyPr wrap="none" rtlCol="0">
              <a:spAutoFit/>
            </a:bodyPr>
            <a:lstStyle/>
            <a:p>
              <a:r>
                <a:rPr kumimoji="1" lang="ja-JP" altLang="en-US" sz="1400" dirty="0"/>
                <a:t>重み</a:t>
              </a:r>
            </a:p>
          </p:txBody>
        </p:sp>
        <p:sp>
          <p:nvSpPr>
            <p:cNvPr id="59" name="テキスト ボックス 58">
              <a:extLst>
                <a:ext uri="{FF2B5EF4-FFF2-40B4-BE49-F238E27FC236}">
                  <a16:creationId xmlns:a16="http://schemas.microsoft.com/office/drawing/2014/main" id="{BABBBD7B-3037-41F6-8668-BD980B7534BA}"/>
                </a:ext>
              </a:extLst>
            </p:cNvPr>
            <p:cNvSpPr txBox="1"/>
            <p:nvPr/>
          </p:nvSpPr>
          <p:spPr>
            <a:xfrm>
              <a:off x="6294575" y="1724469"/>
              <a:ext cx="902811" cy="307777"/>
            </a:xfrm>
            <a:prstGeom prst="rect">
              <a:avLst/>
            </a:prstGeom>
            <a:noFill/>
          </p:spPr>
          <p:txBody>
            <a:bodyPr wrap="none" rtlCol="0">
              <a:spAutoFit/>
            </a:bodyPr>
            <a:lstStyle/>
            <a:p>
              <a:r>
                <a:rPr kumimoji="1" lang="ja-JP" altLang="en-US" sz="1400" dirty="0"/>
                <a:t>バイアス</a:t>
              </a:r>
            </a:p>
          </p:txBody>
        </p:sp>
        <p:cxnSp>
          <p:nvCxnSpPr>
            <p:cNvPr id="60" name="直線コネクタ 59">
              <a:extLst>
                <a:ext uri="{FF2B5EF4-FFF2-40B4-BE49-F238E27FC236}">
                  <a16:creationId xmlns:a16="http://schemas.microsoft.com/office/drawing/2014/main" id="{F0AF5186-40AD-4EB9-820F-FEC92D3428A1}"/>
                </a:ext>
              </a:extLst>
            </p:cNvPr>
            <p:cNvCxnSpPr>
              <a:cxnSpLocks/>
            </p:cNvCxnSpPr>
            <p:nvPr/>
          </p:nvCxnSpPr>
          <p:spPr>
            <a:xfrm>
              <a:off x="6909818" y="1946983"/>
              <a:ext cx="644481" cy="1213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581426DB-11C6-44E8-9C57-DE212FB63D9C}"/>
                </a:ext>
              </a:extLst>
            </p:cNvPr>
            <p:cNvCxnSpPr>
              <a:cxnSpLocks/>
            </p:cNvCxnSpPr>
            <p:nvPr/>
          </p:nvCxnSpPr>
          <p:spPr>
            <a:xfrm>
              <a:off x="6916322" y="1961294"/>
              <a:ext cx="2087066" cy="83564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4" name="直線コネクタ 73">
            <a:extLst>
              <a:ext uri="{FF2B5EF4-FFF2-40B4-BE49-F238E27FC236}">
                <a16:creationId xmlns:a16="http://schemas.microsoft.com/office/drawing/2014/main" id="{DA004C15-BB41-4460-9053-D4128C1B6710}"/>
              </a:ext>
            </a:extLst>
          </p:cNvPr>
          <p:cNvCxnSpPr>
            <a:cxnSpLocks/>
          </p:cNvCxnSpPr>
          <p:nvPr/>
        </p:nvCxnSpPr>
        <p:spPr>
          <a:xfrm>
            <a:off x="751114" y="1458686"/>
            <a:ext cx="106884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スライド番号プレースホルダー 6">
            <a:extLst>
              <a:ext uri="{FF2B5EF4-FFF2-40B4-BE49-F238E27FC236}">
                <a16:creationId xmlns:a16="http://schemas.microsoft.com/office/drawing/2014/main" id="{171B1F07-BE5C-4568-81D3-014606331FD1}"/>
              </a:ext>
            </a:extLst>
          </p:cNvPr>
          <p:cNvSpPr>
            <a:spLocks noGrp="1"/>
          </p:cNvSpPr>
          <p:nvPr>
            <p:ph type="sldNum" sz="quarter" idx="12"/>
          </p:nvPr>
        </p:nvSpPr>
        <p:spPr/>
        <p:txBody>
          <a:bodyPr/>
          <a:lstStyle/>
          <a:p>
            <a:fld id="{B3F518D4-8B21-488A-A0B0-3A64EA30DC73}" type="slidenum">
              <a:rPr kumimoji="1" lang="ja-JP" altLang="en-US" smtClean="0"/>
              <a:t>6</a:t>
            </a:fld>
            <a:endParaRPr kumimoji="1" lang="ja-JP" altLang="en-US"/>
          </a:p>
        </p:txBody>
      </p:sp>
    </p:spTree>
    <p:extLst>
      <p:ext uri="{BB962C8B-B14F-4D97-AF65-F5344CB8AC3E}">
        <p14:creationId xmlns:p14="http://schemas.microsoft.com/office/powerpoint/2010/main" val="328046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グループ化 38">
            <a:extLst>
              <a:ext uri="{FF2B5EF4-FFF2-40B4-BE49-F238E27FC236}">
                <a16:creationId xmlns:a16="http://schemas.microsoft.com/office/drawing/2014/main" id="{8894C04E-5252-4B79-8D0D-991D5BD32130}"/>
              </a:ext>
            </a:extLst>
          </p:cNvPr>
          <p:cNvGrpSpPr/>
          <p:nvPr/>
        </p:nvGrpSpPr>
        <p:grpSpPr>
          <a:xfrm>
            <a:off x="5824728" y="3114165"/>
            <a:ext cx="5448936" cy="3332458"/>
            <a:chOff x="6294575" y="1678012"/>
            <a:chExt cx="5519654" cy="3532991"/>
          </a:xfrm>
        </p:grpSpPr>
        <p:pic>
          <p:nvPicPr>
            <p:cNvPr id="40" name="図 39" descr="グラフィック, 挿絵 が含まれている画像&#10;&#10;自動的に生成された説明">
              <a:extLst>
                <a:ext uri="{FF2B5EF4-FFF2-40B4-BE49-F238E27FC236}">
                  <a16:creationId xmlns:a16="http://schemas.microsoft.com/office/drawing/2014/main" id="{A0BF853D-1053-4716-B017-B6E3C635B1F7}"/>
                </a:ext>
              </a:extLst>
            </p:cNvPr>
            <p:cNvPicPr>
              <a:picLocks noChangeAspect="1"/>
            </p:cNvPicPr>
            <p:nvPr/>
          </p:nvPicPr>
          <p:blipFill rotWithShape="1">
            <a:blip r:embed="rId2">
              <a:extLst>
                <a:ext uri="{28A0092B-C50C-407E-A947-70E740481C1C}">
                  <a14:useLocalDpi xmlns:a14="http://schemas.microsoft.com/office/drawing/2010/main" val="0"/>
                </a:ext>
              </a:extLst>
            </a:blip>
            <a:srcRect l="15587" t="-738" b="8986"/>
            <a:stretch/>
          </p:blipFill>
          <p:spPr>
            <a:xfrm>
              <a:off x="6777652" y="1961295"/>
              <a:ext cx="5036577" cy="3249708"/>
            </a:xfrm>
            <a:prstGeom prst="rect">
              <a:avLst/>
            </a:prstGeom>
          </p:spPr>
        </p:pic>
        <p:grpSp>
          <p:nvGrpSpPr>
            <p:cNvPr id="41" name="グループ化 40">
              <a:extLst>
                <a:ext uri="{FF2B5EF4-FFF2-40B4-BE49-F238E27FC236}">
                  <a16:creationId xmlns:a16="http://schemas.microsoft.com/office/drawing/2014/main" id="{80329F26-2B7C-433A-A8E1-8CEA71ABA61B}"/>
                </a:ext>
              </a:extLst>
            </p:cNvPr>
            <p:cNvGrpSpPr/>
            <p:nvPr/>
          </p:nvGrpSpPr>
          <p:grpSpPr>
            <a:xfrm>
              <a:off x="7421321" y="2975818"/>
              <a:ext cx="924111" cy="1785807"/>
              <a:chOff x="2461284" y="4308473"/>
              <a:chExt cx="959510" cy="1785807"/>
            </a:xfrm>
          </p:grpSpPr>
          <p:cxnSp>
            <p:nvCxnSpPr>
              <p:cNvPr id="67" name="直線矢印コネクタ 66">
                <a:extLst>
                  <a:ext uri="{FF2B5EF4-FFF2-40B4-BE49-F238E27FC236}">
                    <a16:creationId xmlns:a16="http://schemas.microsoft.com/office/drawing/2014/main" id="{8D8152DB-4DFF-4B61-93FA-6DC4F44E03EF}"/>
                  </a:ext>
                </a:extLst>
              </p:cNvPr>
              <p:cNvCxnSpPr>
                <a:cxnSpLocks/>
              </p:cNvCxnSpPr>
              <p:nvPr/>
            </p:nvCxnSpPr>
            <p:spPr>
              <a:xfrm flipV="1">
                <a:off x="2519443" y="4308473"/>
                <a:ext cx="605277" cy="210966"/>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1510A9F3-3417-4F4E-AB4D-3DA8D6DE2063}"/>
                  </a:ext>
                </a:extLst>
              </p:cNvPr>
              <p:cNvCxnSpPr>
                <a:cxnSpLocks/>
              </p:cNvCxnSpPr>
              <p:nvPr/>
            </p:nvCxnSpPr>
            <p:spPr>
              <a:xfrm>
                <a:off x="2519443" y="4531927"/>
                <a:ext cx="872629" cy="820582"/>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E6CA84B7-4A4A-4DCE-8EF5-ACAB1AD10EAF}"/>
                  </a:ext>
                </a:extLst>
              </p:cNvPr>
              <p:cNvCxnSpPr>
                <a:cxnSpLocks/>
              </p:cNvCxnSpPr>
              <p:nvPr/>
            </p:nvCxnSpPr>
            <p:spPr>
              <a:xfrm>
                <a:off x="2503309" y="4531926"/>
                <a:ext cx="586954" cy="1487242"/>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7EBA1A6B-8C8F-45EF-99C4-9642F00F782B}"/>
                  </a:ext>
                </a:extLst>
              </p:cNvPr>
              <p:cNvCxnSpPr>
                <a:cxnSpLocks/>
              </p:cNvCxnSpPr>
              <p:nvPr/>
            </p:nvCxnSpPr>
            <p:spPr>
              <a:xfrm flipV="1">
                <a:off x="2468852" y="4339659"/>
                <a:ext cx="639733" cy="95551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C414C160-769B-47F6-8F34-8BA65B1DC9C8}"/>
                  </a:ext>
                </a:extLst>
              </p:cNvPr>
              <p:cNvCxnSpPr>
                <a:cxnSpLocks/>
              </p:cNvCxnSpPr>
              <p:nvPr/>
            </p:nvCxnSpPr>
            <p:spPr>
              <a:xfrm>
                <a:off x="2468852" y="5286224"/>
                <a:ext cx="951942" cy="44759"/>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3664CC09-F94E-41FD-9FC8-302657DB652B}"/>
                  </a:ext>
                </a:extLst>
              </p:cNvPr>
              <p:cNvCxnSpPr>
                <a:cxnSpLocks/>
              </p:cNvCxnSpPr>
              <p:nvPr/>
            </p:nvCxnSpPr>
            <p:spPr>
              <a:xfrm flipV="1">
                <a:off x="2484987" y="4357484"/>
                <a:ext cx="639732" cy="170175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202B643C-08BE-455B-A425-36B4C97D1FEC}"/>
                  </a:ext>
                </a:extLst>
              </p:cNvPr>
              <p:cNvCxnSpPr>
                <a:cxnSpLocks/>
              </p:cNvCxnSpPr>
              <p:nvPr/>
            </p:nvCxnSpPr>
            <p:spPr>
              <a:xfrm flipV="1">
                <a:off x="2496251" y="5348091"/>
                <a:ext cx="902811" cy="720086"/>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CA15DA45-6D6C-4309-965B-C87E9FCCA0CA}"/>
                  </a:ext>
                </a:extLst>
              </p:cNvPr>
              <p:cNvCxnSpPr>
                <a:cxnSpLocks/>
              </p:cNvCxnSpPr>
              <p:nvPr/>
            </p:nvCxnSpPr>
            <p:spPr>
              <a:xfrm flipV="1">
                <a:off x="2468852" y="6090969"/>
                <a:ext cx="621820" cy="331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D49D1369-62D9-4E6B-9707-B57A4245DCD0}"/>
                  </a:ext>
                </a:extLst>
              </p:cNvPr>
              <p:cNvCxnSpPr>
                <a:cxnSpLocks/>
              </p:cNvCxnSpPr>
              <p:nvPr/>
            </p:nvCxnSpPr>
            <p:spPr>
              <a:xfrm>
                <a:off x="2461284" y="5304622"/>
                <a:ext cx="628979" cy="76355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grpSp>
        <p:cxnSp>
          <p:nvCxnSpPr>
            <p:cNvPr id="42" name="直線矢印コネクタ 41">
              <a:extLst>
                <a:ext uri="{FF2B5EF4-FFF2-40B4-BE49-F238E27FC236}">
                  <a16:creationId xmlns:a16="http://schemas.microsoft.com/office/drawing/2014/main" id="{C5D13C85-72D5-4709-BDA1-89B84E246B7E}"/>
                </a:ext>
              </a:extLst>
            </p:cNvPr>
            <p:cNvCxnSpPr>
              <a:cxnSpLocks/>
            </p:cNvCxnSpPr>
            <p:nvPr/>
          </p:nvCxnSpPr>
          <p:spPr>
            <a:xfrm>
              <a:off x="8761625" y="2399550"/>
              <a:ext cx="715900" cy="836059"/>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3" name="直線矢印コネクタ 42">
              <a:extLst>
                <a:ext uri="{FF2B5EF4-FFF2-40B4-BE49-F238E27FC236}">
                  <a16:creationId xmlns:a16="http://schemas.microsoft.com/office/drawing/2014/main" id="{F64F269E-0A19-495E-BC1E-BA2A842CC7CD}"/>
                </a:ext>
              </a:extLst>
            </p:cNvPr>
            <p:cNvCxnSpPr>
              <a:cxnSpLocks/>
            </p:cNvCxnSpPr>
            <p:nvPr/>
          </p:nvCxnSpPr>
          <p:spPr>
            <a:xfrm>
              <a:off x="8761625" y="2399550"/>
              <a:ext cx="872621" cy="160875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4" name="直線矢印コネクタ 43">
              <a:extLst>
                <a:ext uri="{FF2B5EF4-FFF2-40B4-BE49-F238E27FC236}">
                  <a16:creationId xmlns:a16="http://schemas.microsoft.com/office/drawing/2014/main" id="{D57DCC36-4D17-42B0-9B6D-EEAB3F7A5C31}"/>
                </a:ext>
              </a:extLst>
            </p:cNvPr>
            <p:cNvCxnSpPr>
              <a:cxnSpLocks/>
            </p:cNvCxnSpPr>
            <p:nvPr/>
          </p:nvCxnSpPr>
          <p:spPr>
            <a:xfrm>
              <a:off x="8769170" y="2397564"/>
              <a:ext cx="703175" cy="232528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5" name="直線矢印コネクタ 44">
              <a:extLst>
                <a:ext uri="{FF2B5EF4-FFF2-40B4-BE49-F238E27FC236}">
                  <a16:creationId xmlns:a16="http://schemas.microsoft.com/office/drawing/2014/main" id="{67963D10-A8BF-460D-BD93-87EC36A8B7EA}"/>
                </a:ext>
              </a:extLst>
            </p:cNvPr>
            <p:cNvCxnSpPr>
              <a:cxnSpLocks/>
            </p:cNvCxnSpPr>
            <p:nvPr/>
          </p:nvCxnSpPr>
          <p:spPr>
            <a:xfrm>
              <a:off x="8887317" y="3012156"/>
              <a:ext cx="565410" cy="23627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979D0682-3280-4D3D-AD56-A13BD7FB8AAC}"/>
                </a:ext>
              </a:extLst>
            </p:cNvPr>
            <p:cNvCxnSpPr>
              <a:cxnSpLocks/>
            </p:cNvCxnSpPr>
            <p:nvPr/>
          </p:nvCxnSpPr>
          <p:spPr>
            <a:xfrm>
              <a:off x="8897911" y="3011910"/>
              <a:ext cx="736334" cy="102858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49A2EA27-30B4-41E5-948D-5963D32E529B}"/>
                </a:ext>
              </a:extLst>
            </p:cNvPr>
            <p:cNvCxnSpPr>
              <a:cxnSpLocks/>
            </p:cNvCxnSpPr>
            <p:nvPr/>
          </p:nvCxnSpPr>
          <p:spPr>
            <a:xfrm>
              <a:off x="8643967" y="3989907"/>
              <a:ext cx="990279" cy="1839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484F2997-CB62-4ED7-A79A-074860A31506}"/>
                </a:ext>
              </a:extLst>
            </p:cNvPr>
            <p:cNvCxnSpPr>
              <a:cxnSpLocks/>
            </p:cNvCxnSpPr>
            <p:nvPr/>
          </p:nvCxnSpPr>
          <p:spPr>
            <a:xfrm flipV="1">
              <a:off x="8607270" y="3218925"/>
              <a:ext cx="864231" cy="73966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C6D7277B-DE81-415D-B040-055EFEB9CDD4}"/>
                </a:ext>
              </a:extLst>
            </p:cNvPr>
            <p:cNvCxnSpPr>
              <a:cxnSpLocks/>
            </p:cNvCxnSpPr>
            <p:nvPr/>
          </p:nvCxnSpPr>
          <p:spPr>
            <a:xfrm>
              <a:off x="8605685" y="3968046"/>
              <a:ext cx="827506" cy="74715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0" name="直線矢印コネクタ 49">
              <a:extLst>
                <a:ext uri="{FF2B5EF4-FFF2-40B4-BE49-F238E27FC236}">
                  <a16:creationId xmlns:a16="http://schemas.microsoft.com/office/drawing/2014/main" id="{D0900603-2869-4E19-BD70-ED112305EDDF}"/>
                </a:ext>
              </a:extLst>
            </p:cNvPr>
            <p:cNvCxnSpPr>
              <a:cxnSpLocks/>
            </p:cNvCxnSpPr>
            <p:nvPr/>
          </p:nvCxnSpPr>
          <p:spPr>
            <a:xfrm flipV="1">
              <a:off x="8908255" y="3252251"/>
              <a:ext cx="544472" cy="145912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2" name="直線矢印コネクタ 51">
              <a:extLst>
                <a:ext uri="{FF2B5EF4-FFF2-40B4-BE49-F238E27FC236}">
                  <a16:creationId xmlns:a16="http://schemas.microsoft.com/office/drawing/2014/main" id="{987DC44D-B95C-49DC-A12F-6654A0AB3C19}"/>
                </a:ext>
              </a:extLst>
            </p:cNvPr>
            <p:cNvCxnSpPr>
              <a:cxnSpLocks/>
            </p:cNvCxnSpPr>
            <p:nvPr/>
          </p:nvCxnSpPr>
          <p:spPr>
            <a:xfrm flipV="1">
              <a:off x="8918346" y="4025356"/>
              <a:ext cx="678330" cy="68411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3" name="直線矢印コネクタ 52">
              <a:extLst>
                <a:ext uri="{FF2B5EF4-FFF2-40B4-BE49-F238E27FC236}">
                  <a16:creationId xmlns:a16="http://schemas.microsoft.com/office/drawing/2014/main" id="{A2B486C8-6CC6-4EF1-9343-085D495EE434}"/>
                </a:ext>
              </a:extLst>
            </p:cNvPr>
            <p:cNvCxnSpPr>
              <a:cxnSpLocks/>
            </p:cNvCxnSpPr>
            <p:nvPr/>
          </p:nvCxnSpPr>
          <p:spPr>
            <a:xfrm>
              <a:off x="8945762" y="4709623"/>
              <a:ext cx="487430"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5" name="正方形/長方形 54">
              <a:extLst>
                <a:ext uri="{FF2B5EF4-FFF2-40B4-BE49-F238E27FC236}">
                  <a16:creationId xmlns:a16="http://schemas.microsoft.com/office/drawing/2014/main" id="{A4C734C7-2B34-4E47-B970-B8EB3ADB31AB}"/>
                </a:ext>
              </a:extLst>
            </p:cNvPr>
            <p:cNvSpPr/>
            <p:nvPr/>
          </p:nvSpPr>
          <p:spPr>
            <a:xfrm>
              <a:off x="10262789" y="3183290"/>
              <a:ext cx="552976" cy="1740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8B661AE9-AF10-4741-982C-CDCD060D53D0}"/>
                </a:ext>
              </a:extLst>
            </p:cNvPr>
            <p:cNvSpPr/>
            <p:nvPr/>
          </p:nvSpPr>
          <p:spPr>
            <a:xfrm>
              <a:off x="10057983" y="3882544"/>
              <a:ext cx="942107" cy="137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51376730-E4E3-498E-8A92-96F42715ED95}"/>
                </a:ext>
              </a:extLst>
            </p:cNvPr>
            <p:cNvGrpSpPr/>
            <p:nvPr/>
          </p:nvGrpSpPr>
          <p:grpSpPr>
            <a:xfrm>
              <a:off x="10179203" y="3258420"/>
              <a:ext cx="764579" cy="1379967"/>
              <a:chOff x="2348309" y="4519439"/>
              <a:chExt cx="793867" cy="1379967"/>
            </a:xfrm>
          </p:grpSpPr>
          <p:cxnSp>
            <p:nvCxnSpPr>
              <p:cNvPr id="64" name="直線矢印コネクタ 63">
                <a:extLst>
                  <a:ext uri="{FF2B5EF4-FFF2-40B4-BE49-F238E27FC236}">
                    <a16:creationId xmlns:a16="http://schemas.microsoft.com/office/drawing/2014/main" id="{4B3BC7E1-7FE5-46E5-819E-C7857987B2FB}"/>
                  </a:ext>
                </a:extLst>
              </p:cNvPr>
              <p:cNvCxnSpPr>
                <a:cxnSpLocks/>
              </p:cNvCxnSpPr>
              <p:nvPr/>
            </p:nvCxnSpPr>
            <p:spPr>
              <a:xfrm>
                <a:off x="2519443" y="4519439"/>
                <a:ext cx="615672" cy="559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5126AE14-4C6E-429D-94E4-A5131C2646CB}"/>
                  </a:ext>
                </a:extLst>
              </p:cNvPr>
              <p:cNvCxnSpPr>
                <a:cxnSpLocks/>
              </p:cNvCxnSpPr>
              <p:nvPr/>
            </p:nvCxnSpPr>
            <p:spPr>
              <a:xfrm>
                <a:off x="2464886" y="5886919"/>
                <a:ext cx="649261" cy="1248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7D9D2BE1-D36C-4FE3-9D04-CC93B92B689A}"/>
                  </a:ext>
                </a:extLst>
              </p:cNvPr>
              <p:cNvCxnSpPr>
                <a:cxnSpLocks/>
                <a:stCxn id="56" idx="1"/>
              </p:cNvCxnSpPr>
              <p:nvPr/>
            </p:nvCxnSpPr>
            <p:spPr>
              <a:xfrm>
                <a:off x="2348309" y="5236967"/>
                <a:ext cx="793867" cy="7394"/>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grpSp>
        <p:cxnSp>
          <p:nvCxnSpPr>
            <p:cNvPr id="58" name="直線コネクタ 57">
              <a:extLst>
                <a:ext uri="{FF2B5EF4-FFF2-40B4-BE49-F238E27FC236}">
                  <a16:creationId xmlns:a16="http://schemas.microsoft.com/office/drawing/2014/main" id="{D2486350-105F-4199-ABC4-090AC06A3C97}"/>
                </a:ext>
              </a:extLst>
            </p:cNvPr>
            <p:cNvCxnSpPr>
              <a:cxnSpLocks/>
            </p:cNvCxnSpPr>
            <p:nvPr/>
          </p:nvCxnSpPr>
          <p:spPr>
            <a:xfrm>
              <a:off x="7797855" y="1995243"/>
              <a:ext cx="10951" cy="1369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4ACE0F4-57B2-407C-B38F-77DC77ACF62A}"/>
                </a:ext>
              </a:extLst>
            </p:cNvPr>
            <p:cNvCxnSpPr>
              <a:cxnSpLocks/>
              <a:stCxn id="60" idx="2"/>
            </p:cNvCxnSpPr>
            <p:nvPr/>
          </p:nvCxnSpPr>
          <p:spPr>
            <a:xfrm>
              <a:off x="7772872" y="1985789"/>
              <a:ext cx="1224687" cy="1668144"/>
            </a:xfrm>
            <a:prstGeom prst="line">
              <a:avLst/>
            </a:prstGeom>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06A6821-7C00-4243-B4E5-31C664413CFD}"/>
                </a:ext>
              </a:extLst>
            </p:cNvPr>
            <p:cNvSpPr txBox="1"/>
            <p:nvPr/>
          </p:nvSpPr>
          <p:spPr>
            <a:xfrm>
              <a:off x="7501002" y="1678012"/>
              <a:ext cx="543739" cy="307777"/>
            </a:xfrm>
            <a:prstGeom prst="rect">
              <a:avLst/>
            </a:prstGeom>
            <a:noFill/>
          </p:spPr>
          <p:txBody>
            <a:bodyPr wrap="none" rtlCol="0">
              <a:spAutoFit/>
            </a:bodyPr>
            <a:lstStyle/>
            <a:p>
              <a:r>
                <a:rPr kumimoji="1" lang="ja-JP" altLang="en-US" sz="1400" dirty="0"/>
                <a:t>重み</a:t>
              </a:r>
            </a:p>
          </p:txBody>
        </p:sp>
        <p:sp>
          <p:nvSpPr>
            <p:cNvPr id="61" name="テキスト ボックス 60">
              <a:extLst>
                <a:ext uri="{FF2B5EF4-FFF2-40B4-BE49-F238E27FC236}">
                  <a16:creationId xmlns:a16="http://schemas.microsoft.com/office/drawing/2014/main" id="{AE171F1C-BDD1-4B01-AD54-BAC484F57DF9}"/>
                </a:ext>
              </a:extLst>
            </p:cNvPr>
            <p:cNvSpPr txBox="1"/>
            <p:nvPr/>
          </p:nvSpPr>
          <p:spPr>
            <a:xfrm>
              <a:off x="6294575" y="1724469"/>
              <a:ext cx="902811" cy="307777"/>
            </a:xfrm>
            <a:prstGeom prst="rect">
              <a:avLst/>
            </a:prstGeom>
            <a:noFill/>
          </p:spPr>
          <p:txBody>
            <a:bodyPr wrap="none" rtlCol="0">
              <a:spAutoFit/>
            </a:bodyPr>
            <a:lstStyle/>
            <a:p>
              <a:r>
                <a:rPr kumimoji="1" lang="ja-JP" altLang="en-US" sz="1400" dirty="0"/>
                <a:t>バイアス</a:t>
              </a:r>
            </a:p>
          </p:txBody>
        </p:sp>
        <p:cxnSp>
          <p:nvCxnSpPr>
            <p:cNvPr id="62" name="直線コネクタ 61">
              <a:extLst>
                <a:ext uri="{FF2B5EF4-FFF2-40B4-BE49-F238E27FC236}">
                  <a16:creationId xmlns:a16="http://schemas.microsoft.com/office/drawing/2014/main" id="{3E7AB5CF-961B-476A-8E92-D0AFD789D446}"/>
                </a:ext>
              </a:extLst>
            </p:cNvPr>
            <p:cNvCxnSpPr>
              <a:cxnSpLocks/>
            </p:cNvCxnSpPr>
            <p:nvPr/>
          </p:nvCxnSpPr>
          <p:spPr>
            <a:xfrm>
              <a:off x="6909818" y="1946983"/>
              <a:ext cx="644481" cy="1213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21E00D34-83BF-4F9B-97C9-88724684C22E}"/>
                </a:ext>
              </a:extLst>
            </p:cNvPr>
            <p:cNvCxnSpPr>
              <a:cxnSpLocks/>
            </p:cNvCxnSpPr>
            <p:nvPr/>
          </p:nvCxnSpPr>
          <p:spPr>
            <a:xfrm>
              <a:off x="6916322" y="1961294"/>
              <a:ext cx="2087066" cy="83564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C4AD3E7C-5529-4007-A9F4-9DEA13EE6A2D}"/>
              </a:ext>
            </a:extLst>
          </p:cNvPr>
          <p:cNvSpPr>
            <a:spLocks noGrp="1"/>
          </p:cNvSpPr>
          <p:nvPr>
            <p:ph type="title"/>
          </p:nvPr>
        </p:nvSpPr>
        <p:spPr/>
        <p:txBody>
          <a:bodyPr/>
          <a:lstStyle/>
          <a:p>
            <a:r>
              <a:rPr lang="ja-JP" altLang="en-US" dirty="0"/>
              <a:t>ニューラルネットワークの流れ</a:t>
            </a:r>
            <a:endParaRPr kumimoji="1" lang="ja-JP" altLang="en-US" dirty="0"/>
          </a:p>
        </p:txBody>
      </p:sp>
      <p:sp>
        <p:nvSpPr>
          <p:cNvPr id="3" name="コンテンツ プレースホルダー 2">
            <a:extLst>
              <a:ext uri="{FF2B5EF4-FFF2-40B4-BE49-F238E27FC236}">
                <a16:creationId xmlns:a16="http://schemas.microsoft.com/office/drawing/2014/main" id="{33FEBC2B-899E-4C34-89BC-0286107D5FB3}"/>
              </a:ext>
            </a:extLst>
          </p:cNvPr>
          <p:cNvSpPr>
            <a:spLocks noGrp="1"/>
          </p:cNvSpPr>
          <p:nvPr>
            <p:ph idx="1"/>
          </p:nvPr>
        </p:nvSpPr>
        <p:spPr>
          <a:xfrm>
            <a:off x="838200" y="1553377"/>
            <a:ext cx="10515599" cy="2248061"/>
          </a:xfrm>
        </p:spPr>
        <p:txBody>
          <a:bodyPr>
            <a:normAutofit/>
          </a:bodyPr>
          <a:lstStyle/>
          <a:p>
            <a:pPr marL="0" indent="0">
              <a:buNone/>
            </a:pPr>
            <a:r>
              <a:rPr lang="en-US" altLang="ja-JP" sz="2400" dirty="0"/>
              <a:t>3.</a:t>
            </a:r>
            <a:r>
              <a:rPr lang="ja-JP" altLang="en-US" sz="2400" dirty="0"/>
              <a:t>以下を訓練データ中の全ての観測値に対して複数回繰り返し行う</a:t>
            </a:r>
            <a:endParaRPr lang="en-US" altLang="ja-JP" sz="2400" dirty="0"/>
          </a:p>
          <a:p>
            <a:pPr marL="457200" lvl="1" indent="0">
              <a:buNone/>
            </a:pPr>
            <a:r>
              <a:rPr lang="en-US" altLang="ja-JP" sz="2000" dirty="0">
                <a:solidFill>
                  <a:schemeClr val="bg2">
                    <a:lumMod val="90000"/>
                  </a:schemeClr>
                </a:solidFill>
              </a:rPr>
              <a:t>1.</a:t>
            </a:r>
            <a:r>
              <a:rPr lang="ja-JP" altLang="en-US" sz="2000" dirty="0">
                <a:solidFill>
                  <a:schemeClr val="bg2">
                    <a:lumMod val="90000"/>
                  </a:schemeClr>
                </a:solidFill>
              </a:rPr>
              <a:t>データを</a:t>
            </a:r>
            <a:r>
              <a:rPr lang="en-US" altLang="ja-JP" sz="2000" dirty="0">
                <a:solidFill>
                  <a:schemeClr val="bg2">
                    <a:lumMod val="90000"/>
                  </a:schemeClr>
                </a:solidFill>
              </a:rPr>
              <a:t>NN</a:t>
            </a:r>
            <a:r>
              <a:rPr lang="ja-JP" altLang="en-US" sz="2000" dirty="0">
                <a:solidFill>
                  <a:schemeClr val="bg2">
                    <a:lumMod val="90000"/>
                  </a:schemeClr>
                </a:solidFill>
              </a:rPr>
              <a:t>に流し込む：順伝播</a:t>
            </a:r>
            <a:r>
              <a:rPr lang="en-US" altLang="ja-JP" sz="2000" dirty="0">
                <a:solidFill>
                  <a:schemeClr val="bg2">
                    <a:lumMod val="90000"/>
                  </a:schemeClr>
                </a:solidFill>
              </a:rPr>
              <a:t>(=</a:t>
            </a:r>
            <a:r>
              <a:rPr lang="ja-JP" altLang="en-US" sz="2000" dirty="0">
                <a:solidFill>
                  <a:schemeClr val="bg2">
                    <a:lumMod val="90000"/>
                  </a:schemeClr>
                </a:solidFill>
              </a:rPr>
              <a:t>予測に相当</a:t>
            </a:r>
            <a:r>
              <a:rPr lang="en-US" altLang="ja-JP" sz="2000" dirty="0">
                <a:solidFill>
                  <a:schemeClr val="bg2">
                    <a:lumMod val="90000"/>
                  </a:schemeClr>
                </a:solidFill>
              </a:rPr>
              <a:t>)</a:t>
            </a:r>
          </a:p>
          <a:p>
            <a:pPr marL="457200" lvl="1" indent="0">
              <a:buNone/>
            </a:pPr>
            <a:r>
              <a:rPr lang="en-US" altLang="ja-JP" sz="2000" dirty="0"/>
              <a:t>2. </a:t>
            </a:r>
            <a:r>
              <a:rPr lang="ja-JP" altLang="en-US" sz="2000" dirty="0"/>
              <a:t>損失関数計算</a:t>
            </a:r>
            <a:r>
              <a:rPr lang="en-US" altLang="ja-JP" sz="2000" dirty="0"/>
              <a:t>(</a:t>
            </a:r>
            <a:r>
              <a:rPr lang="ja-JP" altLang="en-US" sz="2000" dirty="0"/>
              <a:t>予測と正解の誤差</a:t>
            </a:r>
            <a:r>
              <a:rPr lang="en-US" altLang="ja-JP" sz="2000" dirty="0"/>
              <a:t>) </a:t>
            </a:r>
          </a:p>
          <a:p>
            <a:pPr marL="457200" lvl="1" indent="0">
              <a:buNone/>
            </a:pPr>
            <a:r>
              <a:rPr lang="en-US" altLang="ja-JP" sz="2000" dirty="0">
                <a:solidFill>
                  <a:schemeClr val="bg2">
                    <a:lumMod val="90000"/>
                  </a:schemeClr>
                </a:solidFill>
              </a:rPr>
              <a:t>3. </a:t>
            </a:r>
            <a:r>
              <a:rPr lang="ja-JP" altLang="en-US" sz="2000" dirty="0">
                <a:solidFill>
                  <a:schemeClr val="bg2">
                    <a:lumMod val="90000"/>
                  </a:schemeClr>
                </a:solidFill>
              </a:rPr>
              <a:t>損失関数を最小化するように重みとバイアスの勾配計算</a:t>
            </a:r>
            <a:endParaRPr lang="en-US" altLang="ja-JP" sz="2000" dirty="0">
              <a:solidFill>
                <a:schemeClr val="bg2">
                  <a:lumMod val="90000"/>
                </a:schemeClr>
              </a:solidFill>
            </a:endParaRPr>
          </a:p>
          <a:p>
            <a:pPr marL="457200" lvl="1" indent="0">
              <a:buNone/>
            </a:pPr>
            <a:r>
              <a:rPr lang="en-US" altLang="ja-JP" sz="2000" dirty="0">
                <a:solidFill>
                  <a:schemeClr val="bg2">
                    <a:lumMod val="90000"/>
                  </a:schemeClr>
                </a:solidFill>
              </a:rPr>
              <a:t>4. </a:t>
            </a:r>
            <a:r>
              <a:rPr lang="ja-JP" altLang="en-US" sz="2000" dirty="0">
                <a:solidFill>
                  <a:schemeClr val="bg2">
                    <a:lumMod val="90000"/>
                  </a:schemeClr>
                </a:solidFill>
              </a:rPr>
              <a:t>重みとバイアスの更新</a:t>
            </a:r>
            <a:r>
              <a:rPr lang="en-US" altLang="ja-JP" sz="2000" dirty="0">
                <a:solidFill>
                  <a:schemeClr val="bg2">
                    <a:lumMod val="90000"/>
                  </a:schemeClr>
                </a:solidFill>
              </a:rPr>
              <a:t>(optimizer)</a:t>
            </a:r>
            <a:endParaRPr kumimoji="1" lang="en-US" altLang="ja-JP" sz="2000" dirty="0">
              <a:solidFill>
                <a:schemeClr val="bg2">
                  <a:lumMod val="90000"/>
                </a:schemeClr>
              </a:solidFill>
            </a:endParaRPr>
          </a:p>
        </p:txBody>
      </p:sp>
      <p:sp>
        <p:nvSpPr>
          <p:cNvPr id="5" name="楕円 4">
            <a:extLst>
              <a:ext uri="{FF2B5EF4-FFF2-40B4-BE49-F238E27FC236}">
                <a16:creationId xmlns:a16="http://schemas.microsoft.com/office/drawing/2014/main" id="{045B28F4-D35D-4C16-844E-3D4CFE1C46AF}"/>
              </a:ext>
            </a:extLst>
          </p:cNvPr>
          <p:cNvSpPr/>
          <p:nvPr/>
        </p:nvSpPr>
        <p:spPr>
          <a:xfrm>
            <a:off x="10399564" y="3889937"/>
            <a:ext cx="862255" cy="25521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C012D347-5D39-4B8E-A53F-2C8C0EE08B68}"/>
              </a:ext>
            </a:extLst>
          </p:cNvPr>
          <p:cNvCxnSpPr>
            <a:cxnSpLocks/>
          </p:cNvCxnSpPr>
          <p:nvPr/>
        </p:nvCxnSpPr>
        <p:spPr>
          <a:xfrm>
            <a:off x="751114" y="1458686"/>
            <a:ext cx="10688411"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スライド番号プレースホルダー 7">
            <a:extLst>
              <a:ext uri="{FF2B5EF4-FFF2-40B4-BE49-F238E27FC236}">
                <a16:creationId xmlns:a16="http://schemas.microsoft.com/office/drawing/2014/main" id="{5666FDF7-3A4C-486F-BB7C-BB54C9A64825}"/>
              </a:ext>
            </a:extLst>
          </p:cNvPr>
          <p:cNvSpPr>
            <a:spLocks noGrp="1"/>
          </p:cNvSpPr>
          <p:nvPr>
            <p:ph type="sldNum" sz="quarter" idx="12"/>
          </p:nvPr>
        </p:nvSpPr>
        <p:spPr/>
        <p:txBody>
          <a:bodyPr/>
          <a:lstStyle/>
          <a:p>
            <a:fld id="{B3F518D4-8B21-488A-A0B0-3A64EA30DC73}" type="slidenum">
              <a:rPr kumimoji="1" lang="ja-JP" altLang="en-US" smtClean="0"/>
              <a:t>7</a:t>
            </a:fld>
            <a:endParaRPr kumimoji="1" lang="ja-JP" altLang="en-US"/>
          </a:p>
        </p:txBody>
      </p:sp>
    </p:spTree>
    <p:extLst>
      <p:ext uri="{BB962C8B-B14F-4D97-AF65-F5344CB8AC3E}">
        <p14:creationId xmlns:p14="http://schemas.microsoft.com/office/powerpoint/2010/main" val="1464915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AD3E7C-5529-4007-A9F4-9DEA13EE6A2D}"/>
              </a:ext>
            </a:extLst>
          </p:cNvPr>
          <p:cNvSpPr>
            <a:spLocks noGrp="1"/>
          </p:cNvSpPr>
          <p:nvPr>
            <p:ph type="title"/>
          </p:nvPr>
        </p:nvSpPr>
        <p:spPr/>
        <p:txBody>
          <a:bodyPr/>
          <a:lstStyle/>
          <a:p>
            <a:r>
              <a:rPr lang="ja-JP" altLang="en-US" dirty="0"/>
              <a:t>ニューラルネットワークの流れ</a:t>
            </a:r>
            <a:endParaRPr kumimoji="1" lang="ja-JP" altLang="en-US" dirty="0"/>
          </a:p>
        </p:txBody>
      </p:sp>
      <p:sp>
        <p:nvSpPr>
          <p:cNvPr id="3" name="コンテンツ プレースホルダー 2">
            <a:extLst>
              <a:ext uri="{FF2B5EF4-FFF2-40B4-BE49-F238E27FC236}">
                <a16:creationId xmlns:a16="http://schemas.microsoft.com/office/drawing/2014/main" id="{33FEBC2B-899E-4C34-89BC-0286107D5FB3}"/>
              </a:ext>
            </a:extLst>
          </p:cNvPr>
          <p:cNvSpPr>
            <a:spLocks noGrp="1"/>
          </p:cNvSpPr>
          <p:nvPr>
            <p:ph idx="1"/>
          </p:nvPr>
        </p:nvSpPr>
        <p:spPr>
          <a:xfrm>
            <a:off x="838200" y="1553378"/>
            <a:ext cx="10515599" cy="2186416"/>
          </a:xfrm>
        </p:spPr>
        <p:txBody>
          <a:bodyPr>
            <a:normAutofit/>
          </a:bodyPr>
          <a:lstStyle/>
          <a:p>
            <a:pPr marL="0" indent="0">
              <a:buNone/>
            </a:pPr>
            <a:r>
              <a:rPr lang="en-US" altLang="ja-JP" sz="2400" dirty="0"/>
              <a:t>3.</a:t>
            </a:r>
            <a:r>
              <a:rPr lang="ja-JP" altLang="en-US" sz="2400" dirty="0"/>
              <a:t>以下を訓練データ中の全ての観測値に対して複数回繰り返し行う</a:t>
            </a:r>
            <a:endParaRPr lang="en-US" altLang="ja-JP" sz="2400" dirty="0"/>
          </a:p>
          <a:p>
            <a:pPr marL="457200" lvl="1" indent="0">
              <a:buNone/>
            </a:pPr>
            <a:r>
              <a:rPr lang="en-US" altLang="ja-JP" sz="2000" dirty="0">
                <a:solidFill>
                  <a:schemeClr val="bg2">
                    <a:lumMod val="90000"/>
                  </a:schemeClr>
                </a:solidFill>
              </a:rPr>
              <a:t>1.</a:t>
            </a:r>
            <a:r>
              <a:rPr lang="ja-JP" altLang="en-US" sz="2000" dirty="0">
                <a:solidFill>
                  <a:schemeClr val="bg2">
                    <a:lumMod val="90000"/>
                  </a:schemeClr>
                </a:solidFill>
              </a:rPr>
              <a:t>データを</a:t>
            </a:r>
            <a:r>
              <a:rPr lang="en-US" altLang="ja-JP" sz="2000" dirty="0">
                <a:solidFill>
                  <a:schemeClr val="bg2">
                    <a:lumMod val="90000"/>
                  </a:schemeClr>
                </a:solidFill>
              </a:rPr>
              <a:t>NN</a:t>
            </a:r>
            <a:r>
              <a:rPr lang="ja-JP" altLang="en-US" sz="2000" dirty="0">
                <a:solidFill>
                  <a:schemeClr val="bg2">
                    <a:lumMod val="90000"/>
                  </a:schemeClr>
                </a:solidFill>
              </a:rPr>
              <a:t>に流し込む：順伝播</a:t>
            </a:r>
            <a:r>
              <a:rPr lang="en-US" altLang="ja-JP" sz="2000" dirty="0">
                <a:solidFill>
                  <a:schemeClr val="bg2">
                    <a:lumMod val="90000"/>
                  </a:schemeClr>
                </a:solidFill>
              </a:rPr>
              <a:t>(=</a:t>
            </a:r>
            <a:r>
              <a:rPr lang="ja-JP" altLang="en-US" sz="2000" dirty="0">
                <a:solidFill>
                  <a:schemeClr val="bg2">
                    <a:lumMod val="90000"/>
                  </a:schemeClr>
                </a:solidFill>
              </a:rPr>
              <a:t>予測に相当</a:t>
            </a:r>
            <a:r>
              <a:rPr lang="en-US" altLang="ja-JP" sz="2000" dirty="0">
                <a:solidFill>
                  <a:schemeClr val="bg2">
                    <a:lumMod val="90000"/>
                  </a:schemeClr>
                </a:solidFill>
              </a:rPr>
              <a:t>)</a:t>
            </a:r>
          </a:p>
          <a:p>
            <a:pPr marL="457200" lvl="1" indent="0">
              <a:buNone/>
            </a:pPr>
            <a:r>
              <a:rPr lang="en-US" altLang="ja-JP" sz="2000" dirty="0">
                <a:solidFill>
                  <a:schemeClr val="bg2">
                    <a:lumMod val="90000"/>
                  </a:schemeClr>
                </a:solidFill>
              </a:rPr>
              <a:t>2. </a:t>
            </a:r>
            <a:r>
              <a:rPr lang="ja-JP" altLang="en-US" sz="2000" dirty="0">
                <a:solidFill>
                  <a:schemeClr val="bg2">
                    <a:lumMod val="90000"/>
                  </a:schemeClr>
                </a:solidFill>
              </a:rPr>
              <a:t>損失関数計算</a:t>
            </a:r>
            <a:r>
              <a:rPr lang="en-US" altLang="ja-JP" sz="2000" dirty="0">
                <a:solidFill>
                  <a:schemeClr val="bg2">
                    <a:lumMod val="90000"/>
                  </a:schemeClr>
                </a:solidFill>
              </a:rPr>
              <a:t>(</a:t>
            </a:r>
            <a:r>
              <a:rPr lang="ja-JP" altLang="en-US" sz="2000" dirty="0">
                <a:solidFill>
                  <a:schemeClr val="bg2">
                    <a:lumMod val="90000"/>
                  </a:schemeClr>
                </a:solidFill>
              </a:rPr>
              <a:t>予測と正解の誤差</a:t>
            </a:r>
            <a:r>
              <a:rPr lang="en-US" altLang="ja-JP" sz="2000" dirty="0">
                <a:solidFill>
                  <a:schemeClr val="bg2">
                    <a:lumMod val="90000"/>
                  </a:schemeClr>
                </a:solidFill>
              </a:rPr>
              <a:t>)</a:t>
            </a:r>
          </a:p>
          <a:p>
            <a:pPr marL="457200" lvl="1" indent="0">
              <a:buNone/>
            </a:pPr>
            <a:r>
              <a:rPr lang="en-US" altLang="ja-JP" sz="2000" dirty="0"/>
              <a:t>3. </a:t>
            </a:r>
            <a:r>
              <a:rPr lang="ja-JP" altLang="en-US" sz="2000" dirty="0"/>
              <a:t>損失関数を最小化するように重みとバイアスの勾配計算</a:t>
            </a:r>
          </a:p>
          <a:p>
            <a:pPr marL="457200" lvl="1" indent="0">
              <a:buNone/>
            </a:pPr>
            <a:r>
              <a:rPr lang="en-US" altLang="ja-JP" sz="2000" dirty="0">
                <a:solidFill>
                  <a:schemeClr val="bg2">
                    <a:lumMod val="90000"/>
                  </a:schemeClr>
                </a:solidFill>
              </a:rPr>
              <a:t>4. </a:t>
            </a:r>
            <a:r>
              <a:rPr lang="ja-JP" altLang="en-US" sz="2000" dirty="0">
                <a:solidFill>
                  <a:schemeClr val="bg2">
                    <a:lumMod val="90000"/>
                  </a:schemeClr>
                </a:solidFill>
              </a:rPr>
              <a:t>重みとバイアスの更新</a:t>
            </a:r>
            <a:r>
              <a:rPr lang="en-US" altLang="ja-JP" sz="2000" dirty="0">
                <a:solidFill>
                  <a:schemeClr val="bg2">
                    <a:lumMod val="90000"/>
                  </a:schemeClr>
                </a:solidFill>
              </a:rPr>
              <a:t>(optimizer)</a:t>
            </a:r>
            <a:endParaRPr kumimoji="1" lang="en-US" altLang="ja-JP" sz="2000" dirty="0">
              <a:solidFill>
                <a:schemeClr val="bg2">
                  <a:lumMod val="90000"/>
                </a:schemeClr>
              </a:solidFill>
            </a:endParaRPr>
          </a:p>
        </p:txBody>
      </p:sp>
      <p:pic>
        <p:nvPicPr>
          <p:cNvPr id="71" name="図 70" descr="ブラック, 水, 座る, 持つ が含まれている画像&#10;&#10;自動的に生成された説明">
            <a:extLst>
              <a:ext uri="{FF2B5EF4-FFF2-40B4-BE49-F238E27FC236}">
                <a16:creationId xmlns:a16="http://schemas.microsoft.com/office/drawing/2014/main" id="{F6616CA2-AFCE-476C-9CBB-1C96F6151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1010" y="2975862"/>
            <a:ext cx="5202550" cy="3904370"/>
          </a:xfrm>
          <a:prstGeom prst="rect">
            <a:avLst/>
          </a:prstGeom>
        </p:spPr>
      </p:pic>
      <p:sp>
        <p:nvSpPr>
          <p:cNvPr id="5" name="正方形/長方形 4">
            <a:extLst>
              <a:ext uri="{FF2B5EF4-FFF2-40B4-BE49-F238E27FC236}">
                <a16:creationId xmlns:a16="http://schemas.microsoft.com/office/drawing/2014/main" id="{44ED5543-162F-420C-BA0D-1D0FDC19BC7E}"/>
              </a:ext>
            </a:extLst>
          </p:cNvPr>
          <p:cNvSpPr/>
          <p:nvPr/>
        </p:nvSpPr>
        <p:spPr>
          <a:xfrm>
            <a:off x="838200" y="6427371"/>
            <a:ext cx="3313728" cy="338554"/>
          </a:xfrm>
          <a:prstGeom prst="rect">
            <a:avLst/>
          </a:prstGeom>
        </p:spPr>
        <p:txBody>
          <a:bodyPr wrap="none">
            <a:spAutoFit/>
          </a:bodyPr>
          <a:lstStyle/>
          <a:p>
            <a:r>
              <a:rPr lang="en-US" altLang="ja-JP" sz="1600" dirty="0"/>
              <a:t>※</a:t>
            </a:r>
            <a:r>
              <a:rPr lang="ja-JP" altLang="en-US" sz="1600" dirty="0"/>
              <a:t>重み勾配図：</a:t>
            </a:r>
            <a:r>
              <a:rPr lang="zh-TW" altLang="en-US" sz="1600" dirty="0">
                <a:hlinkClick r:id="rId3"/>
              </a:rPr>
              <a:t>誤差逆伝搬法</a:t>
            </a:r>
            <a:r>
              <a:rPr lang="en-US" altLang="ja-JP" sz="1600" dirty="0"/>
              <a:t> </a:t>
            </a:r>
            <a:r>
              <a:rPr lang="ja-JP" altLang="en-US" sz="1600" dirty="0"/>
              <a:t>から</a:t>
            </a:r>
            <a:endParaRPr lang="en-US" altLang="ja-JP" sz="1600" dirty="0"/>
          </a:p>
        </p:txBody>
      </p:sp>
      <p:sp>
        <p:nvSpPr>
          <p:cNvPr id="72" name="正方形/長方形 71">
            <a:extLst>
              <a:ext uri="{FF2B5EF4-FFF2-40B4-BE49-F238E27FC236}">
                <a16:creationId xmlns:a16="http://schemas.microsoft.com/office/drawing/2014/main" id="{EF4705C4-4BB8-4550-B5A2-CE8D3EBED2AB}"/>
              </a:ext>
            </a:extLst>
          </p:cNvPr>
          <p:cNvSpPr/>
          <p:nvPr/>
        </p:nvSpPr>
        <p:spPr>
          <a:xfrm>
            <a:off x="8866317" y="3557563"/>
            <a:ext cx="2877711" cy="1169551"/>
          </a:xfrm>
          <a:prstGeom prst="rect">
            <a:avLst/>
          </a:prstGeom>
        </p:spPr>
        <p:txBody>
          <a:bodyPr wrap="none">
            <a:spAutoFit/>
          </a:bodyPr>
          <a:lstStyle/>
          <a:p>
            <a:r>
              <a:rPr lang="ja-JP" altLang="en-US" sz="1400" dirty="0"/>
              <a:t>・イメージ</a:t>
            </a:r>
            <a:endParaRPr lang="en-US" altLang="ja-JP" sz="1400" dirty="0"/>
          </a:p>
          <a:p>
            <a:r>
              <a:rPr lang="en-US" altLang="ja-JP" sz="1400" dirty="0"/>
              <a:t>y</a:t>
            </a:r>
            <a:r>
              <a:rPr lang="ja-JP" altLang="en-US" sz="1400" dirty="0"/>
              <a:t>軸</a:t>
            </a:r>
            <a:r>
              <a:rPr lang="en-US" altLang="ja-JP" sz="1400" dirty="0"/>
              <a:t>: </a:t>
            </a:r>
            <a:r>
              <a:rPr lang="ja-JP" altLang="en-US" sz="1400" dirty="0"/>
              <a:t>損失関数の値</a:t>
            </a:r>
            <a:r>
              <a:rPr lang="en-US" altLang="ja-JP" sz="1400" dirty="0"/>
              <a:t>(</a:t>
            </a:r>
            <a:r>
              <a:rPr lang="ja-JP" altLang="en-US" sz="1400" dirty="0"/>
              <a:t>誤差</a:t>
            </a:r>
            <a:r>
              <a:rPr lang="en-US" altLang="ja-JP" sz="1400" dirty="0"/>
              <a:t>E)</a:t>
            </a:r>
          </a:p>
          <a:p>
            <a:r>
              <a:rPr lang="en-US" altLang="ja-JP" sz="1400" dirty="0"/>
              <a:t>x</a:t>
            </a:r>
            <a:r>
              <a:rPr lang="ja-JP" altLang="en-US" sz="1400" dirty="0"/>
              <a:t>軸</a:t>
            </a:r>
            <a:r>
              <a:rPr lang="en-US" altLang="ja-JP" sz="1400" dirty="0"/>
              <a:t>: </a:t>
            </a:r>
            <a:r>
              <a:rPr lang="ja-JP" altLang="en-US" sz="1400" dirty="0"/>
              <a:t>重み</a:t>
            </a:r>
            <a:r>
              <a:rPr lang="en-US" altLang="ja-JP" sz="1400" dirty="0"/>
              <a:t>w</a:t>
            </a:r>
          </a:p>
          <a:p>
            <a:endParaRPr lang="en-US" altLang="ja-JP" sz="1400" dirty="0"/>
          </a:p>
          <a:p>
            <a:r>
              <a:rPr lang="ja-JP" altLang="en-US" sz="1400" dirty="0"/>
              <a:t>実際には重みの数だけ次元が存在</a:t>
            </a:r>
          </a:p>
        </p:txBody>
      </p:sp>
      <p:cxnSp>
        <p:nvCxnSpPr>
          <p:cNvPr id="73" name="直線コネクタ 72">
            <a:extLst>
              <a:ext uri="{FF2B5EF4-FFF2-40B4-BE49-F238E27FC236}">
                <a16:creationId xmlns:a16="http://schemas.microsoft.com/office/drawing/2014/main" id="{CE54D12D-6234-4720-94EC-FF7C7FCC4C4D}"/>
              </a:ext>
            </a:extLst>
          </p:cNvPr>
          <p:cNvCxnSpPr>
            <a:cxnSpLocks/>
          </p:cNvCxnSpPr>
          <p:nvPr/>
        </p:nvCxnSpPr>
        <p:spPr>
          <a:xfrm>
            <a:off x="751114" y="1458686"/>
            <a:ext cx="106884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スライド番号プレースホルダー 6">
            <a:extLst>
              <a:ext uri="{FF2B5EF4-FFF2-40B4-BE49-F238E27FC236}">
                <a16:creationId xmlns:a16="http://schemas.microsoft.com/office/drawing/2014/main" id="{DF37A258-3794-48C5-8B67-6C9559D87EC0}"/>
              </a:ext>
            </a:extLst>
          </p:cNvPr>
          <p:cNvSpPr>
            <a:spLocks noGrp="1"/>
          </p:cNvSpPr>
          <p:nvPr>
            <p:ph type="sldNum" sz="quarter" idx="12"/>
          </p:nvPr>
        </p:nvSpPr>
        <p:spPr/>
        <p:txBody>
          <a:bodyPr/>
          <a:lstStyle/>
          <a:p>
            <a:fld id="{B3F518D4-8B21-488A-A0B0-3A64EA30DC73}" type="slidenum">
              <a:rPr kumimoji="1" lang="ja-JP" altLang="en-US" smtClean="0"/>
              <a:t>8</a:t>
            </a:fld>
            <a:endParaRPr kumimoji="1" lang="ja-JP" altLang="en-US"/>
          </a:p>
        </p:txBody>
      </p:sp>
    </p:spTree>
    <p:extLst>
      <p:ext uri="{BB962C8B-B14F-4D97-AF65-F5344CB8AC3E}">
        <p14:creationId xmlns:p14="http://schemas.microsoft.com/office/powerpoint/2010/main" val="1080251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AD3E7C-5529-4007-A9F4-9DEA13EE6A2D}"/>
              </a:ext>
            </a:extLst>
          </p:cNvPr>
          <p:cNvSpPr>
            <a:spLocks noGrp="1"/>
          </p:cNvSpPr>
          <p:nvPr>
            <p:ph type="title"/>
          </p:nvPr>
        </p:nvSpPr>
        <p:spPr/>
        <p:txBody>
          <a:bodyPr/>
          <a:lstStyle/>
          <a:p>
            <a:r>
              <a:rPr lang="ja-JP" altLang="en-US" dirty="0"/>
              <a:t>ニューラルネットワークの流れ</a:t>
            </a:r>
            <a:endParaRPr kumimoji="1" lang="ja-JP" altLang="en-US" dirty="0"/>
          </a:p>
        </p:txBody>
      </p:sp>
      <p:sp>
        <p:nvSpPr>
          <p:cNvPr id="3" name="コンテンツ プレースホルダー 2">
            <a:extLst>
              <a:ext uri="{FF2B5EF4-FFF2-40B4-BE49-F238E27FC236}">
                <a16:creationId xmlns:a16="http://schemas.microsoft.com/office/drawing/2014/main" id="{33FEBC2B-899E-4C34-89BC-0286107D5FB3}"/>
              </a:ext>
            </a:extLst>
          </p:cNvPr>
          <p:cNvSpPr>
            <a:spLocks noGrp="1"/>
          </p:cNvSpPr>
          <p:nvPr>
            <p:ph idx="1"/>
          </p:nvPr>
        </p:nvSpPr>
        <p:spPr>
          <a:xfrm>
            <a:off x="838200" y="1553378"/>
            <a:ext cx="10515599" cy="4352122"/>
          </a:xfrm>
        </p:spPr>
        <p:txBody>
          <a:bodyPr>
            <a:normAutofit/>
          </a:bodyPr>
          <a:lstStyle/>
          <a:p>
            <a:pPr marL="0" indent="0">
              <a:buNone/>
            </a:pPr>
            <a:r>
              <a:rPr lang="en-US" altLang="ja-JP" sz="2400" dirty="0"/>
              <a:t>3.</a:t>
            </a:r>
            <a:r>
              <a:rPr lang="ja-JP" altLang="en-US" sz="2400" dirty="0"/>
              <a:t>以下を訓練データ中の全ての観測値に対して複数回繰り返し行う</a:t>
            </a:r>
            <a:endParaRPr lang="en-US" altLang="ja-JP" sz="2400" dirty="0"/>
          </a:p>
          <a:p>
            <a:pPr marL="457200" lvl="1" indent="0">
              <a:buNone/>
            </a:pPr>
            <a:r>
              <a:rPr lang="en-US" altLang="ja-JP" sz="2000" dirty="0">
                <a:solidFill>
                  <a:schemeClr val="bg2">
                    <a:lumMod val="90000"/>
                  </a:schemeClr>
                </a:solidFill>
              </a:rPr>
              <a:t>1.</a:t>
            </a:r>
            <a:r>
              <a:rPr lang="ja-JP" altLang="en-US" sz="2000" dirty="0">
                <a:solidFill>
                  <a:schemeClr val="bg2">
                    <a:lumMod val="90000"/>
                  </a:schemeClr>
                </a:solidFill>
              </a:rPr>
              <a:t>データを</a:t>
            </a:r>
            <a:r>
              <a:rPr lang="en-US" altLang="ja-JP" sz="2000" dirty="0">
                <a:solidFill>
                  <a:schemeClr val="bg2">
                    <a:lumMod val="90000"/>
                  </a:schemeClr>
                </a:solidFill>
              </a:rPr>
              <a:t>NN</a:t>
            </a:r>
            <a:r>
              <a:rPr lang="ja-JP" altLang="en-US" sz="2000" dirty="0">
                <a:solidFill>
                  <a:schemeClr val="bg2">
                    <a:lumMod val="90000"/>
                  </a:schemeClr>
                </a:solidFill>
              </a:rPr>
              <a:t>に流し込む：順伝播</a:t>
            </a:r>
            <a:r>
              <a:rPr lang="en-US" altLang="ja-JP" sz="2000" dirty="0">
                <a:solidFill>
                  <a:schemeClr val="bg2">
                    <a:lumMod val="90000"/>
                  </a:schemeClr>
                </a:solidFill>
              </a:rPr>
              <a:t>(=</a:t>
            </a:r>
            <a:r>
              <a:rPr lang="ja-JP" altLang="en-US" sz="2000" dirty="0">
                <a:solidFill>
                  <a:schemeClr val="bg2">
                    <a:lumMod val="90000"/>
                  </a:schemeClr>
                </a:solidFill>
              </a:rPr>
              <a:t>予測に相当</a:t>
            </a:r>
            <a:r>
              <a:rPr lang="en-US" altLang="ja-JP" sz="2000" dirty="0">
                <a:solidFill>
                  <a:schemeClr val="bg2">
                    <a:lumMod val="90000"/>
                  </a:schemeClr>
                </a:solidFill>
              </a:rPr>
              <a:t>)</a:t>
            </a:r>
          </a:p>
          <a:p>
            <a:pPr marL="457200" lvl="1" indent="0">
              <a:buNone/>
            </a:pPr>
            <a:r>
              <a:rPr lang="en-US" altLang="ja-JP" sz="2000" dirty="0">
                <a:solidFill>
                  <a:schemeClr val="bg2">
                    <a:lumMod val="90000"/>
                  </a:schemeClr>
                </a:solidFill>
              </a:rPr>
              <a:t>2. </a:t>
            </a:r>
            <a:r>
              <a:rPr lang="ja-JP" altLang="en-US" sz="2000" dirty="0">
                <a:solidFill>
                  <a:schemeClr val="bg2">
                    <a:lumMod val="90000"/>
                  </a:schemeClr>
                </a:solidFill>
              </a:rPr>
              <a:t>損失関数計算</a:t>
            </a:r>
            <a:r>
              <a:rPr lang="en-US" altLang="ja-JP" sz="2000" dirty="0">
                <a:solidFill>
                  <a:schemeClr val="bg2">
                    <a:lumMod val="90000"/>
                  </a:schemeClr>
                </a:solidFill>
              </a:rPr>
              <a:t>(</a:t>
            </a:r>
            <a:r>
              <a:rPr lang="ja-JP" altLang="en-US" sz="2000" dirty="0">
                <a:solidFill>
                  <a:schemeClr val="bg2">
                    <a:lumMod val="90000"/>
                  </a:schemeClr>
                </a:solidFill>
              </a:rPr>
              <a:t>予測と正解の誤差</a:t>
            </a:r>
            <a:r>
              <a:rPr lang="en-US" altLang="ja-JP" sz="2000" dirty="0">
                <a:solidFill>
                  <a:schemeClr val="bg2">
                    <a:lumMod val="90000"/>
                  </a:schemeClr>
                </a:solidFill>
              </a:rPr>
              <a:t>)</a:t>
            </a:r>
          </a:p>
          <a:p>
            <a:pPr marL="457200" lvl="1" indent="0">
              <a:buNone/>
            </a:pPr>
            <a:r>
              <a:rPr lang="en-US" altLang="ja-JP" sz="2000" dirty="0">
                <a:solidFill>
                  <a:schemeClr val="bg2">
                    <a:lumMod val="90000"/>
                  </a:schemeClr>
                </a:solidFill>
              </a:rPr>
              <a:t>3. </a:t>
            </a:r>
            <a:r>
              <a:rPr lang="ja-JP" altLang="en-US" sz="2000" dirty="0">
                <a:solidFill>
                  <a:schemeClr val="bg2">
                    <a:lumMod val="90000"/>
                  </a:schemeClr>
                </a:solidFill>
              </a:rPr>
              <a:t>損失関数を最小化するように重みとバイアスの勾配計算</a:t>
            </a:r>
            <a:endParaRPr lang="en-US" altLang="ja-JP" sz="2000" dirty="0">
              <a:solidFill>
                <a:schemeClr val="bg2">
                  <a:lumMod val="90000"/>
                </a:schemeClr>
              </a:solidFill>
            </a:endParaRPr>
          </a:p>
          <a:p>
            <a:pPr marL="457200" lvl="1" indent="0">
              <a:buNone/>
            </a:pPr>
            <a:r>
              <a:rPr lang="en-US" altLang="ja-JP" sz="2000" dirty="0"/>
              <a:t>4. </a:t>
            </a:r>
            <a:r>
              <a:rPr lang="ja-JP" altLang="en-US" sz="2000" dirty="0"/>
              <a:t>重みとバイアスの更新</a:t>
            </a:r>
            <a:r>
              <a:rPr lang="en-US" altLang="ja-JP" sz="2000" dirty="0"/>
              <a:t>(optimizer)</a:t>
            </a:r>
          </a:p>
          <a:p>
            <a:pPr marL="457200" lvl="1" indent="0">
              <a:buNone/>
            </a:pPr>
            <a:endParaRPr lang="en-US" altLang="ja-JP" sz="2000" dirty="0"/>
          </a:p>
          <a:p>
            <a:pPr marL="457200" lvl="1" indent="0">
              <a:buNone/>
            </a:pPr>
            <a:r>
              <a:rPr lang="ja-JP" altLang="en-US" sz="2000" dirty="0"/>
              <a:t>個々のパラメータ</a:t>
            </a:r>
            <a:r>
              <a:rPr lang="en-US" altLang="ja-JP" sz="2000" dirty="0"/>
              <a:t>(</a:t>
            </a:r>
            <a:r>
              <a:rPr lang="ja-JP" altLang="en-US" sz="2000" dirty="0"/>
              <a:t>重みとバイアス</a:t>
            </a:r>
            <a:r>
              <a:rPr lang="en-US" altLang="ja-JP" sz="2000" dirty="0"/>
              <a:t>)</a:t>
            </a:r>
            <a:r>
              <a:rPr lang="ja-JP" altLang="en-US" sz="2000" dirty="0"/>
              <a:t>に対して最適化アルゴリズムを適用して出力を改善するためにどの程度値を変更するべきかを決定する</a:t>
            </a:r>
            <a:endParaRPr lang="en-US" altLang="ja-JP" sz="2000" dirty="0"/>
          </a:p>
          <a:p>
            <a:pPr marL="457200" lvl="1" indent="0">
              <a:buNone/>
            </a:pPr>
            <a:endParaRPr kumimoji="1" lang="en-US" altLang="ja-JP" sz="2000" dirty="0"/>
          </a:p>
        </p:txBody>
      </p:sp>
      <p:sp>
        <p:nvSpPr>
          <p:cNvPr id="50" name="楕円 49">
            <a:extLst>
              <a:ext uri="{FF2B5EF4-FFF2-40B4-BE49-F238E27FC236}">
                <a16:creationId xmlns:a16="http://schemas.microsoft.com/office/drawing/2014/main" id="{7EE13794-A11D-4B87-8483-FFA989FC049C}"/>
              </a:ext>
            </a:extLst>
          </p:cNvPr>
          <p:cNvSpPr/>
          <p:nvPr/>
        </p:nvSpPr>
        <p:spPr>
          <a:xfrm>
            <a:off x="4810724" y="4149748"/>
            <a:ext cx="294676" cy="369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DDBB0C9F-ACFB-40E0-AC00-CD8F70D40611}"/>
              </a:ext>
            </a:extLst>
          </p:cNvPr>
          <p:cNvSpPr/>
          <p:nvPr/>
        </p:nvSpPr>
        <p:spPr>
          <a:xfrm>
            <a:off x="4818961" y="5606522"/>
            <a:ext cx="294676" cy="369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 name="直線コネクタ 105">
            <a:extLst>
              <a:ext uri="{FF2B5EF4-FFF2-40B4-BE49-F238E27FC236}">
                <a16:creationId xmlns:a16="http://schemas.microsoft.com/office/drawing/2014/main" id="{77EC5944-6947-4D1A-81C1-7CBC657781E5}"/>
              </a:ext>
            </a:extLst>
          </p:cNvPr>
          <p:cNvCxnSpPr>
            <a:cxnSpLocks/>
          </p:cNvCxnSpPr>
          <p:nvPr/>
        </p:nvCxnSpPr>
        <p:spPr>
          <a:xfrm>
            <a:off x="751114" y="1458686"/>
            <a:ext cx="106884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スライド番号プレースホルダー 6">
            <a:extLst>
              <a:ext uri="{FF2B5EF4-FFF2-40B4-BE49-F238E27FC236}">
                <a16:creationId xmlns:a16="http://schemas.microsoft.com/office/drawing/2014/main" id="{6A38ECF5-AB2E-48FA-8DCF-EB6F5560ADC6}"/>
              </a:ext>
            </a:extLst>
          </p:cNvPr>
          <p:cNvSpPr>
            <a:spLocks noGrp="1"/>
          </p:cNvSpPr>
          <p:nvPr>
            <p:ph type="sldNum" sz="quarter" idx="12"/>
          </p:nvPr>
        </p:nvSpPr>
        <p:spPr/>
        <p:txBody>
          <a:bodyPr/>
          <a:lstStyle/>
          <a:p>
            <a:fld id="{B3F518D4-8B21-488A-A0B0-3A64EA30DC73}" type="slidenum">
              <a:rPr kumimoji="1" lang="ja-JP" altLang="en-US" smtClean="0"/>
              <a:t>9</a:t>
            </a:fld>
            <a:endParaRPr kumimoji="1" lang="ja-JP" altLang="en-US"/>
          </a:p>
        </p:txBody>
      </p:sp>
    </p:spTree>
    <p:extLst>
      <p:ext uri="{BB962C8B-B14F-4D97-AF65-F5344CB8AC3E}">
        <p14:creationId xmlns:p14="http://schemas.microsoft.com/office/powerpoint/2010/main" val="19121302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1824</TotalTime>
  <Words>977</Words>
  <Application>Microsoft Office PowerPoint</Application>
  <PresentationFormat>ワイド画面</PresentationFormat>
  <Paragraphs>103</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Arial</vt:lpstr>
      <vt:lpstr>Franklin Gothic Book</vt:lpstr>
      <vt:lpstr>Franklin Gothic Medium</vt:lpstr>
      <vt:lpstr>Office テーマ</vt:lpstr>
      <vt:lpstr>「機械学習クックブック」</vt:lpstr>
      <vt:lpstr>目次</vt:lpstr>
      <vt:lpstr>ニューラルネットワークとは1</vt:lpstr>
      <vt:lpstr>ニューラルネットワークとは2</vt:lpstr>
      <vt:lpstr>ニューラルネットワークのアルゴリズム</vt:lpstr>
      <vt:lpstr>ニューラルネットワークの流れ</vt:lpstr>
      <vt:lpstr>ニューラルネットワークの流れ</vt:lpstr>
      <vt:lpstr>ニューラルネットワークの流れ</vt:lpstr>
      <vt:lpstr>ニューラルネットワークの流れ</vt:lpstr>
      <vt:lpstr>IMDBデータセット</vt:lpstr>
      <vt:lpstr>ニューラルネットワークの実装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「機械学習クックブック」</dc:title>
  <dc:creator>古川 流輝</dc:creator>
  <cp:lastModifiedBy>古川 流輝</cp:lastModifiedBy>
  <cp:revision>112</cp:revision>
  <dcterms:created xsi:type="dcterms:W3CDTF">2020-05-08T03:18:36Z</dcterms:created>
  <dcterms:modified xsi:type="dcterms:W3CDTF">2020-06-03T16:01:17Z</dcterms:modified>
</cp:coreProperties>
</file>