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0DD319-91E2-48A8-A857-0DF4A1B8E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AC4CD5B-C6CD-45B6-9F0E-CA47F9FC6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EE723F-D8A6-44F0-AD9C-E2092F2D2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17B3-9668-4755-AF47-CB5E245F917C}" type="datetimeFigureOut">
              <a:rPr kumimoji="1" lang="ja-JP" altLang="en-US" smtClean="0"/>
              <a:t>2020/5/21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ADE6C7-F795-4EFF-A38E-1E1BE2D14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D82F23-2E81-4EED-943C-EA33C57D5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CCE3-2E27-4503-A12B-4E5921890E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9475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681B0C-FEEE-4076-BAF3-68DE2C3CB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8FACC77-FF07-4846-B450-A4E0F8208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D7A703-72A6-4366-94D5-E3E55932B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17B3-9668-4755-AF47-CB5E245F917C}" type="datetimeFigureOut">
              <a:rPr kumimoji="1" lang="ja-JP" altLang="en-US" smtClean="0"/>
              <a:t>2020/5/21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D6DF45-2FFE-4E86-9DED-45B62C484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EC5EAB-9FB1-44F0-B1A9-E4597603B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CCE3-2E27-4503-A12B-4E5921890E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1313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88106FE-9C13-4E37-B6ED-9FE6EAD893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4BF4078-11A1-410C-A7DE-8644991E7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79CA49-F84C-4F6F-AE07-55EC30C33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17B3-9668-4755-AF47-CB5E245F917C}" type="datetimeFigureOut">
              <a:rPr kumimoji="1" lang="ja-JP" altLang="en-US" smtClean="0"/>
              <a:t>2020/5/21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0AF05D-1A70-46AB-90B9-9950333A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07B87E-119B-44FB-AAE0-8052DAA05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CCE3-2E27-4503-A12B-4E5921890E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0463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63B4B8-79B3-4ECE-9F1B-2B283FE4F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4BB0B9-3C36-4AB5-A187-CEBC4D599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32B679-B0DB-45A2-9F79-DD1EF8B2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17B3-9668-4755-AF47-CB5E245F917C}" type="datetimeFigureOut">
              <a:rPr kumimoji="1" lang="ja-JP" altLang="en-US" smtClean="0"/>
              <a:t>2020/5/21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F60F8B-94AF-4E9E-80E6-162A3794A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E86EB5-8162-44AE-A6BC-934E959A2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CCE3-2E27-4503-A12B-4E5921890E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5172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FA4AB8-3F9C-403D-899D-79B3A1ED1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CAEC77-86AA-48EC-A96B-98F09B253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4C3C72-2123-4703-9AA4-6D6584A1A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17B3-9668-4755-AF47-CB5E245F917C}" type="datetimeFigureOut">
              <a:rPr kumimoji="1" lang="ja-JP" altLang="en-US" smtClean="0"/>
              <a:t>2020/5/21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A1DC64-9496-4764-957D-68261C55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D8F5EB-C1CC-437F-BF07-1F3BA0B80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CCE3-2E27-4503-A12B-4E5921890E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3224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4B9CC0-B932-465C-93E8-A945FF737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4A0E62-B1C0-4722-9A05-86E72C4E80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62B6432-8391-41FE-B7F0-C2B42A2D2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D6A5AA7-3079-4E51-ABDF-2CFE8D39E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17B3-9668-4755-AF47-CB5E245F917C}" type="datetimeFigureOut">
              <a:rPr kumimoji="1" lang="ja-JP" altLang="en-US" smtClean="0"/>
              <a:t>2020/5/21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3C50C0-02D7-4FB9-B0E5-A1680BF6F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77EFDAC-0A85-4C9B-B6A0-70B1E90B2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CCE3-2E27-4503-A12B-4E5921890E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035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2D26E7-AF4C-4D5A-B9B6-3C6AF373A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474E823-D086-451D-84C6-0E097E56F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F781174-8F6A-4762-8049-E2990F73A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27128E5-C847-44BA-AAC4-E36CF57B6B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6C7F806-5F67-4727-9F6D-A0EF003E0B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E042571-51E0-4772-BD99-06FCBFF00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17B3-9668-4755-AF47-CB5E245F917C}" type="datetimeFigureOut">
              <a:rPr kumimoji="1" lang="ja-JP" altLang="en-US" smtClean="0"/>
              <a:t>2020/5/21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00DAADF-1E20-4CBE-8182-247DD5532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8DB20CF-C77A-4DB3-BDC0-3D8AEBC42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CCE3-2E27-4503-A12B-4E5921890E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0198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278791-3937-44A1-BCF1-CAF957876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F992488-4B16-439C-BCA6-A9FF4E8FA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17B3-9668-4755-AF47-CB5E245F917C}" type="datetimeFigureOut">
              <a:rPr kumimoji="1" lang="ja-JP" altLang="en-US" smtClean="0"/>
              <a:t>2020/5/21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368C51B-C59E-46AC-AB09-9E148CF81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8C63490-D773-4CAA-B8B2-BFA14953E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CCE3-2E27-4503-A12B-4E5921890E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1725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525C1C8-0DA0-4F95-AE99-7C2FC133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17B3-9668-4755-AF47-CB5E245F917C}" type="datetimeFigureOut">
              <a:rPr kumimoji="1" lang="ja-JP" altLang="en-US" smtClean="0"/>
              <a:t>2020/5/21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A9501FD-9EF1-422A-A002-DFAFBA946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FC3D6FD-6E8A-458F-B33E-CBD015507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CCE3-2E27-4503-A12B-4E5921890E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5398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06895D-068C-4EDC-99D6-131D44872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DF5316-3925-4722-B575-98D4505B3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8BC0253-FE59-4E70-9C79-ADE249715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255F8EA-18EE-4139-8621-56540473A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17B3-9668-4755-AF47-CB5E245F917C}" type="datetimeFigureOut">
              <a:rPr kumimoji="1" lang="ja-JP" altLang="en-US" smtClean="0"/>
              <a:t>2020/5/21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1AF70FA-25CB-4F59-93E9-77B5B6ABE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6DC3640-14C3-49A8-9C72-84BEA797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CCE3-2E27-4503-A12B-4E5921890E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196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300E44-0306-42D3-A0F2-ECE826D01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DCA06BD-F63A-4D93-BDE8-6B404DC2E5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18C32B8-D41E-476F-97FB-8BF6A4C6D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4E0EB0-AA6F-41CF-AC56-972AEFCF2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17B3-9668-4755-AF47-CB5E245F917C}" type="datetimeFigureOut">
              <a:rPr kumimoji="1" lang="ja-JP" altLang="en-US" smtClean="0"/>
              <a:t>2020/5/21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4FE04DB-9FD3-4754-B8E0-6B14CAE5B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16521CF-650C-4F6D-98EE-9FE996F89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0CCE3-2E27-4503-A12B-4E5921890E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5965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2DCBB22-E083-4EE8-AB0C-A24E954EC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1E89D5F-22C8-4F1B-9347-E4A31DF89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D3B073-0105-41BC-88C2-BDC42FA51B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217B3-9668-4755-AF47-CB5E245F917C}" type="datetimeFigureOut">
              <a:rPr kumimoji="1" lang="ja-JP" altLang="en-US" smtClean="0"/>
              <a:t>2020/5/21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C0647C-F47E-4ECF-A982-CC208E306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DDEC94-5108-4E24-B00B-F5017BEA1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0CCE3-2E27-4503-A12B-4E5921890E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2246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D338FE1-C66A-4ADE-822C-666ABE2B2E95}"/>
              </a:ext>
            </a:extLst>
          </p:cNvPr>
          <p:cNvSpPr txBox="1"/>
          <p:nvPr/>
        </p:nvSpPr>
        <p:spPr>
          <a:xfrm>
            <a:off x="1375575" y="1997839"/>
            <a:ext cx="94408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6000" dirty="0"/>
              <a:t>『</a:t>
            </a:r>
            <a:r>
              <a:rPr kumimoji="1" lang="ja-JP" altLang="en-US" sz="6000" dirty="0"/>
              <a:t>機械学習クックブック</a:t>
            </a:r>
            <a:r>
              <a:rPr kumimoji="1" lang="en-US" altLang="ja-JP" sz="6000" dirty="0"/>
              <a:t>』</a:t>
            </a:r>
          </a:p>
          <a:p>
            <a:pPr algn="ctr"/>
            <a:r>
              <a:rPr kumimoji="1" lang="ja-JP" altLang="en-US" sz="6000" dirty="0"/>
              <a:t>第</a:t>
            </a:r>
            <a:r>
              <a:rPr kumimoji="1" lang="en-US" altLang="ja-JP" sz="6000" dirty="0"/>
              <a:t>16</a:t>
            </a:r>
            <a:r>
              <a:rPr kumimoji="1" lang="ja-JP" altLang="en-US" sz="6000" dirty="0"/>
              <a:t>章</a:t>
            </a:r>
            <a:endParaRPr kumimoji="1" lang="en-US" altLang="ja-JP" sz="6000" dirty="0"/>
          </a:p>
          <a:p>
            <a:pPr algn="ctr"/>
            <a:r>
              <a:rPr lang="ja-JP" altLang="en-US" sz="6000" dirty="0"/>
              <a:t>ロジスティック回帰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912936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A4E0CE5-2A3D-4B70-809C-98EA8C22A2CA}"/>
              </a:ext>
            </a:extLst>
          </p:cNvPr>
          <p:cNvSpPr txBox="1"/>
          <p:nvPr/>
        </p:nvSpPr>
        <p:spPr>
          <a:xfrm>
            <a:off x="588396" y="500932"/>
            <a:ext cx="5827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多項ロジスティック回帰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DA6D404-5EE5-4199-A769-E01F2EC4B449}"/>
                  </a:ext>
                </a:extLst>
              </p:cNvPr>
              <p:cNvSpPr txBox="1"/>
              <p:nvPr/>
            </p:nvSpPr>
            <p:spPr>
              <a:xfrm>
                <a:off x="1245705" y="1326414"/>
                <a:ext cx="9700590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3200" dirty="0"/>
                  <a:t>イメージとしては、</a:t>
                </a:r>
                <a:endParaRPr kumimoji="1" lang="en-US" altLang="ja-JP" sz="3200" dirty="0"/>
              </a:p>
              <a:p>
                <a:r>
                  <a:rPr kumimoji="1" lang="ja-JP" altLang="en-US" sz="3200" dirty="0"/>
                  <a:t>クラス</a:t>
                </a:r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ja-JP" altLang="en-US" sz="3200" i="1">
                        <a:latin typeface="Cambria Math" panose="02040503050406030204" pitchFamily="18" charset="0"/>
                      </a:rPr>
                      <m:t>になる</m:t>
                    </m:r>
                  </m:oMath>
                </a14:m>
                <a:r>
                  <a:rPr kumimoji="1" lang="ja-JP" altLang="en-US" sz="3200" dirty="0"/>
                  <a:t>確率をそれぞれ式で表し、</a:t>
                </a:r>
                <a:r>
                  <a:rPr kumimoji="1" lang="en-US" altLang="ja-JP" sz="3200" dirty="0"/>
                  <a:t>2</a:t>
                </a:r>
                <a:r>
                  <a:rPr kumimoji="1" lang="ja-JP" altLang="en-US" sz="3200" dirty="0"/>
                  <a:t>式ずつで引き算することで、</a:t>
                </a:r>
                <a:r>
                  <a:rPr kumimoji="1" lang="en-US" altLang="ja-JP" sz="3200" dirty="0"/>
                  <a:t>2</a:t>
                </a:r>
                <a:r>
                  <a:rPr kumimoji="1" lang="ja-JP" altLang="en-US" sz="3200" dirty="0"/>
                  <a:t>クラスを比較する</a:t>
                </a:r>
                <a:r>
                  <a:rPr lang="ja-JP" altLang="en-US" sz="3200" dirty="0"/>
                  <a:t>、というのを繰り返す</a:t>
                </a:r>
                <a:endParaRPr kumimoji="1" lang="en-US" altLang="ja-JP" sz="3200" dirty="0"/>
              </a:p>
              <a:p>
                <a:pPr algn="r"/>
                <a:r>
                  <a:rPr lang="ja-JP" altLang="en-US" sz="3200" dirty="0"/>
                  <a:t>という感じ</a:t>
                </a:r>
                <a:r>
                  <a:rPr lang="en-US" altLang="ja-JP" sz="3200" dirty="0"/>
                  <a:t>…</a:t>
                </a:r>
                <a:endParaRPr kumimoji="1" lang="ja-JP" altLang="en-US" sz="3200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DA6D404-5EE5-4199-A769-E01F2EC4B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705" y="1326414"/>
                <a:ext cx="9700590" cy="2554545"/>
              </a:xfrm>
              <a:prstGeom prst="rect">
                <a:avLst/>
              </a:prstGeom>
              <a:blipFill>
                <a:blip r:embed="rId2"/>
                <a:stretch>
                  <a:fillRect l="-1570" t="-3103" r="-1570" b="-69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21209677-000D-47A2-896F-135855E37ED3}"/>
                  </a:ext>
                </a:extLst>
              </p:cNvPr>
              <p:cNvSpPr txBox="1"/>
              <p:nvPr/>
            </p:nvSpPr>
            <p:spPr>
              <a:xfrm>
                <a:off x="1351722" y="4385125"/>
                <a:ext cx="2472664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320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kumimoji="1"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en-US" altLang="ja-JP" sz="32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32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32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ja-JP" sz="3200" dirty="0"/>
              </a:p>
              <a:p>
                <a:pPr algn="ctr"/>
                <a:r>
                  <a:rPr kumimoji="1" lang="en-US" altLang="ja-JP" sz="3200" dirty="0"/>
                  <a:t>:</a:t>
                </a:r>
                <a:endParaRPr kumimoji="1" lang="ja-JP" altLang="en-US" sz="3200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21209677-000D-47A2-896F-135855E37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722" y="4385125"/>
                <a:ext cx="2472664" cy="1569660"/>
              </a:xfrm>
              <a:prstGeom prst="rect">
                <a:avLst/>
              </a:prstGeom>
              <a:blipFill>
                <a:blip r:embed="rId3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矢印: 右 4">
            <a:extLst>
              <a:ext uri="{FF2B5EF4-FFF2-40B4-BE49-F238E27FC236}">
                <a16:creationId xmlns:a16="http://schemas.microsoft.com/office/drawing/2014/main" id="{79D62EE1-A960-41B2-BDEB-610B62FF0348}"/>
              </a:ext>
            </a:extLst>
          </p:cNvPr>
          <p:cNvSpPr/>
          <p:nvPr/>
        </p:nvSpPr>
        <p:spPr>
          <a:xfrm>
            <a:off x="4579951" y="5002978"/>
            <a:ext cx="469127" cy="333955"/>
          </a:xfrm>
          <a:prstGeom prst="rightArrow">
            <a:avLst>
              <a:gd name="adj1" fmla="val 18116"/>
              <a:gd name="adj2" fmla="val 432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0A87A51-401D-4489-836B-F4ADC2915E98}"/>
                  </a:ext>
                </a:extLst>
              </p:cNvPr>
              <p:cNvSpPr txBox="1"/>
              <p:nvPr/>
            </p:nvSpPr>
            <p:spPr>
              <a:xfrm flipH="1">
                <a:off x="5804643" y="4121272"/>
                <a:ext cx="3694896" cy="2097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320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kumimoji="1"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ja-JP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ja-JP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32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32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en-US" altLang="ja-JP" sz="32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32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32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0A87A51-401D-4489-836B-F4ADC2915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804643" y="4121272"/>
                <a:ext cx="3694896" cy="20973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044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46355AA-8FD3-4622-856F-7FCD41D13B3D}"/>
              </a:ext>
            </a:extLst>
          </p:cNvPr>
          <p:cNvSpPr txBox="1"/>
          <p:nvPr/>
        </p:nvSpPr>
        <p:spPr>
          <a:xfrm>
            <a:off x="985962" y="413468"/>
            <a:ext cx="17731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正則化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12B781D-F121-496C-B0BB-2CFAF785B80F}"/>
              </a:ext>
            </a:extLst>
          </p:cNvPr>
          <p:cNvSpPr txBox="1"/>
          <p:nvPr/>
        </p:nvSpPr>
        <p:spPr>
          <a:xfrm>
            <a:off x="1733383" y="1280160"/>
            <a:ext cx="70687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モデルにペナルティを加えることで、バリアンス</a:t>
            </a:r>
            <a:r>
              <a:rPr kumimoji="1" lang="en-US" altLang="ja-JP" sz="3200" dirty="0"/>
              <a:t>(</a:t>
            </a:r>
            <a:r>
              <a:rPr kumimoji="1" lang="ja-JP" altLang="en-US" sz="3200" dirty="0"/>
              <a:t>分散</a:t>
            </a:r>
            <a:r>
              <a:rPr kumimoji="1" lang="en-US" altLang="ja-JP" sz="3200" dirty="0"/>
              <a:t>)</a:t>
            </a:r>
            <a:r>
              <a:rPr kumimoji="1" lang="ja-JP" altLang="en-US" sz="3200" dirty="0"/>
              <a:t>を低減する。</a:t>
            </a:r>
            <a:endParaRPr kumimoji="1" lang="en-US" altLang="ja-JP" sz="3200" dirty="0"/>
          </a:p>
          <a:p>
            <a:r>
              <a:rPr lang="ja-JP" altLang="en-US" sz="3200" dirty="0"/>
              <a:t>→過学習を防ぐ</a:t>
            </a:r>
            <a:endParaRPr kumimoji="1" lang="en-US" altLang="ja-JP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B0A2163-A9B9-43B0-B959-64E49E621BBC}"/>
              </a:ext>
            </a:extLst>
          </p:cNvPr>
          <p:cNvSpPr txBox="1"/>
          <p:nvPr/>
        </p:nvSpPr>
        <p:spPr>
          <a:xfrm>
            <a:off x="1526651" y="3429000"/>
            <a:ext cx="929507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L1</a:t>
            </a:r>
            <a:r>
              <a:rPr lang="en-US" altLang="ja-JP" sz="3200" dirty="0"/>
              <a:t>: </a:t>
            </a:r>
            <a:r>
              <a:rPr lang="ja-JP" altLang="en-US" sz="3200" dirty="0"/>
              <a:t>特徴量を絞るため</a:t>
            </a:r>
            <a:r>
              <a:rPr lang="en-US" altLang="ja-JP" sz="3200" dirty="0"/>
              <a:t>(</a:t>
            </a:r>
            <a:r>
              <a:rPr lang="ja-JP" altLang="en-US" sz="3200" dirty="0"/>
              <a:t>次元圧縮</a:t>
            </a:r>
            <a:r>
              <a:rPr lang="en-US" altLang="ja-JP" sz="3200" dirty="0"/>
              <a:t>)</a:t>
            </a:r>
            <a:r>
              <a:rPr lang="ja-JP" altLang="en-US" sz="3200" dirty="0"/>
              <a:t>に用いる</a:t>
            </a:r>
            <a:endParaRPr lang="en-US" altLang="ja-JP" sz="3200" dirty="0"/>
          </a:p>
          <a:p>
            <a:r>
              <a:rPr lang="ja-JP" altLang="en-US" sz="3200" dirty="0"/>
              <a:t>　　→できるだけ多くの特徴量の重みを</a:t>
            </a:r>
            <a:r>
              <a:rPr lang="en-US" altLang="ja-JP" sz="3200" dirty="0"/>
              <a:t>0</a:t>
            </a:r>
            <a:r>
              <a:rPr lang="ja-JP" altLang="en-US" sz="3200" dirty="0"/>
              <a:t>にする</a:t>
            </a:r>
            <a:endParaRPr kumimoji="1" lang="en-US" altLang="ja-JP" sz="3200" dirty="0"/>
          </a:p>
          <a:p>
            <a:r>
              <a:rPr lang="en-US" altLang="ja-JP" sz="3200" dirty="0"/>
              <a:t>L2: </a:t>
            </a:r>
            <a:r>
              <a:rPr lang="ja-JP" altLang="en-US" sz="3200" dirty="0"/>
              <a:t>過学習を防ぐ</a:t>
            </a:r>
            <a:endParaRPr lang="en-US" altLang="ja-JP" sz="3200" dirty="0"/>
          </a:p>
          <a:p>
            <a:r>
              <a:rPr lang="ja-JP" altLang="en-US" sz="3200" dirty="0"/>
              <a:t>　　→重みが大きくなりすぎないようにする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02561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0770801-1AA5-46C8-9181-573A142E9628}"/>
              </a:ext>
            </a:extLst>
          </p:cNvPr>
          <p:cNvSpPr txBox="1"/>
          <p:nvPr/>
        </p:nvSpPr>
        <p:spPr>
          <a:xfrm>
            <a:off x="644055" y="564542"/>
            <a:ext cx="53194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ロジスティック回帰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A8A8AE7-B003-428E-9FA2-B0195C039ED9}"/>
              </a:ext>
            </a:extLst>
          </p:cNvPr>
          <p:cNvSpPr txBox="1"/>
          <p:nvPr/>
        </p:nvSpPr>
        <p:spPr>
          <a:xfrm>
            <a:off x="1526650" y="1997839"/>
            <a:ext cx="91386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・</a:t>
            </a:r>
            <a:r>
              <a:rPr kumimoji="1" lang="en-US" altLang="ja-JP" sz="3600" dirty="0"/>
              <a:t>2</a:t>
            </a:r>
            <a:r>
              <a:rPr kumimoji="1" lang="ja-JP" altLang="en-US" sz="3600" dirty="0"/>
              <a:t>クラス</a:t>
            </a:r>
            <a:r>
              <a:rPr kumimoji="1" lang="ja-JP" altLang="en-US" sz="3600" b="1" dirty="0"/>
              <a:t>分類</a:t>
            </a:r>
            <a:r>
              <a:rPr kumimoji="1" lang="ja-JP" altLang="en-US" sz="3600" dirty="0"/>
              <a:t>器として、教師あり学習で</a:t>
            </a:r>
            <a:endParaRPr kumimoji="1" lang="en-US" altLang="ja-JP" sz="3600" dirty="0"/>
          </a:p>
          <a:p>
            <a:r>
              <a:rPr lang="ja-JP" altLang="en-US" sz="3600" dirty="0"/>
              <a:t>　</a:t>
            </a:r>
            <a:r>
              <a:rPr kumimoji="1" lang="ja-JP" altLang="en-US" sz="3600" dirty="0"/>
              <a:t>用いられる。</a:t>
            </a:r>
            <a:endParaRPr kumimoji="1" lang="en-US" altLang="ja-JP" sz="3600" dirty="0"/>
          </a:p>
          <a:p>
            <a:endParaRPr kumimoji="1" lang="en-US" altLang="ja-JP" sz="3600" dirty="0"/>
          </a:p>
          <a:p>
            <a:r>
              <a:rPr lang="ja-JP" altLang="en-US" sz="3600" dirty="0"/>
              <a:t>・ある観測値が特定のクラスに属している</a:t>
            </a:r>
            <a:endParaRPr lang="en-US" altLang="ja-JP" sz="3600" dirty="0"/>
          </a:p>
          <a:p>
            <a:r>
              <a:rPr lang="ja-JP" altLang="en-US" sz="3600" dirty="0"/>
              <a:t>　</a:t>
            </a:r>
            <a:r>
              <a:rPr lang="ja-JP" altLang="en-US" sz="3600" b="1" dirty="0"/>
              <a:t>確率</a:t>
            </a:r>
            <a:r>
              <a:rPr lang="ja-JP" altLang="en-US" sz="3600" dirty="0"/>
              <a:t>を求める。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85873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428DF1A-D8CE-4E5A-BE30-49A569648180}"/>
              </a:ext>
            </a:extLst>
          </p:cNvPr>
          <p:cNvSpPr txBox="1"/>
          <p:nvPr/>
        </p:nvSpPr>
        <p:spPr>
          <a:xfrm>
            <a:off x="477078" y="532738"/>
            <a:ext cx="54784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ロジスティックとは？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8182DFF-E8EA-433B-91D5-1ACA36E61728}"/>
              </a:ext>
            </a:extLst>
          </p:cNvPr>
          <p:cNvSpPr txBox="1"/>
          <p:nvPr/>
        </p:nvSpPr>
        <p:spPr>
          <a:xfrm>
            <a:off x="1357023" y="1733384"/>
            <a:ext cx="94779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ロジスティック</a:t>
            </a:r>
            <a:r>
              <a:rPr kumimoji="1" lang="en-US" altLang="ja-JP" sz="3200" dirty="0"/>
              <a:t>(logistic): </a:t>
            </a:r>
            <a:r>
              <a:rPr kumimoji="1" lang="ja-JP" altLang="en-US" sz="3200" dirty="0"/>
              <a:t>訳すと、「記号論理学」</a:t>
            </a:r>
            <a:endParaRPr kumimoji="1" lang="en-US" altLang="ja-JP" sz="3200" dirty="0"/>
          </a:p>
          <a:p>
            <a:r>
              <a:rPr lang="ja-JP" altLang="en-US" sz="3200" dirty="0"/>
              <a:t>　　　　　　　　　　　  </a:t>
            </a:r>
            <a:r>
              <a:rPr kumimoji="1" lang="ja-JP" altLang="en-US" sz="3200" dirty="0"/>
              <a:t>となるらしい。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811B063-6176-4154-BAFE-462937C21F2C}"/>
              </a:ext>
            </a:extLst>
          </p:cNvPr>
          <p:cNvSpPr txBox="1"/>
          <p:nvPr/>
        </p:nvSpPr>
        <p:spPr>
          <a:xfrm>
            <a:off x="1357023" y="3441295"/>
            <a:ext cx="91811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記号論理学：推論の構造及び過程を数学的に取り</a:t>
            </a:r>
            <a:endParaRPr kumimoji="1" lang="en-US" altLang="ja-JP" sz="3200" dirty="0"/>
          </a:p>
          <a:p>
            <a:r>
              <a:rPr lang="ja-JP" altLang="en-US" sz="3200" dirty="0"/>
              <a:t>　　　　　　</a:t>
            </a:r>
            <a:r>
              <a:rPr kumimoji="1" lang="ja-JP" altLang="en-US" sz="3200" dirty="0"/>
              <a:t>扱う論理学。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0DCDFF87-920D-40F3-824A-92D3D38EA34C}"/>
              </a:ext>
            </a:extLst>
          </p:cNvPr>
          <p:cNvCxnSpPr>
            <a:cxnSpLocks/>
          </p:cNvCxnSpPr>
          <p:nvPr/>
        </p:nvCxnSpPr>
        <p:spPr>
          <a:xfrm flipH="1">
            <a:off x="8269357" y="2271993"/>
            <a:ext cx="918376" cy="10772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33F28BC2-0FEC-4DC2-ACA5-4B84205C8AE1}"/>
              </a:ext>
            </a:extLst>
          </p:cNvPr>
          <p:cNvCxnSpPr/>
          <p:nvPr/>
        </p:nvCxnSpPr>
        <p:spPr>
          <a:xfrm>
            <a:off x="8022866" y="2271993"/>
            <a:ext cx="232973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02FE992-B9E1-4C63-844E-C836288FF220}"/>
              </a:ext>
            </a:extLst>
          </p:cNvPr>
          <p:cNvSpPr txBox="1"/>
          <p:nvPr/>
        </p:nvSpPr>
        <p:spPr>
          <a:xfrm>
            <a:off x="1357023" y="5553986"/>
            <a:ext cx="9300374" cy="584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ぱっと見数学的でないことを数式で表現すること</a:t>
            </a:r>
            <a:endParaRPr kumimoji="1" lang="ja-JP" altLang="en-US" sz="3200" dirty="0"/>
          </a:p>
        </p:txBody>
      </p:sp>
      <p:sp>
        <p:nvSpPr>
          <p:cNvPr id="20" name="矢印: 下 19">
            <a:extLst>
              <a:ext uri="{FF2B5EF4-FFF2-40B4-BE49-F238E27FC236}">
                <a16:creationId xmlns:a16="http://schemas.microsoft.com/office/drawing/2014/main" id="{5F0A490D-0D76-4390-95AA-07C141D1E2AC}"/>
              </a:ext>
            </a:extLst>
          </p:cNvPr>
          <p:cNvSpPr/>
          <p:nvPr/>
        </p:nvSpPr>
        <p:spPr>
          <a:xfrm>
            <a:off x="5506278" y="4685508"/>
            <a:ext cx="882594" cy="4669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31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7ECB427-C60A-42F2-B24B-CCE2258B0A55}"/>
              </a:ext>
            </a:extLst>
          </p:cNvPr>
          <p:cNvSpPr txBox="1"/>
          <p:nvPr/>
        </p:nvSpPr>
        <p:spPr>
          <a:xfrm>
            <a:off x="532737" y="492981"/>
            <a:ext cx="5979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なぜ「回帰」というのか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0D9BA03-1B3B-4A3B-B21C-0DE537AB5210}"/>
              </a:ext>
            </a:extLst>
          </p:cNvPr>
          <p:cNvSpPr txBox="1"/>
          <p:nvPr/>
        </p:nvSpPr>
        <p:spPr>
          <a:xfrm>
            <a:off x="1359673" y="1637968"/>
            <a:ext cx="96528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回帰</a:t>
            </a:r>
            <a:r>
              <a:rPr kumimoji="1" lang="en-US" altLang="ja-JP" sz="3200" dirty="0"/>
              <a:t>(regression)</a:t>
            </a:r>
            <a:r>
              <a:rPr kumimoji="1" lang="ja-JP" altLang="en-US" sz="3200" dirty="0"/>
              <a:t>：</a:t>
            </a:r>
            <a:r>
              <a:rPr lang="ja-JP" altLang="en-US" sz="3200" dirty="0"/>
              <a:t>連続の従属変数</a:t>
            </a:r>
            <a:r>
              <a:rPr lang="en-US" altLang="ja-JP" sz="3200" dirty="0"/>
              <a:t>y</a:t>
            </a:r>
            <a:r>
              <a:rPr lang="ja-JP" altLang="en-US" sz="3200" dirty="0"/>
              <a:t>に</a:t>
            </a:r>
            <a:r>
              <a:rPr lang="en-US" altLang="ja-JP" sz="3200" dirty="0"/>
              <a:t>y=f(x)</a:t>
            </a:r>
            <a:r>
              <a:rPr lang="ja-JP" altLang="en-US" sz="3200" dirty="0"/>
              <a:t>という</a:t>
            </a:r>
            <a:endParaRPr lang="en-US" altLang="ja-JP" sz="3200" dirty="0"/>
          </a:p>
          <a:p>
            <a:r>
              <a:rPr lang="ja-JP" altLang="en-US" sz="3200" dirty="0"/>
              <a:t>　　　　　　　　  モデルを当てはめること。</a:t>
            </a:r>
            <a:endParaRPr kumimoji="1" lang="ja-JP" altLang="en-US" sz="32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F1D8AF3-996D-4349-9E8E-26D965A74E27}"/>
              </a:ext>
            </a:extLst>
          </p:cNvPr>
          <p:cNvSpPr txBox="1"/>
          <p:nvPr/>
        </p:nvSpPr>
        <p:spPr>
          <a:xfrm>
            <a:off x="1280159" y="3222266"/>
            <a:ext cx="9811909" cy="10772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ロジスティック回帰では、確率値を回帰することで求め、それを用いて分類問題を解く。</a:t>
            </a:r>
            <a:endParaRPr kumimoji="1" lang="ja-JP" altLang="en-US" sz="32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14FE645-6F7E-42A7-B4B9-6CA7545225F7}"/>
              </a:ext>
            </a:extLst>
          </p:cNvPr>
          <p:cNvSpPr txBox="1"/>
          <p:nvPr/>
        </p:nvSpPr>
        <p:spPr>
          <a:xfrm>
            <a:off x="1280159" y="4681423"/>
            <a:ext cx="73947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→確率が</a:t>
            </a:r>
            <a:r>
              <a:rPr kumimoji="1" lang="en-US" altLang="ja-JP" sz="3200" dirty="0"/>
              <a:t>0.5</a:t>
            </a:r>
            <a:r>
              <a:rPr kumimoji="1" lang="ja-JP" altLang="en-US" sz="3200" dirty="0"/>
              <a:t>より上なら正、その他は負</a:t>
            </a:r>
            <a:endParaRPr kumimoji="1" lang="en-US" altLang="ja-JP" sz="3200" dirty="0"/>
          </a:p>
          <a:p>
            <a:r>
              <a:rPr lang="ja-JP" altLang="en-US" sz="3200" dirty="0"/>
              <a:t>　という</a:t>
            </a:r>
            <a:r>
              <a:rPr kumimoji="1" lang="ja-JP" altLang="en-US" sz="3200" dirty="0"/>
              <a:t>ように分類する</a:t>
            </a:r>
          </a:p>
        </p:txBody>
      </p:sp>
    </p:spTree>
    <p:extLst>
      <p:ext uri="{BB962C8B-B14F-4D97-AF65-F5344CB8AC3E}">
        <p14:creationId xmlns:p14="http://schemas.microsoft.com/office/powerpoint/2010/main" val="3470910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51318F5-F628-4A0D-AB46-DE25DEC8CC5F}"/>
              </a:ext>
            </a:extLst>
          </p:cNvPr>
          <p:cNvSpPr txBox="1"/>
          <p:nvPr/>
        </p:nvSpPr>
        <p:spPr>
          <a:xfrm>
            <a:off x="612249" y="389614"/>
            <a:ext cx="49536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ロジスティック関数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F0DC23B-D3A1-45CF-B3E9-D3229753E30D}"/>
                  </a:ext>
                </a:extLst>
              </p:cNvPr>
              <p:cNvSpPr txBox="1"/>
              <p:nvPr/>
            </p:nvSpPr>
            <p:spPr>
              <a:xfrm>
                <a:off x="1697602" y="1518698"/>
                <a:ext cx="7736619" cy="1036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32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32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F0DC23B-D3A1-45CF-B3E9-D3229753E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7602" y="1518698"/>
                <a:ext cx="7736619" cy="10366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A6B072B-E70E-4DF5-A1D0-9E8F44703365}"/>
                  </a:ext>
                </a:extLst>
              </p:cNvPr>
              <p:cNvSpPr txBox="1"/>
              <p:nvPr/>
            </p:nvSpPr>
            <p:spPr>
              <a:xfrm>
                <a:off x="2183958" y="3093058"/>
                <a:ext cx="7824084" cy="2115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32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sz="320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altLang="ja-JP" sz="3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kumimoji="1" lang="en-US" altLang="ja-JP" sz="3200" dirty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 sz="3200" dirty="0"/>
                  <a:t>番目の観測値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ja-JP" altLang="en-US" sz="3200" i="1">
                        <a:latin typeface="Cambria Math" panose="02040503050406030204" pitchFamily="18" charset="0"/>
                      </a:rPr>
                      <m:t>が</m:t>
                    </m:r>
                  </m:oMath>
                </a14:m>
                <a:r>
                  <a:rPr kumimoji="1" lang="ja-JP" altLang="en-US" sz="3200" dirty="0"/>
                  <a:t>クラス</a:t>
                </a:r>
                <a:r>
                  <a:rPr kumimoji="1" lang="en-US" altLang="ja-JP" sz="3200" dirty="0"/>
                  <a:t>1</a:t>
                </a:r>
                <a:r>
                  <a:rPr kumimoji="1" lang="ja-JP" altLang="en-US" sz="3200" dirty="0"/>
                  <a:t>に</a:t>
                </a:r>
                <a:endParaRPr kumimoji="1" lang="en-US" altLang="ja-JP" sz="3200" dirty="0"/>
              </a:p>
              <a:p>
                <a:r>
                  <a:rPr lang="ja-JP" altLang="en-US" sz="3200" dirty="0"/>
                  <a:t>　　　　　   </a:t>
                </a:r>
                <a:r>
                  <a:rPr kumimoji="1" lang="ja-JP" altLang="en-US" sz="3200" dirty="0"/>
                  <a:t>属する確率</a:t>
                </a:r>
                <a:endParaRPr kumimoji="1" lang="en-US" altLang="ja-JP" sz="3200" dirty="0"/>
              </a:p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kumimoji="1" lang="en-US" altLang="ja-JP" sz="3200" dirty="0"/>
                  <a:t>: </a:t>
                </a:r>
                <a:r>
                  <a:rPr kumimoji="1" lang="ja-JP" altLang="en-US" sz="3200" dirty="0"/>
                  <a:t>訓練データ</a:t>
                </a:r>
                <a:endParaRPr kumimoji="1" lang="en-US" altLang="ja-JP" sz="3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32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kumimoji="1" lang="en-US" altLang="ja-JP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ja-JP" altLang="en-US" sz="32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sz="3200" dirty="0"/>
                  <a:t>: </a:t>
                </a:r>
                <a:r>
                  <a:rPr kumimoji="1" lang="ja-JP" altLang="en-US" sz="3200" dirty="0"/>
                  <a:t>訓練時に学習されるパラメータ</a:t>
                </a:r>
                <a:endParaRPr kumimoji="1" lang="en-US" altLang="ja-JP" sz="3200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A6B072B-E70E-4DF5-A1D0-9E8F44703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958" y="3093058"/>
                <a:ext cx="7824084" cy="2115451"/>
              </a:xfrm>
              <a:prstGeom prst="rect">
                <a:avLst/>
              </a:prstGeom>
              <a:blipFill>
                <a:blip r:embed="rId3"/>
                <a:stretch>
                  <a:fillRect t="-3458" r="-701" b="-63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5816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EAB0E87-6170-42BB-AEA7-4CE29C5689B5}"/>
              </a:ext>
            </a:extLst>
          </p:cNvPr>
          <p:cNvSpPr txBox="1"/>
          <p:nvPr/>
        </p:nvSpPr>
        <p:spPr>
          <a:xfrm>
            <a:off x="723569" y="477078"/>
            <a:ext cx="6512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ロジスティック関数の導出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0D03407-0820-4D93-8DE7-F217A9A48221}"/>
                  </a:ext>
                </a:extLst>
              </p:cNvPr>
              <p:cNvSpPr txBox="1"/>
              <p:nvPr/>
            </p:nvSpPr>
            <p:spPr>
              <a:xfrm>
                <a:off x="3665552" y="1886198"/>
                <a:ext cx="4341412" cy="1445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320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kumimoji="1"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den>
                          </m:f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32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0D03407-0820-4D93-8DE7-F217A9A48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552" y="1886198"/>
                <a:ext cx="4341412" cy="14452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8B17E0A-4E05-418A-85EA-62A3F6A972B5}"/>
                  </a:ext>
                </a:extLst>
              </p:cNvPr>
              <p:cNvSpPr txBox="1"/>
              <p:nvPr/>
            </p:nvSpPr>
            <p:spPr>
              <a:xfrm>
                <a:off x="3779520" y="4032699"/>
                <a:ext cx="4113475" cy="1776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sz="32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sz="320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num>
                          <m:den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</m:e>
                    </m:func>
                  </m:oMath>
                </a14:m>
                <a:r>
                  <a:rPr kumimoji="1" lang="en-US" altLang="ja-JP" sz="3200" dirty="0"/>
                  <a:t>: </a:t>
                </a:r>
                <a:r>
                  <a:rPr kumimoji="1" lang="ja-JP" altLang="en-US" sz="3200" dirty="0"/>
                  <a:t>対数オッズ</a:t>
                </a:r>
                <a:endParaRPr kumimoji="1" lang="en-US" altLang="ja-JP" sz="3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32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sz="3200" dirty="0"/>
                  <a:t>: </a:t>
                </a:r>
                <a:r>
                  <a:rPr kumimoji="1" lang="ja-JP" altLang="en-US" sz="3200" dirty="0"/>
                  <a:t>重み</a:t>
                </a:r>
                <a:endParaRPr kumimoji="1" lang="en-US" altLang="ja-JP" sz="3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sz="3200" dirty="0"/>
                  <a:t>: </a:t>
                </a:r>
                <a:r>
                  <a:rPr kumimoji="1" lang="ja-JP" altLang="en-US" sz="3200" dirty="0"/>
                  <a:t>特徴量</a:t>
                </a:r>
                <a:endParaRPr kumimoji="1" lang="en-US" altLang="ja-JP" sz="3200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8B17E0A-4E05-418A-85EA-62A3F6A97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20" y="4032699"/>
                <a:ext cx="4113475" cy="1776448"/>
              </a:xfrm>
              <a:prstGeom prst="rect">
                <a:avLst/>
              </a:prstGeom>
              <a:blipFill>
                <a:blip r:embed="rId3"/>
                <a:stretch>
                  <a:fillRect b="-106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6864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983CCB29-1723-4AC0-B02D-9CE98B2721DF}"/>
                  </a:ext>
                </a:extLst>
              </p:cNvPr>
              <p:cNvSpPr txBox="1"/>
              <p:nvPr/>
            </p:nvSpPr>
            <p:spPr>
              <a:xfrm>
                <a:off x="259743" y="361715"/>
                <a:ext cx="11672514" cy="5754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3200" dirty="0"/>
                  <a:t>両辺の指数を取ると、</a:t>
                </a:r>
                <a:endParaRPr kumimoji="1" lang="en-US" altLang="ja-JP" sz="32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nary>
                            <m:naryPr>
                              <m:chr m:val="∑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32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sup>
                      </m:sSup>
                    </m:oMath>
                  </m:oMathPara>
                </a14:m>
                <a:endParaRPr kumimoji="1" lang="en-US" altLang="ja-JP" sz="32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nary>
                            <m:naryPr>
                              <m:chr m:val="∑"/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32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sup>
                      </m:sSup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nary>
                            <m:naryPr>
                              <m:chr m:val="∑"/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32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sup>
                      </m:sSup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ja-JP" sz="32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nary>
                            <m:naryPr>
                              <m:chr m:val="∑"/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32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sup>
                      </m:sSup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nary>
                            <m:naryPr>
                              <m:chr m:val="∑"/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32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sup>
                      </m:sSup>
                    </m:oMath>
                  </m:oMathPara>
                </a14:m>
                <a:endParaRPr lang="en-US" altLang="ja-JP" sz="32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nary>
                                <m:naryPr>
                                  <m:chr m:val="∑"/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ja-JP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ja-JP" altLang="en-US" sz="32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ja-JP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3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sup>
                          </m:sSup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nary>
                                <m:naryPr>
                                  <m:chr m:val="∑"/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ja-JP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ja-JP" altLang="en-US" sz="32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ja-JP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3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sup>
                          </m:sSup>
                        </m:den>
                      </m:f>
                    </m:oMath>
                  </m:oMathPara>
                </a14:m>
                <a:endParaRPr lang="en-US" altLang="ja-JP" sz="3200" dirty="0"/>
              </a:p>
              <a:p>
                <a:r>
                  <a:rPr lang="ja-JP" altLang="en-US" sz="3200" dirty="0"/>
                  <a:t>ここで、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nary>
                              <m:naryPr>
                                <m:chr m:val="∑"/>
                                <m:ctrlP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ja-JP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32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ja-JP" sz="3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ja-JP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3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sup>
                        </m:sSup>
                      </m:num>
                      <m:den>
                        <m:r>
                          <a:rPr lang="en-US" altLang="ja-JP" sz="32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nary>
                              <m:naryPr>
                                <m:chr m:val="∑"/>
                                <m:ctrlP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ja-JP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32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ja-JP" sz="3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ja-JP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3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sup>
                        </m:sSup>
                      </m:den>
                    </m:f>
                  </m:oMath>
                </a14:m>
                <a:r>
                  <a:rPr kumimoji="1" lang="ja-JP" altLang="en-US" sz="3200" dirty="0"/>
                  <a:t>の逆数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320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nary>
                              <m:naryPr>
                                <m:chr m:val="∑"/>
                                <m:ctrlP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ja-JP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32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ja-JP" sz="3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ja-JP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3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nary>
                              <m:naryPr>
                                <m:chr m:val="∑"/>
                                <m:ctrlP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ja-JP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32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ja-JP" sz="3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ja-JP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3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sup>
                        </m:sSup>
                      </m:den>
                    </m:f>
                  </m:oMath>
                </a14:m>
                <a:r>
                  <a:rPr kumimoji="1" lang="ja-JP" altLang="en-US" sz="3200" dirty="0"/>
                  <a:t>を整えると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nary>
                              <m:naryPr>
                                <m:chr m:val="∑"/>
                                <m:ctrlP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ja-JP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32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ja-JP" sz="3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ja-JP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3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sup>
                        </m:sSup>
                      </m:den>
                    </m:f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kumimoji="1" lang="ja-JP" altLang="en-US" sz="3200" dirty="0"/>
                  <a:t>より</a:t>
                </a:r>
                <a:endParaRPr kumimoji="1" lang="en-US" altLang="ja-JP" sz="32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ja-JP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ja-JP" altLang="en-US" sz="32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ja-JP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3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sup>
                          </m:sSup>
                        </m:den>
                      </m:f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983CCB29-1723-4AC0-B02D-9CE98B272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743" y="361715"/>
                <a:ext cx="11672514" cy="5754781"/>
              </a:xfrm>
              <a:prstGeom prst="rect">
                <a:avLst/>
              </a:prstGeom>
              <a:blipFill>
                <a:blip r:embed="rId2"/>
                <a:stretch>
                  <a:fillRect l="-1358" t="-1377" r="-3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5287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A73BF4B-CF94-41D8-8245-EEF9230F3C11}"/>
              </a:ext>
            </a:extLst>
          </p:cNvPr>
          <p:cNvSpPr txBox="1"/>
          <p:nvPr/>
        </p:nvSpPr>
        <p:spPr>
          <a:xfrm>
            <a:off x="636105" y="596349"/>
            <a:ext cx="43175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対数オッズとは？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F6A4361-14FF-4DE5-94C8-D990C4E14E67}"/>
                  </a:ext>
                </a:extLst>
              </p:cNvPr>
              <p:cNvSpPr txBox="1"/>
              <p:nvPr/>
            </p:nvSpPr>
            <p:spPr>
              <a:xfrm>
                <a:off x="1033670" y="1693628"/>
                <a:ext cx="9533617" cy="1525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3200" dirty="0"/>
                  <a:t>オッズ</a:t>
                </a:r>
                <a14:m>
                  <m:oMath xmlns:m="http://schemas.openxmlformats.org/officeDocument/2006/math">
                    <m:r>
                      <a:rPr lang="ja-JP" altLang="en-US" sz="3200" i="1">
                        <a:latin typeface="Cambria Math" panose="02040503050406030204" pitchFamily="18" charset="0"/>
                      </a:rPr>
                      <m:t>とは、</m:t>
                    </m:r>
                    <m:f>
                      <m:fPr>
                        <m:ctrlPr>
                          <a:rPr kumimoji="1" lang="en-US" altLang="ja-JP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en-US" sz="3200" i="1">
                            <a:latin typeface="Cambria Math" panose="02040503050406030204" pitchFamily="18" charset="0"/>
                          </a:rPr>
                          <m:t>ある</m:t>
                        </m:r>
                        <m:r>
                          <a:rPr lang="ja-JP" altLang="en-US" sz="3200" i="1" smtClean="0">
                            <a:latin typeface="Cambria Math" panose="02040503050406030204" pitchFamily="18" charset="0"/>
                          </a:rPr>
                          <m:t>事柄</m:t>
                        </m:r>
                        <m:r>
                          <a:rPr lang="ja-JP" altLang="en-US" sz="3200" i="1">
                            <a:latin typeface="Cambria Math" panose="02040503050406030204" pitchFamily="18" charset="0"/>
                          </a:rPr>
                          <m:t>が</m:t>
                        </m:r>
                        <m:r>
                          <a:rPr lang="ja-JP" altLang="en-US" sz="3200" i="1" smtClean="0">
                            <a:latin typeface="Cambria Math" panose="02040503050406030204" pitchFamily="18" charset="0"/>
                          </a:rPr>
                          <m:t>起こる確率</m:t>
                        </m:r>
                      </m:num>
                      <m:den>
                        <m:r>
                          <a:rPr lang="ja-JP" altLang="en-US" sz="3200" i="1">
                            <a:latin typeface="Cambria Math" panose="02040503050406030204" pitchFamily="18" charset="0"/>
                          </a:rPr>
                          <m:t>起こらないの</m:t>
                        </m:r>
                        <m:r>
                          <a:rPr lang="ja-JP" altLang="en-US" sz="3200" i="1" smtClean="0">
                            <a:latin typeface="Cambria Math" panose="02040503050406030204" pitchFamily="18" charset="0"/>
                          </a:rPr>
                          <m:t>確率</m:t>
                        </m:r>
                      </m:den>
                    </m:f>
                  </m:oMath>
                </a14:m>
                <a:r>
                  <a:rPr kumimoji="1" lang="ja-JP" altLang="en-US" sz="3200" dirty="0"/>
                  <a:t>のこと</a:t>
                </a:r>
                <a:endParaRPr kumimoji="1" lang="en-US" altLang="ja-JP" sz="3200" dirty="0"/>
              </a:p>
              <a:p>
                <a:r>
                  <a:rPr lang="ja-JP" altLang="en-US" sz="3200" dirty="0"/>
                  <a:t>→確率は</a:t>
                </a:r>
                <a14:m>
                  <m:oMath xmlns:m="http://schemas.openxmlformats.org/officeDocument/2006/math"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kumimoji="1" lang="ja-JP" altLang="en-US" sz="3200" dirty="0"/>
                  <a:t>だが、オッズは</a:t>
                </a:r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≤∞</m:t>
                    </m:r>
                  </m:oMath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F6A4361-14FF-4DE5-94C8-D990C4E14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670" y="1693628"/>
                <a:ext cx="9533617" cy="1525161"/>
              </a:xfrm>
              <a:prstGeom prst="rect">
                <a:avLst/>
              </a:prstGeom>
              <a:blipFill>
                <a:blip r:embed="rId2"/>
                <a:stretch>
                  <a:fillRect l="-1663" b="-124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C5525BA-3C48-4815-9ABB-522271DA9CC6}"/>
                  </a:ext>
                </a:extLst>
              </p:cNvPr>
              <p:cNvSpPr txBox="1"/>
              <p:nvPr/>
            </p:nvSpPr>
            <p:spPr>
              <a:xfrm>
                <a:off x="1033670" y="3951797"/>
                <a:ext cx="10448014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3200" dirty="0"/>
                  <a:t>対数オッズとは、名前の通りオッズの対数をとったもの</a:t>
                </a:r>
                <a:endParaRPr kumimoji="1" lang="en-US" altLang="ja-JP" sz="3200" dirty="0"/>
              </a:p>
              <a:p>
                <a:r>
                  <a:rPr lang="ja-JP" altLang="en-US" sz="3200" dirty="0"/>
                  <a:t>→</a:t>
                </a:r>
                <a14:m>
                  <m:oMath xmlns:m="http://schemas.openxmlformats.org/officeDocument/2006/math"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∞≤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≤∞</m:t>
                    </m:r>
                  </m:oMath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C5525BA-3C48-4815-9ABB-522271DA9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670" y="3951797"/>
                <a:ext cx="10448014" cy="1077218"/>
              </a:xfrm>
              <a:prstGeom prst="rect">
                <a:avLst/>
              </a:prstGeom>
              <a:blipFill>
                <a:blip r:embed="rId3"/>
                <a:stretch>
                  <a:fillRect l="-1518" t="-7345" r="-701" b="-180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0D654F0-92C1-4387-AB93-3C8481C0D8A3}"/>
              </a:ext>
            </a:extLst>
          </p:cNvPr>
          <p:cNvSpPr txBox="1"/>
          <p:nvPr/>
        </p:nvSpPr>
        <p:spPr>
          <a:xfrm>
            <a:off x="1899978" y="5570042"/>
            <a:ext cx="8392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対数オッズを使うことで、桁落ちを防げる！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BB3E6672-01D1-47B5-8BC1-75BD409A8AC2}"/>
              </a:ext>
            </a:extLst>
          </p:cNvPr>
          <p:cNvSpPr/>
          <p:nvPr/>
        </p:nvSpPr>
        <p:spPr>
          <a:xfrm>
            <a:off x="1184553" y="5637475"/>
            <a:ext cx="477078" cy="4134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081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E3F5709-6B56-4C52-A336-DFE8EDEAFFC7}"/>
              </a:ext>
            </a:extLst>
          </p:cNvPr>
          <p:cNvSpPr txBox="1"/>
          <p:nvPr/>
        </p:nvSpPr>
        <p:spPr>
          <a:xfrm>
            <a:off x="826936" y="612250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多クラス分類器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2F74F3C-0E0B-420D-AEB6-34B64B29DF5B}"/>
              </a:ext>
            </a:extLst>
          </p:cNvPr>
          <p:cNvSpPr txBox="1"/>
          <p:nvPr/>
        </p:nvSpPr>
        <p:spPr>
          <a:xfrm>
            <a:off x="1957346" y="1582309"/>
            <a:ext cx="8277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ロジスティック回帰は</a:t>
            </a:r>
            <a:r>
              <a:rPr kumimoji="1" lang="en-US" altLang="ja-JP" sz="3200" dirty="0"/>
              <a:t>2</a:t>
            </a:r>
            <a:r>
              <a:rPr kumimoji="1" lang="ja-JP" altLang="en-US" sz="3200" dirty="0"/>
              <a:t>クラス分類器だが</a:t>
            </a:r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143C535-0D28-45EF-BCB3-DB3FFC76E6CE}"/>
                  </a:ext>
                </a:extLst>
              </p:cNvPr>
              <p:cNvSpPr txBox="1"/>
              <p:nvPr/>
            </p:nvSpPr>
            <p:spPr>
              <a:xfrm>
                <a:off x="1162214" y="2697292"/>
                <a:ext cx="9867569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3200" dirty="0"/>
                  <a:t>１．</a:t>
                </a:r>
                <a:r>
                  <a:rPr lang="en-US" altLang="ja-JP" sz="3200" dirty="0"/>
                  <a:t>1</a:t>
                </a:r>
                <a:r>
                  <a:rPr lang="ja-JP" altLang="en-US" sz="3200" dirty="0"/>
                  <a:t>対その他で考える</a:t>
                </a:r>
                <a:r>
                  <a:rPr lang="en-US" altLang="ja-JP" sz="3200" dirty="0"/>
                  <a:t>(OVR: one-vs-rest logistic </a:t>
                </a:r>
              </a:p>
              <a:p>
                <a:r>
                  <a:rPr lang="en-US" altLang="ja-JP" sz="3200" dirty="0"/>
                  <a:t>       regression)</a:t>
                </a:r>
                <a:r>
                  <a:rPr lang="ja-JP" altLang="en-US" sz="3200" dirty="0"/>
                  <a:t>：</a:t>
                </a:r>
                <a:r>
                  <a:rPr lang="en-US" altLang="ja-JP" sz="3200" dirty="0"/>
                  <a:t>1</a:t>
                </a:r>
                <a:r>
                  <a:rPr lang="ja-JP" altLang="en-US" sz="3200" dirty="0"/>
                  <a:t>対その他法</a:t>
                </a:r>
                <a:endParaRPr lang="en-US" altLang="ja-JP" sz="3200" dirty="0"/>
              </a:p>
              <a:p>
                <a:r>
                  <a:rPr kumimoji="1" lang="ja-JP" altLang="en-US" sz="3200" dirty="0"/>
                  <a:t>２．</a:t>
                </a:r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ja-JP" altLang="en-US" sz="3200" i="1">
                        <a:latin typeface="Cambria Math" panose="02040503050406030204" pitchFamily="18" charset="0"/>
                      </a:rPr>
                      <m:t>番目</m:t>
                    </m:r>
                  </m:oMath>
                </a14:m>
                <a:r>
                  <a:rPr kumimoji="1" lang="ja-JP" altLang="en-US" sz="3200" dirty="0"/>
                  <a:t>の観測値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ja-JP" altLang="en-US" sz="3200" i="1">
                        <a:latin typeface="Cambria Math" panose="02040503050406030204" pitchFamily="18" charset="0"/>
                      </a:rPr>
                      <m:t>が</m:t>
                    </m:r>
                  </m:oMath>
                </a14:m>
                <a:r>
                  <a:rPr kumimoji="1" lang="ja-JP" altLang="en-US" sz="3200" dirty="0"/>
                  <a:t>クラス</a:t>
                </a:r>
                <a14:m>
                  <m:oMath xmlns:m="http://schemas.openxmlformats.org/officeDocument/2006/math">
                    <m:r>
                      <a:rPr kumimoji="1" lang="en-US" altLang="ja-JP" sz="32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ja-JP" altLang="en-US" sz="3200" i="1" dirty="0">
                        <a:latin typeface="Cambria Math" panose="02040503050406030204" pitchFamily="18" charset="0"/>
                      </a:rPr>
                      <m:t>に</m:t>
                    </m:r>
                  </m:oMath>
                </a14:m>
                <a:r>
                  <a:rPr kumimoji="1" lang="ja-JP" altLang="en-US" sz="3200" dirty="0"/>
                  <a:t>属する確率を考える</a:t>
                </a:r>
                <a:endParaRPr kumimoji="1" lang="en-US" altLang="ja-JP" sz="3200" dirty="0"/>
              </a:p>
              <a:p>
                <a:r>
                  <a:rPr lang="en-US" altLang="ja-JP" sz="3200" dirty="0"/>
                  <a:t>       </a:t>
                </a:r>
                <a:r>
                  <a:rPr kumimoji="1" lang="en-US" altLang="ja-JP" sz="3200" dirty="0"/>
                  <a:t>(MLR: </a:t>
                </a:r>
                <a:r>
                  <a:rPr lang="en-US" altLang="ja-JP" sz="3200" dirty="0"/>
                  <a:t>mu</a:t>
                </a:r>
                <a:r>
                  <a:rPr kumimoji="1" lang="en-US" altLang="ja-JP" sz="3200" dirty="0"/>
                  <a:t>ltinomial logistic regression)</a:t>
                </a:r>
                <a:endParaRPr lang="en-US" altLang="ja-JP" sz="3200" dirty="0"/>
              </a:p>
              <a:p>
                <a:r>
                  <a:rPr kumimoji="1" lang="ja-JP" altLang="en-US" sz="3200" dirty="0"/>
                  <a:t>　　：多項ロジスティック回帰</a:t>
                </a:r>
                <a:endParaRPr kumimoji="1" lang="en-US" altLang="ja-JP" sz="3200" dirty="0"/>
              </a:p>
              <a:p>
                <a:endParaRPr kumimoji="1" lang="en-US" altLang="ja-JP" sz="3200" dirty="0"/>
              </a:p>
              <a:p>
                <a:pPr algn="r"/>
                <a:r>
                  <a:rPr lang="ja-JP" altLang="en-US" sz="3200" dirty="0"/>
                  <a:t>という</a:t>
                </a:r>
                <a:r>
                  <a:rPr lang="en-US" altLang="ja-JP" sz="3200" dirty="0"/>
                  <a:t>2</a:t>
                </a:r>
                <a:r>
                  <a:rPr lang="ja-JP" altLang="en-US" sz="3200" dirty="0"/>
                  <a:t>つの方法で多クラスを扱うことができる。</a:t>
                </a:r>
                <a:endParaRPr kumimoji="1" lang="ja-JP" altLang="en-US" sz="3200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143C535-0D28-45EF-BCB3-DB3FFC76E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214" y="2697292"/>
                <a:ext cx="9867569" cy="3539430"/>
              </a:xfrm>
              <a:prstGeom prst="rect">
                <a:avLst/>
              </a:prstGeom>
              <a:blipFill>
                <a:blip r:embed="rId2"/>
                <a:stretch>
                  <a:fillRect l="-1607" t="-2238" r="-1607" b="-46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0538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534</Words>
  <Application>Microsoft Office PowerPoint</Application>
  <PresentationFormat>ワイド画面</PresentationFormat>
  <Paragraphs>70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日沢 留奈</dc:creator>
  <cp:lastModifiedBy>日沢 留奈</cp:lastModifiedBy>
  <cp:revision>16</cp:revision>
  <dcterms:created xsi:type="dcterms:W3CDTF">2020-05-20T20:04:58Z</dcterms:created>
  <dcterms:modified xsi:type="dcterms:W3CDTF">2020-05-20T23:39:15Z</dcterms:modified>
</cp:coreProperties>
</file>