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handoutMasterIdLst>
    <p:handoutMasterId r:id="rId38"/>
  </p:handoutMasterIdLst>
  <p:sldIdLst>
    <p:sldId id="257" r:id="rId2"/>
    <p:sldId id="256" r:id="rId3"/>
    <p:sldId id="435" r:id="rId4"/>
    <p:sldId id="427" r:id="rId5"/>
    <p:sldId id="436" r:id="rId6"/>
    <p:sldId id="428" r:id="rId7"/>
    <p:sldId id="438" r:id="rId8"/>
    <p:sldId id="439" r:id="rId9"/>
    <p:sldId id="441" r:id="rId10"/>
    <p:sldId id="440" r:id="rId11"/>
    <p:sldId id="442" r:id="rId12"/>
    <p:sldId id="443" r:id="rId13"/>
    <p:sldId id="457" r:id="rId14"/>
    <p:sldId id="456" r:id="rId15"/>
    <p:sldId id="458" r:id="rId16"/>
    <p:sldId id="459" r:id="rId17"/>
    <p:sldId id="460" r:id="rId18"/>
    <p:sldId id="461" r:id="rId19"/>
    <p:sldId id="462" r:id="rId20"/>
    <p:sldId id="463" r:id="rId21"/>
    <p:sldId id="429" r:id="rId22"/>
    <p:sldId id="444" r:id="rId23"/>
    <p:sldId id="445" r:id="rId24"/>
    <p:sldId id="446" r:id="rId25"/>
    <p:sldId id="476" r:id="rId26"/>
    <p:sldId id="478" r:id="rId27"/>
    <p:sldId id="479" r:id="rId28"/>
    <p:sldId id="481" r:id="rId29"/>
    <p:sldId id="482" r:id="rId30"/>
    <p:sldId id="485" r:id="rId31"/>
    <p:sldId id="486" r:id="rId32"/>
    <p:sldId id="483" r:id="rId33"/>
    <p:sldId id="484" r:id="rId34"/>
    <p:sldId id="489" r:id="rId35"/>
    <p:sldId id="490" r:id="rId36"/>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id="{EDBB1433-DB27-184B-9163-3A925A392F73}">
          <p14:sldIdLst>
            <p14:sldId id="257"/>
            <p14:sldId id="256"/>
          </p14:sldIdLst>
        </p14:section>
        <p14:section name="The Seq Annotation Object" id="{4492D611-090C-BB42-A5D6-4DD05B7E1BC5}">
          <p14:sldIdLst>
            <p14:sldId id="435"/>
          </p14:sldIdLst>
        </p14:section>
        <p14:section name="The SeqRecord Object" id="{722E685D-BC2F-3346-823C-AD18D29106F3}">
          <p14:sldIdLst>
            <p14:sldId id="427"/>
            <p14:sldId id="436"/>
          </p14:sldIdLst>
        </p14:section>
        <p14:section name="Creating a SeqRecord" id="{4E4FBC9E-54A7-4E4F-B288-DAA28E505131}">
          <p14:sldIdLst/>
        </p14:section>
        <p14:section name=" SeqRecord objects from scratch" id="{C393108F-2615-4246-AD1D-CAF7A52A2AAD}">
          <p14:sldIdLst>
            <p14:sldId id="428"/>
            <p14:sldId id="438"/>
          </p14:sldIdLst>
        </p14:section>
        <p14:section name="SeqRecord objects from FASTA files" id="{B3D6BD81-9A69-1544-8F1E-DA3423EDFF8B}">
          <p14:sldIdLst>
            <p14:sldId id="439"/>
            <p14:sldId id="441"/>
          </p14:sldIdLst>
        </p14:section>
        <p14:section name="SeqRecord objects from GenBank files" id="{0EDAE088-53CD-1947-B2ED-F776EA93DB94}">
          <p14:sldIdLst>
            <p14:sldId id="440"/>
            <p14:sldId id="442"/>
          </p14:sldIdLst>
        </p14:section>
        <p14:section name="Feature, location and position objects" id="{F35472B4-6AC3-9645-B7B7-88EE83576103}">
          <p14:sldIdLst/>
        </p14:section>
        <p14:section name="SeqFeature objects" id="{E72AA21C-925F-814E-B061-542A299EB419}">
          <p14:sldIdLst>
            <p14:sldId id="443"/>
            <p14:sldId id="457"/>
            <p14:sldId id="456"/>
          </p14:sldIdLst>
        </p14:section>
        <p14:section name="Positions and locations" id="{AD97EB0C-C061-C048-AACE-63A0A6FE9598}">
          <p14:sldIdLst>
            <p14:sldId id="458"/>
            <p14:sldId id="459"/>
            <p14:sldId id="460"/>
            <p14:sldId id="461"/>
            <p14:sldId id="462"/>
            <p14:sldId id="463"/>
          </p14:sldIdLst>
        </p14:section>
        <p14:section name=" Sequence described by a feature or location" id="{B3EB8387-CF53-1B49-BC6F-02ADFF7232A3}">
          <p14:sldIdLst>
            <p14:sldId id="429"/>
            <p14:sldId id="444"/>
            <p14:sldId id="445"/>
            <p14:sldId id="446"/>
          </p14:sldIdLst>
        </p14:section>
        <p14:section name="Comparison" id="{08209E4C-3486-AA48-8F53-4869D9354FAE}">
          <p14:sldIdLst>
            <p14:sldId id="476"/>
          </p14:sldIdLst>
        </p14:section>
        <p14:section name="References" id="{5A3D6D62-D35B-DA4A-BBD6-03A8CFE97CFB}">
          <p14:sldIdLst>
            <p14:sldId id="478"/>
          </p14:sldIdLst>
        </p14:section>
        <p14:section name="The format method" id="{D3241173-21F4-1A40-A588-374A142F654F}">
          <p14:sldIdLst>
            <p14:sldId id="479"/>
          </p14:sldIdLst>
        </p14:section>
        <p14:section name="Slicing a SeqRecord" id="{9727D6B4-906C-F542-9035-0C3FFC46EE81}">
          <p14:sldIdLst>
            <p14:sldId id="481"/>
            <p14:sldId id="482"/>
            <p14:sldId id="485"/>
            <p14:sldId id="486"/>
          </p14:sldIdLst>
        </p14:section>
        <p14:section name="Adding SeqRecord objects" id="{CAFA8A54-670B-3D4B-B25F-D23340B9BE95}">
          <p14:sldIdLst>
            <p14:sldId id="483"/>
            <p14:sldId id="484"/>
            <p14:sldId id="489"/>
          </p14:sldIdLst>
        </p14:section>
        <p14:section name="Reverse-complementing SeqRecord objects" id="{0CD001D8-CA45-A84B-9C4D-D1A7C5B054E0}">
          <p14:sldIdLst>
            <p14:sldId id="4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C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6" autoAdjust="0"/>
    <p:restoredTop sz="87627" autoAdjust="0"/>
  </p:normalViewPr>
  <p:slideViewPr>
    <p:cSldViewPr snapToGrid="0" snapToObjects="1">
      <p:cViewPr>
        <p:scale>
          <a:sx n="112" d="100"/>
          <a:sy n="112" d="100"/>
        </p:scale>
        <p:origin x="-192" y="4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80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B47243-285B-2741-8C7D-C88258D9CCFA}" type="datetimeFigureOut">
              <a:rPr lang="fr-FR" smtClean="0"/>
              <a:t>13/11/16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CA9166-BC48-2C47-B9BF-6F57720E77B8}" type="slidenum">
              <a:rPr lang="fr-FR" smtClean="0"/>
              <a:t>‹#›</a:t>
            </a:fld>
            <a:endParaRPr lang="fr-FR"/>
          </a:p>
        </p:txBody>
      </p:sp>
    </p:spTree>
    <p:extLst>
      <p:ext uri="{BB962C8B-B14F-4D97-AF65-F5344CB8AC3E}">
        <p14:creationId xmlns:p14="http://schemas.microsoft.com/office/powerpoint/2010/main" val="2136282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88D39-B4EA-D24B-B9C3-6A64886EABE2}" type="datetimeFigureOut">
              <a:rPr lang="fr-FR" smtClean="0"/>
              <a:t>13/11/16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E2CBA-6097-B848-A7DA-4D7BD6EB303B}" type="slidenum">
              <a:rPr lang="fr-FR" smtClean="0"/>
              <a:t>‹#›</a:t>
            </a:fld>
            <a:endParaRPr lang="fr-FR"/>
          </a:p>
        </p:txBody>
      </p:sp>
    </p:spTree>
    <p:extLst>
      <p:ext uri="{BB962C8B-B14F-4D97-AF65-F5344CB8AC3E}">
        <p14:creationId xmlns:p14="http://schemas.microsoft.com/office/powerpoint/2010/main" val="6180288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Cpte élève:</a:t>
            </a:r>
            <a:r>
              <a:rPr lang="fr-FR" baseline="0" dirty="0" smtClean="0"/>
              <a:t> </a:t>
            </a:r>
            <a:r>
              <a:rPr lang="fr-FR" baseline="0" dirty="0" err="1" smtClean="0"/>
              <a:t>padawan</a:t>
            </a:r>
            <a:endParaRPr lang="fr-FR" dirty="0" smtClean="0"/>
          </a:p>
          <a:p>
            <a:r>
              <a:rPr lang="fr-FR" dirty="0" smtClean="0"/>
              <a:t>Mot de passe:</a:t>
            </a:r>
            <a:r>
              <a:rPr lang="fr-FR" baseline="0" dirty="0" smtClean="0"/>
              <a:t> trust</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a:t>
            </a:fld>
            <a:endParaRPr lang="fr-FR"/>
          </a:p>
        </p:txBody>
      </p:sp>
    </p:spTree>
    <p:extLst>
      <p:ext uri="{BB962C8B-B14F-4D97-AF65-F5344CB8AC3E}">
        <p14:creationId xmlns:p14="http://schemas.microsoft.com/office/powerpoint/2010/main" val="4191341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format()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method of the</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SeqRecord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class gives a string containing your record formatted using one of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output le formats supported by</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Bio.SeqIO</a:t>
            </a:r>
            <a:r>
              <a:rPr lang="en-US" sz="1200" kern="1200" dirty="0" smtClean="0">
                <a:solidFill>
                  <a:schemeClr val="tx1"/>
                </a:solidFill>
                <a:effectLst/>
                <a:latin typeface="+mn-lt"/>
                <a:ea typeface="+mn-ea"/>
                <a:cs typeface="+mn-cs"/>
              </a:rPr>
              <a:t>, such as FASTA</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27</a:t>
            </a:fld>
            <a:endParaRPr lang="fr-FR"/>
          </a:p>
        </p:txBody>
      </p:sp>
    </p:spTree>
    <p:extLst>
      <p:ext uri="{BB962C8B-B14F-4D97-AF65-F5344CB8AC3E}">
        <p14:creationId xmlns:p14="http://schemas.microsoft.com/office/powerpoint/2010/main" val="1845626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any features which fall completely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within the new sequence are preserved (with their locations adjusted).</a:t>
            </a:r>
            <a:endParaRPr lang="en-US"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28</a:t>
            </a:fld>
            <a:endParaRPr lang="fr-FR"/>
          </a:p>
        </p:txBody>
      </p:sp>
    </p:spTree>
    <p:extLst>
      <p:ext uri="{BB962C8B-B14F-4D97-AF65-F5344CB8AC3E}">
        <p14:creationId xmlns:p14="http://schemas.microsoft.com/office/powerpoint/2010/main" val="1449600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Our sub-record just has two features, the gene and CDS entries for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YP_pPCP05:</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30</a:t>
            </a:fld>
            <a:endParaRPr lang="fr-FR"/>
          </a:p>
        </p:txBody>
      </p:sp>
    </p:spTree>
    <p:extLst>
      <p:ext uri="{BB962C8B-B14F-4D97-AF65-F5344CB8AC3E}">
        <p14:creationId xmlns:p14="http://schemas.microsoft.com/office/powerpoint/2010/main" val="4180065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it-IT" sz="1200" kern="1200" dirty="0" smtClean="0">
                <a:solidFill>
                  <a:schemeClr val="tx1"/>
                </a:solidFill>
                <a:effectLst/>
                <a:latin typeface="+mn-lt"/>
                <a:ea typeface="+mn-ea"/>
                <a:cs typeface="+mn-cs"/>
              </a:rPr>
              <a:t>&gt;&gt;&gt; </a:t>
            </a:r>
            <a:r>
              <a:rPr lang="it-IT" sz="1200" kern="1200" dirty="0" err="1" smtClean="0">
                <a:solidFill>
                  <a:schemeClr val="tx1"/>
                </a:solidFill>
                <a:effectLst/>
                <a:latin typeface="+mn-lt"/>
                <a:ea typeface="+mn-ea"/>
                <a:cs typeface="+mn-cs"/>
              </a:rPr>
              <a:t>sub_record.id</a:t>
            </a:r>
            <a:endParaRPr lang="it-IT"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'NC_005816.1'</a:t>
            </a:r>
          </a:p>
          <a:p>
            <a:r>
              <a:rPr lang="it-IT" sz="1200" kern="1200" dirty="0" smtClean="0">
                <a:solidFill>
                  <a:schemeClr val="tx1"/>
                </a:solidFill>
                <a:effectLst/>
                <a:latin typeface="+mn-lt"/>
                <a:ea typeface="+mn-ea"/>
                <a:cs typeface="+mn-cs"/>
              </a:rPr>
              <a:t>&gt;&gt;&gt; </a:t>
            </a:r>
            <a:r>
              <a:rPr lang="it-IT" sz="1200" kern="1200" dirty="0" err="1" smtClean="0">
                <a:solidFill>
                  <a:schemeClr val="tx1"/>
                </a:solidFill>
                <a:effectLst/>
                <a:latin typeface="+mn-lt"/>
                <a:ea typeface="+mn-ea"/>
                <a:cs typeface="+mn-cs"/>
              </a:rPr>
              <a:t>sub_record.name</a:t>
            </a:r>
            <a:endParaRPr lang="it-IT"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'NC_005816'</a:t>
            </a:r>
          </a:p>
          <a:p>
            <a:r>
              <a:rPr lang="it-IT" sz="1200" kern="1200" dirty="0" smtClean="0">
                <a:solidFill>
                  <a:schemeClr val="tx1"/>
                </a:solidFill>
                <a:effectLst/>
                <a:latin typeface="+mn-lt"/>
                <a:ea typeface="+mn-ea"/>
                <a:cs typeface="+mn-cs"/>
              </a:rPr>
              <a:t>&gt;&gt;&gt; </a:t>
            </a:r>
            <a:r>
              <a:rPr lang="it-IT" sz="1200" kern="1200" dirty="0" err="1" smtClean="0">
                <a:solidFill>
                  <a:schemeClr val="tx1"/>
                </a:solidFill>
                <a:effectLst/>
                <a:latin typeface="+mn-lt"/>
                <a:ea typeface="+mn-ea"/>
                <a:cs typeface="+mn-cs"/>
              </a:rPr>
              <a:t>sub_record.description</a:t>
            </a:r>
            <a:endParaRPr lang="it-IT"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a:t>
            </a:r>
            <a:r>
              <a:rPr lang="it-IT" sz="1200" kern="1200" dirty="0" err="1" smtClean="0">
                <a:solidFill>
                  <a:schemeClr val="tx1"/>
                </a:solidFill>
                <a:effectLst/>
                <a:latin typeface="+mn-lt"/>
                <a:ea typeface="+mn-ea"/>
                <a:cs typeface="+mn-cs"/>
              </a:rPr>
              <a:t>Yersinia</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pestis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biovar</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Microtus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str</a:t>
            </a:r>
            <a:r>
              <a:rPr lang="it-IT" sz="1200" kern="1200" dirty="0" smtClean="0">
                <a:solidFill>
                  <a:schemeClr val="tx1"/>
                </a:solidFill>
                <a:effectLst/>
                <a:latin typeface="+mn-lt"/>
                <a:ea typeface="+mn-ea"/>
                <a:cs typeface="+mn-cs"/>
              </a:rPr>
              <a:t>. 91001 </a:t>
            </a:r>
            <a:r>
              <a:rPr lang="it-IT" sz="1200" kern="1200" dirty="0" err="1" smtClean="0">
                <a:solidFill>
                  <a:schemeClr val="tx1"/>
                </a:solidFill>
                <a:effectLst/>
                <a:latin typeface="+mn-lt"/>
                <a:ea typeface="+mn-ea"/>
                <a:cs typeface="+mn-cs"/>
              </a:rPr>
              <a:t>plasmid</a:t>
            </a:r>
            <a:r>
              <a:rPr lang="it-IT" sz="1200" kern="1200" dirty="0" smtClean="0">
                <a:solidFill>
                  <a:schemeClr val="tx1"/>
                </a:solidFill>
                <a:effectLst/>
                <a:latin typeface="+mn-lt"/>
                <a:ea typeface="+mn-ea"/>
                <a:cs typeface="+mn-cs"/>
              </a:rPr>
              <a:t> pPCP1, complete </a:t>
            </a:r>
            <a:r>
              <a:rPr lang="it-IT" sz="1200" kern="1200" dirty="0" err="1" smtClean="0">
                <a:solidFill>
                  <a:schemeClr val="tx1"/>
                </a:solidFill>
                <a:effectLst/>
                <a:latin typeface="+mn-lt"/>
                <a:ea typeface="+mn-ea"/>
                <a:cs typeface="+mn-cs"/>
              </a:rPr>
              <a:t>sequence</a:t>
            </a:r>
            <a:r>
              <a:rPr lang="it-IT" sz="1200" kern="1200" dirty="0" smtClean="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31</a:t>
            </a:fld>
            <a:endParaRPr lang="fr-FR"/>
          </a:p>
        </p:txBody>
      </p:sp>
    </p:spTree>
    <p:extLst>
      <p:ext uri="{BB962C8B-B14F-4D97-AF65-F5344CB8AC3E}">
        <p14:creationId xmlns:p14="http://schemas.microsoft.com/office/powerpoint/2010/main" val="971006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Suppose this was Roche 454 da</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32</a:t>
            </a:fld>
            <a:endParaRPr lang="fr-FR"/>
          </a:p>
        </p:txBody>
      </p:sp>
    </p:spTree>
    <p:extLst>
      <p:ext uri="{BB962C8B-B14F-4D97-AF65-F5344CB8AC3E}">
        <p14:creationId xmlns:p14="http://schemas.microsoft.com/office/powerpoint/2010/main" val="1690212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mr-IN" sz="1200" dirty="0" smtClean="0">
                <a:latin typeface="Arial"/>
                <a:cs typeface="Arial"/>
              </a:rPr>
              <a:t>&gt;&gt;&gt; edited = record[:20] + record[21:]</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33</a:t>
            </a:fld>
            <a:endParaRPr lang="fr-FR"/>
          </a:p>
        </p:txBody>
      </p:sp>
    </p:spTree>
    <p:extLst>
      <p:ext uri="{BB962C8B-B14F-4D97-AF65-F5344CB8AC3E}">
        <p14:creationId xmlns:p14="http://schemas.microsoft.com/office/powerpoint/2010/main" val="240108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8</a:t>
            </a:fld>
            <a:endParaRPr lang="fr-FR"/>
          </a:p>
        </p:txBody>
      </p:sp>
    </p:spTree>
    <p:extLst>
      <p:ext uri="{BB962C8B-B14F-4D97-AF65-F5344CB8AC3E}">
        <p14:creationId xmlns:p14="http://schemas.microsoft.com/office/powerpoint/2010/main" val="344943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record.dbxrefs</a:t>
            </a:r>
            <a:r>
              <a:rPr lang="en-US" sz="1200" kern="1200" dirty="0" smtClean="0">
                <a:solidFill>
                  <a:schemeClr val="tx1"/>
                </a:solidFill>
                <a:effectLst/>
                <a:latin typeface="+mn-lt"/>
                <a:ea typeface="+mn-ea"/>
                <a:cs typeface="+mn-cs"/>
              </a:rPr>
              <a:t> [] &gt;&gt;&gt; </a:t>
            </a:r>
            <a:r>
              <a:rPr lang="en-US" sz="1200" kern="1200" dirty="0" err="1" smtClean="0">
                <a:solidFill>
                  <a:schemeClr val="tx1"/>
                </a:solidFill>
                <a:effectLst/>
                <a:latin typeface="+mn-lt"/>
                <a:ea typeface="+mn-ea"/>
                <a:cs typeface="+mn-cs"/>
              </a:rPr>
              <a:t>record.annotations</a:t>
            </a:r>
            <a:r>
              <a:rPr lang="en-US" sz="1200" kern="1200" dirty="0" smtClean="0">
                <a:solidFill>
                  <a:schemeClr val="tx1"/>
                </a:solidFill>
                <a:effectLst/>
                <a:latin typeface="+mn-lt"/>
                <a:ea typeface="+mn-ea"/>
                <a:cs typeface="+mn-cs"/>
              </a:rPr>
              <a:t> {} &gt;&gt;&gt; </a:t>
            </a:r>
            <a:r>
              <a:rPr lang="en-US" sz="1200" kern="1200" dirty="0" err="1" smtClean="0">
                <a:solidFill>
                  <a:schemeClr val="tx1"/>
                </a:solidFill>
                <a:effectLst/>
                <a:latin typeface="+mn-lt"/>
                <a:ea typeface="+mn-ea"/>
                <a:cs typeface="+mn-cs"/>
              </a:rPr>
              <a:t>record.letter_annotations</a:t>
            </a:r>
            <a:r>
              <a:rPr lang="en-US" sz="1200" kern="1200" dirty="0" smtClean="0">
                <a:solidFill>
                  <a:schemeClr val="tx1"/>
                </a:solidFill>
                <a:effectLst/>
                <a:latin typeface="+mn-lt"/>
                <a:ea typeface="+mn-ea"/>
                <a:cs typeface="+mn-cs"/>
              </a:rPr>
              <a:t> {} &gt;&gt;&gt; </a:t>
            </a:r>
            <a:r>
              <a:rPr lang="en-US" sz="1200" kern="1200" dirty="0" err="1" smtClean="0">
                <a:solidFill>
                  <a:schemeClr val="tx1"/>
                </a:solidFill>
                <a:effectLst/>
                <a:latin typeface="+mn-lt"/>
                <a:ea typeface="+mn-ea"/>
                <a:cs typeface="+mn-cs"/>
              </a:rPr>
              <a:t>record.features</a:t>
            </a:r>
            <a:r>
              <a:rPr lang="en-US" sz="1200" kern="1200" dirty="0" smtClean="0">
                <a:solidFill>
                  <a:schemeClr val="tx1"/>
                </a:solidFill>
                <a:effectLst/>
                <a:latin typeface="+mn-lt"/>
                <a:ea typeface="+mn-ea"/>
                <a:cs typeface="+mn-cs"/>
              </a:rPr>
              <a:t> [] </a:t>
            </a:r>
            <a:endParaRPr lang="en-US" dirty="0" smtClean="0"/>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9</a:t>
            </a:fld>
            <a:endParaRPr lang="fr-FR"/>
          </a:p>
        </p:txBody>
      </p:sp>
    </p:spTree>
    <p:extLst>
      <p:ext uri="{BB962C8B-B14F-4D97-AF65-F5344CB8AC3E}">
        <p14:creationId xmlns:p14="http://schemas.microsoft.com/office/powerpoint/2010/main" val="27568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automatically assign a more </a:t>
            </a:r>
            <a:r>
              <a:rPr lang="en-US" sz="1200" kern="1200" dirty="0" err="1" smtClean="0">
                <a:solidFill>
                  <a:schemeClr val="tx1"/>
                </a:solidFill>
                <a:effectLst/>
                <a:latin typeface="+mn-lt"/>
                <a:ea typeface="+mn-ea"/>
                <a:cs typeface="+mn-cs"/>
              </a:rPr>
              <a:t>specfic</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alphabet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10</a:t>
            </a:fld>
            <a:endParaRPr lang="fr-FR"/>
          </a:p>
        </p:txBody>
      </p:sp>
    </p:spTree>
    <p:extLst>
      <p:ext uri="{BB962C8B-B14F-4D97-AF65-F5344CB8AC3E}">
        <p14:creationId xmlns:p14="http://schemas.microsoft.com/office/powerpoint/2010/main" val="159874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my_location.start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AfterPosition</a:t>
            </a:r>
            <a:r>
              <a:rPr lang="en-US" sz="1200" kern="1200" dirty="0" smtClean="0">
                <a:solidFill>
                  <a:schemeClr val="tx1"/>
                </a:solidFill>
                <a:effectLst/>
                <a:latin typeface="+mn-lt"/>
                <a:ea typeface="+mn-ea"/>
                <a:cs typeface="+mn-cs"/>
              </a:rPr>
              <a:t>(5)</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my_location.start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&gt;5</a:t>
            </a:r>
          </a:p>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my_location.end</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BetweenPosition</a:t>
            </a:r>
            <a:r>
              <a:rPr lang="en-US" sz="1200" kern="1200" dirty="0" smtClean="0">
                <a:solidFill>
                  <a:schemeClr val="tx1"/>
                </a:solidFill>
                <a:effectLst/>
                <a:latin typeface="+mn-lt"/>
                <a:ea typeface="+mn-ea"/>
                <a:cs typeface="+mn-cs"/>
              </a:rPr>
              <a:t>(9, left=8, right=9)</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my_location.end</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(8^9)</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18</a:t>
            </a:fld>
            <a:endParaRPr lang="fr-FR"/>
          </a:p>
        </p:txBody>
      </p:sp>
    </p:spTree>
    <p:extLst>
      <p:ext uri="{BB962C8B-B14F-4D97-AF65-F5344CB8AC3E}">
        <p14:creationId xmlns:p14="http://schemas.microsoft.com/office/powerpoint/2010/main" val="4071905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Note that gene and CDS features from </a:t>
            </a:r>
            <a:r>
              <a:rPr lang="en-US" sz="1200" kern="1200" dirty="0" err="1" smtClean="0">
                <a:solidFill>
                  <a:schemeClr val="tx1"/>
                </a:solidFill>
                <a:effectLst/>
                <a:latin typeface="+mn-lt"/>
                <a:ea typeface="+mn-ea"/>
                <a:cs typeface="+mn-cs"/>
              </a:rPr>
              <a:t>GenBank</a:t>
            </a:r>
            <a:r>
              <a:rPr lang="en-US" sz="1200" kern="1200" dirty="0" smtClean="0">
                <a:solidFill>
                  <a:schemeClr val="tx1"/>
                </a:solidFill>
                <a:effectLst/>
                <a:latin typeface="+mn-lt"/>
                <a:ea typeface="+mn-ea"/>
                <a:cs typeface="+mn-cs"/>
              </a:rPr>
              <a:t> or EMBL les defined with joins are the union of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exons - they do not cover any introns.</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20</a:t>
            </a:fld>
            <a:endParaRPr lang="fr-FR"/>
          </a:p>
        </p:txBody>
      </p:sp>
    </p:spTree>
    <p:extLst>
      <p:ext uri="{BB962C8B-B14F-4D97-AF65-F5344CB8AC3E}">
        <p14:creationId xmlns:p14="http://schemas.microsoft.com/office/powerpoint/2010/main" val="4027353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feature_seq</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example_feature.extract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example_parent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feature_seq</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AGCCTTTGCCGTC</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21</a:t>
            </a:fld>
            <a:endParaRPr lang="fr-FR"/>
          </a:p>
        </p:txBody>
      </p:sp>
    </p:spTree>
    <p:extLst>
      <p:ext uri="{BB962C8B-B14F-4D97-AF65-F5344CB8AC3E}">
        <p14:creationId xmlns:p14="http://schemas.microsoft.com/office/powerpoint/2010/main" val="296717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For simple</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FeatureLocation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objects the length is just the </a:t>
            </a:r>
            <a:r>
              <a:rPr lang="en-US" sz="1200" kern="1200" dirty="0" err="1" smtClean="0">
                <a:solidFill>
                  <a:schemeClr val="tx1"/>
                </a:solidFill>
                <a:effectLst/>
                <a:latin typeface="+mn-lt"/>
                <a:ea typeface="+mn-ea"/>
                <a:cs typeface="+mn-cs"/>
              </a:rPr>
              <a:t>dfference</a:t>
            </a:r>
            <a:r>
              <a:rPr lang="en-US" sz="1200" kern="1200" dirty="0" smtClean="0">
                <a:solidFill>
                  <a:schemeClr val="tx1"/>
                </a:solidFill>
                <a:effectLst/>
                <a:latin typeface="+mn-lt"/>
                <a:ea typeface="+mn-ea"/>
                <a:cs typeface="+mn-cs"/>
              </a:rPr>
              <a:t> between the start and end positions.</a:t>
            </a:r>
          </a:p>
          <a:p>
            <a:r>
              <a:rPr lang="en-US" sz="1200" kern="1200" dirty="0" smtClean="0">
                <a:solidFill>
                  <a:schemeClr val="tx1"/>
                </a:solidFill>
                <a:effectLst/>
                <a:latin typeface="+mn-lt"/>
                <a:ea typeface="+mn-ea"/>
                <a:cs typeface="+mn-cs"/>
              </a:rPr>
              <a:t>However, for a</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CompoundLocation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length is the sum of the constituent regions</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22</a:t>
            </a:fld>
            <a:endParaRPr lang="fr-FR"/>
          </a:p>
        </p:txBody>
      </p:sp>
    </p:spTree>
    <p:extLst>
      <p:ext uri="{BB962C8B-B14F-4D97-AF65-F5344CB8AC3E}">
        <p14:creationId xmlns:p14="http://schemas.microsoft.com/office/powerpoint/2010/main" val="1560548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you should check the attributes you are interested in</a:t>
            </a:r>
            <a:endParaRPr lang="en-US"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25</a:t>
            </a:fld>
            <a:endParaRPr lang="fr-FR"/>
          </a:p>
        </p:txBody>
      </p:sp>
    </p:spTree>
    <p:extLst>
      <p:ext uri="{BB962C8B-B14F-4D97-AF65-F5344CB8AC3E}">
        <p14:creationId xmlns:p14="http://schemas.microsoft.com/office/powerpoint/2010/main" val="2839487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1" name="Triangle rectangle 10"/>
          <p:cNvSpPr/>
          <p:nvPr userDrawn="1"/>
        </p:nvSpPr>
        <p:spPr>
          <a:xfrm flipV="1">
            <a:off x="0" y="-6"/>
            <a:ext cx="9144000" cy="4429827"/>
          </a:xfrm>
          <a:prstGeom prst="rtTriangle">
            <a:avLst/>
          </a:prstGeom>
          <a:solidFill>
            <a:srgbClr val="009DE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000000"/>
                </a:solidFill>
                <a:effectLst/>
                <a:uLnTx/>
                <a:uFillTx/>
                <a:latin typeface="Arial"/>
                <a:ea typeface="+mn-ea"/>
                <a:cs typeface="+mn-cs"/>
              </a:rPr>
              <a:t> </a:t>
            </a:r>
            <a:endParaRPr kumimoji="0" lang="fr-FR" sz="1800" b="0" i="0" u="none" strike="noStrike" kern="0" cap="none" spc="0" normalizeH="0" baseline="0" noProof="0" dirty="0">
              <a:ln>
                <a:noFill/>
              </a:ln>
              <a:solidFill>
                <a:srgbClr val="000000"/>
              </a:solidFill>
              <a:effectLst/>
              <a:uLnTx/>
              <a:uFillTx/>
              <a:latin typeface="Arial"/>
              <a:ea typeface="+mn-ea"/>
              <a:cs typeface="+mn-cs"/>
            </a:endParaRPr>
          </a:p>
        </p:txBody>
      </p:sp>
      <p:sp>
        <p:nvSpPr>
          <p:cNvPr id="13" name="Sous-titre 2"/>
          <p:cNvSpPr>
            <a:spLocks noGrp="1"/>
          </p:cNvSpPr>
          <p:nvPr>
            <p:ph type="subTitle" idx="1"/>
          </p:nvPr>
        </p:nvSpPr>
        <p:spPr>
          <a:xfrm>
            <a:off x="1989073" y="2341150"/>
            <a:ext cx="5462301" cy="2083093"/>
          </a:xfrm>
          <a:prstGeom prst="rect">
            <a:avLst/>
          </a:prstGeom>
          <a:solidFill>
            <a:srgbClr val="443A31"/>
          </a:solidFill>
        </p:spPr>
        <p:txBody>
          <a:bodyPr lIns="180000" tIns="180000" rIns="180000" bIns="180000" anchor="ct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FFFF"/>
                </a:solidFill>
                <a:effectLst/>
                <a:uLnTx/>
                <a:uFillTx/>
              </a:rPr>
              <a:t>Cliquez pour modifier le style des sous-titres du masque</a:t>
            </a:r>
            <a:endParaRPr kumimoji="0" lang="fr-FR" sz="1800" b="0" i="0" u="none" strike="noStrike" kern="0" cap="none" spc="0" normalizeH="0" baseline="0" noProof="0" dirty="0">
              <a:ln>
                <a:noFill/>
              </a:ln>
              <a:solidFill>
                <a:srgbClr val="FFFFFF"/>
              </a:solidFill>
              <a:effectLst/>
              <a:uLnTx/>
              <a:uFillTx/>
            </a:endParaRPr>
          </a:p>
        </p:txBody>
      </p:sp>
      <p:pic>
        <p:nvPicPr>
          <p:cNvPr id="14" name="Image 1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38317" y="5350058"/>
            <a:ext cx="3184430" cy="1279341"/>
          </a:xfrm>
          <a:prstGeom prst="rect">
            <a:avLst/>
          </a:prstGeom>
        </p:spPr>
      </p:pic>
      <p:sp>
        <p:nvSpPr>
          <p:cNvPr id="15" name="Titre 14"/>
          <p:cNvSpPr>
            <a:spLocks noGrp="1"/>
          </p:cNvSpPr>
          <p:nvPr>
            <p:ph type="title"/>
          </p:nvPr>
        </p:nvSpPr>
        <p:spPr>
          <a:xfrm>
            <a:off x="203199" y="262056"/>
            <a:ext cx="6400800" cy="2066512"/>
          </a:xfrm>
        </p:spPr>
        <p:txBody>
          <a:bodyPr/>
          <a:lstStyle>
            <a:lvl1pPr>
              <a:defRPr>
                <a:solidFill>
                  <a:srgbClr val="FFFFFF"/>
                </a:solidFill>
              </a:defRPr>
            </a:lvl1pPr>
          </a:lstStyle>
          <a:p>
            <a:r>
              <a:rPr lang="fr-FR" dirty="0" smtClean="0"/>
              <a:t>Cliquez et modifiez le titre</a:t>
            </a:r>
            <a:endParaRPr lang="fr-FR" dirty="0"/>
          </a:p>
        </p:txBody>
      </p:sp>
    </p:spTree>
    <p:extLst>
      <p:ext uri="{BB962C8B-B14F-4D97-AF65-F5344CB8AC3E}">
        <p14:creationId xmlns:p14="http://schemas.microsoft.com/office/powerpoint/2010/main" val="311006869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pic>
        <p:nvPicPr>
          <p:cNvPr id="4" name="Image 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412" y="2703766"/>
            <a:ext cx="7688302" cy="3088766"/>
          </a:xfrm>
          <a:prstGeom prst="rect">
            <a:avLst/>
          </a:prstGeom>
        </p:spPr>
      </p:pic>
      <p:sp>
        <p:nvSpPr>
          <p:cNvPr id="5" name="Triangle rectangle 4"/>
          <p:cNvSpPr/>
          <p:nvPr userDrawn="1"/>
        </p:nvSpPr>
        <p:spPr>
          <a:xfrm flipV="1">
            <a:off x="0" y="-6"/>
            <a:ext cx="9144000" cy="3479806"/>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bg1"/>
                </a:solidFill>
              </a:rPr>
              <a:t> </a:t>
            </a:r>
            <a:endParaRPr lang="fr-FR" dirty="0">
              <a:solidFill>
                <a:schemeClr val="bg1"/>
              </a:solidFill>
            </a:endParaRPr>
          </a:p>
        </p:txBody>
      </p:sp>
      <p:sp>
        <p:nvSpPr>
          <p:cNvPr id="6" name="Triangle rectangle 5"/>
          <p:cNvSpPr/>
          <p:nvPr userDrawn="1"/>
        </p:nvSpPr>
        <p:spPr>
          <a:xfrm flipH="1">
            <a:off x="0" y="6248400"/>
            <a:ext cx="9144000" cy="609600"/>
          </a:xfrm>
          <a:prstGeom prst="rtTriangle">
            <a:avLst/>
          </a:prstGeom>
          <a:solidFill>
            <a:schemeClr val="bg2"/>
          </a:solidFill>
          <a:ln w="190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bg1"/>
                </a:solidFill>
              </a:rPr>
              <a:t> </a:t>
            </a:r>
            <a:endParaRPr lang="fr-FR" dirty="0">
              <a:solidFill>
                <a:schemeClr val="bg1"/>
              </a:solidFill>
            </a:endParaRPr>
          </a:p>
        </p:txBody>
      </p:sp>
    </p:spTree>
    <p:extLst>
      <p:ext uri="{BB962C8B-B14F-4D97-AF65-F5344CB8AC3E}">
        <p14:creationId xmlns:p14="http://schemas.microsoft.com/office/powerpoint/2010/main" val="9390065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ogner un rectangle à un seul coin 6"/>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sp>
        <p:nvSpPr>
          <p:cNvPr id="3" name="Espace réservé du contenu 2"/>
          <p:cNvSpPr>
            <a:spLocks noGrp="1"/>
          </p:cNvSpPr>
          <p:nvPr>
            <p:ph idx="1" hasCustomPrompt="1"/>
          </p:nvPr>
        </p:nvSpPr>
        <p:spPr>
          <a:xfrm>
            <a:off x="279400" y="1236134"/>
            <a:ext cx="8644466" cy="4890030"/>
          </a:xfrm>
        </p:spPr>
        <p:txBody>
          <a:bodyPr>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a:lvl5pPr>
          </a:lstStyle>
          <a:p>
            <a:pPr marL="0" marR="0" lvl="0" indent="0" algn="l" defTabSz="457200" rtl="0" eaLnBrk="1" fontAlgn="auto" latinLnBrk="0" hangingPunct="1">
              <a:lnSpc>
                <a:spcPct val="100000"/>
              </a:lnSpc>
              <a:spcBef>
                <a:spcPct val="20000"/>
              </a:spcBef>
              <a:spcAft>
                <a:spcPts val="0"/>
              </a:spcAft>
              <a:buClrTx/>
              <a:buSzTx/>
              <a:tabLst/>
              <a:defRPr/>
            </a:pPr>
            <a:r>
              <a:rPr kumimoji="0" lang="fr-FR" sz="2000" b="0" i="0" u="none" strike="noStrike" kern="1200" cap="none" spc="0" normalizeH="0" baseline="0" noProof="0" dirty="0" smtClean="0">
                <a:ln>
                  <a:noFill/>
                </a:ln>
                <a:solidFill>
                  <a:srgbClr val="000000"/>
                </a:solidFill>
                <a:effectLst/>
                <a:uLnTx/>
                <a:uFillTx/>
                <a:latin typeface="+mn-lt"/>
                <a:ea typeface="+mn-ea"/>
                <a:cs typeface="+mn-cs"/>
              </a:rPr>
              <a:t> Cliquez pour modifier les styles du texte du masque</a:t>
            </a:r>
          </a:p>
          <a:p>
            <a:pPr marL="742950" marR="0" lvl="1" indent="-285750" algn="l" defTabSz="457200" rtl="0" eaLnBrk="1" fontAlgn="auto" latinLnBrk="0" hangingPunct="1">
              <a:lnSpc>
                <a:spcPct val="100000"/>
              </a:lnSpc>
              <a:spcBef>
                <a:spcPct val="20000"/>
              </a:spcBef>
              <a:spcAft>
                <a:spcPts val="0"/>
              </a:spcAft>
              <a:buClr>
                <a:srgbClr val="009DE0"/>
              </a:buClr>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Deuxième niveau</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Troisième niveau</a:t>
            </a:r>
          </a:p>
          <a:p>
            <a:pPr marL="1600200" marR="0" lvl="3"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Quatrième niveau</a:t>
            </a:r>
          </a:p>
          <a:p>
            <a:pPr marL="2057400" marR="0" lvl="4"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Cinquième niveau</a:t>
            </a:r>
            <a:endParaRPr kumimoji="0" lang="fr-FR" sz="1600" b="0" i="0" u="none" strike="noStrike" kern="1200" cap="none" spc="0" normalizeH="0" baseline="0" noProof="0" dirty="0">
              <a:ln>
                <a:noFill/>
              </a:ln>
              <a:solidFill>
                <a:srgbClr val="000000"/>
              </a:solidFill>
              <a:effectLst/>
              <a:uLnTx/>
              <a:uFillTx/>
              <a:latin typeface="+mn-lt"/>
              <a:ea typeface="+mn-ea"/>
              <a:cs typeface="+mn-cs"/>
            </a:endParaRPr>
          </a:p>
        </p:txBody>
      </p:sp>
      <p:sp>
        <p:nvSpPr>
          <p:cNvPr id="4"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51463B9-2A29-154C-A5AC-383AEA094CA9}" type="datetime1">
              <a:rPr lang="fr-FR" smtClean="0"/>
              <a:t>13/11/16</a:t>
            </a:fld>
            <a:endParaRPr lang="fr-FR" dirty="0"/>
          </a:p>
        </p:txBody>
      </p:sp>
      <p:sp>
        <p:nvSpPr>
          <p:cNvPr id="5"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dirty="0"/>
          </a:p>
        </p:txBody>
      </p:sp>
      <p:pic>
        <p:nvPicPr>
          <p:cNvPr id="8" name="Image 7"/>
          <p:cNvPicPr>
            <a:picLocks noChangeAspect="1"/>
          </p:cNvPicPr>
          <p:nvPr userDrawn="1"/>
        </p:nvPicPr>
        <p:blipFill>
          <a:blip r:embed="rId2"/>
          <a:stretch>
            <a:fillRect/>
          </a:stretch>
        </p:blipFill>
        <p:spPr>
          <a:xfrm>
            <a:off x="8690607" y="6404607"/>
            <a:ext cx="466094" cy="466094"/>
          </a:xfrm>
          <a:prstGeom prst="rect">
            <a:avLst/>
          </a:prstGeom>
        </p:spPr>
      </p:pic>
      <p:cxnSp>
        <p:nvCxnSpPr>
          <p:cNvPr id="10" name="Connecteur droit 9"/>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00693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261534"/>
            <a:ext cx="4038600" cy="4864630"/>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261534"/>
            <a:ext cx="4038600" cy="4864629"/>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Rogner un rectangle à un seul coin 8"/>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pic>
        <p:nvPicPr>
          <p:cNvPr id="14" name="Image 13"/>
          <p:cNvPicPr>
            <a:picLocks noChangeAspect="1"/>
          </p:cNvPicPr>
          <p:nvPr userDrawn="1"/>
        </p:nvPicPr>
        <p:blipFill>
          <a:blip r:embed="rId2"/>
          <a:stretch>
            <a:fillRect/>
          </a:stretch>
        </p:blipFill>
        <p:spPr>
          <a:xfrm>
            <a:off x="8690607" y="6404607"/>
            <a:ext cx="466094" cy="466094"/>
          </a:xfrm>
          <a:prstGeom prst="rect">
            <a:avLst/>
          </a:prstGeom>
        </p:spPr>
      </p:pic>
      <p:sp>
        <p:nvSpPr>
          <p:cNvPr id="16"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093F68C3-195D-9E4F-A0F2-F73993E4FFAC}" type="datetime1">
              <a:rPr lang="fr-FR" smtClean="0"/>
              <a:t>13/11/16</a:t>
            </a:fld>
            <a:endParaRPr lang="fr-FR" dirty="0"/>
          </a:p>
        </p:txBody>
      </p:sp>
      <p:sp>
        <p:nvSpPr>
          <p:cNvPr id="17"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dirty="0"/>
          </a:p>
        </p:txBody>
      </p:sp>
      <p:sp>
        <p:nvSpPr>
          <p:cNvPr id="18"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dirty="0"/>
          </a:p>
        </p:txBody>
      </p:sp>
      <p:cxnSp>
        <p:nvCxnSpPr>
          <p:cNvPr id="19" name="Connecteur droit 18"/>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95197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6" name="Rectangle 5"/>
          <p:cNvSpPr/>
          <p:nvPr userDrawn="1"/>
        </p:nvSpPr>
        <p:spPr>
          <a:xfrm>
            <a:off x="0" y="0"/>
            <a:ext cx="9144000" cy="51571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userDrawn="1"/>
        </p:nvSpPr>
        <p:spPr>
          <a:xfrm>
            <a:off x="429444" y="5759564"/>
            <a:ext cx="6768752" cy="584775"/>
          </a:xfrm>
          <a:prstGeom prst="rect">
            <a:avLst/>
          </a:prstGeom>
          <a:noFill/>
        </p:spPr>
        <p:txBody>
          <a:bodyPr wrap="square" rtlCol="0">
            <a:spAutoFit/>
          </a:bodyPr>
          <a:lstStyle/>
          <a:p>
            <a:r>
              <a:rPr lang="fr-FR" sz="3200" dirty="0" smtClean="0">
                <a:solidFill>
                  <a:srgbClr val="009DE0"/>
                </a:solidFill>
              </a:rPr>
              <a:t>Chapitre 2</a:t>
            </a:r>
            <a:endParaRPr lang="fr-FR" sz="3200" dirty="0">
              <a:solidFill>
                <a:srgbClr val="009DE0"/>
              </a:solidFill>
            </a:endParaRPr>
          </a:p>
        </p:txBody>
      </p:sp>
      <p:sp>
        <p:nvSpPr>
          <p:cNvPr id="8" name="Triangle isocèle 7"/>
          <p:cNvSpPr/>
          <p:nvPr userDrawn="1"/>
        </p:nvSpPr>
        <p:spPr>
          <a:xfrm rot="10800000">
            <a:off x="0" y="0"/>
            <a:ext cx="9144000" cy="5157192"/>
          </a:xfrm>
          <a:prstGeom prst="triangle">
            <a:avLst>
              <a:gd name="adj" fmla="val 100000"/>
            </a:avLst>
          </a:prstGeom>
          <a:solidFill>
            <a:srgbClr val="443A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n>
                <a:noFill/>
              </a:ln>
            </a:endParaRPr>
          </a:p>
        </p:txBody>
      </p:sp>
      <p:pic>
        <p:nvPicPr>
          <p:cNvPr id="9" name="Image 8"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51492" y="5668744"/>
            <a:ext cx="1977280" cy="794369"/>
          </a:xfrm>
          <a:prstGeom prst="rect">
            <a:avLst/>
          </a:prstGeom>
        </p:spPr>
      </p:pic>
    </p:spTree>
    <p:extLst>
      <p:ext uri="{BB962C8B-B14F-4D97-AF65-F5344CB8AC3E}">
        <p14:creationId xmlns:p14="http://schemas.microsoft.com/office/powerpoint/2010/main" val="120119669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4" name="Espace réservé du contenu 3"/>
          <p:cNvPicPr>
            <a:picLocks noChangeAspect="1"/>
          </p:cNvPicPr>
          <p:nvPr userDrawn="1"/>
        </p:nvPicPr>
        <p:blipFill>
          <a:blip r:embed="rId2"/>
          <a:srcRect t="18855" b="18855"/>
          <a:stretch>
            <a:fillRect/>
          </a:stretch>
        </p:blipFill>
        <p:spPr>
          <a:xfrm>
            <a:off x="4174859" y="1308100"/>
            <a:ext cx="4622000" cy="3022601"/>
          </a:xfrm>
          <a:prstGeom prst="rect">
            <a:avLst/>
          </a:prstGeom>
          <a:ln>
            <a:solidFill>
              <a:srgbClr val="009DE0"/>
            </a:solidFill>
          </a:ln>
        </p:spPr>
      </p:pic>
      <p:sp>
        <p:nvSpPr>
          <p:cNvPr id="5" name="Triangle rectangle 4"/>
          <p:cNvSpPr/>
          <p:nvPr userDrawn="1"/>
        </p:nvSpPr>
        <p:spPr>
          <a:xfrm flipH="1">
            <a:off x="7980618" y="3597542"/>
            <a:ext cx="816241" cy="73315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userDrawn="1"/>
        </p:nvSpPr>
        <p:spPr>
          <a:xfrm>
            <a:off x="6714238" y="4390891"/>
            <a:ext cx="2082621" cy="215444"/>
          </a:xfrm>
          <a:prstGeom prst="rect">
            <a:avLst/>
          </a:prstGeom>
        </p:spPr>
        <p:txBody>
          <a:bodyPr wrap="none">
            <a:spAutoFit/>
          </a:bodyPr>
          <a:lstStyle/>
          <a:p>
            <a:pPr algn="r"/>
            <a:r>
              <a:rPr lang="fr-FR" sz="1200" baseline="30000" dirty="0"/>
              <a:t>reptiumende re omnisinis dolori blaccup</a:t>
            </a:r>
            <a:endParaRPr lang="fr-FR" sz="1200" dirty="0"/>
          </a:p>
        </p:txBody>
      </p:sp>
      <p:sp>
        <p:nvSpPr>
          <p:cNvPr id="7" name="ZoneTexte 6"/>
          <p:cNvSpPr txBox="1"/>
          <p:nvPr userDrawn="1"/>
        </p:nvSpPr>
        <p:spPr>
          <a:xfrm>
            <a:off x="4174859" y="4795579"/>
            <a:ext cx="4545800" cy="1462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tIns="280800" rtlCol="0">
            <a:noAutofit/>
          </a:bodyPr>
          <a:lstStyle/>
          <a:p>
            <a:pPr>
              <a:buSzPct val="90000"/>
            </a:pPr>
            <a:r>
              <a:rPr lang="fr-FR" baseline="30000" dirty="0">
                <a:solidFill>
                  <a:srgbClr val="FFFFFF"/>
                </a:solidFill>
              </a:rPr>
              <a:t>Itas eaquis et </a:t>
            </a:r>
            <a:r>
              <a:rPr lang="fr-FR" b="1" baseline="30000" dirty="0">
                <a:solidFill>
                  <a:srgbClr val="FFFFFF"/>
                </a:solidFill>
              </a:rPr>
              <a:t>excerferum nuscien </a:t>
            </a:r>
            <a:r>
              <a:rPr lang="fr-FR" baseline="30000" dirty="0">
                <a:solidFill>
                  <a:srgbClr val="FFFFFF"/>
                </a:solidFill>
              </a:rPr>
              <a:t>ditione dic tem hiciliciist, con rem aut volest, sedi doles erro te sa sam volum dolumqui aceprae eicipsa </a:t>
            </a:r>
            <a:r>
              <a:rPr lang="fr-FR" baseline="30000" dirty="0" smtClean="0">
                <a:solidFill>
                  <a:srgbClr val="FFFFFF"/>
                </a:solidFill>
              </a:rPr>
              <a:t>pelesequod</a:t>
            </a:r>
            <a:endParaRPr lang="fr-FR" baseline="30000" dirty="0">
              <a:solidFill>
                <a:srgbClr val="FFFFFF"/>
              </a:solidFill>
            </a:endParaRPr>
          </a:p>
        </p:txBody>
      </p:sp>
      <p:sp>
        <p:nvSpPr>
          <p:cNvPr id="8" name="Espace réservé du contenu 2"/>
          <p:cNvSpPr txBox="1">
            <a:spLocks/>
          </p:cNvSpPr>
          <p:nvPr userDrawn="1"/>
        </p:nvSpPr>
        <p:spPr>
          <a:xfrm>
            <a:off x="4064709" y="4648519"/>
            <a:ext cx="934850" cy="294122"/>
          </a:xfrm>
          <a:prstGeom prst="rect">
            <a:avLst/>
          </a:prstGeom>
          <a:solidFill>
            <a:srgbClr val="FFFFFF"/>
          </a:solidFill>
          <a:ln w="6350" cap="flat" cmpd="sng" algn="ctr">
            <a:solidFill>
              <a:schemeClr val="accent1"/>
            </a:solid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chemeClr val="accent1"/>
                </a:solidFill>
              </a:rPr>
              <a:t>titre</a:t>
            </a:r>
            <a:endParaRPr lang="fr-FR" sz="1200" b="1" dirty="0">
              <a:solidFill>
                <a:schemeClr val="accent1"/>
              </a:solidFill>
            </a:endParaRPr>
          </a:p>
        </p:txBody>
      </p:sp>
      <p:sp>
        <p:nvSpPr>
          <p:cNvPr id="9" name="Espace réservé du contenu 2"/>
          <p:cNvSpPr txBox="1">
            <a:spLocks/>
          </p:cNvSpPr>
          <p:nvPr userDrawn="1"/>
        </p:nvSpPr>
        <p:spPr>
          <a:xfrm>
            <a:off x="4064709" y="1109195"/>
            <a:ext cx="1959241" cy="36283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rgbClr val="FFFFFF"/>
                </a:solidFill>
              </a:rPr>
              <a:t>titre</a:t>
            </a:r>
            <a:endParaRPr lang="fr-FR" sz="1200" b="1" dirty="0">
              <a:solidFill>
                <a:srgbClr val="FFFFFF"/>
              </a:solidFill>
            </a:endParaRPr>
          </a:p>
        </p:txBody>
      </p:sp>
      <p:sp>
        <p:nvSpPr>
          <p:cNvPr id="10" name="ZoneTexte 9"/>
          <p:cNvSpPr txBox="1"/>
          <p:nvPr userDrawn="1"/>
        </p:nvSpPr>
        <p:spPr>
          <a:xfrm>
            <a:off x="330200" y="1308100"/>
            <a:ext cx="3594100" cy="5096507"/>
          </a:xfrm>
          <a:prstGeom prst="rect">
            <a:avLst/>
          </a:prstGeom>
          <a:noFill/>
          <a:ln>
            <a:solidFill>
              <a:schemeClr val="accent1"/>
            </a:solidFill>
          </a:ln>
        </p:spPr>
        <p:txBody>
          <a:bodyPr wrap="square" tIns="280800" rtlCol="0">
            <a:noAutofit/>
          </a:bodyPr>
          <a:lstStyle/>
          <a:p>
            <a:pPr>
              <a:buSzPct val="90000"/>
            </a:pPr>
            <a:r>
              <a:rPr lang="fr-FR" sz="3200" b="1" baseline="30000" dirty="0"/>
              <a:t>Itas eaquis et </a:t>
            </a:r>
            <a:endParaRPr lang="fr-FR" sz="3200" b="1" baseline="30000" dirty="0" smtClean="0"/>
          </a:p>
          <a:p>
            <a:pPr>
              <a:buSzPct val="90000"/>
            </a:pPr>
            <a:r>
              <a:rPr lang="fr-FR" sz="2400" b="1" baseline="30000" dirty="0" smtClean="0"/>
              <a:t>excerferum </a:t>
            </a:r>
            <a:r>
              <a:rPr lang="fr-FR" sz="2400" b="1" baseline="30000" dirty="0"/>
              <a:t>nuscien </a:t>
            </a:r>
            <a:r>
              <a:rPr lang="fr-FR" sz="2400" baseline="30000" dirty="0"/>
              <a:t>ditione dic tem hiciliciist, con rem aut volest, sedi doles erro te sa sam volum dolumqui aceprae eicipsa pelesequod que cum hicieni hillant endi consequ iduciet ut lab </a:t>
            </a:r>
            <a:r>
              <a:rPr lang="fr-FR" sz="2400" baseline="30000" dirty="0" err="1"/>
              <a:t>int</a:t>
            </a:r>
            <a:r>
              <a:rPr lang="fr-FR" sz="2400" baseline="30000" dirty="0"/>
              <a:t>.</a:t>
            </a:r>
          </a:p>
          <a:p>
            <a:pPr marL="180975" indent="-165100">
              <a:buClr>
                <a:schemeClr val="accent6"/>
              </a:buClr>
              <a:buSzPct val="50000"/>
              <a:buFont typeface="Arial" panose="020B0604020202020204" pitchFamily="34" charset="0"/>
              <a:buChar char="›"/>
            </a:pPr>
            <a:r>
              <a:rPr lang="fr-FR" sz="2400" baseline="30000" dirty="0" err="1"/>
              <a:t>Ficiunt</a:t>
            </a:r>
            <a:r>
              <a:rPr lang="fr-FR" sz="2400" baseline="30000" dirty="0"/>
              <a:t> </a:t>
            </a:r>
            <a:r>
              <a:rPr lang="fr-FR" sz="2400" baseline="30000" dirty="0" err="1"/>
              <a:t>dolupta</a:t>
            </a:r>
            <a:r>
              <a:rPr lang="fr-FR" sz="2400" baseline="30000" dirty="0"/>
              <a:t> </a:t>
            </a:r>
            <a:r>
              <a:rPr lang="fr-FR" sz="2400" baseline="30000" dirty="0" err="1"/>
              <a:t>cone</a:t>
            </a:r>
            <a:r>
              <a:rPr lang="fr-FR" sz="2400" baseline="30000" dirty="0"/>
              <a:t> </a:t>
            </a:r>
            <a:r>
              <a:rPr lang="fr-FR" sz="2400" baseline="30000" dirty="0" err="1"/>
              <a:t>poris</a:t>
            </a:r>
            <a:r>
              <a:rPr lang="fr-FR" sz="2400" baseline="30000" dirty="0"/>
              <a:t> </a:t>
            </a:r>
            <a:r>
              <a:rPr lang="fr-FR" sz="2400" baseline="30000" dirty="0" err="1"/>
              <a:t>autaquu</a:t>
            </a:r>
            <a:r>
              <a:rPr lang="fr-FR" sz="2400" baseline="30000" dirty="0"/>
              <a:t> </a:t>
            </a:r>
            <a:r>
              <a:rPr lang="fr-FR" sz="2400" baseline="30000" dirty="0" err="1"/>
              <a:t>ndamus</a:t>
            </a:r>
            <a:r>
              <a:rPr lang="fr-FR" sz="2400" baseline="30000" dirty="0"/>
              <a:t>, </a:t>
            </a:r>
            <a:r>
              <a:rPr lang="fr-FR" sz="2400" baseline="30000" dirty="0" err="1"/>
              <a:t>cusciisque</a:t>
            </a:r>
            <a:r>
              <a:rPr lang="fr-FR" sz="2400" baseline="30000" dirty="0"/>
              <a:t> mo tem aut ut </a:t>
            </a:r>
            <a:r>
              <a:rPr lang="fr-FR" sz="2400" baseline="30000" dirty="0" err="1"/>
              <a:t>fugitin</a:t>
            </a:r>
            <a:r>
              <a:rPr lang="fr-FR" sz="2400" baseline="30000" dirty="0"/>
              <a:t> </a:t>
            </a:r>
            <a:r>
              <a:rPr lang="fr-FR" sz="2400" baseline="30000" dirty="0" err="1"/>
              <a:t>ullit</a:t>
            </a:r>
            <a:r>
              <a:rPr lang="fr-FR" sz="2400" baseline="30000" dirty="0"/>
              <a:t>, </a:t>
            </a:r>
            <a:r>
              <a:rPr lang="fr-FR" sz="2400" baseline="30000" dirty="0" err="1" smtClean="0"/>
              <a:t>iliquo</a:t>
            </a:r>
            <a:endParaRPr lang="fr-FR" sz="2400" baseline="30000" dirty="0"/>
          </a:p>
          <a:p>
            <a:pPr marL="180975" indent="-165100">
              <a:buClr>
                <a:schemeClr val="accent6"/>
              </a:buClr>
              <a:buSzPct val="50000"/>
              <a:buFont typeface="Arial" panose="020B0604020202020204" pitchFamily="34" charset="0"/>
              <a:buChar char="›"/>
            </a:pPr>
            <a:r>
              <a:rPr lang="fr-FR" sz="2400" baseline="30000" dirty="0" err="1" smtClean="0"/>
              <a:t>omnis</a:t>
            </a:r>
            <a:r>
              <a:rPr lang="fr-FR" sz="2400" baseline="30000" dirty="0" smtClean="0"/>
              <a:t> </a:t>
            </a:r>
            <a:r>
              <a:rPr lang="fr-FR" sz="2400" baseline="30000" dirty="0" err="1"/>
              <a:t>dolles</a:t>
            </a:r>
            <a:r>
              <a:rPr lang="fr-FR" sz="2400" baseline="30000" dirty="0"/>
              <a:t> </a:t>
            </a:r>
            <a:r>
              <a:rPr lang="fr-FR" sz="2400" baseline="30000" dirty="0" err="1"/>
              <a:t>diorumquam</a:t>
            </a:r>
            <a:r>
              <a:rPr lang="fr-FR" sz="2400" baseline="30000" dirty="0"/>
              <a:t>, </a:t>
            </a:r>
            <a:r>
              <a:rPr lang="fr-FR" sz="2400" baseline="30000" dirty="0" err="1"/>
              <a:t>ius</a:t>
            </a:r>
            <a:r>
              <a:rPr lang="fr-FR" sz="2400" baseline="30000" dirty="0"/>
              <a:t> </a:t>
            </a:r>
            <a:r>
              <a:rPr lang="fr-FR" sz="2400" baseline="30000" dirty="0" err="1"/>
              <a:t>sinvers</a:t>
            </a:r>
            <a:r>
              <a:rPr lang="fr-FR" sz="2400" baseline="30000" dirty="0"/>
              <a:t> </a:t>
            </a:r>
            <a:r>
              <a:rPr lang="fr-FR" sz="2400" baseline="30000" dirty="0" err="1"/>
              <a:t>pelitia</a:t>
            </a:r>
            <a:r>
              <a:rPr lang="fr-FR" sz="2400" baseline="30000" dirty="0"/>
              <a:t> quo </a:t>
            </a:r>
            <a:r>
              <a:rPr lang="fr-FR" sz="2400" baseline="30000" dirty="0" err="1"/>
              <a:t>ea</a:t>
            </a:r>
            <a:r>
              <a:rPr lang="fr-FR" sz="2400" baseline="30000" dirty="0"/>
              <a:t> </a:t>
            </a:r>
            <a:r>
              <a:rPr lang="fr-FR" sz="2400" baseline="30000" dirty="0" err="1"/>
              <a:t>nam</a:t>
            </a:r>
            <a:r>
              <a:rPr lang="fr-FR" sz="2400" baseline="30000" dirty="0"/>
              <a:t> </a:t>
            </a:r>
            <a:r>
              <a:rPr lang="fr-FR" sz="2400" baseline="30000" dirty="0" err="1"/>
              <a:t>repudit</a:t>
            </a:r>
            <a:r>
              <a:rPr lang="fr-FR" sz="2400" baseline="30000" dirty="0"/>
              <a:t> </a:t>
            </a:r>
            <a:r>
              <a:rPr lang="fr-FR" sz="2400" baseline="30000" dirty="0" err="1"/>
              <a:t>atisciam</a:t>
            </a:r>
            <a:r>
              <a:rPr lang="fr-FR" sz="2400" baseline="30000" dirty="0"/>
              <a:t> </a:t>
            </a:r>
            <a:r>
              <a:rPr lang="fr-FR" sz="2400" baseline="30000" dirty="0" err="1"/>
              <a:t>expera</a:t>
            </a:r>
            <a:r>
              <a:rPr lang="fr-FR" sz="2400" baseline="30000" dirty="0"/>
              <a:t> </a:t>
            </a:r>
            <a:r>
              <a:rPr lang="fr-FR" sz="2400" baseline="30000" dirty="0" err="1" smtClean="0"/>
              <a:t>iliciae</a:t>
            </a:r>
            <a:r>
              <a:rPr lang="fr-FR" sz="2400" baseline="30000" dirty="0" smtClean="0"/>
              <a:t> </a:t>
            </a:r>
            <a:r>
              <a:rPr lang="fr-FR" sz="2400" baseline="30000" dirty="0" err="1" smtClean="0"/>
              <a:t>cepernat</a:t>
            </a:r>
            <a:r>
              <a:rPr lang="fr-FR" sz="2400" baseline="30000" dirty="0" smtClean="0"/>
              <a:t> </a:t>
            </a:r>
            <a:r>
              <a:rPr lang="fr-FR" sz="2400" baseline="30000" dirty="0" err="1" smtClean="0"/>
              <a:t>fugitas</a:t>
            </a:r>
            <a:r>
              <a:rPr lang="fr-FR" sz="2400" baseline="30000" dirty="0" smtClean="0"/>
              <a:t> sa </a:t>
            </a:r>
            <a:r>
              <a:rPr lang="fr-FR" sz="2400" baseline="30000" dirty="0" err="1" smtClean="0"/>
              <a:t>conse</a:t>
            </a:r>
            <a:r>
              <a:rPr lang="fr-FR" sz="2400" baseline="30000" dirty="0" smtClean="0"/>
              <a:t> </a:t>
            </a:r>
            <a:r>
              <a:rPr lang="fr-FR" sz="2400" baseline="30000" dirty="0" err="1" smtClean="0"/>
              <a:t>molo</a:t>
            </a:r>
            <a:r>
              <a:rPr lang="fr-FR" sz="2400" baseline="30000" dirty="0" smtClean="0"/>
              <a:t> </a:t>
            </a:r>
            <a:r>
              <a:rPr lang="fr-FR" sz="2400" baseline="30000" dirty="0" err="1" smtClean="0"/>
              <a:t>modi</a:t>
            </a:r>
            <a:r>
              <a:rPr lang="fr-FR" sz="2400" baseline="30000" dirty="0" smtClean="0"/>
              <a:t> </a:t>
            </a:r>
            <a:r>
              <a:rPr lang="fr-FR" sz="2400" baseline="30000" dirty="0" err="1" smtClean="0"/>
              <a:t>berecti</a:t>
            </a:r>
            <a:r>
              <a:rPr lang="fr-FR" sz="2400" baseline="30000" dirty="0" smtClean="0"/>
              <a:t> tem </a:t>
            </a:r>
            <a:r>
              <a:rPr lang="fr-FR" sz="2400" baseline="30000" dirty="0" err="1" smtClean="0"/>
              <a:t>ius</a:t>
            </a:r>
            <a:r>
              <a:rPr lang="fr-FR" sz="2400" baseline="30000" dirty="0" smtClean="0"/>
              <a:t>, officie </a:t>
            </a:r>
            <a:r>
              <a:rPr lang="fr-FR" sz="2400" baseline="30000" dirty="0" err="1" smtClean="0"/>
              <a:t>ndiscipsam</a:t>
            </a:r>
            <a:endParaRPr lang="fr-FR" sz="2400" i="1" dirty="0"/>
          </a:p>
        </p:txBody>
      </p:sp>
      <p:sp>
        <p:nvSpPr>
          <p:cNvPr id="11" name="Rogner un rectangle à un seul coin 10"/>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pic>
        <p:nvPicPr>
          <p:cNvPr id="21" name="Image 20"/>
          <p:cNvPicPr>
            <a:picLocks noChangeAspect="1"/>
          </p:cNvPicPr>
          <p:nvPr userDrawn="1"/>
        </p:nvPicPr>
        <p:blipFill>
          <a:blip r:embed="rId3"/>
          <a:stretch>
            <a:fillRect/>
          </a:stretch>
        </p:blipFill>
        <p:spPr>
          <a:xfrm>
            <a:off x="8690607" y="6404607"/>
            <a:ext cx="466094" cy="466094"/>
          </a:xfrm>
          <a:prstGeom prst="rect">
            <a:avLst/>
          </a:prstGeom>
        </p:spPr>
      </p:pic>
      <p:sp>
        <p:nvSpPr>
          <p:cNvPr id="23"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97E56E4-32A0-A24B-AE7B-5E5E4DFEC148}" type="datetime1">
              <a:rPr lang="fr-FR" smtClean="0"/>
              <a:t>13/11/16</a:t>
            </a:fld>
            <a:endParaRPr lang="fr-FR" dirty="0"/>
          </a:p>
        </p:txBody>
      </p:sp>
      <p:sp>
        <p:nvSpPr>
          <p:cNvPr id="24"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a:p>
        </p:txBody>
      </p:sp>
      <p:sp>
        <p:nvSpPr>
          <p:cNvPr id="25"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a:p>
        </p:txBody>
      </p:sp>
      <p:cxnSp>
        <p:nvCxnSpPr>
          <p:cNvPr id="26" name="Connecteur droit 25"/>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
        <p:nvSpPr>
          <p:cNvPr id="17" name="Espace réservé du contenu 2"/>
          <p:cNvSpPr txBox="1">
            <a:spLocks/>
          </p:cNvSpPr>
          <p:nvPr userDrawn="1"/>
        </p:nvSpPr>
        <p:spPr>
          <a:xfrm>
            <a:off x="168009" y="1146614"/>
            <a:ext cx="2833424" cy="288000"/>
          </a:xfrm>
          <a:prstGeom prst="rect">
            <a:avLst/>
          </a:prstGeom>
          <a:solidFill>
            <a:schemeClr val="bg2"/>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rgbClr val="FFFFFF"/>
                </a:solidFill>
              </a:rPr>
              <a:t>titre</a:t>
            </a:r>
            <a:endParaRPr lang="fr-FR" sz="1200" b="1" dirty="0">
              <a:solidFill>
                <a:srgbClr val="FFFFFF"/>
              </a:solidFill>
            </a:endParaRPr>
          </a:p>
        </p:txBody>
      </p:sp>
    </p:spTree>
    <p:extLst>
      <p:ext uri="{BB962C8B-B14F-4D97-AF65-F5344CB8AC3E}">
        <p14:creationId xmlns:p14="http://schemas.microsoft.com/office/powerpoint/2010/main" val="248421705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pic>
        <p:nvPicPr>
          <p:cNvPr id="3" name="Espace réservé du contenu 3"/>
          <p:cNvPicPr>
            <a:picLocks noChangeAspect="1"/>
          </p:cNvPicPr>
          <p:nvPr userDrawn="1"/>
        </p:nvPicPr>
        <p:blipFill>
          <a:blip r:embed="rId2"/>
          <a:srcRect t="18855" b="18855"/>
          <a:stretch>
            <a:fillRect/>
          </a:stretch>
        </p:blipFill>
        <p:spPr>
          <a:xfrm>
            <a:off x="0" y="818567"/>
            <a:ext cx="9144000" cy="5439858"/>
          </a:xfrm>
          <a:prstGeom prst="rect">
            <a:avLst/>
          </a:prstGeom>
          <a:ln>
            <a:noFill/>
          </a:ln>
        </p:spPr>
      </p:pic>
      <p:sp>
        <p:nvSpPr>
          <p:cNvPr id="4" name="ZoneTexte 3"/>
          <p:cNvSpPr txBox="1"/>
          <p:nvPr userDrawn="1"/>
        </p:nvSpPr>
        <p:spPr>
          <a:xfrm>
            <a:off x="4390337" y="1575690"/>
            <a:ext cx="4361658" cy="2627048"/>
          </a:xfrm>
          <a:prstGeom prst="rect">
            <a:avLst/>
          </a:prstGeom>
          <a:solidFill>
            <a:srgbClr val="FFFFFF">
              <a:alpha val="92000"/>
            </a:srgbClr>
          </a:solidFill>
          <a:ln>
            <a:noFill/>
          </a:ln>
        </p:spPr>
        <p:txBody>
          <a:bodyPr wrap="square" tIns="280800" rtlCol="0">
            <a:noAutofit/>
          </a:bodyPr>
          <a:lstStyle/>
          <a:p>
            <a:pPr marL="355600" indent="-355600" defTabSz="541338">
              <a:spcBef>
                <a:spcPts val="1200"/>
              </a:spcBef>
              <a:buClr>
                <a:schemeClr val="accent6"/>
              </a:buClr>
              <a:buSzPct val="100000"/>
              <a:buFont typeface="Lucida Grande"/>
              <a:buChar char="➔"/>
              <a:tabLst/>
            </a:pPr>
            <a:r>
              <a:rPr lang="fr-FR" sz="2800" b="1" i="0" baseline="30000" dirty="0" smtClean="0"/>
              <a:t>excerferum nuscien</a:t>
            </a:r>
            <a:endParaRPr lang="fr-FR" sz="2800" b="1" i="0" baseline="30000" dirty="0"/>
          </a:p>
          <a:p>
            <a:pPr marL="355600" indent="-355600" defTabSz="541338">
              <a:spcBef>
                <a:spcPts val="1200"/>
              </a:spcBef>
              <a:buClr>
                <a:schemeClr val="accent6"/>
              </a:buClr>
              <a:buSzPct val="100000"/>
              <a:buFont typeface="Lucida Grande"/>
              <a:buChar char="➔"/>
              <a:tabLst/>
            </a:pPr>
            <a:r>
              <a:rPr lang="fr-FR" sz="2800" b="1" i="0" baseline="30000" dirty="0" smtClean="0"/>
              <a:t>ditione </a:t>
            </a:r>
            <a:r>
              <a:rPr lang="fr-FR" sz="2800" b="1" i="0" baseline="30000" dirty="0"/>
              <a:t>dic tem hiciliciist, con rem aut volest, sedi doles </a:t>
            </a:r>
            <a:endParaRPr lang="fr-FR" sz="2800" b="1" i="0" baseline="30000" dirty="0" smtClean="0"/>
          </a:p>
          <a:p>
            <a:pPr marL="355600" indent="-355600" defTabSz="541338">
              <a:spcBef>
                <a:spcPts val="1200"/>
              </a:spcBef>
              <a:buClr>
                <a:schemeClr val="accent6"/>
              </a:buClr>
              <a:buSzPct val="100000"/>
              <a:buFont typeface="Lucida Grande"/>
              <a:buChar char="➔"/>
              <a:tabLst/>
            </a:pPr>
            <a:r>
              <a:rPr lang="fr-FR" sz="2800" b="1" i="0" baseline="30000" dirty="0" err="1" smtClean="0"/>
              <a:t>erro</a:t>
            </a:r>
            <a:r>
              <a:rPr lang="fr-FR" sz="2800" b="1" i="0" baseline="30000" dirty="0" smtClean="0"/>
              <a:t> </a:t>
            </a:r>
            <a:r>
              <a:rPr lang="fr-FR" sz="2800" b="1" i="0" baseline="30000" dirty="0"/>
              <a:t>te sa </a:t>
            </a:r>
            <a:r>
              <a:rPr lang="fr-FR" sz="2800" b="1" i="0" baseline="30000" dirty="0" err="1"/>
              <a:t>sam</a:t>
            </a:r>
            <a:r>
              <a:rPr lang="fr-FR" sz="2800" b="1" i="0" baseline="30000" dirty="0"/>
              <a:t> </a:t>
            </a:r>
            <a:r>
              <a:rPr lang="fr-FR" sz="2800" b="1" i="0" baseline="30000" dirty="0" err="1"/>
              <a:t>volum</a:t>
            </a:r>
            <a:r>
              <a:rPr lang="fr-FR" sz="2800" b="1" i="0" baseline="30000" dirty="0"/>
              <a:t> </a:t>
            </a:r>
            <a:r>
              <a:rPr lang="fr-FR" sz="2800" b="1" i="0" baseline="30000" dirty="0" err="1"/>
              <a:t>dolumqui</a:t>
            </a:r>
            <a:r>
              <a:rPr lang="fr-FR" sz="2800" b="1" i="0" baseline="30000" dirty="0"/>
              <a:t> </a:t>
            </a:r>
            <a:r>
              <a:rPr lang="fr-FR" sz="2800" b="1" i="0" baseline="30000" dirty="0" err="1"/>
              <a:t>aceprae</a:t>
            </a:r>
            <a:r>
              <a:rPr lang="fr-FR" sz="2800" b="1" i="0" baseline="30000" dirty="0"/>
              <a:t> </a:t>
            </a:r>
            <a:r>
              <a:rPr lang="fr-FR" sz="2800" b="1" i="0" baseline="30000" dirty="0" err="1" smtClean="0"/>
              <a:t>eicipsa</a:t>
            </a:r>
            <a:endParaRPr lang="fr-FR" sz="2800" b="1" i="0" baseline="30000" dirty="0" smtClean="0"/>
          </a:p>
          <a:p>
            <a:pPr marL="355600" indent="-355600" defTabSz="541338">
              <a:spcBef>
                <a:spcPts val="1200"/>
              </a:spcBef>
              <a:buClr>
                <a:schemeClr val="accent6"/>
              </a:buClr>
              <a:buSzPct val="100000"/>
              <a:buFont typeface="Lucida Grande"/>
              <a:buChar char="➔"/>
              <a:tabLst/>
            </a:pPr>
            <a:r>
              <a:rPr lang="fr-FR" sz="2800" b="1" i="0" baseline="30000" dirty="0" err="1" smtClean="0"/>
              <a:t>pelesequod</a:t>
            </a:r>
            <a:r>
              <a:rPr lang="fr-FR" sz="2800" b="1" i="0" baseline="30000" dirty="0" smtClean="0"/>
              <a:t> </a:t>
            </a:r>
            <a:r>
              <a:rPr lang="fr-FR" sz="2800" b="1" i="0" baseline="30000" dirty="0"/>
              <a:t>que cum </a:t>
            </a:r>
            <a:r>
              <a:rPr lang="fr-FR" sz="2800" b="1" i="0" baseline="30000" dirty="0" err="1" smtClean="0"/>
              <a:t>hicieni</a:t>
            </a:r>
            <a:endParaRPr lang="fr-FR" sz="2800" b="1" i="0" dirty="0"/>
          </a:p>
        </p:txBody>
      </p:sp>
      <p:sp>
        <p:nvSpPr>
          <p:cNvPr id="5" name="Espace réservé du contenu 2"/>
          <p:cNvSpPr txBox="1">
            <a:spLocks/>
          </p:cNvSpPr>
          <p:nvPr userDrawn="1"/>
        </p:nvSpPr>
        <p:spPr>
          <a:xfrm>
            <a:off x="4308103" y="1409704"/>
            <a:ext cx="829009" cy="26758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800" b="1" smtClean="0">
                <a:solidFill>
                  <a:srgbClr val="FFFFFF"/>
                </a:solidFill>
              </a:rPr>
              <a:t>titre</a:t>
            </a:r>
            <a:endParaRPr lang="fr-FR" sz="1800" b="1" dirty="0">
              <a:solidFill>
                <a:srgbClr val="FFFFFF"/>
              </a:solidFill>
            </a:endParaRPr>
          </a:p>
        </p:txBody>
      </p:sp>
      <p:pic>
        <p:nvPicPr>
          <p:cNvPr id="14" name="Image 13"/>
          <p:cNvPicPr>
            <a:picLocks noChangeAspect="1"/>
          </p:cNvPicPr>
          <p:nvPr userDrawn="1"/>
        </p:nvPicPr>
        <p:blipFill>
          <a:blip r:embed="rId3"/>
          <a:stretch>
            <a:fillRect/>
          </a:stretch>
        </p:blipFill>
        <p:spPr>
          <a:xfrm>
            <a:off x="8690607" y="6404607"/>
            <a:ext cx="466094" cy="466094"/>
          </a:xfrm>
          <a:prstGeom prst="rect">
            <a:avLst/>
          </a:prstGeom>
        </p:spPr>
      </p:pic>
      <p:sp>
        <p:nvSpPr>
          <p:cNvPr id="16" name="Rogner un rectangle à un seul coin 15"/>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sp>
        <p:nvSpPr>
          <p:cNvPr id="18"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DE9A3856-CABC-754C-812C-14B8D30E1B18}" type="datetime1">
              <a:rPr lang="fr-FR" smtClean="0"/>
              <a:t>13/11/16</a:t>
            </a:fld>
            <a:endParaRPr lang="fr-FR" dirty="0"/>
          </a:p>
        </p:txBody>
      </p:sp>
      <p:sp>
        <p:nvSpPr>
          <p:cNvPr id="19"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a:p>
        </p:txBody>
      </p:sp>
      <p:sp>
        <p:nvSpPr>
          <p:cNvPr id="20"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a:p>
        </p:txBody>
      </p:sp>
      <p:cxnSp>
        <p:nvCxnSpPr>
          <p:cNvPr id="21" name="Connecteur droit 20"/>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847874"/>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endParaRPr lang="fr-FR" dirty="0"/>
          </a:p>
        </p:txBody>
      </p:sp>
    </p:spTree>
    <p:extLst>
      <p:ext uri="{BB962C8B-B14F-4D97-AF65-F5344CB8AC3E}">
        <p14:creationId xmlns:p14="http://schemas.microsoft.com/office/powerpoint/2010/main" val="1709795545"/>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2" r:id="rId4"/>
    <p:sldLayoutId id="2147483654" r:id="rId5"/>
    <p:sldLayoutId id="2147483655" r:id="rId6"/>
    <p:sldLayoutId id="2147483656" r:id="rId7"/>
  </p:sldLayoutIdLst>
  <p:timing>
    <p:tnLst>
      <p:par>
        <p:cTn xmlns:p14="http://schemas.microsoft.com/office/powerpoint/2010/main" id="1" dur="indefinite" restart="never" nodeType="tmRoot"/>
      </p:par>
    </p:tnLst>
  </p:timing>
  <p:hf hdr="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Clr>
          <a:schemeClr val="accent6"/>
        </a:buClr>
        <a:buFont typeface="Brix Slab Bold" pitchFamily="50" charset="0"/>
        <a:buNone/>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Lucida Grande"/>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chemeClr val="accent6"/>
        </a:buClr>
        <a:buFont typeface="Wingdings" charset="2"/>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biopython/biopython/blob/master/Tests/GenBank/NC_005816.g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biopython.org/wiki/SeqRecor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biopython/biopython/blob/master/Tests/GenBank/NC_005816.fn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658201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a:t>
            </a:r>
            <a:r>
              <a:rPr lang="en-US" dirty="0" smtClean="0"/>
              <a:t>files</a:t>
            </a:r>
            <a:endParaRPr lang="fr-FR" dirty="0"/>
          </a:p>
        </p:txBody>
      </p:sp>
      <p:sp>
        <p:nvSpPr>
          <p:cNvPr id="3" name="Espace réservé du contenu 2"/>
          <p:cNvSpPr>
            <a:spLocks noGrp="1"/>
          </p:cNvSpPr>
          <p:nvPr>
            <p:ph idx="1"/>
          </p:nvPr>
        </p:nvSpPr>
        <p:spPr>
          <a:xfrm>
            <a:off x="279400" y="952634"/>
            <a:ext cx="8644466" cy="1099946"/>
          </a:xfrm>
        </p:spPr>
        <p:txBody>
          <a:bodyPr/>
          <a:lstStyle/>
          <a:p>
            <a:r>
              <a:rPr lang="en-US" dirty="0">
                <a:hlinkClick r:id="rId3"/>
              </a:rPr>
              <a:t>https://github.com/biopython/biopython/blob/master/Tests/GenBank/NC_005816</a:t>
            </a:r>
            <a:r>
              <a:rPr lang="en-US" dirty="0" smtClean="0">
                <a:hlinkClick r:id="rId3"/>
              </a:rPr>
              <a:t>.gb</a:t>
            </a:r>
            <a:endParaRPr lang="en-US" dirty="0"/>
          </a:p>
          <a:p>
            <a:r>
              <a:rPr lang="en-US" dirty="0" smtClean="0"/>
              <a:t>Contains a </a:t>
            </a:r>
            <a:r>
              <a:rPr lang="en-US" dirty="0"/>
              <a:t>single record (i.e. only one LOCUS line) and starts:</a:t>
            </a:r>
            <a:endParaRPr lang="fr-FR" dirty="0"/>
          </a:p>
        </p:txBody>
      </p:sp>
      <p:sp>
        <p:nvSpPr>
          <p:cNvPr id="4" name="Espace réservé de la date 3"/>
          <p:cNvSpPr>
            <a:spLocks noGrp="1"/>
          </p:cNvSpPr>
          <p:nvPr>
            <p:ph type="dt" sz="half" idx="10"/>
          </p:nvPr>
        </p:nvSpPr>
        <p:spPr/>
        <p:txBody>
          <a:bodyPr/>
          <a:lstStyle/>
          <a:p>
            <a:fld id="{89CE0084-A44A-3C4D-8A5E-52377276F565}"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10</a:t>
            </a:fld>
            <a:endParaRPr lang="fr-FR" dirty="0"/>
          </a:p>
        </p:txBody>
      </p:sp>
      <p:sp>
        <p:nvSpPr>
          <p:cNvPr id="7" name="ZoneTexte 6"/>
          <p:cNvSpPr txBox="1"/>
          <p:nvPr/>
        </p:nvSpPr>
        <p:spPr>
          <a:xfrm>
            <a:off x="279400" y="2052580"/>
            <a:ext cx="8644466" cy="1415772"/>
          </a:xfrm>
          <a:prstGeom prst="rect">
            <a:avLst/>
          </a:prstGeom>
          <a:solidFill>
            <a:schemeClr val="bg1">
              <a:lumMod val="85000"/>
            </a:schemeClr>
          </a:solidFill>
          <a:ln>
            <a:solidFill>
              <a:schemeClr val="tx1"/>
            </a:solidFill>
          </a:ln>
        </p:spPr>
        <p:txBody>
          <a:bodyPr wrap="square" rtlCol="0">
            <a:spAutoFit/>
          </a:bodyPr>
          <a:lstStyle>
            <a:defPPr>
              <a:defRPr lang="fr-FR"/>
            </a:defPPr>
            <a:lvl1pPr>
              <a:defRPr sz="1400"/>
            </a:lvl1pPr>
          </a:lstStyle>
          <a:p>
            <a:r>
              <a:rPr lang="it-IT" sz="1200" dirty="0"/>
              <a:t>LOCUS NC_005816 9609 </a:t>
            </a:r>
            <a:r>
              <a:rPr lang="it-IT" sz="1200" dirty="0" err="1"/>
              <a:t>bp</a:t>
            </a:r>
            <a:r>
              <a:rPr lang="it-IT" sz="1200" dirty="0"/>
              <a:t> DNA </a:t>
            </a:r>
            <a:r>
              <a:rPr lang="it-IT" sz="1200" dirty="0" err="1"/>
              <a:t>circular</a:t>
            </a:r>
            <a:r>
              <a:rPr lang="it-IT" sz="1200" dirty="0"/>
              <a:t> BCT 21-JUL-2008</a:t>
            </a:r>
          </a:p>
          <a:p>
            <a:r>
              <a:rPr lang="it-IT" sz="1200" dirty="0"/>
              <a:t>DEFINITION </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a:t>
            </a:r>
            <a:r>
              <a:rPr lang="it-IT" sz="1200" dirty="0" err="1"/>
              <a:t>str</a:t>
            </a:r>
            <a:r>
              <a:rPr lang="it-IT" sz="1200" dirty="0"/>
              <a:t>. 91001 </a:t>
            </a:r>
            <a:r>
              <a:rPr lang="it-IT" sz="1200" dirty="0" err="1"/>
              <a:t>plasmid</a:t>
            </a:r>
            <a:r>
              <a:rPr lang="it-IT" sz="1200" dirty="0"/>
              <a:t> pPCP1, complete</a:t>
            </a:r>
          </a:p>
          <a:p>
            <a:r>
              <a:rPr lang="it-IT" sz="1200" dirty="0" err="1"/>
              <a:t>sequence</a:t>
            </a:r>
            <a:r>
              <a:rPr lang="it-IT" sz="1200" dirty="0"/>
              <a:t>.</a:t>
            </a:r>
          </a:p>
          <a:p>
            <a:r>
              <a:rPr lang="it-IT" sz="1200" dirty="0"/>
              <a:t>ACCESSION NC_005816</a:t>
            </a:r>
          </a:p>
          <a:p>
            <a:r>
              <a:rPr lang="it-IT" sz="1200" dirty="0"/>
              <a:t>VERSION NC_005816.1 GI:45478711</a:t>
            </a:r>
          </a:p>
          <a:p>
            <a:r>
              <a:rPr lang="it-IT" sz="1200" dirty="0"/>
              <a:t>PROJECT GenomeProject:10638</a:t>
            </a:r>
          </a:p>
          <a:p>
            <a:r>
              <a:rPr lang="it-IT" sz="1200" dirty="0"/>
              <a:t>...</a:t>
            </a:r>
          </a:p>
        </p:txBody>
      </p:sp>
      <p:sp>
        <p:nvSpPr>
          <p:cNvPr id="8" name="ZoneTexte 7"/>
          <p:cNvSpPr txBox="1"/>
          <p:nvPr/>
        </p:nvSpPr>
        <p:spPr>
          <a:xfrm>
            <a:off x="279400" y="3935057"/>
            <a:ext cx="8644466" cy="141577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p>
        </p:txBody>
      </p:sp>
      <p:sp>
        <p:nvSpPr>
          <p:cNvPr id="9" name="Espace réservé du contenu 2"/>
          <p:cNvSpPr txBox="1">
            <a:spLocks/>
          </p:cNvSpPr>
          <p:nvPr/>
        </p:nvSpPr>
        <p:spPr>
          <a:xfrm>
            <a:off x="279400" y="3497840"/>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Contains a single record (i.e. only one LOCUS line) and starts:</a:t>
            </a:r>
            <a:endParaRPr lang="fr-FR" dirty="0"/>
          </a:p>
        </p:txBody>
      </p:sp>
      <p:sp>
        <p:nvSpPr>
          <p:cNvPr id="10" name="ZoneTexte 9"/>
          <p:cNvSpPr txBox="1"/>
          <p:nvPr/>
        </p:nvSpPr>
        <p:spPr>
          <a:xfrm>
            <a:off x="279400" y="585400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a:t>&gt;&gt;&gt; </a:t>
            </a:r>
            <a:r>
              <a:rPr lang="pt-BR" sz="1200" dirty="0" err="1"/>
              <a:t>record.seq</a:t>
            </a:r>
            <a:endParaRPr lang="pt-BR" sz="1200" dirty="0"/>
          </a:p>
          <a:p>
            <a:r>
              <a:rPr lang="pt-BR" sz="1200" dirty="0" err="1">
                <a:solidFill>
                  <a:srgbClr val="FF0000"/>
                </a:solidFill>
              </a:rPr>
              <a:t>Seq</a:t>
            </a:r>
            <a:r>
              <a:rPr lang="pt-BR" sz="1200" dirty="0">
                <a:solidFill>
                  <a:srgbClr val="FF0000"/>
                </a:solidFill>
              </a:rPr>
              <a:t>('TGTAACGAACGGTGCAATAGTGATCCACACCCAACGCCTGAAATCAGATCCAGG...CTG', </a:t>
            </a:r>
            <a:r>
              <a:rPr lang="pt-BR" sz="1200" dirty="0" err="1">
                <a:solidFill>
                  <a:srgbClr val="FF0000"/>
                </a:solidFill>
              </a:rPr>
              <a:t>IUPACAmbiguousDNA</a:t>
            </a:r>
            <a:r>
              <a:rPr lang="pt-BR" sz="1200" dirty="0">
                <a:solidFill>
                  <a:srgbClr val="FF0000"/>
                </a:solidFill>
              </a:rPr>
              <a:t>())</a:t>
            </a:r>
          </a:p>
        </p:txBody>
      </p:sp>
      <p:sp>
        <p:nvSpPr>
          <p:cNvPr id="11" name="Espace réservé du contenu 2"/>
          <p:cNvSpPr txBox="1">
            <a:spLocks/>
          </p:cNvSpPr>
          <p:nvPr/>
        </p:nvSpPr>
        <p:spPr>
          <a:xfrm>
            <a:off x="279400" y="5416789"/>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Automatically </a:t>
            </a:r>
            <a:r>
              <a:rPr lang="en-US" dirty="0"/>
              <a:t>assign a more </a:t>
            </a:r>
            <a:r>
              <a:rPr lang="en-US" dirty="0" err="1"/>
              <a:t>specfic</a:t>
            </a:r>
            <a:r>
              <a:rPr lang="en-US" dirty="0"/>
              <a:t> alphabet</a:t>
            </a:r>
          </a:p>
        </p:txBody>
      </p:sp>
    </p:spTree>
    <p:extLst>
      <p:ext uri="{BB962C8B-B14F-4D97-AF65-F5344CB8AC3E}">
        <p14:creationId xmlns:p14="http://schemas.microsoft.com/office/powerpoint/2010/main" val="3667361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a:t>
            </a:r>
            <a:r>
              <a:rPr lang="en-US" dirty="0" smtClean="0"/>
              <a:t>files (2)</a:t>
            </a:r>
            <a:endParaRPr lang="fr-FR" dirty="0"/>
          </a:p>
        </p:txBody>
      </p:sp>
      <p:sp>
        <p:nvSpPr>
          <p:cNvPr id="3" name="Espace réservé du contenu 2"/>
          <p:cNvSpPr>
            <a:spLocks noGrp="1"/>
          </p:cNvSpPr>
          <p:nvPr>
            <p:ph idx="1"/>
          </p:nvPr>
        </p:nvSpPr>
        <p:spPr>
          <a:xfrm>
            <a:off x="279400" y="918614"/>
            <a:ext cx="8644466" cy="748405"/>
          </a:xfrm>
        </p:spPr>
        <p:txBody>
          <a:bodyPr/>
          <a:lstStyle/>
          <a:p>
            <a:r>
              <a:rPr lang="en-US" dirty="0" smtClean="0"/>
              <a:t>The name</a:t>
            </a:r>
            <a:r>
              <a:rPr lang="en-US" dirty="0"/>
              <a:t> </a:t>
            </a:r>
            <a:r>
              <a:rPr lang="en-US" dirty="0" smtClean="0"/>
              <a:t>comes </a:t>
            </a:r>
            <a:r>
              <a:rPr lang="en-US" dirty="0"/>
              <a:t>from the LOCUS line, while </a:t>
            </a:r>
            <a:r>
              <a:rPr lang="en-US" dirty="0" smtClean="0"/>
              <a:t>the id</a:t>
            </a:r>
            <a:r>
              <a:rPr lang="en-US" dirty="0"/>
              <a:t> </a:t>
            </a:r>
            <a:r>
              <a:rPr lang="en-US" dirty="0" smtClean="0"/>
              <a:t>includes </a:t>
            </a:r>
            <a:r>
              <a:rPr lang="en-US" dirty="0"/>
              <a:t>the version </a:t>
            </a:r>
            <a:r>
              <a:rPr lang="en-US" dirty="0" err="1" smtClean="0"/>
              <a:t>sufix</a:t>
            </a:r>
            <a:r>
              <a:rPr lang="en-US" dirty="0"/>
              <a:t>. The description </a:t>
            </a:r>
            <a:r>
              <a:rPr lang="en-US" dirty="0" smtClean="0"/>
              <a:t>comes from </a:t>
            </a:r>
            <a:r>
              <a:rPr lang="en-US" dirty="0"/>
              <a:t>the DEFINITION line:</a:t>
            </a:r>
          </a:p>
          <a:p>
            <a:endParaRPr lang="fr-FR" dirty="0"/>
          </a:p>
        </p:txBody>
      </p:sp>
      <p:sp>
        <p:nvSpPr>
          <p:cNvPr id="4" name="Espace réservé de la date 3"/>
          <p:cNvSpPr>
            <a:spLocks noGrp="1"/>
          </p:cNvSpPr>
          <p:nvPr>
            <p:ph type="dt" sz="half" idx="10"/>
          </p:nvPr>
        </p:nvSpPr>
        <p:spPr/>
        <p:txBody>
          <a:bodyPr/>
          <a:lstStyle/>
          <a:p>
            <a:fld id="{C257979C-8FEC-D640-9BD5-9B8685343342}"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11</a:t>
            </a:fld>
            <a:endParaRPr lang="fr-FR" dirty="0"/>
          </a:p>
        </p:txBody>
      </p:sp>
      <p:sp>
        <p:nvSpPr>
          <p:cNvPr id="7" name="Espace réservé du contenu 2"/>
          <p:cNvSpPr txBox="1">
            <a:spLocks/>
          </p:cNvSpPr>
          <p:nvPr/>
        </p:nvSpPr>
        <p:spPr>
          <a:xfrm>
            <a:off x="279400" y="3764936"/>
            <a:ext cx="8644466" cy="74840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Most of the annotations information gets recorded in </a:t>
            </a:r>
            <a:r>
              <a:rPr lang="en-US" dirty="0" smtClean="0"/>
              <a:t>the annotations</a:t>
            </a:r>
            <a:r>
              <a:rPr lang="en-US" dirty="0"/>
              <a:t> </a:t>
            </a:r>
            <a:r>
              <a:rPr lang="en-US" dirty="0" smtClean="0"/>
              <a:t>dictionary</a:t>
            </a:r>
            <a:r>
              <a:rPr lang="en-US" dirty="0"/>
              <a:t>, for example</a:t>
            </a:r>
            <a:r>
              <a:rPr lang="en-US" dirty="0" smtClean="0"/>
              <a:t>:</a:t>
            </a:r>
          </a:p>
          <a:p>
            <a:endParaRPr lang="fr-FR" dirty="0"/>
          </a:p>
        </p:txBody>
      </p:sp>
      <p:sp>
        <p:nvSpPr>
          <p:cNvPr id="8" name="ZoneTexte 7"/>
          <p:cNvSpPr txBox="1"/>
          <p:nvPr/>
        </p:nvSpPr>
        <p:spPr>
          <a:xfrm>
            <a:off x="279400" y="1667019"/>
            <a:ext cx="8644466" cy="123110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'NC_005816.1'</a:t>
            </a:r>
          </a:p>
          <a:p>
            <a:r>
              <a:rPr lang="it-IT" sz="1200" dirty="0"/>
              <a:t>&gt;&gt;&gt; </a:t>
            </a:r>
            <a:r>
              <a:rPr lang="it-IT" sz="1200" dirty="0" err="1"/>
              <a:t>record.name</a:t>
            </a:r>
            <a:endParaRPr lang="it-IT" sz="1200" dirty="0"/>
          </a:p>
          <a:p>
            <a:r>
              <a:rPr lang="it-IT" sz="1200" dirty="0">
                <a:solidFill>
                  <a:srgbClr val="FF0000"/>
                </a:solidFill>
              </a:rPr>
              <a:t>'NC_005816'</a:t>
            </a:r>
          </a:p>
          <a:p>
            <a:r>
              <a:rPr lang="it-IT" sz="1200" dirty="0"/>
              <a:t>&gt;&gt;&gt; </a:t>
            </a:r>
            <a:r>
              <a:rPr lang="it-IT" sz="1200" dirty="0" err="1"/>
              <a:t>record.description</a:t>
            </a:r>
            <a:endParaRPr lang="it-IT" sz="1200" dirty="0"/>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 </a:t>
            </a:r>
            <a:r>
              <a:rPr lang="it-IT" sz="1200" dirty="0" err="1">
                <a:solidFill>
                  <a:srgbClr val="FF0000"/>
                </a:solidFill>
              </a:rPr>
              <a:t>plasmid</a:t>
            </a:r>
            <a:r>
              <a:rPr lang="it-IT" sz="1200" dirty="0">
                <a:solidFill>
                  <a:srgbClr val="FF0000"/>
                </a:solidFill>
              </a:rPr>
              <a:t> pPCP1, complete </a:t>
            </a:r>
            <a:r>
              <a:rPr lang="it-IT" sz="1200" dirty="0" err="1">
                <a:solidFill>
                  <a:srgbClr val="FF0000"/>
                </a:solidFill>
              </a:rPr>
              <a:t>sequence</a:t>
            </a:r>
            <a:r>
              <a:rPr lang="it-IT" sz="1200" dirty="0">
                <a:solidFill>
                  <a:srgbClr val="FF0000"/>
                </a:solidFill>
              </a:rPr>
              <a:t>.'</a:t>
            </a:r>
          </a:p>
        </p:txBody>
      </p:sp>
      <p:sp>
        <p:nvSpPr>
          <p:cNvPr id="9" name="ZoneTexte 8"/>
          <p:cNvSpPr txBox="1"/>
          <p:nvPr/>
        </p:nvSpPr>
        <p:spPr>
          <a:xfrm>
            <a:off x="279400" y="4479321"/>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len</a:t>
            </a:r>
            <a:r>
              <a:rPr lang="it-IT" sz="1200" dirty="0"/>
              <a:t>(</a:t>
            </a:r>
            <a:r>
              <a:rPr lang="it-IT" sz="1200" dirty="0" err="1"/>
              <a:t>record.annotations</a:t>
            </a:r>
            <a:r>
              <a:rPr lang="it-IT" sz="1200" dirty="0"/>
              <a:t>)</a:t>
            </a:r>
          </a:p>
          <a:p>
            <a:r>
              <a:rPr lang="it-IT" sz="1200" dirty="0">
                <a:solidFill>
                  <a:srgbClr val="FF0000"/>
                </a:solidFill>
              </a:rPr>
              <a:t>11</a:t>
            </a:r>
          </a:p>
          <a:p>
            <a:r>
              <a:rPr lang="it-IT" sz="1200" dirty="0"/>
              <a:t>&gt;&gt;&gt; </a:t>
            </a:r>
            <a:r>
              <a:rPr lang="it-IT" sz="1200" dirty="0" err="1"/>
              <a:t>record.annotations</a:t>
            </a:r>
            <a:r>
              <a:rPr lang="it-IT" sz="1200" dirty="0"/>
              <a:t>["source"]</a:t>
            </a:r>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a:t>
            </a:r>
          </a:p>
        </p:txBody>
      </p:sp>
      <p:sp>
        <p:nvSpPr>
          <p:cNvPr id="10" name="ZoneTexte 9"/>
          <p:cNvSpPr txBox="1"/>
          <p:nvPr/>
        </p:nvSpPr>
        <p:spPr>
          <a:xfrm>
            <a:off x="279400" y="331847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record.letter_annotations</a:t>
            </a:r>
            <a:endParaRPr lang="en-US" sz="1200" dirty="0"/>
          </a:p>
          <a:p>
            <a:r>
              <a:rPr lang="en-US" sz="1200" dirty="0">
                <a:solidFill>
                  <a:srgbClr val="FF0000"/>
                </a:solidFill>
              </a:rPr>
              <a:t>{}</a:t>
            </a:r>
          </a:p>
        </p:txBody>
      </p:sp>
      <p:sp>
        <p:nvSpPr>
          <p:cNvPr id="11" name="Espace réservé du contenu 2"/>
          <p:cNvSpPr txBox="1">
            <a:spLocks/>
          </p:cNvSpPr>
          <p:nvPr/>
        </p:nvSpPr>
        <p:spPr>
          <a:xfrm>
            <a:off x="279400" y="2898125"/>
            <a:ext cx="8644466" cy="47762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a:t>GenBank</a:t>
            </a:r>
            <a:r>
              <a:rPr lang="en-US" dirty="0"/>
              <a:t> </a:t>
            </a:r>
            <a:r>
              <a:rPr lang="en-US" dirty="0" smtClean="0"/>
              <a:t>files </a:t>
            </a:r>
            <a:r>
              <a:rPr lang="en-US" dirty="0"/>
              <a:t>don't have any per-letter annotations:</a:t>
            </a:r>
          </a:p>
        </p:txBody>
      </p:sp>
      <p:sp>
        <p:nvSpPr>
          <p:cNvPr id="12" name="Espace réservé du contenu 2"/>
          <p:cNvSpPr txBox="1">
            <a:spLocks/>
          </p:cNvSpPr>
          <p:nvPr/>
        </p:nvSpPr>
        <p:spPr>
          <a:xfrm>
            <a:off x="279400" y="5297618"/>
            <a:ext cx="8644466" cy="45681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The </a:t>
            </a:r>
            <a:r>
              <a:rPr lang="en-US" dirty="0" err="1" smtClean="0"/>
              <a:t>dbxrefs</a:t>
            </a:r>
            <a:r>
              <a:rPr lang="en-US" dirty="0"/>
              <a:t> </a:t>
            </a:r>
            <a:r>
              <a:rPr lang="en-US" dirty="0" smtClean="0"/>
              <a:t>list </a:t>
            </a:r>
            <a:r>
              <a:rPr lang="en-US" dirty="0"/>
              <a:t>gets populated from any PROJECT or DBLINK </a:t>
            </a:r>
            <a:r>
              <a:rPr lang="en-US" dirty="0" smtClean="0"/>
              <a:t>lines:</a:t>
            </a:r>
          </a:p>
          <a:p>
            <a:endParaRPr lang="fr-FR" dirty="0"/>
          </a:p>
        </p:txBody>
      </p:sp>
      <p:sp>
        <p:nvSpPr>
          <p:cNvPr id="13" name="ZoneTexte 12"/>
          <p:cNvSpPr txBox="1"/>
          <p:nvPr/>
        </p:nvSpPr>
        <p:spPr>
          <a:xfrm>
            <a:off x="279400" y="5744423"/>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record.dbxrefs</a:t>
            </a:r>
          </a:p>
          <a:p>
            <a:r>
              <a:rPr lang="mr-IN" sz="1200" dirty="0">
                <a:solidFill>
                  <a:srgbClr val="FF0000"/>
                </a:solidFill>
                <a:latin typeface="Arial"/>
                <a:cs typeface="Arial"/>
              </a:rPr>
              <a:t>['Project:10638'</a:t>
            </a:r>
            <a:r>
              <a:rPr lang="mr-IN" sz="1200" dirty="0" smtClean="0">
                <a:solidFill>
                  <a:srgbClr val="FF0000"/>
                </a:solidFill>
                <a:latin typeface="Arial"/>
                <a:cs typeface="Arial"/>
              </a:rPr>
              <a:t>]</a:t>
            </a:r>
            <a:endParaRPr lang="fr-FR" sz="1200" dirty="0" smtClean="0">
              <a:solidFill>
                <a:srgbClr val="FF0000"/>
              </a:solidFill>
              <a:latin typeface="Arial"/>
              <a:cs typeface="Arial"/>
            </a:endParaRPr>
          </a:p>
          <a:p>
            <a:r>
              <a:rPr lang="en-US" sz="1200" dirty="0"/>
              <a:t>&gt;&gt;&gt; </a:t>
            </a:r>
            <a:r>
              <a:rPr lang="en-US" sz="1200" dirty="0" err="1"/>
              <a:t>len</a:t>
            </a:r>
            <a:r>
              <a:rPr lang="en-US" sz="1200" dirty="0"/>
              <a:t>(</a:t>
            </a:r>
            <a:r>
              <a:rPr lang="en-US" sz="1200" dirty="0" err="1"/>
              <a:t>record.features</a:t>
            </a:r>
            <a:r>
              <a:rPr lang="en-US" sz="1200" dirty="0"/>
              <a:t>)</a:t>
            </a:r>
          </a:p>
          <a:p>
            <a:r>
              <a:rPr lang="en-US" sz="1200" dirty="0" smtClean="0">
                <a:solidFill>
                  <a:srgbClr val="FF0000"/>
                </a:solidFill>
              </a:rPr>
              <a:t>29</a:t>
            </a:r>
            <a:endParaRPr lang="en-US" sz="1200" dirty="0">
              <a:solidFill>
                <a:srgbClr val="FF0000"/>
              </a:solidFill>
            </a:endParaRPr>
          </a:p>
        </p:txBody>
      </p:sp>
    </p:spTree>
    <p:extLst>
      <p:ext uri="{BB962C8B-B14F-4D97-AF65-F5344CB8AC3E}">
        <p14:creationId xmlns:p14="http://schemas.microsoft.com/office/powerpoint/2010/main" val="405673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SeqFeature</a:t>
            </a:r>
            <a:r>
              <a:rPr lang="en-US" dirty="0"/>
              <a:t> objects</a:t>
            </a:r>
            <a:endParaRPr lang="fr-FR" dirty="0"/>
          </a:p>
        </p:txBody>
      </p:sp>
      <p:sp>
        <p:nvSpPr>
          <p:cNvPr id="3" name="Espace réservé du contenu 2"/>
          <p:cNvSpPr>
            <a:spLocks noGrp="1"/>
          </p:cNvSpPr>
          <p:nvPr>
            <p:ph idx="1"/>
          </p:nvPr>
        </p:nvSpPr>
        <p:spPr/>
        <p:txBody>
          <a:bodyPr/>
          <a:lstStyle/>
          <a:p>
            <a:r>
              <a:rPr lang="en-US" dirty="0"/>
              <a:t>A</a:t>
            </a:r>
            <a:r>
              <a:rPr lang="en-US" dirty="0" smtClean="0"/>
              <a:t>ttempts </a:t>
            </a:r>
            <a:r>
              <a:rPr lang="en-US" dirty="0"/>
              <a:t>to encapsulate as much of the information about </a:t>
            </a:r>
            <a:r>
              <a:rPr lang="en-US" dirty="0" smtClean="0"/>
              <a:t>the sequence </a:t>
            </a:r>
            <a:r>
              <a:rPr lang="en-US" dirty="0"/>
              <a:t>as </a:t>
            </a:r>
            <a:r>
              <a:rPr lang="en-US" dirty="0" smtClean="0"/>
              <a:t>possible</a:t>
            </a:r>
            <a:endParaRPr lang="en-US" dirty="0"/>
          </a:p>
          <a:p>
            <a:r>
              <a:rPr lang="en-US" dirty="0"/>
              <a:t>based on the </a:t>
            </a:r>
            <a:r>
              <a:rPr lang="en-US" dirty="0" err="1"/>
              <a:t>GenBank</a:t>
            </a:r>
            <a:r>
              <a:rPr lang="en-US" dirty="0"/>
              <a:t>/EMBL feature </a:t>
            </a:r>
            <a:r>
              <a:rPr lang="en-US" dirty="0" smtClean="0"/>
              <a:t>tables</a:t>
            </a:r>
          </a:p>
          <a:p>
            <a:r>
              <a:rPr lang="en-US" dirty="0"/>
              <a:t>The key idea about </a:t>
            </a:r>
            <a:r>
              <a:rPr lang="en-US" dirty="0" smtClean="0"/>
              <a:t>each </a:t>
            </a:r>
            <a:r>
              <a:rPr lang="en-US" dirty="0" err="1" smtClean="0"/>
              <a:t>SeqFeature</a:t>
            </a:r>
            <a:r>
              <a:rPr lang="en-US" dirty="0"/>
              <a:t> </a:t>
            </a:r>
            <a:r>
              <a:rPr lang="en-US" dirty="0" smtClean="0"/>
              <a:t>object </a:t>
            </a:r>
            <a:r>
              <a:rPr lang="en-US" dirty="0"/>
              <a:t>is to describe a region on a parent sequence, typically </a:t>
            </a:r>
            <a:r>
              <a:rPr lang="en-US" dirty="0" smtClean="0"/>
              <a:t>a </a:t>
            </a:r>
            <a:r>
              <a:rPr lang="en-US" dirty="0" err="1" smtClean="0"/>
              <a:t>SeqRecord</a:t>
            </a:r>
            <a:r>
              <a:rPr lang="en-US" dirty="0"/>
              <a:t> </a:t>
            </a:r>
            <a:r>
              <a:rPr lang="en-US" dirty="0" smtClean="0"/>
              <a:t>object</a:t>
            </a:r>
            <a:endParaRPr lang="en-US" dirty="0"/>
          </a:p>
          <a:p>
            <a:r>
              <a:rPr lang="fr-FR" dirty="0" err="1" smtClean="0"/>
              <a:t>T</a:t>
            </a:r>
            <a:r>
              <a:rPr lang="en-US" dirty="0" smtClean="0"/>
              <a:t>his region </a:t>
            </a:r>
            <a:r>
              <a:rPr lang="en-US" dirty="0"/>
              <a:t>is described with a location object, typically a range between two </a:t>
            </a:r>
            <a:r>
              <a:rPr lang="en-US" dirty="0" smtClean="0"/>
              <a:t>positions</a:t>
            </a:r>
          </a:p>
          <a:p>
            <a:endParaRPr lang="fr-FR" b="1" dirty="0"/>
          </a:p>
        </p:txBody>
      </p:sp>
      <p:sp>
        <p:nvSpPr>
          <p:cNvPr id="4" name="Espace réservé de la date 3"/>
          <p:cNvSpPr>
            <a:spLocks noGrp="1"/>
          </p:cNvSpPr>
          <p:nvPr>
            <p:ph type="dt" sz="half" idx="10"/>
          </p:nvPr>
        </p:nvSpPr>
        <p:spPr/>
        <p:txBody>
          <a:bodyPr/>
          <a:lstStyle/>
          <a:p>
            <a:fld id="{6882C64F-B331-774E-A59B-8F3EE47035FF}"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12</a:t>
            </a:fld>
            <a:endParaRPr lang="fr-FR" dirty="0"/>
          </a:p>
        </p:txBody>
      </p:sp>
    </p:spTree>
    <p:extLst>
      <p:ext uri="{BB962C8B-B14F-4D97-AF65-F5344CB8AC3E}">
        <p14:creationId xmlns:p14="http://schemas.microsoft.com/office/powerpoint/2010/main" val="429101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a:solidFill>
                  <a:schemeClr val="accent3">
                    <a:lumMod val="50000"/>
                  </a:schemeClr>
                </a:solidFill>
              </a:rPr>
              <a:t>.type </a:t>
            </a:r>
            <a:r>
              <a:rPr lang="en-US" dirty="0"/>
              <a:t>- This is a textual description of the type of feature (for instance, this will be something like `CDS or `gene').</a:t>
            </a:r>
          </a:p>
          <a:p>
            <a:r>
              <a:rPr lang="en-US" dirty="0">
                <a:solidFill>
                  <a:srgbClr val="0C82C0"/>
                </a:solidFill>
              </a:rPr>
              <a:t>.location </a:t>
            </a:r>
            <a:r>
              <a:rPr lang="en-US" dirty="0"/>
              <a:t>- The location of the </a:t>
            </a:r>
            <a:r>
              <a:rPr lang="en-US" dirty="0" err="1"/>
              <a:t>SeqFeature</a:t>
            </a:r>
            <a:r>
              <a:rPr lang="en-US" dirty="0"/>
              <a:t> on the sequence that you are dealing with. The </a:t>
            </a:r>
            <a:r>
              <a:rPr lang="en-US" dirty="0" err="1"/>
              <a:t>SeqFeature</a:t>
            </a:r>
            <a:r>
              <a:rPr lang="en-US" dirty="0"/>
              <a:t> delegates much of its functionality to the location object, and includes a number of shortcut attributes for properties of the location:</a:t>
            </a:r>
          </a:p>
          <a:p>
            <a:pPr lvl="1"/>
            <a:r>
              <a:rPr lang="en-US" sz="2000" dirty="0">
                <a:solidFill>
                  <a:srgbClr val="0C82C0"/>
                </a:solidFill>
              </a:rPr>
              <a:t>.ref </a:t>
            </a:r>
            <a:r>
              <a:rPr lang="en-US" sz="1600" dirty="0"/>
              <a:t>- shorthand for </a:t>
            </a:r>
            <a:r>
              <a:rPr lang="en-US" sz="1600" dirty="0">
                <a:solidFill>
                  <a:srgbClr val="0C82C0"/>
                </a:solidFill>
              </a:rPr>
              <a:t>.</a:t>
            </a:r>
            <a:r>
              <a:rPr lang="en-US" sz="1600" dirty="0" err="1">
                <a:solidFill>
                  <a:srgbClr val="0C82C0"/>
                </a:solidFill>
              </a:rPr>
              <a:t>location.ref</a:t>
            </a:r>
            <a:r>
              <a:rPr lang="en-US" sz="1600" dirty="0">
                <a:solidFill>
                  <a:srgbClr val="0C82C0"/>
                </a:solidFill>
              </a:rPr>
              <a:t> </a:t>
            </a:r>
            <a:r>
              <a:rPr lang="en-US" sz="1600" dirty="0"/>
              <a:t>- any (different) reference sequence the location is referring to (Usually just None).</a:t>
            </a:r>
          </a:p>
          <a:p>
            <a:pPr lvl="1"/>
            <a:r>
              <a:rPr lang="en-US" sz="2000" dirty="0">
                <a:solidFill>
                  <a:srgbClr val="0C82C0"/>
                </a:solidFill>
              </a:rPr>
              <a:t>.</a:t>
            </a:r>
            <a:r>
              <a:rPr lang="en-US" sz="2000" dirty="0" err="1">
                <a:solidFill>
                  <a:srgbClr val="0C82C0"/>
                </a:solidFill>
              </a:rPr>
              <a:t>ref_db</a:t>
            </a:r>
            <a:r>
              <a:rPr lang="en-US" sz="2000" dirty="0">
                <a:solidFill>
                  <a:srgbClr val="0C82C0"/>
                </a:solidFill>
              </a:rPr>
              <a:t> </a:t>
            </a:r>
            <a:r>
              <a:rPr lang="en-US" sz="1600" dirty="0"/>
              <a:t>- shorthand for </a:t>
            </a:r>
            <a:r>
              <a:rPr lang="en-US" sz="1600" dirty="0">
                <a:solidFill>
                  <a:srgbClr val="0C82C0"/>
                </a:solidFill>
              </a:rPr>
              <a:t>.</a:t>
            </a:r>
            <a:r>
              <a:rPr lang="en-US" sz="1600" dirty="0" err="1">
                <a:solidFill>
                  <a:srgbClr val="0C82C0"/>
                </a:solidFill>
              </a:rPr>
              <a:t>location.ref_db</a:t>
            </a:r>
            <a:r>
              <a:rPr lang="en-US" sz="1600" dirty="0">
                <a:solidFill>
                  <a:srgbClr val="0C82C0"/>
                </a:solidFill>
              </a:rPr>
              <a:t> </a:t>
            </a:r>
            <a:r>
              <a:rPr lang="en-US" sz="1600" dirty="0"/>
              <a:t>- specifies the database any identifier in .ref refers to (Usually just None).</a:t>
            </a:r>
          </a:p>
          <a:p>
            <a:pPr lvl="1"/>
            <a:r>
              <a:rPr lang="en-US" sz="2000" dirty="0">
                <a:solidFill>
                  <a:srgbClr val="0C82C0"/>
                </a:solidFill>
              </a:rPr>
              <a:t>.strand </a:t>
            </a:r>
            <a:r>
              <a:rPr lang="en-US" sz="1600" dirty="0"/>
              <a:t>- shorthand for </a:t>
            </a:r>
            <a:r>
              <a:rPr lang="en-US" sz="1600" dirty="0">
                <a:solidFill>
                  <a:srgbClr val="0C82C0"/>
                </a:solidFill>
              </a:rPr>
              <a:t>.</a:t>
            </a:r>
            <a:r>
              <a:rPr lang="en-US" sz="1600" dirty="0" err="1">
                <a:solidFill>
                  <a:srgbClr val="0C82C0"/>
                </a:solidFill>
              </a:rPr>
              <a:t>location.strand</a:t>
            </a:r>
            <a:r>
              <a:rPr lang="en-US" sz="1600" dirty="0">
                <a:solidFill>
                  <a:srgbClr val="0C82C0"/>
                </a:solidFill>
              </a:rPr>
              <a:t> </a:t>
            </a:r>
            <a:r>
              <a:rPr lang="en-US" sz="1600" dirty="0"/>
              <a:t>- the strand on the sequence that the feature is located on. For double stranded nucleotide sequence this may either be 1 for the top strand,1 for the bottom strand, 0 if the strand is important but is unknown, or None if it doesn't matter. This is None for proteins, or single stranded sequences.</a:t>
            </a:r>
          </a:p>
          <a:p>
            <a:endParaRPr lang="fr-FR" dirty="0"/>
          </a:p>
        </p:txBody>
      </p:sp>
      <p:sp>
        <p:nvSpPr>
          <p:cNvPr id="4" name="Espace réservé de la date 3"/>
          <p:cNvSpPr>
            <a:spLocks noGrp="1"/>
          </p:cNvSpPr>
          <p:nvPr>
            <p:ph type="dt" sz="half" idx="10"/>
          </p:nvPr>
        </p:nvSpPr>
        <p:spPr/>
        <p:txBody>
          <a:bodyPr/>
          <a:lstStyle/>
          <a:p>
            <a:fld id="{ABAB19B1-CC70-8843-9637-4006C005BD1B}"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13</a:t>
            </a:fld>
            <a:endParaRPr lang="fr-FR" dirty="0"/>
          </a:p>
        </p:txBody>
      </p:sp>
    </p:spTree>
    <p:extLst>
      <p:ext uri="{BB962C8B-B14F-4D97-AF65-F5344CB8AC3E}">
        <p14:creationId xmlns:p14="http://schemas.microsoft.com/office/powerpoint/2010/main" val="3622865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SeqFeatures</a:t>
            </a:r>
            <a:r>
              <a:rPr lang="fr-FR" dirty="0" smtClean="0"/>
              <a:t> </a:t>
            </a:r>
            <a:r>
              <a:rPr lang="fr-FR" dirty="0" err="1" smtClean="0"/>
              <a:t>funtionalities</a:t>
            </a:r>
            <a:endParaRPr lang="fr-FR" dirty="0"/>
          </a:p>
        </p:txBody>
      </p:sp>
      <p:sp>
        <p:nvSpPr>
          <p:cNvPr id="3" name="Espace réservé du contenu 2"/>
          <p:cNvSpPr>
            <a:spLocks noGrp="1"/>
          </p:cNvSpPr>
          <p:nvPr>
            <p:ph idx="1"/>
          </p:nvPr>
        </p:nvSpPr>
        <p:spPr/>
        <p:txBody>
          <a:bodyPr/>
          <a:lstStyle/>
          <a:p>
            <a:r>
              <a:rPr lang="en-US" dirty="0" smtClean="0">
                <a:solidFill>
                  <a:srgbClr val="0C82C0"/>
                </a:solidFill>
              </a:rPr>
              <a:t>.qualifiers</a:t>
            </a:r>
            <a:r>
              <a:rPr lang="en-US" dirty="0">
                <a:solidFill>
                  <a:srgbClr val="0C82C0"/>
                </a:solidFill>
              </a:rPr>
              <a:t> </a:t>
            </a:r>
            <a:r>
              <a:rPr lang="en-US" dirty="0" smtClean="0"/>
              <a:t>- Python </a:t>
            </a:r>
            <a:r>
              <a:rPr lang="en-US" dirty="0"/>
              <a:t>dictionary of additional information about the feature. </a:t>
            </a:r>
            <a:endParaRPr lang="en-US" dirty="0" smtClean="0"/>
          </a:p>
          <a:p>
            <a:pPr lvl="1"/>
            <a:r>
              <a:rPr lang="en-US" sz="1600" dirty="0" smtClean="0"/>
              <a:t>The </a:t>
            </a:r>
            <a:r>
              <a:rPr lang="en-US" sz="1600" dirty="0"/>
              <a:t>key is some </a:t>
            </a:r>
            <a:r>
              <a:rPr lang="en-US" sz="1600" dirty="0" smtClean="0"/>
              <a:t>kind of </a:t>
            </a:r>
            <a:r>
              <a:rPr lang="en-US" sz="1600" dirty="0"/>
              <a:t>terse one-word description of what the information contained in the value is about, and the value </a:t>
            </a:r>
            <a:r>
              <a:rPr lang="en-US" sz="1600" dirty="0" smtClean="0"/>
              <a:t>is the </a:t>
            </a:r>
            <a:r>
              <a:rPr lang="en-US" sz="1600" dirty="0"/>
              <a:t>actual information. </a:t>
            </a:r>
            <a:endParaRPr lang="en-US" sz="1600" dirty="0" smtClean="0"/>
          </a:p>
          <a:p>
            <a:pPr lvl="1"/>
            <a:r>
              <a:rPr lang="en-US" sz="1600" dirty="0" smtClean="0"/>
              <a:t>For </a:t>
            </a:r>
            <a:r>
              <a:rPr lang="en-US" sz="1600" dirty="0"/>
              <a:t>example, a common key for a </a:t>
            </a:r>
            <a:r>
              <a:rPr lang="en-US" sz="1600" dirty="0" smtClean="0"/>
              <a:t>qualifier </a:t>
            </a:r>
            <a:r>
              <a:rPr lang="en-US" sz="1600" dirty="0"/>
              <a:t>might be \evidence" and the </a:t>
            </a:r>
            <a:r>
              <a:rPr lang="en-US" sz="1600" dirty="0" smtClean="0"/>
              <a:t>value might </a:t>
            </a:r>
            <a:r>
              <a:rPr lang="en-US" sz="1600" dirty="0"/>
              <a:t>be \computational (non-experimental)." This is just a way to let the person who is looking </a:t>
            </a:r>
            <a:r>
              <a:rPr lang="en-US" sz="1600" dirty="0" smtClean="0"/>
              <a:t>at the </a:t>
            </a:r>
            <a:r>
              <a:rPr lang="en-US" sz="1600" dirty="0"/>
              <a:t>feature know that it has not be experimentally (</a:t>
            </a:r>
            <a:r>
              <a:rPr lang="en-US" sz="1600" dirty="0" err="1"/>
              <a:t>i</a:t>
            </a:r>
            <a:r>
              <a:rPr lang="en-US" sz="1600" dirty="0"/>
              <a:t>. e. in a wet lab) con </a:t>
            </a:r>
            <a:r>
              <a:rPr lang="en-US" sz="1600" dirty="0" err="1"/>
              <a:t>rmed</a:t>
            </a:r>
            <a:r>
              <a:rPr lang="en-US" sz="1600" dirty="0"/>
              <a:t>. Note that other </a:t>
            </a:r>
            <a:r>
              <a:rPr lang="en-US" sz="1600" dirty="0" smtClean="0"/>
              <a:t>the value </a:t>
            </a:r>
            <a:r>
              <a:rPr lang="en-US" sz="1600" dirty="0"/>
              <a:t>will be a list of strings (even when there is only one string). This is a re </a:t>
            </a:r>
            <a:r>
              <a:rPr lang="en-US" sz="1600" dirty="0" err="1"/>
              <a:t>ection</a:t>
            </a:r>
            <a:r>
              <a:rPr lang="en-US" sz="1600" dirty="0"/>
              <a:t> of the </a:t>
            </a:r>
            <a:r>
              <a:rPr lang="en-US" sz="1600" dirty="0" smtClean="0"/>
              <a:t>feature tables </a:t>
            </a:r>
            <a:r>
              <a:rPr lang="en-US" sz="1600" dirty="0"/>
              <a:t>in </a:t>
            </a:r>
            <a:r>
              <a:rPr lang="en-US" sz="1600" dirty="0" err="1"/>
              <a:t>GenBank</a:t>
            </a:r>
            <a:r>
              <a:rPr lang="en-US" sz="1600" dirty="0"/>
              <a:t>/EMBL </a:t>
            </a:r>
            <a:r>
              <a:rPr lang="en-US" sz="1600" dirty="0" smtClean="0"/>
              <a:t>files</a:t>
            </a:r>
            <a:r>
              <a:rPr lang="en-US" sz="1600" dirty="0"/>
              <a:t>.</a:t>
            </a:r>
          </a:p>
          <a:p>
            <a:r>
              <a:rPr lang="en-US" dirty="0">
                <a:solidFill>
                  <a:srgbClr val="0C82C0"/>
                </a:solidFill>
              </a:rPr>
              <a:t>.</a:t>
            </a:r>
            <a:r>
              <a:rPr lang="en-US" dirty="0" err="1" smtClean="0">
                <a:solidFill>
                  <a:srgbClr val="0C82C0"/>
                </a:solidFill>
              </a:rPr>
              <a:t>sub_features</a:t>
            </a:r>
            <a:r>
              <a:rPr lang="en-US" dirty="0">
                <a:solidFill>
                  <a:srgbClr val="0C82C0"/>
                </a:solidFill>
              </a:rPr>
              <a:t> </a:t>
            </a:r>
            <a:r>
              <a:rPr lang="en-US" dirty="0" smtClean="0"/>
              <a:t>- Represent </a:t>
            </a:r>
            <a:r>
              <a:rPr lang="en-US" dirty="0"/>
              <a:t>features with complicated locations like `joins' in </a:t>
            </a:r>
            <a:r>
              <a:rPr lang="en-US" dirty="0" err="1" smtClean="0"/>
              <a:t>GenBank</a:t>
            </a:r>
            <a:r>
              <a:rPr lang="en-US" dirty="0"/>
              <a:t>/EMBL </a:t>
            </a:r>
            <a:r>
              <a:rPr lang="en-US" dirty="0" smtClean="0"/>
              <a:t>files</a:t>
            </a:r>
            <a:r>
              <a:rPr lang="en-US" dirty="0"/>
              <a:t>. </a:t>
            </a:r>
            <a:endParaRPr lang="en-US" dirty="0" smtClean="0"/>
          </a:p>
          <a:p>
            <a:pPr lvl="1"/>
            <a:r>
              <a:rPr lang="en-US" sz="1600" dirty="0" smtClean="0"/>
              <a:t>This </a:t>
            </a:r>
            <a:r>
              <a:rPr lang="en-US" sz="1600" dirty="0"/>
              <a:t>has been deprecated with the introduction of </a:t>
            </a:r>
            <a:r>
              <a:rPr lang="en-US" sz="1600" dirty="0" smtClean="0"/>
              <a:t>the </a:t>
            </a:r>
            <a:r>
              <a:rPr lang="en-US" sz="1600" dirty="0" err="1" smtClean="0"/>
              <a:t>CompoundLocation</a:t>
            </a:r>
            <a:r>
              <a:rPr lang="en-US" sz="1600" dirty="0"/>
              <a:t> </a:t>
            </a:r>
            <a:r>
              <a:rPr lang="en-US" sz="1600" dirty="0" smtClean="0"/>
              <a:t>object, and </a:t>
            </a:r>
            <a:r>
              <a:rPr lang="en-US" sz="1600" dirty="0"/>
              <a:t>should now be ignored.</a:t>
            </a:r>
          </a:p>
          <a:p>
            <a:endParaRPr lang="fr-FR" dirty="0"/>
          </a:p>
        </p:txBody>
      </p:sp>
      <p:sp>
        <p:nvSpPr>
          <p:cNvPr id="4" name="Espace réservé de la date 3"/>
          <p:cNvSpPr>
            <a:spLocks noGrp="1"/>
          </p:cNvSpPr>
          <p:nvPr>
            <p:ph type="dt" sz="half" idx="10"/>
          </p:nvPr>
        </p:nvSpPr>
        <p:spPr/>
        <p:txBody>
          <a:bodyPr/>
          <a:lstStyle/>
          <a:p>
            <a:fld id="{2D8637C9-66A4-2A4C-925D-CE82F1F821E3}"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14</a:t>
            </a:fld>
            <a:endParaRPr lang="fr-FR" dirty="0"/>
          </a:p>
        </p:txBody>
      </p:sp>
    </p:spTree>
    <p:extLst>
      <p:ext uri="{BB962C8B-B14F-4D97-AF65-F5344CB8AC3E}">
        <p14:creationId xmlns:p14="http://schemas.microsoft.com/office/powerpoint/2010/main" val="3012090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Positions and locations</a:t>
            </a:r>
            <a:endParaRPr lang="fr-FR" dirty="0"/>
          </a:p>
        </p:txBody>
      </p:sp>
      <p:sp>
        <p:nvSpPr>
          <p:cNvPr id="3" name="Espace réservé du contenu 2"/>
          <p:cNvSpPr>
            <a:spLocks noGrp="1"/>
          </p:cNvSpPr>
          <p:nvPr>
            <p:ph idx="1"/>
          </p:nvPr>
        </p:nvSpPr>
        <p:spPr/>
        <p:txBody>
          <a:bodyPr/>
          <a:lstStyle/>
          <a:p>
            <a:r>
              <a:rPr lang="fr-FR" dirty="0" smtClean="0"/>
              <a:t>P</a:t>
            </a:r>
            <a:r>
              <a:rPr lang="en-US" dirty="0" err="1" smtClean="0"/>
              <a:t>osition</a:t>
            </a:r>
            <a:endParaRPr lang="en-US" dirty="0"/>
          </a:p>
          <a:p>
            <a:pPr lvl="1"/>
            <a:r>
              <a:rPr lang="en-US" sz="1600" dirty="0" smtClean="0"/>
              <a:t>This </a:t>
            </a:r>
            <a:r>
              <a:rPr lang="en-US" sz="1600" dirty="0"/>
              <a:t>refers to a single position on a sequence, which may be fuzzy or not. For instance, 5, 20</a:t>
            </a:r>
            <a:r>
              <a:rPr lang="en-US" sz="1600" dirty="0" smtClean="0"/>
              <a:t>, &lt;100 and</a:t>
            </a:r>
            <a:r>
              <a:rPr lang="en-US" sz="1600" dirty="0"/>
              <a:t> </a:t>
            </a:r>
            <a:r>
              <a:rPr lang="en-US" sz="1600" dirty="0" smtClean="0"/>
              <a:t>&gt;200 are </a:t>
            </a:r>
            <a:r>
              <a:rPr lang="en-US" sz="1600" dirty="0"/>
              <a:t>all positions.</a:t>
            </a:r>
          </a:p>
          <a:p>
            <a:r>
              <a:rPr lang="fr-FR" dirty="0" smtClean="0"/>
              <a:t>L</a:t>
            </a:r>
            <a:r>
              <a:rPr lang="en-US" dirty="0" err="1" smtClean="0"/>
              <a:t>ocation</a:t>
            </a:r>
            <a:endParaRPr lang="en-US" dirty="0"/>
          </a:p>
          <a:p>
            <a:pPr lvl="1"/>
            <a:r>
              <a:rPr lang="en-US" sz="1600" dirty="0" smtClean="0"/>
              <a:t>A </a:t>
            </a:r>
            <a:r>
              <a:rPr lang="en-US" sz="1600" dirty="0"/>
              <a:t>location is region of sequence bounded by some positions. For instance 5..20 (</a:t>
            </a:r>
            <a:r>
              <a:rPr lang="en-US" sz="1600" dirty="0" err="1"/>
              <a:t>i</a:t>
            </a:r>
            <a:r>
              <a:rPr lang="en-US" sz="1600" dirty="0"/>
              <a:t>. e. 5 to 20) </a:t>
            </a:r>
            <a:r>
              <a:rPr lang="en-US" sz="1600" dirty="0" smtClean="0"/>
              <a:t>is a location</a:t>
            </a:r>
          </a:p>
          <a:p>
            <a:pPr lvl="1"/>
            <a:endParaRPr lang="en-US" sz="1600" dirty="0"/>
          </a:p>
          <a:p>
            <a:r>
              <a:rPr lang="en-US" dirty="0" err="1"/>
              <a:t>FeatureLocation</a:t>
            </a:r>
            <a:r>
              <a:rPr lang="en-US" dirty="0"/>
              <a:t> </a:t>
            </a:r>
            <a:r>
              <a:rPr lang="en-US" dirty="0" smtClean="0"/>
              <a:t>object</a:t>
            </a:r>
          </a:p>
          <a:p>
            <a:pPr lvl="1"/>
            <a:r>
              <a:rPr lang="fr-FR" sz="1600" dirty="0" smtClean="0"/>
              <a:t>Ne</a:t>
            </a:r>
            <a:r>
              <a:rPr lang="en-US" sz="1600" dirty="0" err="1" smtClean="0"/>
              <a:t>ed</a:t>
            </a:r>
            <a:r>
              <a:rPr lang="en-US" sz="1600" dirty="0" smtClean="0"/>
              <a:t> </a:t>
            </a:r>
            <a:r>
              <a:rPr lang="en-US" sz="1600" dirty="0"/>
              <a:t>start and end coordinates and a </a:t>
            </a:r>
            <a:r>
              <a:rPr lang="en-US" sz="1600" dirty="0" smtClean="0"/>
              <a:t>strand</a:t>
            </a:r>
          </a:p>
          <a:p>
            <a:pPr lvl="1"/>
            <a:endParaRPr lang="en-US" sz="1600" dirty="0"/>
          </a:p>
          <a:p>
            <a:r>
              <a:rPr lang="en-US" dirty="0" err="1"/>
              <a:t>CompoundLocation</a:t>
            </a:r>
            <a:r>
              <a:rPr lang="en-US" dirty="0"/>
              <a:t> </a:t>
            </a:r>
            <a:r>
              <a:rPr lang="en-US" dirty="0" smtClean="0"/>
              <a:t>object</a:t>
            </a:r>
          </a:p>
          <a:p>
            <a:pPr lvl="1"/>
            <a:r>
              <a:rPr lang="en-US" sz="1600" dirty="0" smtClean="0"/>
              <a:t>Made </a:t>
            </a:r>
            <a:r>
              <a:rPr lang="en-US" sz="1600" dirty="0"/>
              <a:t>up of several </a:t>
            </a:r>
            <a:r>
              <a:rPr lang="en-US" sz="1600" dirty="0" smtClean="0"/>
              <a:t>region</a:t>
            </a:r>
          </a:p>
          <a:p>
            <a:pPr lvl="1"/>
            <a:endParaRPr lang="en-US" sz="1600" dirty="0"/>
          </a:p>
          <a:p>
            <a:r>
              <a:rPr lang="en-US" dirty="0" err="1" smtClean="0"/>
              <a:t>FuzzyLocation</a:t>
            </a:r>
            <a:endParaRPr lang="en-US" dirty="0" smtClean="0"/>
          </a:p>
          <a:p>
            <a:pPr lvl="1"/>
            <a:r>
              <a:rPr lang="en-US" sz="1600" dirty="0" smtClean="0"/>
              <a:t>Several </a:t>
            </a:r>
            <a:r>
              <a:rPr lang="en-US" sz="1600" dirty="0"/>
              <a:t>types of fuzzy positions, so we have five classes do deal with them</a:t>
            </a:r>
          </a:p>
        </p:txBody>
      </p:sp>
      <p:sp>
        <p:nvSpPr>
          <p:cNvPr id="4" name="Espace réservé de la date 3"/>
          <p:cNvSpPr>
            <a:spLocks noGrp="1"/>
          </p:cNvSpPr>
          <p:nvPr>
            <p:ph type="dt" sz="half" idx="10"/>
          </p:nvPr>
        </p:nvSpPr>
        <p:spPr/>
        <p:txBody>
          <a:bodyPr/>
          <a:lstStyle/>
          <a:p>
            <a:fld id="{44BBE824-3CB2-954A-97D7-F18121C54E86}"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15</a:t>
            </a:fld>
            <a:endParaRPr lang="fr-FR" dirty="0"/>
          </a:p>
        </p:txBody>
      </p:sp>
    </p:spTree>
    <p:extLst>
      <p:ext uri="{BB962C8B-B14F-4D97-AF65-F5344CB8AC3E}">
        <p14:creationId xmlns:p14="http://schemas.microsoft.com/office/powerpoint/2010/main" val="225859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Fuzzy </a:t>
            </a:r>
            <a:r>
              <a:rPr lang="en-US" dirty="0"/>
              <a:t>positions</a:t>
            </a:r>
            <a:endParaRPr lang="fr-FR" dirty="0"/>
          </a:p>
        </p:txBody>
      </p:sp>
      <p:sp>
        <p:nvSpPr>
          <p:cNvPr id="3" name="Espace réservé du contenu 2"/>
          <p:cNvSpPr>
            <a:spLocks noGrp="1"/>
          </p:cNvSpPr>
          <p:nvPr>
            <p:ph idx="1"/>
          </p:nvPr>
        </p:nvSpPr>
        <p:spPr>
          <a:xfrm>
            <a:off x="279400" y="1236134"/>
            <a:ext cx="8735612" cy="4890030"/>
          </a:xfrm>
        </p:spPr>
        <p:txBody>
          <a:bodyPr/>
          <a:lstStyle/>
          <a:p>
            <a:pPr marL="0" lvl="1" indent="0">
              <a:buClr>
                <a:schemeClr val="accent6"/>
              </a:buClr>
              <a:buNone/>
            </a:pPr>
            <a:r>
              <a:rPr lang="en-US" sz="2000" dirty="0"/>
              <a:t>	</a:t>
            </a:r>
            <a:endParaRPr lang="en-US" sz="2000" dirty="0" smtClean="0"/>
          </a:p>
          <a:p>
            <a:pPr marL="342900" lvl="1" indent="-342900">
              <a:buClr>
                <a:schemeClr val="accent6"/>
              </a:buClr>
              <a:buFont typeface="Lucida Grande"/>
              <a:buChar char="➔"/>
            </a:pPr>
            <a:r>
              <a:rPr lang="en-US" sz="2000" dirty="0" err="1" smtClean="0"/>
              <a:t>ExactPosition</a:t>
            </a:r>
            <a:r>
              <a:rPr lang="en-US" sz="2000" dirty="0" smtClean="0"/>
              <a:t>  </a:t>
            </a:r>
            <a:endParaRPr lang="en-US" sz="2000" dirty="0"/>
          </a:p>
          <a:p>
            <a:pPr lvl="1"/>
            <a:r>
              <a:rPr lang="en-US" sz="1600" dirty="0" smtClean="0"/>
              <a:t>Represents a </a:t>
            </a:r>
            <a:r>
              <a:rPr lang="en-US" sz="1600" dirty="0"/>
              <a:t>position which is specified as exact along the </a:t>
            </a:r>
            <a:r>
              <a:rPr lang="en-US" sz="1600" dirty="0" smtClean="0"/>
              <a:t>sequence. a </a:t>
            </a:r>
            <a:r>
              <a:rPr lang="en-US" sz="1600" dirty="0"/>
              <a:t>number, and you can get the position by looking at the position attribute of the object</a:t>
            </a:r>
            <a:r>
              <a:rPr lang="en-US" sz="1600" dirty="0" smtClean="0"/>
              <a:t>.</a:t>
            </a:r>
          </a:p>
          <a:p>
            <a:pPr marL="457200" lvl="1" indent="0">
              <a:buNone/>
            </a:pPr>
            <a:endParaRPr lang="en-US" sz="1600" dirty="0" smtClean="0"/>
          </a:p>
          <a:p>
            <a:r>
              <a:rPr lang="en-US" dirty="0" err="1" smtClean="0"/>
              <a:t>BeforePosition</a:t>
            </a:r>
            <a:endParaRPr lang="en-US" sz="1600" dirty="0"/>
          </a:p>
          <a:p>
            <a:pPr lvl="1"/>
            <a:r>
              <a:rPr lang="en-US" sz="1600" dirty="0" smtClean="0"/>
              <a:t>Represents </a:t>
            </a:r>
            <a:r>
              <a:rPr lang="en-US" sz="1600" dirty="0"/>
              <a:t>a fuzzy position that occurs prior to some specified site. In </a:t>
            </a:r>
            <a:r>
              <a:rPr lang="en-US" sz="1600" dirty="0" err="1"/>
              <a:t>GenBank</a:t>
            </a:r>
            <a:r>
              <a:rPr lang="en-US" sz="1600" dirty="0"/>
              <a:t>/EMBL notation, this is represented as something like ‘&lt;13', signifying that the real position is located somewhere less than 13</a:t>
            </a:r>
            <a:r>
              <a:rPr lang="en-US" sz="1600" dirty="0" smtClean="0"/>
              <a:t>. To </a:t>
            </a:r>
            <a:r>
              <a:rPr lang="en-US" sz="1600" dirty="0"/>
              <a:t>get the specified upper boundary, look at the position attribute of the object</a:t>
            </a:r>
            <a:r>
              <a:rPr lang="en-US" sz="1600" dirty="0" smtClean="0"/>
              <a:t>.</a:t>
            </a:r>
          </a:p>
          <a:p>
            <a:pPr lvl="1"/>
            <a:endParaRPr lang="en-US" sz="1600" dirty="0" smtClean="0"/>
          </a:p>
          <a:p>
            <a:r>
              <a:rPr lang="en-US" dirty="0" err="1" smtClean="0"/>
              <a:t>AfterPosition</a:t>
            </a:r>
            <a:endParaRPr lang="en-US" dirty="0" smtClean="0"/>
          </a:p>
          <a:p>
            <a:pPr lvl="1"/>
            <a:r>
              <a:rPr lang="en-US" sz="1600" dirty="0" smtClean="0"/>
              <a:t>Represents </a:t>
            </a:r>
            <a:r>
              <a:rPr lang="en-US" sz="1600" dirty="0"/>
              <a:t>a position that occurs after some specified site. This is represented in </a:t>
            </a:r>
            <a:r>
              <a:rPr lang="en-US" sz="1600" dirty="0" err="1"/>
              <a:t>GenBank</a:t>
            </a:r>
            <a:r>
              <a:rPr lang="en-US" sz="1600" dirty="0"/>
              <a:t> as `&gt;13', and like </a:t>
            </a:r>
            <a:r>
              <a:rPr lang="en-US" sz="1600" dirty="0" err="1"/>
              <a:t>BeforePosition</a:t>
            </a:r>
            <a:r>
              <a:rPr lang="en-US" sz="1600" dirty="0"/>
              <a:t>, you get the boundary number by looking at the position attribute of the object</a:t>
            </a:r>
            <a:r>
              <a:rPr lang="en-US" sz="1600" dirty="0" smtClean="0"/>
              <a:t>.</a:t>
            </a:r>
          </a:p>
          <a:p>
            <a:pPr lvl="1"/>
            <a:endParaRPr lang="fr-FR" sz="1600" dirty="0"/>
          </a:p>
        </p:txBody>
      </p:sp>
      <p:sp>
        <p:nvSpPr>
          <p:cNvPr id="4" name="Espace réservé de la date 3"/>
          <p:cNvSpPr>
            <a:spLocks noGrp="1"/>
          </p:cNvSpPr>
          <p:nvPr>
            <p:ph type="dt" sz="half" idx="10"/>
          </p:nvPr>
        </p:nvSpPr>
        <p:spPr/>
        <p:txBody>
          <a:bodyPr/>
          <a:lstStyle/>
          <a:p>
            <a:fld id="{B0790C7E-10EB-2B46-A010-B0847CC08D7B}"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16</a:t>
            </a:fld>
            <a:endParaRPr lang="fr-FR" dirty="0"/>
          </a:p>
        </p:txBody>
      </p:sp>
    </p:spTree>
    <p:extLst>
      <p:ext uri="{BB962C8B-B14F-4D97-AF65-F5344CB8AC3E}">
        <p14:creationId xmlns:p14="http://schemas.microsoft.com/office/powerpoint/2010/main" val="1293114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Fuzzy </a:t>
            </a:r>
            <a:r>
              <a:rPr lang="en-US" dirty="0" smtClean="0"/>
              <a:t>positions (2)</a:t>
            </a:r>
            <a:endParaRPr lang="fr-FR" dirty="0"/>
          </a:p>
        </p:txBody>
      </p:sp>
      <p:sp>
        <p:nvSpPr>
          <p:cNvPr id="3" name="Espace réservé du contenu 2"/>
          <p:cNvSpPr>
            <a:spLocks noGrp="1"/>
          </p:cNvSpPr>
          <p:nvPr>
            <p:ph idx="1"/>
          </p:nvPr>
        </p:nvSpPr>
        <p:spPr/>
        <p:txBody>
          <a:bodyPr/>
          <a:lstStyle/>
          <a:p>
            <a:pPr marL="342900" lvl="1" indent="-342900">
              <a:buClr>
                <a:schemeClr val="accent6"/>
              </a:buClr>
              <a:buFont typeface="Lucida Grande"/>
              <a:buChar char="➔"/>
            </a:pPr>
            <a:r>
              <a:rPr lang="en-US" sz="2000" dirty="0" err="1"/>
              <a:t>WithinPosition</a:t>
            </a:r>
            <a:endParaRPr lang="en-US" sz="2000" dirty="0"/>
          </a:p>
          <a:p>
            <a:pPr lvl="1"/>
            <a:r>
              <a:rPr lang="en-US" sz="1600" dirty="0" smtClean="0"/>
              <a:t>Models  </a:t>
            </a:r>
            <a:r>
              <a:rPr lang="en-US" sz="1600" dirty="0"/>
              <a:t>a  position  which occurs  somewhere  between  two specified  nucleotides. In </a:t>
            </a:r>
            <a:r>
              <a:rPr lang="en-US" sz="1600" dirty="0" err="1"/>
              <a:t>GenBank</a:t>
            </a:r>
            <a:r>
              <a:rPr lang="en-US" sz="1600" dirty="0"/>
              <a:t>/EMBL  notation,  this  would  be represented as ‘(1.5)’, to represent that the position is somewhere within the range 1 to 5. </a:t>
            </a:r>
            <a:r>
              <a:rPr lang="en-US" sz="1600" dirty="0" smtClean="0"/>
              <a:t>To </a:t>
            </a:r>
            <a:r>
              <a:rPr lang="en-US" sz="1600" dirty="0"/>
              <a:t>get the information in this class you have to look at two attributes.  The position attribute specifies the lower boundary of the range we are looking at, so in our example case this would be one.  The extension attribute specifies the range to the higher boundary, so in this case it would be 4.  So </a:t>
            </a:r>
            <a:r>
              <a:rPr lang="en-US" sz="1600" dirty="0" err="1"/>
              <a:t>object.position</a:t>
            </a:r>
            <a:r>
              <a:rPr lang="en-US" sz="1600" dirty="0"/>
              <a:t> is the lower boundary and </a:t>
            </a:r>
            <a:r>
              <a:rPr lang="en-US" sz="1600" dirty="0" err="1"/>
              <a:t>object.position</a:t>
            </a:r>
            <a:r>
              <a:rPr lang="en-US" sz="1600" dirty="0"/>
              <a:t> + </a:t>
            </a:r>
            <a:r>
              <a:rPr lang="en-US" sz="1600" dirty="0" err="1"/>
              <a:t>object.extension</a:t>
            </a:r>
            <a:r>
              <a:rPr lang="en-US" sz="1600" dirty="0"/>
              <a:t> is the upper boundary</a:t>
            </a:r>
            <a:r>
              <a:rPr lang="en-US" sz="1600" dirty="0" smtClean="0"/>
              <a:t>.</a:t>
            </a:r>
            <a:endParaRPr lang="en-US" sz="1600" dirty="0"/>
          </a:p>
          <a:p>
            <a:pPr marL="342900" lvl="1" indent="-342900">
              <a:buClr>
                <a:schemeClr val="accent6"/>
              </a:buClr>
              <a:buFont typeface="Lucida Grande"/>
              <a:buChar char="➔"/>
            </a:pPr>
            <a:r>
              <a:rPr lang="en-US" sz="2000" dirty="0" err="1"/>
              <a:t>OneOfPosition</a:t>
            </a:r>
            <a:endParaRPr lang="en-US" sz="2000" dirty="0"/>
          </a:p>
          <a:p>
            <a:pPr lvl="1"/>
            <a:r>
              <a:rPr lang="en-US" sz="1600" dirty="0" smtClean="0"/>
              <a:t>Occasionally </a:t>
            </a:r>
            <a:r>
              <a:rPr lang="en-US" sz="1600" dirty="0"/>
              <a:t>used for </a:t>
            </a:r>
            <a:r>
              <a:rPr lang="en-US" sz="1600" dirty="0" err="1"/>
              <a:t>GenBank</a:t>
            </a:r>
            <a:r>
              <a:rPr lang="en-US" sz="1600" dirty="0"/>
              <a:t>/EMBL locations, this class deals with a position where several possible values exist, for instance you could use this if the start codon was unclear and there where two candidates for the start of the gene.  Alternatively, that might be handled explicitly as two related gene features</a:t>
            </a:r>
            <a:r>
              <a:rPr lang="en-US" sz="1600" dirty="0" smtClean="0"/>
              <a:t>.</a:t>
            </a:r>
            <a:endParaRPr lang="en-US" sz="1600" dirty="0"/>
          </a:p>
          <a:p>
            <a:r>
              <a:rPr lang="en-US" dirty="0" err="1" smtClean="0"/>
              <a:t>UnknownPosition</a:t>
            </a:r>
            <a:r>
              <a:rPr lang="en-US" sz="1200" dirty="0" smtClean="0"/>
              <a:t> </a:t>
            </a:r>
          </a:p>
          <a:p>
            <a:pPr lvl="1"/>
            <a:r>
              <a:rPr lang="en-US" sz="1600" dirty="0" smtClean="0"/>
              <a:t>This  class  deals  with  a  position  of  unknown  location.   This  is  not  used  in  Gen- Bank/EMBL, but corresponds to the ‘?’  feature coordinate used in </a:t>
            </a:r>
            <a:r>
              <a:rPr lang="en-US" sz="1600" dirty="0" err="1" smtClean="0"/>
              <a:t>UniProt</a:t>
            </a:r>
            <a:r>
              <a:rPr lang="en-US" sz="1600" dirty="0" smtClean="0"/>
              <a:t>.</a:t>
            </a:r>
          </a:p>
          <a:p>
            <a:endParaRPr lang="fr-FR" dirty="0"/>
          </a:p>
        </p:txBody>
      </p:sp>
      <p:sp>
        <p:nvSpPr>
          <p:cNvPr id="4" name="Espace réservé de la date 3"/>
          <p:cNvSpPr>
            <a:spLocks noGrp="1"/>
          </p:cNvSpPr>
          <p:nvPr>
            <p:ph type="dt" sz="half" idx="10"/>
          </p:nvPr>
        </p:nvSpPr>
        <p:spPr/>
        <p:txBody>
          <a:bodyPr/>
          <a:lstStyle/>
          <a:p>
            <a:fld id="{884A3A46-43BE-7E4D-933B-8C7543A764DE}"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17</a:t>
            </a:fld>
            <a:endParaRPr lang="fr-FR" dirty="0"/>
          </a:p>
        </p:txBody>
      </p:sp>
    </p:spTree>
    <p:extLst>
      <p:ext uri="{BB962C8B-B14F-4D97-AF65-F5344CB8AC3E}">
        <p14:creationId xmlns:p14="http://schemas.microsoft.com/office/powerpoint/2010/main" val="799993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Fuzzy</a:t>
            </a:r>
            <a:r>
              <a:rPr lang="fr-FR" dirty="0" smtClean="0"/>
              <a:t> positions (3) </a:t>
            </a:r>
            <a:endParaRPr lang="fr-FR" dirty="0"/>
          </a:p>
        </p:txBody>
      </p:sp>
      <p:sp>
        <p:nvSpPr>
          <p:cNvPr id="3" name="Espace réservé du contenu 2"/>
          <p:cNvSpPr>
            <a:spLocks noGrp="1"/>
          </p:cNvSpPr>
          <p:nvPr>
            <p:ph idx="1"/>
          </p:nvPr>
        </p:nvSpPr>
        <p:spPr>
          <a:xfrm>
            <a:off x="279400" y="1236134"/>
            <a:ext cx="8644466" cy="351497"/>
          </a:xfrm>
        </p:spPr>
        <p:txBody>
          <a:bodyPr/>
          <a:lstStyle/>
          <a:p>
            <a:r>
              <a:rPr lang="en-US" dirty="0"/>
              <a:t>Here's an example where we create a location with fuzzy end points:</a:t>
            </a:r>
            <a:endParaRPr lang="fr-FR" dirty="0"/>
          </a:p>
        </p:txBody>
      </p:sp>
      <p:sp>
        <p:nvSpPr>
          <p:cNvPr id="4" name="Espace réservé de la date 3"/>
          <p:cNvSpPr>
            <a:spLocks noGrp="1"/>
          </p:cNvSpPr>
          <p:nvPr>
            <p:ph type="dt" sz="half" idx="10"/>
          </p:nvPr>
        </p:nvSpPr>
        <p:spPr/>
        <p:txBody>
          <a:bodyPr/>
          <a:lstStyle/>
          <a:p>
            <a:fld id="{C26D7555-3760-DE40-AAB3-C0358C041062}"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18</a:t>
            </a:fld>
            <a:endParaRPr lang="fr-FR" dirty="0"/>
          </a:p>
        </p:txBody>
      </p:sp>
      <p:sp>
        <p:nvSpPr>
          <p:cNvPr id="7" name="ZoneTexte 6"/>
          <p:cNvSpPr txBox="1"/>
          <p:nvPr/>
        </p:nvSpPr>
        <p:spPr>
          <a:xfrm>
            <a:off x="279400" y="1723719"/>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latin typeface="Arial"/>
                <a:cs typeface="Arial"/>
              </a:rPr>
              <a:t>&gt;&gt;&gt; from Bio import </a:t>
            </a:r>
            <a:r>
              <a:rPr lang="en-US" sz="1200" dirty="0" err="1">
                <a:latin typeface="Arial"/>
                <a:cs typeface="Arial"/>
              </a:rPr>
              <a:t>SeqFeature</a:t>
            </a:r>
            <a:endParaRPr lang="en-US" sz="1200" dirty="0">
              <a:latin typeface="Arial"/>
              <a:cs typeface="Arial"/>
            </a:endParaRPr>
          </a:p>
          <a:p>
            <a:r>
              <a:rPr lang="en-US" sz="1200" dirty="0">
                <a:latin typeface="Arial"/>
                <a:cs typeface="Arial"/>
              </a:rPr>
              <a:t>&gt;&gt;&gt; </a:t>
            </a:r>
            <a:r>
              <a:rPr lang="en-US" sz="1200" dirty="0" err="1">
                <a:latin typeface="Arial"/>
                <a:cs typeface="Arial"/>
              </a:rPr>
              <a:t>start_pos</a:t>
            </a:r>
            <a:r>
              <a:rPr lang="en-US" sz="1200" dirty="0">
                <a:latin typeface="Arial"/>
                <a:cs typeface="Arial"/>
              </a:rPr>
              <a:t> = </a:t>
            </a:r>
            <a:r>
              <a:rPr lang="en-US" sz="1200" dirty="0" err="1">
                <a:latin typeface="Arial"/>
                <a:cs typeface="Arial"/>
              </a:rPr>
              <a:t>SeqFeature.AfterPosition</a:t>
            </a:r>
            <a:r>
              <a:rPr lang="en-US" sz="1200" dirty="0">
                <a:latin typeface="Arial"/>
                <a:cs typeface="Arial"/>
              </a:rPr>
              <a:t>(5)</a:t>
            </a:r>
          </a:p>
          <a:p>
            <a:r>
              <a:rPr lang="en-US" sz="1200" dirty="0" smtClean="0">
                <a:latin typeface="Arial"/>
                <a:cs typeface="Arial"/>
              </a:rPr>
              <a:t>&gt;&gt;&gt; </a:t>
            </a:r>
            <a:r>
              <a:rPr lang="en-US" sz="1200" dirty="0" err="1" smtClean="0">
                <a:latin typeface="Arial"/>
                <a:cs typeface="Arial"/>
              </a:rPr>
              <a:t>end_pos</a:t>
            </a:r>
            <a:r>
              <a:rPr lang="en-US" sz="1200" dirty="0" smtClean="0">
                <a:latin typeface="Arial"/>
                <a:cs typeface="Arial"/>
              </a:rPr>
              <a:t> = </a:t>
            </a:r>
            <a:r>
              <a:rPr lang="en-US" sz="1200" dirty="0" err="1" smtClean="0">
                <a:latin typeface="Arial"/>
                <a:cs typeface="Arial"/>
              </a:rPr>
              <a:t>SeqFeature.BetweenPosition</a:t>
            </a:r>
            <a:r>
              <a:rPr lang="en-US" sz="1200" dirty="0" smtClean="0">
                <a:latin typeface="Arial"/>
                <a:cs typeface="Arial"/>
              </a:rPr>
              <a:t>(9, left=8, right=9)</a:t>
            </a:r>
          </a:p>
          <a:p>
            <a:r>
              <a:rPr lang="en-US" sz="1200" dirty="0" smtClean="0">
                <a:latin typeface="Arial"/>
                <a:cs typeface="Arial"/>
              </a:rPr>
              <a:t>&gt;</a:t>
            </a:r>
            <a:r>
              <a:rPr lang="en-US" sz="1200" dirty="0">
                <a:latin typeface="Arial"/>
                <a:cs typeface="Arial"/>
              </a:rPr>
              <a:t>&gt;</a:t>
            </a:r>
            <a:r>
              <a:rPr lang="en-US" sz="1200" dirty="0" smtClean="0">
                <a:latin typeface="Arial"/>
                <a:cs typeface="Arial"/>
              </a:rPr>
              <a:t>&gt; </a:t>
            </a:r>
            <a:r>
              <a:rPr lang="en-US" sz="1200" dirty="0" err="1" smtClean="0">
                <a:latin typeface="Arial"/>
                <a:cs typeface="Arial"/>
              </a:rPr>
              <a:t>my_location</a:t>
            </a:r>
            <a:r>
              <a:rPr lang="en-US" sz="1200" dirty="0" smtClean="0">
                <a:latin typeface="Arial"/>
                <a:cs typeface="Arial"/>
              </a:rPr>
              <a:t> = </a:t>
            </a:r>
            <a:r>
              <a:rPr lang="en-US" sz="1200" dirty="0" err="1" smtClean="0">
                <a:latin typeface="Arial"/>
                <a:cs typeface="Arial"/>
              </a:rPr>
              <a:t>SeqFeature.FeatureLocation</a:t>
            </a:r>
            <a:r>
              <a:rPr lang="en-US" sz="1200" dirty="0" smtClean="0">
                <a:latin typeface="Arial"/>
                <a:cs typeface="Arial"/>
              </a:rPr>
              <a:t>(</a:t>
            </a:r>
            <a:r>
              <a:rPr lang="en-US" sz="1200" dirty="0" err="1" smtClean="0">
                <a:latin typeface="Arial"/>
                <a:cs typeface="Arial"/>
              </a:rPr>
              <a:t>start_pos</a:t>
            </a:r>
            <a:r>
              <a:rPr lang="en-US" sz="1200" dirty="0" smtClean="0">
                <a:latin typeface="Arial"/>
                <a:cs typeface="Arial"/>
              </a:rPr>
              <a:t>, </a:t>
            </a:r>
            <a:r>
              <a:rPr lang="en-US" sz="1200" dirty="0" err="1" smtClean="0">
                <a:latin typeface="Arial"/>
                <a:cs typeface="Arial"/>
              </a:rPr>
              <a:t>end_pos</a:t>
            </a:r>
            <a:r>
              <a:rPr lang="en-US" sz="1200" dirty="0" smtClean="0">
                <a:latin typeface="Arial"/>
                <a:cs typeface="Arial"/>
              </a:rPr>
              <a:t>)</a:t>
            </a:r>
          </a:p>
          <a:p>
            <a:r>
              <a:rPr lang="mr-IN" sz="1200" dirty="0" smtClean="0">
                <a:latin typeface="Arial"/>
                <a:cs typeface="Arial"/>
              </a:rPr>
              <a:t>&gt;&gt;&gt; print(my_location)</a:t>
            </a:r>
          </a:p>
          <a:p>
            <a:r>
              <a:rPr lang="mr-IN" sz="1200" dirty="0" smtClean="0">
                <a:solidFill>
                  <a:srgbClr val="FF0000"/>
                </a:solidFill>
                <a:latin typeface="Arial"/>
                <a:cs typeface="Arial"/>
              </a:rPr>
              <a:t>[&gt;5:(8^9)]</a:t>
            </a:r>
          </a:p>
        </p:txBody>
      </p:sp>
      <p:sp>
        <p:nvSpPr>
          <p:cNvPr id="8" name="Espace réservé du contenu 2"/>
          <p:cNvSpPr txBox="1">
            <a:spLocks/>
          </p:cNvSpPr>
          <p:nvPr/>
        </p:nvSpPr>
        <p:spPr>
          <a:xfrm>
            <a:off x="279400" y="3081756"/>
            <a:ext cx="8644466" cy="1953304"/>
          </a:xfrm>
          <a:prstGeom prst="rect">
            <a:avLst/>
          </a:prstGeom>
          <a:solidFill>
            <a:schemeClr val="accent5"/>
          </a:solidFill>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the details of some of the fuzzy-locations changed in </a:t>
            </a:r>
            <a:r>
              <a:rPr lang="en-US" dirty="0" err="1"/>
              <a:t>Biopython</a:t>
            </a:r>
            <a:r>
              <a:rPr lang="en-US" dirty="0"/>
              <a:t> 1.59, in particular for </a:t>
            </a:r>
            <a:r>
              <a:rPr lang="en-US" dirty="0" err="1" smtClean="0"/>
              <a:t>BetweenPosition</a:t>
            </a:r>
            <a:r>
              <a:rPr lang="en-US" dirty="0" smtClean="0"/>
              <a:t> </a:t>
            </a:r>
            <a:r>
              <a:rPr lang="en-US" dirty="0"/>
              <a:t>and </a:t>
            </a:r>
            <a:r>
              <a:rPr lang="en-US" dirty="0" err="1"/>
              <a:t>WithinPosition</a:t>
            </a:r>
            <a:r>
              <a:rPr lang="en-US" dirty="0"/>
              <a:t> you must now make it explicit which integer position should be used for </a:t>
            </a:r>
            <a:r>
              <a:rPr lang="en-US" dirty="0" smtClean="0"/>
              <a:t>slicing etc</a:t>
            </a:r>
            <a:r>
              <a:rPr lang="en-US" dirty="0"/>
              <a:t>. </a:t>
            </a:r>
            <a:endParaRPr lang="en-US" dirty="0" smtClean="0"/>
          </a:p>
          <a:p>
            <a:r>
              <a:rPr lang="en-US" dirty="0" smtClean="0"/>
              <a:t>For </a:t>
            </a:r>
            <a:r>
              <a:rPr lang="en-US" dirty="0"/>
              <a:t>a start position this is generally the lower (left) value, while for an end position this would </a:t>
            </a:r>
            <a:r>
              <a:rPr lang="en-US" dirty="0" smtClean="0"/>
              <a:t>generally be </a:t>
            </a:r>
            <a:r>
              <a:rPr lang="en-US" dirty="0"/>
              <a:t>the higher (right) </a:t>
            </a:r>
            <a:r>
              <a:rPr lang="en-US" dirty="0" smtClean="0"/>
              <a:t>value</a:t>
            </a:r>
            <a:endParaRPr lang="en-US" dirty="0"/>
          </a:p>
        </p:txBody>
      </p:sp>
      <p:sp>
        <p:nvSpPr>
          <p:cNvPr id="9" name="ZoneTexte 8"/>
          <p:cNvSpPr txBox="1"/>
          <p:nvPr/>
        </p:nvSpPr>
        <p:spPr>
          <a:xfrm>
            <a:off x="279400" y="5187464"/>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my_location.start</a:t>
            </a:r>
            <a:endParaRPr lang="en-US" sz="1200" dirty="0"/>
          </a:p>
          <a:p>
            <a:r>
              <a:rPr lang="en-US" sz="1200" dirty="0" err="1">
                <a:solidFill>
                  <a:srgbClr val="FF0000"/>
                </a:solidFill>
              </a:rPr>
              <a:t>AfterPosition</a:t>
            </a:r>
            <a:r>
              <a:rPr lang="en-US" sz="1200" dirty="0">
                <a:solidFill>
                  <a:srgbClr val="FF0000"/>
                </a:solidFill>
              </a:rPr>
              <a:t>(5)</a:t>
            </a:r>
          </a:p>
          <a:p>
            <a:r>
              <a:rPr lang="en-US" sz="1200" dirty="0"/>
              <a:t>&gt;&gt;&gt; print(</a:t>
            </a:r>
            <a:r>
              <a:rPr lang="en-US" sz="1200" dirty="0" err="1"/>
              <a:t>my_location.start</a:t>
            </a:r>
            <a:r>
              <a:rPr lang="en-US" sz="1200" dirty="0"/>
              <a:t>)</a:t>
            </a:r>
          </a:p>
          <a:p>
            <a:r>
              <a:rPr lang="en-US" sz="1200" dirty="0">
                <a:solidFill>
                  <a:srgbClr val="FF0000"/>
                </a:solidFill>
              </a:rPr>
              <a:t>&gt;5</a:t>
            </a:r>
          </a:p>
          <a:p>
            <a:r>
              <a:rPr lang="en-US" sz="1200" dirty="0"/>
              <a:t>&gt;&gt;&gt; </a:t>
            </a:r>
            <a:r>
              <a:rPr lang="en-US" sz="1200" dirty="0" err="1"/>
              <a:t>my_location.end</a:t>
            </a:r>
            <a:endParaRPr lang="en-US" sz="1200" dirty="0"/>
          </a:p>
          <a:p>
            <a:r>
              <a:rPr lang="en-US" sz="1200" dirty="0" err="1">
                <a:solidFill>
                  <a:srgbClr val="FF0000"/>
                </a:solidFill>
              </a:rPr>
              <a:t>BetweenPosition</a:t>
            </a:r>
            <a:r>
              <a:rPr lang="en-US" sz="1200" dirty="0">
                <a:solidFill>
                  <a:srgbClr val="FF0000"/>
                </a:solidFill>
              </a:rPr>
              <a:t>(9, left=8, right=9)</a:t>
            </a:r>
          </a:p>
          <a:p>
            <a:r>
              <a:rPr lang="en-US" sz="1200" dirty="0"/>
              <a:t>&gt;&gt;&gt; print(</a:t>
            </a:r>
            <a:r>
              <a:rPr lang="en-US" sz="1200" dirty="0" err="1"/>
              <a:t>my_location.end</a:t>
            </a:r>
            <a:r>
              <a:rPr lang="en-US" sz="1200" dirty="0"/>
              <a:t>)</a:t>
            </a:r>
          </a:p>
          <a:p>
            <a:r>
              <a:rPr lang="en-US" sz="1200" dirty="0">
                <a:solidFill>
                  <a:srgbClr val="FF0000"/>
                </a:solidFill>
              </a:rPr>
              <a:t>(8^9)</a:t>
            </a:r>
          </a:p>
        </p:txBody>
      </p:sp>
    </p:spTree>
    <p:extLst>
      <p:ext uri="{BB962C8B-B14F-4D97-AF65-F5344CB8AC3E}">
        <p14:creationId xmlns:p14="http://schemas.microsoft.com/office/powerpoint/2010/main" val="2845367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Fuzzy</a:t>
            </a:r>
            <a:r>
              <a:rPr lang="fr-FR" dirty="0" smtClean="0"/>
              <a:t> positions (4)</a:t>
            </a:r>
            <a:endParaRPr lang="fr-FR" dirty="0"/>
          </a:p>
        </p:txBody>
      </p:sp>
      <p:sp>
        <p:nvSpPr>
          <p:cNvPr id="3" name="Espace réservé du contenu 2"/>
          <p:cNvSpPr>
            <a:spLocks noGrp="1"/>
          </p:cNvSpPr>
          <p:nvPr>
            <p:ph idx="1"/>
          </p:nvPr>
        </p:nvSpPr>
        <p:spPr>
          <a:xfrm>
            <a:off x="279400" y="941294"/>
            <a:ext cx="8644466" cy="873148"/>
          </a:xfrm>
        </p:spPr>
        <p:txBody>
          <a:bodyPr/>
          <a:lstStyle/>
          <a:p>
            <a:r>
              <a:rPr lang="en-US" dirty="0"/>
              <a:t>If you don't want to deal with fuzzy positions and just want numbers, they are actually subclasses </a:t>
            </a:r>
            <a:r>
              <a:rPr lang="en-US" dirty="0" smtClean="0"/>
              <a:t>of integers </a:t>
            </a:r>
            <a:r>
              <a:rPr lang="en-US" dirty="0"/>
              <a:t>so should work like integers:</a:t>
            </a:r>
          </a:p>
          <a:p>
            <a:endParaRPr lang="fr-FR" dirty="0"/>
          </a:p>
        </p:txBody>
      </p:sp>
      <p:sp>
        <p:nvSpPr>
          <p:cNvPr id="4" name="Espace réservé de la date 3"/>
          <p:cNvSpPr>
            <a:spLocks noGrp="1"/>
          </p:cNvSpPr>
          <p:nvPr>
            <p:ph type="dt" sz="half" idx="10"/>
          </p:nvPr>
        </p:nvSpPr>
        <p:spPr/>
        <p:txBody>
          <a:bodyPr/>
          <a:lstStyle/>
          <a:p>
            <a:fld id="{05A13A17-8CE1-3D4B-B557-8F5985A3908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19</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4560722"/>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exact_location</a:t>
            </a:r>
            <a:r>
              <a:rPr lang="en-US" sz="1200" dirty="0"/>
              <a:t> = </a:t>
            </a:r>
            <a:r>
              <a:rPr lang="en-US" sz="1200" dirty="0" err="1"/>
              <a:t>SeqFeature.FeatureLocation</a:t>
            </a:r>
            <a:r>
              <a:rPr lang="en-US" sz="1200" dirty="0"/>
              <a:t>(5, 9)</a:t>
            </a:r>
          </a:p>
          <a:p>
            <a:r>
              <a:rPr lang="en-US" sz="1200" dirty="0"/>
              <a:t>&gt;&gt;&gt; print(</a:t>
            </a:r>
            <a:r>
              <a:rPr lang="en-US" sz="1200" dirty="0" err="1"/>
              <a:t>exact_location</a:t>
            </a:r>
            <a:r>
              <a:rPr lang="en-US" sz="1200" dirty="0"/>
              <a:t>)</a:t>
            </a:r>
          </a:p>
          <a:p>
            <a:r>
              <a:rPr lang="en-US" sz="1200" dirty="0">
                <a:solidFill>
                  <a:srgbClr val="FF0000"/>
                </a:solidFill>
              </a:rPr>
              <a:t>[5:9]</a:t>
            </a:r>
          </a:p>
          <a:p>
            <a:r>
              <a:rPr lang="en-US" sz="1200" dirty="0"/>
              <a:t>&gt;&gt;&gt; </a:t>
            </a:r>
            <a:r>
              <a:rPr lang="en-US" sz="1200" dirty="0" err="1"/>
              <a:t>exact_location.start</a:t>
            </a:r>
            <a:endParaRPr lang="en-US" sz="1200" dirty="0"/>
          </a:p>
          <a:p>
            <a:r>
              <a:rPr lang="en-US" sz="1200" dirty="0" err="1">
                <a:solidFill>
                  <a:srgbClr val="FF0000"/>
                </a:solidFill>
              </a:rPr>
              <a:t>ExactPosition</a:t>
            </a:r>
            <a:r>
              <a:rPr lang="en-US" sz="1200" dirty="0">
                <a:solidFill>
                  <a:srgbClr val="FF0000"/>
                </a:solidFill>
              </a:rPr>
              <a:t>(5)</a:t>
            </a:r>
          </a:p>
          <a:p>
            <a:r>
              <a:rPr lang="en-US" sz="1200" dirty="0"/>
              <a:t>&gt;&gt;&gt; </a:t>
            </a:r>
            <a:r>
              <a:rPr lang="en-US" sz="1200" dirty="0" err="1"/>
              <a:t>int</a:t>
            </a:r>
            <a:r>
              <a:rPr lang="en-US" sz="1200" dirty="0"/>
              <a:t>(</a:t>
            </a:r>
            <a:r>
              <a:rPr lang="en-US" sz="1200" dirty="0" err="1"/>
              <a:t>exact_location.start</a:t>
            </a:r>
            <a:r>
              <a:rPr lang="en-US" sz="1200" dirty="0"/>
              <a:t>)</a:t>
            </a:r>
          </a:p>
          <a:p>
            <a:r>
              <a:rPr lang="en-US" sz="1200" dirty="0">
                <a:solidFill>
                  <a:srgbClr val="FF0000"/>
                </a:solidFill>
              </a:rPr>
              <a:t>5</a:t>
            </a:r>
          </a:p>
          <a:p>
            <a:r>
              <a:rPr lang="en-US" sz="1200" dirty="0"/>
              <a:t>&gt;&gt;&gt; </a:t>
            </a:r>
            <a:r>
              <a:rPr lang="en-US" sz="1200" dirty="0" err="1"/>
              <a:t>exact_location.nofuzzy_start</a:t>
            </a:r>
            <a:endParaRPr lang="en-US" sz="1200" dirty="0"/>
          </a:p>
          <a:p>
            <a:r>
              <a:rPr lang="en-US" sz="1200" dirty="0">
                <a:solidFill>
                  <a:srgbClr val="FF0000"/>
                </a:solidFill>
              </a:rPr>
              <a:t>5</a:t>
            </a:r>
          </a:p>
        </p:txBody>
      </p:sp>
      <p:sp>
        <p:nvSpPr>
          <p:cNvPr id="9" name="Espace réservé du contenu 2"/>
          <p:cNvSpPr txBox="1">
            <a:spLocks/>
          </p:cNvSpPr>
          <p:nvPr/>
        </p:nvSpPr>
        <p:spPr>
          <a:xfrm>
            <a:off x="279400" y="2621895"/>
            <a:ext cx="8644466" cy="98429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compatibility with older versions of </a:t>
            </a:r>
            <a:r>
              <a:rPr lang="en-US" dirty="0" err="1"/>
              <a:t>Biopython</a:t>
            </a:r>
            <a:r>
              <a:rPr lang="en-US" dirty="0"/>
              <a:t> you can ask for </a:t>
            </a:r>
            <a:r>
              <a:rPr lang="en-US" dirty="0" smtClean="0"/>
              <a:t>the </a:t>
            </a:r>
            <a:r>
              <a:rPr lang="en-US" dirty="0" err="1" smtClean="0"/>
              <a:t>nofuzzy_start</a:t>
            </a:r>
            <a:r>
              <a:rPr lang="en-US" dirty="0"/>
              <a:t> </a:t>
            </a:r>
            <a:r>
              <a:rPr lang="en-US" dirty="0" smtClean="0"/>
              <a:t>and</a:t>
            </a:r>
            <a:r>
              <a:rPr lang="en-US" dirty="0"/>
              <a:t> </a:t>
            </a:r>
            <a:r>
              <a:rPr lang="en-US" dirty="0" err="1" smtClean="0"/>
              <a:t>nofuzzy_end</a:t>
            </a:r>
            <a:r>
              <a:rPr lang="en-US" dirty="0"/>
              <a:t> </a:t>
            </a:r>
            <a:r>
              <a:rPr lang="en-US" dirty="0" smtClean="0"/>
              <a:t>attributes </a:t>
            </a:r>
            <a:r>
              <a:rPr lang="en-US" dirty="0"/>
              <a:t>of the location which are plain integers:</a:t>
            </a:r>
          </a:p>
          <a:p>
            <a:endParaRPr lang="fr-FR" dirty="0"/>
          </a:p>
        </p:txBody>
      </p:sp>
      <p:sp>
        <p:nvSpPr>
          <p:cNvPr id="11" name="ZoneTexte 10"/>
          <p:cNvSpPr txBox="1"/>
          <p:nvPr/>
        </p:nvSpPr>
        <p:spPr>
          <a:xfrm>
            <a:off x="279400" y="360619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267269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subTitle" idx="1"/>
          </p:nvPr>
        </p:nvSpPr>
        <p:spPr>
          <a:xfrm>
            <a:off x="1784960" y="2929600"/>
            <a:ext cx="6266183" cy="1016798"/>
          </a:xfrm>
        </p:spPr>
        <p:txBody>
          <a:bodyPr/>
          <a:lstStyle/>
          <a:p>
            <a:pPr algn="ctr"/>
            <a:r>
              <a:rPr lang="fr-FR" dirty="0" err="1" smtClean="0"/>
              <a:t>Biopython</a:t>
            </a:r>
            <a:endParaRPr lang="fr-FR" dirty="0"/>
          </a:p>
        </p:txBody>
      </p:sp>
      <p:sp>
        <p:nvSpPr>
          <p:cNvPr id="4" name="Titre 3"/>
          <p:cNvSpPr>
            <a:spLocks noGrp="1"/>
          </p:cNvSpPr>
          <p:nvPr>
            <p:ph type="title"/>
          </p:nvPr>
        </p:nvSpPr>
        <p:spPr>
          <a:xfrm>
            <a:off x="203199" y="262056"/>
            <a:ext cx="7847944" cy="2066512"/>
          </a:xfrm>
        </p:spPr>
        <p:txBody>
          <a:bodyPr>
            <a:normAutofit fontScale="90000"/>
          </a:bodyPr>
          <a:lstStyle/>
          <a:p>
            <a:r>
              <a:rPr lang="fr-FR" dirty="0" smtClean="0"/>
              <a:t/>
            </a:r>
            <a:br>
              <a:rPr lang="fr-FR" dirty="0" smtClean="0"/>
            </a:br>
            <a:r>
              <a:rPr lang="fr-FR" dirty="0"/>
              <a:t/>
            </a:r>
            <a:br>
              <a:rPr lang="fr-FR" dirty="0"/>
            </a:br>
            <a:r>
              <a:rPr lang="fr-FR" dirty="0" smtClean="0">
                <a:solidFill>
                  <a:schemeClr val="tx1"/>
                </a:solidFill>
              </a:rPr>
              <a:t>Formation CNRS</a:t>
            </a:r>
            <a:r>
              <a:rPr lang="fr-FR" dirty="0" smtClean="0"/>
              <a:t/>
            </a:r>
            <a:br>
              <a:rPr lang="fr-FR" dirty="0" smtClean="0"/>
            </a:br>
            <a:r>
              <a:rPr lang="fr-FR" dirty="0" smtClean="0"/>
              <a:t>18 Novembre 2016</a:t>
            </a:r>
            <a:br>
              <a:rPr lang="fr-FR" dirty="0" smtClean="0"/>
            </a:br>
            <a:r>
              <a:rPr lang="en-US" b="1" dirty="0" smtClean="0">
                <a:solidFill>
                  <a:schemeClr val="tx1"/>
                </a:solidFill>
              </a:rPr>
              <a:t>Python pour la </a:t>
            </a:r>
            <a:r>
              <a:rPr lang="en-US" b="1" dirty="0" err="1" smtClean="0">
                <a:solidFill>
                  <a:schemeClr val="tx1"/>
                </a:solidFill>
              </a:rPr>
              <a:t>biologie</a:t>
            </a:r>
            <a:r>
              <a:rPr lang="en-US" b="1" dirty="0"/>
              <a:t/>
            </a:r>
            <a:br>
              <a:rPr lang="en-US" b="1" dirty="0"/>
            </a:br>
            <a:r>
              <a:rPr lang="fr-FR" dirty="0"/>
              <a:t/>
            </a:r>
            <a:br>
              <a:rPr lang="fr-FR" dirty="0"/>
            </a:br>
            <a:endParaRPr lang="fr-FR" dirty="0"/>
          </a:p>
        </p:txBody>
      </p:sp>
      <p:pic>
        <p:nvPicPr>
          <p:cNvPr id="2" name="Image 1" descr="bioinformatiq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73335"/>
            <a:ext cx="3311174" cy="1646520"/>
          </a:xfrm>
          <a:prstGeom prst="rect">
            <a:avLst/>
          </a:prstGeom>
        </p:spPr>
      </p:pic>
    </p:spTree>
    <p:extLst>
      <p:ext uri="{BB962C8B-B14F-4D97-AF65-F5344CB8AC3E}">
        <p14:creationId xmlns:p14="http://schemas.microsoft.com/office/powerpoint/2010/main" val="188546964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Keyword « in »</a:t>
            </a:r>
            <a:endParaRPr lang="fr-FR" dirty="0"/>
          </a:p>
        </p:txBody>
      </p:sp>
      <p:sp>
        <p:nvSpPr>
          <p:cNvPr id="3" name="Espace réservé du contenu 2"/>
          <p:cNvSpPr>
            <a:spLocks noGrp="1"/>
          </p:cNvSpPr>
          <p:nvPr>
            <p:ph idx="1"/>
          </p:nvPr>
        </p:nvSpPr>
        <p:spPr>
          <a:xfrm>
            <a:off x="279400" y="1236134"/>
            <a:ext cx="8644466" cy="850467"/>
          </a:xfrm>
        </p:spPr>
        <p:txBody>
          <a:bodyPr/>
          <a:lstStyle/>
          <a:p>
            <a:r>
              <a:rPr lang="en-US" dirty="0" smtClean="0"/>
              <a:t>See </a:t>
            </a:r>
            <a:r>
              <a:rPr lang="en-US" dirty="0"/>
              <a:t>if the base/residue for </a:t>
            </a:r>
            <a:r>
              <a:rPr lang="en-US" dirty="0" smtClean="0"/>
              <a:t>a parent </a:t>
            </a:r>
            <a:r>
              <a:rPr lang="en-US" dirty="0"/>
              <a:t>coordinate is within the feature/location or </a:t>
            </a:r>
            <a:r>
              <a:rPr lang="en-US" dirty="0" smtClean="0"/>
              <a:t>not ?</a:t>
            </a:r>
            <a:endParaRPr lang="en-US" dirty="0"/>
          </a:p>
          <a:p>
            <a:endParaRPr lang="fr-FR" dirty="0"/>
          </a:p>
        </p:txBody>
      </p:sp>
      <p:sp>
        <p:nvSpPr>
          <p:cNvPr id="4" name="Espace réservé de la date 3"/>
          <p:cNvSpPr>
            <a:spLocks noGrp="1"/>
          </p:cNvSpPr>
          <p:nvPr>
            <p:ph type="dt" sz="half" idx="10"/>
          </p:nvPr>
        </p:nvSpPr>
        <p:spPr/>
        <p:txBody>
          <a:bodyPr/>
          <a:lstStyle/>
          <a:p>
            <a:fld id="{87E62055-646B-0044-B110-588938BE124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20</a:t>
            </a:fld>
            <a:endParaRPr lang="fr-FR" dirty="0"/>
          </a:p>
        </p:txBody>
      </p:sp>
      <p:sp>
        <p:nvSpPr>
          <p:cNvPr id="7" name="ZoneTexte 6"/>
          <p:cNvSpPr txBox="1"/>
          <p:nvPr/>
        </p:nvSpPr>
        <p:spPr>
          <a:xfrm>
            <a:off x="279400" y="2086601"/>
            <a:ext cx="8644466" cy="193899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 import SeqIO</a:t>
            </a:r>
          </a:p>
          <a:p>
            <a:r>
              <a:rPr lang="mr-IN" sz="1200" dirty="0">
                <a:latin typeface="Arial"/>
                <a:cs typeface="Arial"/>
              </a:rPr>
              <a:t>&gt;&gt;&gt; my_snp = 4350</a:t>
            </a:r>
          </a:p>
          <a:p>
            <a:r>
              <a:rPr lang="mr-IN" sz="1200" dirty="0">
                <a:latin typeface="Arial"/>
                <a:cs typeface="Arial"/>
              </a:rPr>
              <a:t>&gt;&gt;&gt; record = SeqIO.read("NC_005816.gb", "genbank"</a:t>
            </a:r>
            <a:r>
              <a:rPr lang="mr-IN" sz="1200" dirty="0" smtClean="0">
                <a:latin typeface="Arial"/>
                <a:cs typeface="Arial"/>
              </a:rPr>
              <a:t>)</a:t>
            </a:r>
            <a:endParaRPr lang="fr-FR" sz="1200" dirty="0" smtClean="0">
              <a:latin typeface="Arial"/>
              <a:cs typeface="Arial"/>
            </a:endParaRPr>
          </a:p>
          <a:p>
            <a:r>
              <a:rPr lang="en-US" sz="1200" dirty="0">
                <a:latin typeface="Arial"/>
                <a:cs typeface="Arial"/>
              </a:rPr>
              <a:t>&gt;&gt;&gt; for feature in </a:t>
            </a:r>
            <a:r>
              <a:rPr lang="en-US" sz="1200" dirty="0" err="1">
                <a:latin typeface="Arial"/>
                <a:cs typeface="Arial"/>
              </a:rPr>
              <a:t>record.features</a:t>
            </a:r>
            <a:r>
              <a:rPr lang="en-US" sz="1200" dirty="0">
                <a:latin typeface="Arial"/>
                <a:cs typeface="Arial"/>
              </a:rPr>
              <a:t>:</a:t>
            </a:r>
          </a:p>
          <a:p>
            <a:r>
              <a:rPr lang="en-US" sz="1200" dirty="0">
                <a:latin typeface="Arial"/>
                <a:cs typeface="Arial"/>
              </a:rPr>
              <a:t>... if </a:t>
            </a:r>
            <a:r>
              <a:rPr lang="en-US" sz="1200" dirty="0" err="1">
                <a:latin typeface="Arial"/>
                <a:cs typeface="Arial"/>
              </a:rPr>
              <a:t>my_snp</a:t>
            </a:r>
            <a:r>
              <a:rPr lang="en-US" sz="1200" dirty="0">
                <a:latin typeface="Arial"/>
                <a:cs typeface="Arial"/>
              </a:rPr>
              <a:t> in feature:</a:t>
            </a:r>
          </a:p>
          <a:p>
            <a:r>
              <a:rPr lang="en-US" sz="1200" dirty="0">
                <a:latin typeface="Arial"/>
                <a:cs typeface="Arial"/>
              </a:rPr>
              <a:t>... print("%s %s" % (</a:t>
            </a:r>
            <a:r>
              <a:rPr lang="en-US" sz="1200" dirty="0" err="1">
                <a:latin typeface="Arial"/>
                <a:cs typeface="Arial"/>
              </a:rPr>
              <a:t>feature.type</a:t>
            </a:r>
            <a:r>
              <a:rPr lang="en-US" sz="1200" dirty="0">
                <a:latin typeface="Arial"/>
                <a:cs typeface="Arial"/>
              </a:rPr>
              <a:t>, </a:t>
            </a:r>
            <a:r>
              <a:rPr lang="en-US" sz="1200" dirty="0" err="1">
                <a:latin typeface="Arial"/>
                <a:cs typeface="Arial"/>
              </a:rPr>
              <a:t>feature.qualifiers.get</a:t>
            </a:r>
            <a:r>
              <a:rPr lang="en-US" sz="1200" dirty="0">
                <a:latin typeface="Arial"/>
                <a:cs typeface="Arial"/>
              </a:rPr>
              <a:t>('</a:t>
            </a:r>
            <a:r>
              <a:rPr lang="en-US" sz="1200" dirty="0" err="1">
                <a:latin typeface="Arial"/>
                <a:cs typeface="Arial"/>
              </a:rPr>
              <a:t>db_xref</a:t>
            </a:r>
            <a:r>
              <a:rPr lang="en-US" sz="1200" dirty="0">
                <a:latin typeface="Arial"/>
                <a:cs typeface="Arial"/>
              </a:rPr>
              <a:t>')))</a:t>
            </a:r>
          </a:p>
          <a:p>
            <a:r>
              <a:rPr lang="en-US" sz="1200" dirty="0">
                <a:latin typeface="Arial"/>
                <a:cs typeface="Arial"/>
              </a:rPr>
              <a:t>...</a:t>
            </a:r>
          </a:p>
          <a:p>
            <a:r>
              <a:rPr lang="en-US" sz="1200" dirty="0">
                <a:solidFill>
                  <a:srgbClr val="FF0000"/>
                </a:solidFill>
                <a:latin typeface="Arial"/>
                <a:cs typeface="Arial"/>
              </a:rPr>
              <a:t>source ['taxon:229193']</a:t>
            </a:r>
          </a:p>
          <a:p>
            <a:r>
              <a:rPr lang="en-US" sz="1200" dirty="0">
                <a:solidFill>
                  <a:srgbClr val="FF0000"/>
                </a:solidFill>
                <a:latin typeface="Arial"/>
                <a:cs typeface="Arial"/>
              </a:rPr>
              <a:t>gene ['GeneID:2767712']</a:t>
            </a:r>
          </a:p>
          <a:p>
            <a:r>
              <a:rPr lang="en-US" sz="1200" dirty="0">
                <a:solidFill>
                  <a:srgbClr val="FF0000"/>
                </a:solidFill>
                <a:latin typeface="Arial"/>
                <a:cs typeface="Arial"/>
              </a:rPr>
              <a:t>CDS ['GI:45478716', 'GeneID:</a:t>
            </a:r>
            <a:r>
              <a:rPr lang="en-US" sz="1200" dirty="0" smtClean="0">
                <a:solidFill>
                  <a:srgbClr val="FF0000"/>
                </a:solidFill>
                <a:latin typeface="Arial"/>
                <a:cs typeface="Arial"/>
              </a:rPr>
              <a:t>2767712’]</a:t>
            </a:r>
            <a:endParaRPr lang="en-US" sz="1200" dirty="0">
              <a:solidFill>
                <a:srgbClr val="FF0000"/>
              </a:solidFill>
              <a:latin typeface="Arial"/>
              <a:cs typeface="Arial"/>
            </a:endParaRPr>
          </a:p>
        </p:txBody>
      </p:sp>
      <p:sp>
        <p:nvSpPr>
          <p:cNvPr id="8" name="Espace réservé du contenu 2"/>
          <p:cNvSpPr txBox="1">
            <a:spLocks/>
          </p:cNvSpPr>
          <p:nvPr/>
        </p:nvSpPr>
        <p:spPr>
          <a:xfrm>
            <a:off x="279400" y="4025593"/>
            <a:ext cx="8644466" cy="85046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gene and CDS features from </a:t>
            </a:r>
            <a:r>
              <a:rPr lang="en-US" dirty="0" err="1"/>
              <a:t>GenBank</a:t>
            </a:r>
            <a:r>
              <a:rPr lang="en-US" dirty="0"/>
              <a:t> or EMBL </a:t>
            </a:r>
            <a:r>
              <a:rPr lang="en-US" dirty="0" smtClean="0"/>
              <a:t>files </a:t>
            </a:r>
            <a:r>
              <a:rPr lang="en-US" dirty="0"/>
              <a:t>defined with joins are the union of the exons - they do not cover any introns.</a:t>
            </a:r>
          </a:p>
          <a:p>
            <a:endParaRPr lang="fr-FR" dirty="0"/>
          </a:p>
        </p:txBody>
      </p:sp>
    </p:spTree>
    <p:extLst>
      <p:ext uri="{BB962C8B-B14F-4D97-AF65-F5344CB8AC3E}">
        <p14:creationId xmlns:p14="http://schemas.microsoft.com/office/powerpoint/2010/main" val="3440824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Sequence described by a feature or location</a:t>
            </a:r>
            <a:endParaRPr lang="fr-FR" dirty="0"/>
          </a:p>
        </p:txBody>
      </p:sp>
      <p:sp>
        <p:nvSpPr>
          <p:cNvPr id="3" name="Espace réservé du contenu 2"/>
          <p:cNvSpPr>
            <a:spLocks noGrp="1"/>
          </p:cNvSpPr>
          <p:nvPr>
            <p:ph idx="1"/>
          </p:nvPr>
        </p:nvSpPr>
        <p:spPr>
          <a:xfrm>
            <a:off x="279400" y="1236134"/>
            <a:ext cx="8644466" cy="805106"/>
          </a:xfrm>
        </p:spPr>
        <p:txBody>
          <a:bodyPr/>
          <a:lstStyle/>
          <a:p>
            <a:r>
              <a:rPr lang="en-US" dirty="0"/>
              <a:t>A </a:t>
            </a:r>
            <a:r>
              <a:rPr lang="en-US" dirty="0" err="1"/>
              <a:t>SeqFeature</a:t>
            </a:r>
            <a:r>
              <a:rPr lang="en-US" dirty="0"/>
              <a:t> or location object doesn’t directly contain a </a:t>
            </a:r>
            <a:r>
              <a:rPr lang="en-US" dirty="0" smtClean="0"/>
              <a:t>sequence</a:t>
            </a:r>
          </a:p>
          <a:p>
            <a:r>
              <a:rPr lang="en-US" dirty="0"/>
              <a:t>The location describes how to get this from the parent </a:t>
            </a:r>
            <a:r>
              <a:rPr lang="en-US" dirty="0" smtClean="0"/>
              <a:t>sequence</a:t>
            </a:r>
          </a:p>
          <a:p>
            <a:endParaRPr lang="en-US" dirty="0"/>
          </a:p>
          <a:p>
            <a:r>
              <a:rPr lang="en-US" dirty="0" smtClean="0"/>
              <a:t> </a:t>
            </a:r>
            <a:endParaRPr lang="en-US" dirty="0"/>
          </a:p>
          <a:p>
            <a:endParaRPr lang="fr-FR" dirty="0"/>
          </a:p>
        </p:txBody>
      </p:sp>
      <p:sp>
        <p:nvSpPr>
          <p:cNvPr id="4" name="Espace réservé de la date 3"/>
          <p:cNvSpPr>
            <a:spLocks noGrp="1"/>
          </p:cNvSpPr>
          <p:nvPr>
            <p:ph type="dt" sz="half" idx="10"/>
          </p:nvPr>
        </p:nvSpPr>
        <p:spPr/>
        <p:txBody>
          <a:bodyPr/>
          <a:lstStyle/>
          <a:p>
            <a:fld id="{15B55508-D6FD-E146-9E0C-7559EF84C510}"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21</a:t>
            </a:fld>
            <a:endParaRPr lang="fr-FR" dirty="0"/>
          </a:p>
        </p:txBody>
      </p:sp>
      <p:sp>
        <p:nvSpPr>
          <p:cNvPr id="7" name="ZoneTexte 6"/>
          <p:cNvSpPr txBox="1"/>
          <p:nvPr/>
        </p:nvSpPr>
        <p:spPr>
          <a:xfrm>
            <a:off x="279399" y="2187802"/>
            <a:ext cx="8644467"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from </a:t>
            </a:r>
            <a:r>
              <a:rPr lang="en-US" sz="1200" dirty="0" err="1"/>
              <a:t>Bio.SeqFeature</a:t>
            </a:r>
            <a:r>
              <a:rPr lang="en-US" sz="1200" dirty="0"/>
              <a:t> import </a:t>
            </a:r>
            <a:r>
              <a:rPr lang="en-US" sz="1200" dirty="0" err="1"/>
              <a:t>SeqFeature</a:t>
            </a:r>
            <a:r>
              <a:rPr lang="en-US" sz="1200" dirty="0"/>
              <a:t>, </a:t>
            </a:r>
            <a:r>
              <a:rPr lang="en-US" sz="1200" dirty="0" err="1"/>
              <a:t>FeatureLocation</a:t>
            </a:r>
            <a:endParaRPr lang="en-US" sz="1200" dirty="0"/>
          </a:p>
          <a:p>
            <a:r>
              <a:rPr lang="en-US" sz="1200" dirty="0"/>
              <a:t>&gt;&gt;&gt; </a:t>
            </a:r>
            <a:r>
              <a:rPr lang="en-US" sz="1200" dirty="0" err="1"/>
              <a:t>example_parent</a:t>
            </a:r>
            <a:r>
              <a:rPr lang="en-US" sz="1200" dirty="0"/>
              <a:t> </a:t>
            </a:r>
            <a:r>
              <a:rPr lang="en-US" sz="1200" dirty="0" smtClean="0"/>
              <a:t>= </a:t>
            </a:r>
            <a:r>
              <a:rPr lang="en-US" sz="1200" dirty="0" err="1" smtClean="0"/>
              <a:t>Seq</a:t>
            </a:r>
            <a:r>
              <a:rPr lang="en-US" sz="1200" dirty="0"/>
              <a:t>("</a:t>
            </a:r>
            <a:r>
              <a:rPr lang="en-US" sz="1000" dirty="0"/>
              <a:t>ACCGAGACGGCAAAGGCTAGCATAGGTATGAGACTTCCTTCCTGCCAGTGCTGAGGAACTGGGAGCCTAC</a:t>
            </a:r>
            <a:r>
              <a:rPr lang="en-US" sz="1200" dirty="0"/>
              <a:t>")</a:t>
            </a:r>
          </a:p>
          <a:p>
            <a:r>
              <a:rPr lang="en-US" sz="1200" dirty="0"/>
              <a:t>&gt;&gt;&gt; </a:t>
            </a:r>
            <a:r>
              <a:rPr lang="en-US" sz="1200" dirty="0" err="1"/>
              <a:t>example_feature</a:t>
            </a:r>
            <a:r>
              <a:rPr lang="en-US" sz="1200" dirty="0"/>
              <a:t> = </a:t>
            </a:r>
            <a:r>
              <a:rPr lang="en-US" sz="1200" dirty="0" err="1"/>
              <a:t>SeqFeature</a:t>
            </a:r>
            <a:r>
              <a:rPr lang="en-US" sz="1200" dirty="0"/>
              <a:t>(</a:t>
            </a:r>
            <a:r>
              <a:rPr lang="en-US" sz="1200" dirty="0" err="1"/>
              <a:t>FeatureLocation</a:t>
            </a:r>
            <a:r>
              <a:rPr lang="en-US" sz="1200" dirty="0"/>
              <a:t>(5, 18), type="gene", strand=-1)</a:t>
            </a:r>
          </a:p>
        </p:txBody>
      </p:sp>
      <p:sp>
        <p:nvSpPr>
          <p:cNvPr id="8" name="ZoneTexte 7"/>
          <p:cNvSpPr txBox="1"/>
          <p:nvPr/>
        </p:nvSpPr>
        <p:spPr>
          <a:xfrm>
            <a:off x="279399" y="3920632"/>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feature_seq</a:t>
            </a:r>
            <a:r>
              <a:rPr lang="en-US" sz="1200" dirty="0"/>
              <a:t> = </a:t>
            </a:r>
            <a:r>
              <a:rPr lang="en-US" sz="1200" dirty="0" err="1"/>
              <a:t>example_parent</a:t>
            </a:r>
            <a:r>
              <a:rPr lang="en-US" sz="1200" dirty="0"/>
              <a:t>[</a:t>
            </a:r>
            <a:r>
              <a:rPr lang="en-US" sz="1200" dirty="0" err="1"/>
              <a:t>example_feature.location.start:example_feature.location.end</a:t>
            </a:r>
            <a:r>
              <a:rPr lang="en-US" sz="1200" dirty="0"/>
              <a:t>].</a:t>
            </a:r>
            <a:r>
              <a:rPr lang="en-US" sz="1200" dirty="0" err="1"/>
              <a:t>reverse_complement</a:t>
            </a:r>
            <a:r>
              <a:rPr lang="en-US" sz="1200" dirty="0"/>
              <a:t>() </a:t>
            </a:r>
            <a:endParaRPr lang="en-US" sz="1200" dirty="0" smtClean="0"/>
          </a:p>
          <a:p>
            <a:r>
              <a:rPr lang="en-US" sz="1200" dirty="0" smtClean="0"/>
              <a:t>&gt;</a:t>
            </a:r>
            <a:r>
              <a:rPr lang="en-US" sz="1200" dirty="0"/>
              <a:t>&gt;&gt; print(</a:t>
            </a:r>
            <a:r>
              <a:rPr lang="en-US" sz="1200" dirty="0" err="1"/>
              <a:t>feature_seq</a:t>
            </a:r>
            <a:r>
              <a:rPr lang="en-US" sz="1200" dirty="0"/>
              <a:t>) AGCCTTTGCCGTC</a:t>
            </a:r>
            <a:endParaRPr lang="en-US" sz="1200" dirty="0">
              <a:solidFill>
                <a:srgbClr val="FF0000"/>
              </a:solidFill>
            </a:endParaRPr>
          </a:p>
        </p:txBody>
      </p:sp>
      <p:sp>
        <p:nvSpPr>
          <p:cNvPr id="9" name="ZoneTexte 8"/>
          <p:cNvSpPr txBox="1"/>
          <p:nvPr/>
        </p:nvSpPr>
        <p:spPr>
          <a:xfrm>
            <a:off x="279399" y="4949424"/>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feature_seq</a:t>
            </a:r>
            <a:r>
              <a:rPr lang="en-US" sz="1200" dirty="0"/>
              <a:t> = </a:t>
            </a:r>
            <a:r>
              <a:rPr lang="en-US" sz="1200" dirty="0" err="1"/>
              <a:t>example_feature.extract</a:t>
            </a:r>
            <a:r>
              <a:rPr lang="en-US" sz="1200" dirty="0"/>
              <a:t>(</a:t>
            </a:r>
            <a:r>
              <a:rPr lang="en-US" sz="1200" dirty="0" err="1"/>
              <a:t>example_parent</a:t>
            </a:r>
            <a:r>
              <a:rPr lang="en-US" sz="1200" dirty="0"/>
              <a:t>)</a:t>
            </a:r>
          </a:p>
          <a:p>
            <a:r>
              <a:rPr lang="en-US" sz="1200" dirty="0"/>
              <a:t>&gt;&gt;&gt; print(</a:t>
            </a:r>
            <a:r>
              <a:rPr lang="en-US" sz="1200" dirty="0" err="1"/>
              <a:t>feature_seq</a:t>
            </a:r>
            <a:r>
              <a:rPr lang="en-US" sz="1200" dirty="0"/>
              <a:t>)</a:t>
            </a:r>
          </a:p>
          <a:p>
            <a:r>
              <a:rPr lang="en-US" sz="1200" dirty="0"/>
              <a:t>AGCCTTTGCCGTC</a:t>
            </a:r>
          </a:p>
        </p:txBody>
      </p:sp>
      <p:sp>
        <p:nvSpPr>
          <p:cNvPr id="10" name="Espace réservé du contenu 2"/>
          <p:cNvSpPr txBox="1">
            <a:spLocks/>
          </p:cNvSpPr>
          <p:nvPr/>
        </p:nvSpPr>
        <p:spPr>
          <a:xfrm>
            <a:off x="279399" y="5992615"/>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t>
            </a:r>
            <a:r>
              <a:rPr lang="en-US" dirty="0" smtClean="0"/>
              <a:t>he </a:t>
            </a:r>
            <a:r>
              <a:rPr lang="en-US" dirty="0"/>
              <a:t>location </a:t>
            </a:r>
            <a:r>
              <a:rPr lang="en-US" dirty="0" smtClean="0"/>
              <a:t>describes </a:t>
            </a:r>
            <a:r>
              <a:rPr lang="en-US" dirty="0"/>
              <a:t>how to get this from the parent sequence</a:t>
            </a:r>
          </a:p>
          <a:p>
            <a:endParaRPr lang="fr-FR" dirty="0"/>
          </a:p>
        </p:txBody>
      </p:sp>
      <p:sp>
        <p:nvSpPr>
          <p:cNvPr id="11" name="Espace réservé du contenu 2"/>
          <p:cNvSpPr txBox="1">
            <a:spLocks/>
          </p:cNvSpPr>
          <p:nvPr/>
        </p:nvSpPr>
        <p:spPr>
          <a:xfrm>
            <a:off x="279399" y="3188949"/>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Take </a:t>
            </a:r>
            <a:r>
              <a:rPr lang="en-US" dirty="0"/>
              <a:t>the parent sequence, slice it to extract 5:18, and then take the reverse complement</a:t>
            </a:r>
            <a:endParaRPr lang="fr-FR" dirty="0"/>
          </a:p>
        </p:txBody>
      </p:sp>
      <p:sp>
        <p:nvSpPr>
          <p:cNvPr id="12" name="Espace réservé du contenu 2"/>
          <p:cNvSpPr txBox="1">
            <a:spLocks/>
          </p:cNvSpPr>
          <p:nvPr/>
        </p:nvSpPr>
        <p:spPr>
          <a:xfrm>
            <a:off x="279400" y="4387324"/>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smtClean="0"/>
              <a:t>SeqFeature</a:t>
            </a:r>
            <a:r>
              <a:rPr lang="en-US" dirty="0"/>
              <a:t> </a:t>
            </a:r>
            <a:r>
              <a:rPr lang="en-US" dirty="0" smtClean="0"/>
              <a:t>object </a:t>
            </a:r>
            <a:r>
              <a:rPr lang="en-US" dirty="0"/>
              <a:t>has </a:t>
            </a:r>
            <a:r>
              <a:rPr lang="en-US" dirty="0" smtClean="0"/>
              <a:t>an extract</a:t>
            </a:r>
            <a:r>
              <a:rPr lang="en-US" dirty="0"/>
              <a:t> </a:t>
            </a:r>
            <a:r>
              <a:rPr lang="en-US" dirty="0" smtClean="0"/>
              <a:t>method </a:t>
            </a:r>
            <a:r>
              <a:rPr lang="en-US" dirty="0"/>
              <a:t>to take care of all this</a:t>
            </a:r>
          </a:p>
          <a:p>
            <a:endParaRPr lang="fr-FR" dirty="0"/>
          </a:p>
        </p:txBody>
      </p:sp>
    </p:spTree>
    <p:extLst>
      <p:ext uri="{BB962C8B-B14F-4D97-AF65-F5344CB8AC3E}">
        <p14:creationId xmlns:p14="http://schemas.microsoft.com/office/powerpoint/2010/main" val="2301671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Sequence described by a feature or </a:t>
            </a:r>
            <a:r>
              <a:rPr lang="en-US" dirty="0" smtClean="0"/>
              <a:t>location (2)</a:t>
            </a:r>
            <a:endParaRPr lang="fr-FR" dirty="0"/>
          </a:p>
        </p:txBody>
      </p:sp>
      <p:sp>
        <p:nvSpPr>
          <p:cNvPr id="3" name="Espace réservé du contenu 2"/>
          <p:cNvSpPr>
            <a:spLocks noGrp="1"/>
          </p:cNvSpPr>
          <p:nvPr>
            <p:ph idx="1"/>
          </p:nvPr>
        </p:nvSpPr>
        <p:spPr>
          <a:xfrm>
            <a:off x="279400" y="1236134"/>
            <a:ext cx="8644466" cy="521601"/>
          </a:xfrm>
        </p:spPr>
        <p:txBody>
          <a:bodyPr/>
          <a:lstStyle/>
          <a:p>
            <a:r>
              <a:rPr lang="en-US" dirty="0"/>
              <a:t>The length of </a:t>
            </a:r>
            <a:r>
              <a:rPr lang="en-US" dirty="0" smtClean="0"/>
              <a:t>a </a:t>
            </a:r>
            <a:r>
              <a:rPr lang="en-US" dirty="0" err="1" smtClean="0"/>
              <a:t>SeqFeature</a:t>
            </a:r>
            <a:r>
              <a:rPr lang="en-US" dirty="0"/>
              <a:t> </a:t>
            </a:r>
            <a:r>
              <a:rPr lang="en-US" dirty="0" smtClean="0"/>
              <a:t>or </a:t>
            </a:r>
            <a:r>
              <a:rPr lang="en-US" dirty="0"/>
              <a:t>location matches that of the region of sequence it describes</a:t>
            </a:r>
          </a:p>
          <a:p>
            <a:endParaRPr lang="fr-FR" dirty="0"/>
          </a:p>
        </p:txBody>
      </p:sp>
      <p:sp>
        <p:nvSpPr>
          <p:cNvPr id="4" name="Espace réservé de la date 3"/>
          <p:cNvSpPr>
            <a:spLocks noGrp="1"/>
          </p:cNvSpPr>
          <p:nvPr>
            <p:ph type="dt" sz="half" idx="10"/>
          </p:nvPr>
        </p:nvSpPr>
        <p:spPr/>
        <p:txBody>
          <a:bodyPr/>
          <a:lstStyle/>
          <a:p>
            <a:fld id="{C973F3C1-11A8-D04D-95A5-A1A99A6B4EA2}"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22</a:t>
            </a:fld>
            <a:endParaRPr lang="fr-FR" dirty="0"/>
          </a:p>
        </p:txBody>
      </p:sp>
      <p:sp>
        <p:nvSpPr>
          <p:cNvPr id="10" name="ZoneTexte 9"/>
          <p:cNvSpPr txBox="1"/>
          <p:nvPr/>
        </p:nvSpPr>
        <p:spPr>
          <a:xfrm>
            <a:off x="279400" y="2074399"/>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example_feature.extract</a:t>
            </a:r>
            <a:r>
              <a:rPr lang="en-US" sz="1200" dirty="0"/>
              <a:t>(</a:t>
            </a:r>
            <a:r>
              <a:rPr lang="en-US" sz="1200" dirty="0" err="1"/>
              <a:t>example_parent</a:t>
            </a:r>
            <a:r>
              <a:rPr lang="en-US" sz="1200" dirty="0"/>
              <a:t>))</a:t>
            </a:r>
          </a:p>
          <a:p>
            <a:r>
              <a:rPr lang="en-US" sz="1200" dirty="0"/>
              <a:t>AGCCTTTGCCGTC</a:t>
            </a:r>
          </a:p>
          <a:p>
            <a:r>
              <a:rPr lang="en-US" sz="1200" dirty="0"/>
              <a:t>&gt;&gt;&gt; print(</a:t>
            </a:r>
            <a:r>
              <a:rPr lang="en-US" sz="1200" dirty="0" err="1"/>
              <a:t>len</a:t>
            </a:r>
            <a:r>
              <a:rPr lang="en-US" sz="1200" dirty="0"/>
              <a:t>(</a:t>
            </a:r>
            <a:r>
              <a:rPr lang="en-US" sz="1200" dirty="0" err="1"/>
              <a:t>example_feature.extract</a:t>
            </a:r>
            <a:r>
              <a:rPr lang="en-US" sz="1200" dirty="0"/>
              <a:t>(</a:t>
            </a:r>
            <a:r>
              <a:rPr lang="en-US" sz="1200" dirty="0" err="1"/>
              <a:t>example_parent</a:t>
            </a:r>
            <a:r>
              <a:rPr lang="en-US" sz="1200" dirty="0"/>
              <a:t>)))</a:t>
            </a:r>
          </a:p>
          <a:p>
            <a:r>
              <a:rPr lang="en-US" sz="1200" dirty="0"/>
              <a:t>13</a:t>
            </a:r>
          </a:p>
          <a:p>
            <a:r>
              <a:rPr lang="en-US" sz="1200" dirty="0"/>
              <a:t>&gt;&gt;&gt; print(</a:t>
            </a:r>
            <a:r>
              <a:rPr lang="en-US" sz="1200" dirty="0" err="1"/>
              <a:t>len</a:t>
            </a:r>
            <a:r>
              <a:rPr lang="en-US" sz="1200" dirty="0"/>
              <a:t>(</a:t>
            </a:r>
            <a:r>
              <a:rPr lang="en-US" sz="1200" dirty="0" err="1"/>
              <a:t>example_feature</a:t>
            </a:r>
            <a:r>
              <a:rPr lang="en-US" sz="1200" dirty="0"/>
              <a:t>))</a:t>
            </a:r>
          </a:p>
          <a:p>
            <a:r>
              <a:rPr lang="en-US" sz="1200" dirty="0"/>
              <a:t>13</a:t>
            </a:r>
          </a:p>
          <a:p>
            <a:r>
              <a:rPr lang="en-US" sz="1200" dirty="0"/>
              <a:t>&gt;&gt;&gt; print(</a:t>
            </a:r>
            <a:r>
              <a:rPr lang="en-US" sz="1200" dirty="0" err="1"/>
              <a:t>len</a:t>
            </a:r>
            <a:r>
              <a:rPr lang="en-US" sz="1200" dirty="0"/>
              <a:t>(</a:t>
            </a:r>
            <a:r>
              <a:rPr lang="en-US" sz="1200" dirty="0" err="1"/>
              <a:t>example_feature.location</a:t>
            </a:r>
            <a:r>
              <a:rPr lang="en-US" sz="1200" dirty="0"/>
              <a:t>))</a:t>
            </a:r>
          </a:p>
          <a:p>
            <a:r>
              <a:rPr lang="en-US" sz="1200" dirty="0"/>
              <a:t>13</a:t>
            </a:r>
          </a:p>
        </p:txBody>
      </p:sp>
      <p:sp>
        <p:nvSpPr>
          <p:cNvPr id="12" name="Espace réservé du contenu 2"/>
          <p:cNvSpPr txBox="1">
            <a:spLocks/>
          </p:cNvSpPr>
          <p:nvPr/>
        </p:nvSpPr>
        <p:spPr>
          <a:xfrm>
            <a:off x="279400" y="3941426"/>
            <a:ext cx="8644466" cy="15359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simple </a:t>
            </a:r>
            <a:r>
              <a:rPr lang="en-US" dirty="0" err="1"/>
              <a:t>FeatureLocation</a:t>
            </a:r>
            <a:r>
              <a:rPr lang="en-US" dirty="0"/>
              <a:t> objects the length is just the </a:t>
            </a:r>
            <a:r>
              <a:rPr lang="en-US" dirty="0" smtClean="0"/>
              <a:t>difference </a:t>
            </a:r>
            <a:r>
              <a:rPr lang="en-US" dirty="0"/>
              <a:t>between the start and end positions</a:t>
            </a:r>
            <a:r>
              <a:rPr lang="en-US" dirty="0" smtClean="0"/>
              <a:t>.</a:t>
            </a:r>
          </a:p>
          <a:p>
            <a:r>
              <a:rPr lang="en-US" dirty="0"/>
              <a:t>F</a:t>
            </a:r>
            <a:r>
              <a:rPr lang="en-US" dirty="0" smtClean="0"/>
              <a:t>or </a:t>
            </a:r>
            <a:r>
              <a:rPr lang="en-US" dirty="0"/>
              <a:t>a </a:t>
            </a:r>
            <a:r>
              <a:rPr lang="en-US" dirty="0" err="1" smtClean="0"/>
              <a:t>CompoundLocation</a:t>
            </a:r>
            <a:r>
              <a:rPr lang="en-US" dirty="0" smtClean="0"/>
              <a:t> </a:t>
            </a:r>
            <a:r>
              <a:rPr lang="en-US" dirty="0"/>
              <a:t>objects</a:t>
            </a:r>
            <a:r>
              <a:rPr lang="en-US" dirty="0" smtClean="0"/>
              <a:t>, </a:t>
            </a:r>
            <a:r>
              <a:rPr lang="en-US" dirty="0"/>
              <a:t>the length is the sum of the constituent regions</a:t>
            </a:r>
          </a:p>
          <a:p>
            <a:endParaRPr lang="en-US" dirty="0"/>
          </a:p>
          <a:p>
            <a:endParaRPr lang="fr-FR" dirty="0"/>
          </a:p>
        </p:txBody>
      </p:sp>
    </p:spTree>
    <p:extLst>
      <p:ext uri="{BB962C8B-B14F-4D97-AF65-F5344CB8AC3E}">
        <p14:creationId xmlns:p14="http://schemas.microsoft.com/office/powerpoint/2010/main" val="184052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476240"/>
          </a:xfrm>
        </p:spPr>
        <p:txBody>
          <a:bodyPr/>
          <a:lstStyle/>
          <a:p>
            <a:endParaRPr lang="fr-FR"/>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23</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360619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507791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555621"/>
          </a:xfrm>
        </p:spPr>
        <p:txBody>
          <a:bodyPr/>
          <a:lstStyle/>
          <a:p>
            <a:endParaRPr lang="fr-FR" dirty="0"/>
          </a:p>
        </p:txBody>
      </p:sp>
      <p:sp>
        <p:nvSpPr>
          <p:cNvPr id="4" name="Espace réservé de la date 3"/>
          <p:cNvSpPr>
            <a:spLocks noGrp="1"/>
          </p:cNvSpPr>
          <p:nvPr>
            <p:ph type="dt" sz="half" idx="10"/>
          </p:nvPr>
        </p:nvSpPr>
        <p:spPr/>
        <p:txBody>
          <a:bodyPr/>
          <a:lstStyle/>
          <a:p>
            <a:fld id="{547AF819-BBC3-A543-8BA9-FA628D21DBBF}"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24</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360619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1268716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Comparison</a:t>
            </a:r>
            <a:endParaRPr lang="fr-FR" dirty="0"/>
          </a:p>
        </p:txBody>
      </p:sp>
      <p:sp>
        <p:nvSpPr>
          <p:cNvPr id="3" name="Espace réservé du contenu 2"/>
          <p:cNvSpPr>
            <a:spLocks noGrp="1"/>
          </p:cNvSpPr>
          <p:nvPr>
            <p:ph idx="1"/>
          </p:nvPr>
        </p:nvSpPr>
        <p:spPr>
          <a:xfrm>
            <a:off x="279400" y="918614"/>
            <a:ext cx="8644466" cy="476240"/>
          </a:xfrm>
        </p:spPr>
        <p:txBody>
          <a:bodyPr/>
          <a:lstStyle/>
          <a:p>
            <a:r>
              <a:rPr lang="en-US" dirty="0" err="1" smtClean="0"/>
              <a:t>SeqRecord</a:t>
            </a:r>
            <a:r>
              <a:rPr lang="en-US" dirty="0"/>
              <a:t> </a:t>
            </a:r>
            <a:r>
              <a:rPr lang="en-US" dirty="0" smtClean="0"/>
              <a:t>objects </a:t>
            </a:r>
            <a:r>
              <a:rPr lang="en-US" dirty="0"/>
              <a:t>can be very complex, but here's a simple example</a:t>
            </a:r>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25</a:t>
            </a:fld>
            <a:endParaRPr lang="fr-FR" dirty="0"/>
          </a:p>
        </p:txBody>
      </p:sp>
      <p:sp>
        <p:nvSpPr>
          <p:cNvPr id="7" name="ZoneTexte 6"/>
          <p:cNvSpPr txBox="1"/>
          <p:nvPr/>
        </p:nvSpPr>
        <p:spPr>
          <a:xfrm>
            <a:off x="279400" y="1439359"/>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Bio.Seq import Seq</a:t>
            </a:r>
          </a:p>
          <a:p>
            <a:r>
              <a:rPr lang="mr-IN" sz="1200" dirty="0">
                <a:latin typeface="Arial"/>
                <a:cs typeface="Arial"/>
              </a:rPr>
              <a:t>&gt;&gt;&gt; from Bio.SeqRecord import SeqRecord</a:t>
            </a:r>
          </a:p>
          <a:p>
            <a:r>
              <a:rPr lang="mr-IN" sz="1200" dirty="0">
                <a:latin typeface="Arial"/>
                <a:cs typeface="Arial"/>
              </a:rPr>
              <a:t>&gt;&gt;&gt; record1 = SeqRecord(Seq("ACGT"), id="test")</a:t>
            </a:r>
          </a:p>
          <a:p>
            <a:r>
              <a:rPr lang="mr-IN" sz="1200" dirty="0">
                <a:latin typeface="Arial"/>
                <a:cs typeface="Arial"/>
              </a:rPr>
              <a:t>&gt;&gt;&gt; record2 = SeqRecord(Seq("ACGT"), id="test"</a:t>
            </a:r>
            <a:r>
              <a:rPr lang="mr-IN" sz="1200" dirty="0" smtClean="0">
                <a:latin typeface="Arial"/>
                <a:cs typeface="Arial"/>
              </a:rPr>
              <a:t>)</a:t>
            </a:r>
            <a:endParaRPr lang="fr-FR" sz="1200" dirty="0" smtClean="0">
              <a:latin typeface="Arial"/>
              <a:cs typeface="Arial"/>
            </a:endParaRPr>
          </a:p>
          <a:p>
            <a:r>
              <a:rPr lang="mr-IN" sz="1200" dirty="0">
                <a:latin typeface="Arial"/>
                <a:cs typeface="Arial"/>
              </a:rPr>
              <a:t>&gt;&gt;&gt; record1 == </a:t>
            </a:r>
            <a:r>
              <a:rPr lang="mr-IN" sz="1200" dirty="0" smtClean="0">
                <a:latin typeface="Arial"/>
                <a:cs typeface="Arial"/>
              </a:rPr>
              <a:t>record2</a:t>
            </a:r>
            <a:endParaRPr lang="mr-IN" sz="1200" dirty="0">
              <a:latin typeface="Arial"/>
              <a:cs typeface="Arial"/>
            </a:endParaRPr>
          </a:p>
        </p:txBody>
      </p:sp>
      <p:sp>
        <p:nvSpPr>
          <p:cNvPr id="9" name="Espace réservé du contenu 2"/>
          <p:cNvSpPr txBox="1">
            <a:spLocks/>
          </p:cNvSpPr>
          <p:nvPr/>
        </p:nvSpPr>
        <p:spPr>
          <a:xfrm>
            <a:off x="279400" y="2454520"/>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What happens when you try to compare these </a:t>
            </a:r>
            <a:r>
              <a:rPr lang="en-US" dirty="0" smtClean="0"/>
              <a:t>“identical</a:t>
            </a:r>
            <a:r>
              <a:rPr lang="en-US" dirty="0"/>
              <a:t>" records?</a:t>
            </a:r>
            <a:endParaRPr lang="fr-FR" dirty="0"/>
          </a:p>
        </p:txBody>
      </p:sp>
      <p:sp>
        <p:nvSpPr>
          <p:cNvPr id="10" name="Espace réservé du contenu 2"/>
          <p:cNvSpPr txBox="1">
            <a:spLocks/>
          </p:cNvSpPr>
          <p:nvPr/>
        </p:nvSpPr>
        <p:spPr>
          <a:xfrm>
            <a:off x="279400" y="2870842"/>
            <a:ext cx="8644466" cy="79206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In older </a:t>
            </a:r>
            <a:r>
              <a:rPr lang="en-US" dirty="0"/>
              <a:t>versions of </a:t>
            </a:r>
            <a:r>
              <a:rPr lang="en-US" dirty="0" smtClean="0"/>
              <a:t>Biopython,  record1 </a:t>
            </a:r>
            <a:r>
              <a:rPr lang="en-US" dirty="0"/>
              <a:t>== </a:t>
            </a:r>
            <a:r>
              <a:rPr lang="en-US" dirty="0" smtClean="0"/>
              <a:t>record2 would </a:t>
            </a:r>
            <a:r>
              <a:rPr lang="en-US" dirty="0"/>
              <a:t>only </a:t>
            </a:r>
            <a:r>
              <a:rPr lang="en-US" dirty="0" smtClean="0"/>
              <a:t>return true </a:t>
            </a:r>
            <a:r>
              <a:rPr lang="en-US" dirty="0"/>
              <a:t>if these variables pointed at the </a:t>
            </a:r>
            <a:r>
              <a:rPr lang="en-US" dirty="0" smtClean="0"/>
              <a:t>same object </a:t>
            </a:r>
            <a:r>
              <a:rPr lang="en-US" dirty="0"/>
              <a:t>in memory.</a:t>
            </a:r>
          </a:p>
          <a:p>
            <a:endParaRPr lang="en-US" dirty="0"/>
          </a:p>
          <a:p>
            <a:endParaRPr lang="fr-FR" dirty="0"/>
          </a:p>
        </p:txBody>
      </p:sp>
      <p:sp>
        <p:nvSpPr>
          <p:cNvPr id="11" name="ZoneTexte 10"/>
          <p:cNvSpPr txBox="1"/>
          <p:nvPr/>
        </p:nvSpPr>
        <p:spPr>
          <a:xfrm>
            <a:off x="279400" y="3619450"/>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record1 == record2</a:t>
            </a:r>
          </a:p>
          <a:p>
            <a:r>
              <a:rPr lang="fr-FR" sz="1200" dirty="0" smtClean="0">
                <a:solidFill>
                  <a:srgbClr val="FF0000"/>
                </a:solidFill>
                <a:latin typeface="Arial"/>
                <a:cs typeface="Arial"/>
              </a:rPr>
              <a:t>False</a:t>
            </a:r>
            <a:endParaRPr lang="mr-IN" sz="1200" dirty="0">
              <a:solidFill>
                <a:srgbClr val="FF0000"/>
              </a:solidFill>
              <a:latin typeface="Arial"/>
              <a:cs typeface="Arial"/>
            </a:endParaRPr>
          </a:p>
        </p:txBody>
      </p:sp>
      <p:sp>
        <p:nvSpPr>
          <p:cNvPr id="12" name="Espace réservé du contenu 2"/>
          <p:cNvSpPr txBox="1">
            <a:spLocks/>
          </p:cNvSpPr>
          <p:nvPr/>
        </p:nvSpPr>
        <p:spPr>
          <a:xfrm>
            <a:off x="279400" y="4058435"/>
            <a:ext cx="8644466" cy="4323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In Biopython 1.67,</a:t>
            </a:r>
            <a:r>
              <a:rPr lang="en-US" dirty="0"/>
              <a:t> </a:t>
            </a:r>
            <a:r>
              <a:rPr lang="en-US" dirty="0" smtClean="0"/>
              <a:t>this will raise a exception</a:t>
            </a:r>
            <a:endParaRPr lang="en-US" dirty="0"/>
          </a:p>
          <a:p>
            <a:endParaRPr lang="fr-FR" dirty="0"/>
          </a:p>
        </p:txBody>
      </p:sp>
      <p:sp>
        <p:nvSpPr>
          <p:cNvPr id="13" name="ZoneTexte 12"/>
          <p:cNvSpPr txBox="1"/>
          <p:nvPr/>
        </p:nvSpPr>
        <p:spPr>
          <a:xfrm>
            <a:off x="279400" y="453471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record1 == record2</a:t>
            </a:r>
          </a:p>
          <a:p>
            <a:r>
              <a:rPr lang="en-US" sz="1200" dirty="0" err="1">
                <a:solidFill>
                  <a:srgbClr val="FF0000"/>
                </a:solidFill>
              </a:rPr>
              <a:t>Traceback</a:t>
            </a:r>
            <a:r>
              <a:rPr lang="en-US" sz="1200" dirty="0">
                <a:solidFill>
                  <a:srgbClr val="FF0000"/>
                </a:solidFill>
              </a:rPr>
              <a:t> (most recent call last)</a:t>
            </a:r>
            <a:r>
              <a:rPr lang="en-US" sz="1200" dirty="0" smtClean="0">
                <a:solidFill>
                  <a:srgbClr val="FF0000"/>
                </a:solidFill>
              </a:rPr>
              <a:t>:</a:t>
            </a:r>
            <a:endParaRPr lang="en-US" sz="1200" dirty="0">
              <a:solidFill>
                <a:srgbClr val="FF0000"/>
              </a:solidFill>
            </a:endParaRPr>
          </a:p>
          <a:p>
            <a:r>
              <a:rPr lang="en-US" sz="1200" dirty="0" err="1">
                <a:solidFill>
                  <a:srgbClr val="FF0000"/>
                </a:solidFill>
              </a:rPr>
              <a:t>NotImplementedError</a:t>
            </a:r>
            <a:r>
              <a:rPr lang="en-US" sz="1200" dirty="0">
                <a:solidFill>
                  <a:srgbClr val="FF0000"/>
                </a:solidFill>
              </a:rPr>
              <a:t>: </a:t>
            </a:r>
            <a:r>
              <a:rPr lang="en-US" sz="1200" dirty="0" err="1">
                <a:solidFill>
                  <a:srgbClr val="FF0000"/>
                </a:solidFill>
              </a:rPr>
              <a:t>SeqRecord</a:t>
            </a:r>
            <a:r>
              <a:rPr lang="en-US" sz="1200" dirty="0">
                <a:solidFill>
                  <a:srgbClr val="FF0000"/>
                </a:solidFill>
              </a:rPr>
              <a:t> comparison is deliberately not implemented. Explicitly compare the attributes of interest.</a:t>
            </a:r>
          </a:p>
        </p:txBody>
      </p:sp>
      <p:sp>
        <p:nvSpPr>
          <p:cNvPr id="14" name="Espace réservé du contenu 2"/>
          <p:cNvSpPr txBox="1">
            <a:spLocks/>
          </p:cNvSpPr>
          <p:nvPr/>
        </p:nvSpPr>
        <p:spPr>
          <a:xfrm>
            <a:off x="279400" y="5150254"/>
            <a:ext cx="8644466" cy="4323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you should check the attributes you are interested in</a:t>
            </a:r>
          </a:p>
          <a:p>
            <a:endParaRPr lang="fr-FR" dirty="0"/>
          </a:p>
        </p:txBody>
      </p:sp>
      <p:sp>
        <p:nvSpPr>
          <p:cNvPr id="15" name="ZoneTexte 14"/>
          <p:cNvSpPr txBox="1"/>
          <p:nvPr/>
        </p:nvSpPr>
        <p:spPr>
          <a:xfrm>
            <a:off x="279400" y="5600783"/>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record1.id == record2.id</a:t>
            </a:r>
          </a:p>
          <a:p>
            <a:r>
              <a:rPr lang="mr-IN" sz="1200" dirty="0">
                <a:solidFill>
                  <a:srgbClr val="FF0000"/>
                </a:solidFill>
                <a:latin typeface="Arial"/>
                <a:cs typeface="Arial"/>
              </a:rPr>
              <a:t>True</a:t>
            </a:r>
          </a:p>
          <a:p>
            <a:r>
              <a:rPr lang="mr-IN" sz="1200" dirty="0">
                <a:latin typeface="Arial"/>
                <a:cs typeface="Arial"/>
              </a:rPr>
              <a:t>&gt;&gt;&gt; record1.seq == record2.seq</a:t>
            </a:r>
          </a:p>
          <a:p>
            <a:r>
              <a:rPr lang="mr-IN" sz="1200" dirty="0">
                <a:solidFill>
                  <a:srgbClr val="FF0000"/>
                </a:solidFill>
                <a:latin typeface="Arial"/>
                <a:cs typeface="Arial"/>
              </a:rPr>
              <a:t>True</a:t>
            </a:r>
          </a:p>
        </p:txBody>
      </p:sp>
    </p:spTree>
    <p:extLst>
      <p:ext uri="{BB962C8B-B14F-4D97-AF65-F5344CB8AC3E}">
        <p14:creationId xmlns:p14="http://schemas.microsoft.com/office/powerpoint/2010/main" val="2635730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References</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it-IT" dirty="0" err="1" smtClean="0"/>
              <a:t>Bio.SeqFeature.Reference</a:t>
            </a:r>
            <a:r>
              <a:rPr lang="it-IT" dirty="0"/>
              <a:t> </a:t>
            </a:r>
            <a:r>
              <a:rPr lang="it-IT" dirty="0" err="1" smtClean="0"/>
              <a:t>class</a:t>
            </a:r>
            <a:endParaRPr lang="it-IT" dirty="0" smtClean="0"/>
          </a:p>
          <a:p>
            <a:pPr lvl="1"/>
            <a:r>
              <a:rPr lang="fr-FR" sz="1600" dirty="0" smtClean="0"/>
              <a:t>J</a:t>
            </a:r>
            <a:r>
              <a:rPr lang="en-US" sz="1600" dirty="0" err="1" smtClean="0"/>
              <a:t>ournal</a:t>
            </a:r>
            <a:endParaRPr lang="en-US" sz="1600" dirty="0"/>
          </a:p>
          <a:p>
            <a:pPr lvl="1"/>
            <a:r>
              <a:rPr lang="fr-FR" sz="1600" dirty="0" err="1" smtClean="0"/>
              <a:t>T</a:t>
            </a:r>
            <a:r>
              <a:rPr lang="en-US" sz="1600" dirty="0" err="1" smtClean="0"/>
              <a:t>itle</a:t>
            </a:r>
            <a:endParaRPr lang="en-US" sz="1600" dirty="0"/>
          </a:p>
          <a:p>
            <a:pPr lvl="1"/>
            <a:r>
              <a:rPr lang="en-US" sz="1600" dirty="0"/>
              <a:t>A</a:t>
            </a:r>
            <a:r>
              <a:rPr lang="en-US" sz="1600" dirty="0" smtClean="0"/>
              <a:t>uthors</a:t>
            </a:r>
            <a:endParaRPr lang="en-US" sz="1600" dirty="0"/>
          </a:p>
          <a:p>
            <a:r>
              <a:rPr lang="en-US" dirty="0" smtClean="0"/>
              <a:t>Additionally</a:t>
            </a:r>
          </a:p>
          <a:p>
            <a:pPr lvl="1"/>
            <a:r>
              <a:rPr lang="en-US" sz="1600" dirty="0" err="1" smtClean="0"/>
              <a:t>medline_id</a:t>
            </a:r>
            <a:r>
              <a:rPr lang="en-US" sz="1600" dirty="0" smtClean="0"/>
              <a:t> </a:t>
            </a:r>
          </a:p>
          <a:p>
            <a:pPr lvl="1"/>
            <a:r>
              <a:rPr lang="en-US" sz="1600" dirty="0" err="1" smtClean="0"/>
              <a:t>pubmed_id</a:t>
            </a:r>
            <a:r>
              <a:rPr lang="en-US" sz="1600" dirty="0" smtClean="0"/>
              <a:t> </a:t>
            </a:r>
          </a:p>
          <a:p>
            <a:pPr lvl="1"/>
            <a:r>
              <a:rPr lang="en-US" sz="1600" dirty="0" smtClean="0"/>
              <a:t>a comment</a:t>
            </a:r>
            <a:endParaRPr lang="en-US" sz="1600" dirty="0"/>
          </a:p>
          <a:p>
            <a:endParaRPr lang="it-IT" dirty="0" smtClean="0"/>
          </a:p>
          <a:p>
            <a:endParaRPr lang="it-IT" dirty="0"/>
          </a:p>
          <a:p>
            <a:endParaRPr lang="it-IT" dirty="0" smtClean="0"/>
          </a:p>
          <a:p>
            <a:endParaRPr lang="it-IT" dirty="0"/>
          </a:p>
          <a:p>
            <a:endParaRPr lang="it-IT"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26</a:t>
            </a:fld>
            <a:endParaRPr lang="fr-FR" dirty="0"/>
          </a:p>
        </p:txBody>
      </p:sp>
    </p:spTree>
    <p:extLst>
      <p:ext uri="{BB962C8B-B14F-4D97-AF65-F5344CB8AC3E}">
        <p14:creationId xmlns:p14="http://schemas.microsoft.com/office/powerpoint/2010/main" val="2745838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format </a:t>
            </a:r>
            <a:r>
              <a:rPr lang="fr-FR" dirty="0" err="1"/>
              <a:t>method</a:t>
            </a:r>
            <a:endParaRPr lang="fr-FR" dirty="0"/>
          </a:p>
        </p:txBody>
      </p:sp>
      <p:sp>
        <p:nvSpPr>
          <p:cNvPr id="3" name="Espace réservé du contenu 2"/>
          <p:cNvSpPr>
            <a:spLocks noGrp="1"/>
          </p:cNvSpPr>
          <p:nvPr>
            <p:ph idx="1"/>
          </p:nvPr>
        </p:nvSpPr>
        <p:spPr>
          <a:xfrm>
            <a:off x="279400" y="1088710"/>
            <a:ext cx="8644466" cy="555621"/>
          </a:xfrm>
        </p:spPr>
        <p:txBody>
          <a:bodyPr/>
          <a:lstStyle/>
          <a:p>
            <a:r>
              <a:rPr lang="en-US" dirty="0" smtClean="0"/>
              <a:t>Give </a:t>
            </a:r>
            <a:r>
              <a:rPr lang="en-US" dirty="0"/>
              <a:t>a string containing your record formatted using one of the output le formats supported by </a:t>
            </a:r>
            <a:r>
              <a:rPr lang="en-US" dirty="0" err="1"/>
              <a:t>Bio.SeqIO</a:t>
            </a:r>
            <a:r>
              <a:rPr lang="en-US" dirty="0"/>
              <a:t>, such as FASTA</a:t>
            </a:r>
          </a:p>
          <a:p>
            <a:endParaRPr lang="fr-FR" dirty="0"/>
          </a:p>
          <a:p>
            <a:endParaRPr lang="fr-FR" dirty="0"/>
          </a:p>
        </p:txBody>
      </p:sp>
      <p:sp>
        <p:nvSpPr>
          <p:cNvPr id="4" name="Espace réservé de la date 3"/>
          <p:cNvSpPr>
            <a:spLocks noGrp="1"/>
          </p:cNvSpPr>
          <p:nvPr>
            <p:ph type="dt" sz="half" idx="10"/>
          </p:nvPr>
        </p:nvSpPr>
        <p:spPr/>
        <p:txBody>
          <a:bodyPr/>
          <a:lstStyle/>
          <a:p>
            <a:fld id="{547AF819-BBC3-A543-8BA9-FA628D21DBBF}"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27</a:t>
            </a:fld>
            <a:endParaRPr lang="fr-FR" dirty="0"/>
          </a:p>
        </p:txBody>
      </p:sp>
      <p:sp>
        <p:nvSpPr>
          <p:cNvPr id="7" name="ZoneTexte 6"/>
          <p:cNvSpPr txBox="1"/>
          <p:nvPr/>
        </p:nvSpPr>
        <p:spPr>
          <a:xfrm>
            <a:off x="279400" y="1892959"/>
            <a:ext cx="8644466" cy="286232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a:t>
            </a:r>
            <a:r>
              <a:rPr lang="en-US" sz="1200" dirty="0" err="1"/>
              <a:t>Bio.Seq</a:t>
            </a:r>
            <a:r>
              <a:rPr lang="en-US" sz="1200" dirty="0"/>
              <a:t> import </a:t>
            </a:r>
            <a:r>
              <a:rPr lang="en-US" sz="1200" dirty="0" err="1"/>
              <a:t>Seq</a:t>
            </a:r>
            <a:endParaRPr lang="en-US" sz="1200" dirty="0"/>
          </a:p>
          <a:p>
            <a:r>
              <a:rPr lang="en-US" sz="1200" dirty="0"/>
              <a:t>from </a:t>
            </a:r>
            <a:r>
              <a:rPr lang="en-US" sz="1200" dirty="0" err="1"/>
              <a:t>Bio.SeqRecord</a:t>
            </a:r>
            <a:r>
              <a:rPr lang="en-US" sz="1200" dirty="0"/>
              <a:t> import </a:t>
            </a:r>
            <a:r>
              <a:rPr lang="en-US" sz="1200" dirty="0" err="1"/>
              <a:t>SeqRecord</a:t>
            </a:r>
            <a:endParaRPr lang="en-US" sz="1200" dirty="0"/>
          </a:p>
          <a:p>
            <a:r>
              <a:rPr lang="en-US" sz="1200" dirty="0"/>
              <a:t>from </a:t>
            </a:r>
            <a:r>
              <a:rPr lang="en-US" sz="1200" dirty="0" err="1"/>
              <a:t>Bio.Alphabet</a:t>
            </a:r>
            <a:r>
              <a:rPr lang="en-US" sz="1200" dirty="0"/>
              <a:t> import </a:t>
            </a:r>
            <a:r>
              <a:rPr lang="en-US" sz="1200" dirty="0" err="1"/>
              <a:t>generic_protein</a:t>
            </a:r>
            <a:endParaRPr lang="en-US" sz="1200" dirty="0"/>
          </a:p>
          <a:p>
            <a:r>
              <a:rPr lang="en-US" sz="1200" dirty="0"/>
              <a:t>record = </a:t>
            </a:r>
            <a:r>
              <a:rPr lang="en-US" sz="1200" dirty="0" err="1"/>
              <a:t>SeqRecord</a:t>
            </a:r>
            <a:r>
              <a:rPr lang="en-US" sz="1200" dirty="0"/>
              <a:t>(</a:t>
            </a:r>
            <a:r>
              <a:rPr lang="en-US" sz="1200" dirty="0" err="1"/>
              <a:t>Seq</a:t>
            </a:r>
            <a:r>
              <a:rPr lang="en-US" sz="1200" dirty="0"/>
              <a:t>("MMYQQGCFAGGTVLRLAKDLAENNRGARVLVVCSEITAVTFRGPSETHLDSMVGQALFGD" \</a:t>
            </a:r>
          </a:p>
          <a:p>
            <a:r>
              <a:rPr lang="en-US" sz="1200" dirty="0"/>
              <a:t>+"GAGAVIVGSDPDLSVERPLYELVWTGATLLPDSEGAIDGHLREVGLTFHLLKDVPGLISK" \</a:t>
            </a:r>
          </a:p>
          <a:p>
            <a:r>
              <a:rPr lang="en-US" sz="1200" dirty="0"/>
              <a:t>+"NIEKSLKEAFTPLGISDWNSTFWIAHPGGPAILDQVEAKLGLKEEKMRATREVLSEYGNM" \</a:t>
            </a:r>
          </a:p>
          <a:p>
            <a:r>
              <a:rPr lang="en-US" sz="1200" dirty="0"/>
              <a:t>+"SSAC", </a:t>
            </a:r>
            <a:r>
              <a:rPr lang="en-US" sz="1200" dirty="0" err="1"/>
              <a:t>generic_protein</a:t>
            </a:r>
            <a:r>
              <a:rPr lang="en-US" sz="1200" dirty="0"/>
              <a:t>),</a:t>
            </a:r>
          </a:p>
          <a:p>
            <a:r>
              <a:rPr lang="en-US" sz="1200" dirty="0"/>
              <a:t>id="gi|14150838|gb|AAK54648.1|AF376133_1",</a:t>
            </a:r>
          </a:p>
          <a:p>
            <a:r>
              <a:rPr lang="en-US" sz="1200" dirty="0"/>
              <a:t>description="</a:t>
            </a:r>
            <a:r>
              <a:rPr lang="en-US" sz="1200" dirty="0" err="1"/>
              <a:t>chalcone</a:t>
            </a:r>
            <a:r>
              <a:rPr lang="en-US" sz="1200" dirty="0"/>
              <a:t> synthase [</a:t>
            </a:r>
            <a:r>
              <a:rPr lang="en-US" sz="1200" dirty="0" err="1"/>
              <a:t>Cucumis</a:t>
            </a:r>
            <a:r>
              <a:rPr lang="en-US" sz="1200" dirty="0"/>
              <a:t> </a:t>
            </a:r>
            <a:r>
              <a:rPr lang="en-US" sz="1200" dirty="0" err="1"/>
              <a:t>sativus</a:t>
            </a:r>
            <a:r>
              <a:rPr lang="en-US" sz="1200" dirty="0"/>
              <a:t>]")</a:t>
            </a:r>
          </a:p>
          <a:p>
            <a:r>
              <a:rPr lang="en-US" sz="1200" dirty="0"/>
              <a:t>print(</a:t>
            </a:r>
            <a:r>
              <a:rPr lang="en-US" sz="1200" dirty="0" err="1"/>
              <a:t>record.format</a:t>
            </a:r>
            <a:r>
              <a:rPr lang="en-US" sz="1200" dirty="0"/>
              <a:t>("</a:t>
            </a:r>
            <a:r>
              <a:rPr lang="en-US" sz="1200" dirty="0" err="1"/>
              <a:t>fasta</a:t>
            </a:r>
            <a:r>
              <a:rPr lang="en-US" sz="1200" dirty="0"/>
              <a:t>")</a:t>
            </a:r>
            <a:r>
              <a:rPr lang="en-US" sz="1200" dirty="0" smtClean="0"/>
              <a:t>)</a:t>
            </a:r>
          </a:p>
          <a:p>
            <a:r>
              <a:rPr lang="en-US" sz="1200" dirty="0">
                <a:solidFill>
                  <a:srgbClr val="FF0000"/>
                </a:solidFill>
              </a:rPr>
              <a:t>&gt;gi|14150838|gb|AAK54648.1|AF376133_1 </a:t>
            </a:r>
            <a:r>
              <a:rPr lang="en-US" sz="1200" dirty="0" err="1">
                <a:solidFill>
                  <a:srgbClr val="FF0000"/>
                </a:solidFill>
              </a:rPr>
              <a:t>chalcone</a:t>
            </a:r>
            <a:r>
              <a:rPr lang="en-US" sz="1200" dirty="0">
                <a:solidFill>
                  <a:srgbClr val="FF0000"/>
                </a:solidFill>
              </a:rPr>
              <a:t> synthase [</a:t>
            </a:r>
            <a:r>
              <a:rPr lang="en-US" sz="1200" dirty="0" err="1">
                <a:solidFill>
                  <a:srgbClr val="FF0000"/>
                </a:solidFill>
              </a:rPr>
              <a:t>Cucumis</a:t>
            </a:r>
            <a:r>
              <a:rPr lang="en-US" sz="1200" dirty="0">
                <a:solidFill>
                  <a:srgbClr val="FF0000"/>
                </a:solidFill>
              </a:rPr>
              <a:t> </a:t>
            </a:r>
            <a:r>
              <a:rPr lang="en-US" sz="1200" dirty="0" err="1">
                <a:solidFill>
                  <a:srgbClr val="FF0000"/>
                </a:solidFill>
              </a:rPr>
              <a:t>sativus</a:t>
            </a:r>
            <a:r>
              <a:rPr lang="en-US" sz="1200" dirty="0">
                <a:solidFill>
                  <a:srgbClr val="FF0000"/>
                </a:solidFill>
              </a:rPr>
              <a:t>]</a:t>
            </a:r>
          </a:p>
          <a:p>
            <a:r>
              <a:rPr lang="en-US" sz="1200" dirty="0">
                <a:solidFill>
                  <a:srgbClr val="FF0000"/>
                </a:solidFill>
              </a:rPr>
              <a:t>MMYQQGCFAGGTVLRLAKDLAENNRGARVLVVCSEITAVTFRGPSETHLDSMVGQALFGD</a:t>
            </a:r>
          </a:p>
          <a:p>
            <a:r>
              <a:rPr lang="en-US" sz="1200" dirty="0">
                <a:solidFill>
                  <a:srgbClr val="FF0000"/>
                </a:solidFill>
              </a:rPr>
              <a:t>GAGAVIVGSDPDLSVERPLYELVWTGATLLPDSEGAIDGHLREVGLTFHLLKDVPGLISK</a:t>
            </a:r>
          </a:p>
          <a:p>
            <a:r>
              <a:rPr lang="en-US" sz="1200" dirty="0">
                <a:solidFill>
                  <a:srgbClr val="FF0000"/>
                </a:solidFill>
              </a:rPr>
              <a:t>NIEKSLKEAFTPLGISDWNSTFWIAHPGGPAILDQVEAKLGLKEEKMRATREVLSEYGNM</a:t>
            </a:r>
          </a:p>
          <a:p>
            <a:r>
              <a:rPr lang="en-US" sz="1200" dirty="0" smtClean="0">
                <a:solidFill>
                  <a:srgbClr val="FF0000"/>
                </a:solidFill>
              </a:rPr>
              <a:t>SSAC</a:t>
            </a:r>
            <a:endParaRPr lang="en-US" sz="1200" dirty="0">
              <a:solidFill>
                <a:srgbClr val="FF0000"/>
              </a:solidFill>
            </a:endParaRPr>
          </a:p>
        </p:txBody>
      </p:sp>
      <p:sp>
        <p:nvSpPr>
          <p:cNvPr id="8" name="ZoneTexte 7"/>
          <p:cNvSpPr txBox="1"/>
          <p:nvPr/>
        </p:nvSpPr>
        <p:spPr>
          <a:xfrm>
            <a:off x="279400" y="5001028"/>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 </a:t>
            </a:r>
            <a:r>
              <a:rPr lang="en-US" sz="1200" dirty="0" err="1" smtClean="0"/>
              <a:t>my_location.nofuzzy_start</a:t>
            </a:r>
            <a:endParaRPr lang="en-US" sz="1200" dirty="0" smtClean="0"/>
          </a:p>
          <a:p>
            <a:r>
              <a:rPr lang="en-US" sz="1200" dirty="0" smtClean="0">
                <a:solidFill>
                  <a:srgbClr val="FF0000"/>
                </a:solidFill>
              </a:rPr>
              <a:t>5</a:t>
            </a:r>
          </a:p>
          <a:p>
            <a:r>
              <a:rPr lang="en-US" sz="1200" dirty="0" smtClean="0"/>
              <a:t>&gt;&gt;&gt; </a:t>
            </a:r>
            <a:r>
              <a:rPr lang="en-US" sz="1200" dirty="0" err="1" smtClean="0"/>
              <a:t>my_location.nofuzzy_end</a:t>
            </a:r>
            <a:endParaRPr lang="en-US" sz="1200" dirty="0" smtClean="0"/>
          </a:p>
          <a:p>
            <a:r>
              <a:rPr lang="en-US" sz="1200" dirty="0" smtClean="0">
                <a:solidFill>
                  <a:srgbClr val="FF0000"/>
                </a:solidFill>
              </a:rPr>
              <a:t>9</a:t>
            </a:r>
            <a:endParaRPr lang="en-US" sz="1200" dirty="0">
              <a:solidFill>
                <a:srgbClr val="FF0000"/>
              </a:solidFill>
            </a:endParaRPr>
          </a:p>
        </p:txBody>
      </p:sp>
    </p:spTree>
    <p:extLst>
      <p:ext uri="{BB962C8B-B14F-4D97-AF65-F5344CB8AC3E}">
        <p14:creationId xmlns:p14="http://schemas.microsoft.com/office/powerpoint/2010/main" val="2557464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en-US" dirty="0"/>
              <a:t>S</a:t>
            </a:r>
            <a:r>
              <a:rPr lang="en-US" dirty="0" smtClean="0"/>
              <a:t>lice a </a:t>
            </a:r>
            <a:r>
              <a:rPr lang="en-US" dirty="0" err="1" smtClean="0"/>
              <a:t>SeqRecord</a:t>
            </a:r>
            <a:r>
              <a:rPr lang="en-US" dirty="0" smtClean="0"/>
              <a:t> </a:t>
            </a:r>
            <a:r>
              <a:rPr lang="en-US" dirty="0"/>
              <a:t>to give you a </a:t>
            </a:r>
            <a:r>
              <a:rPr lang="en-US" dirty="0" smtClean="0"/>
              <a:t>new </a:t>
            </a:r>
            <a:r>
              <a:rPr lang="en-US" dirty="0" err="1" smtClean="0"/>
              <a:t>SeqRecord</a:t>
            </a:r>
            <a:r>
              <a:rPr lang="en-US" dirty="0"/>
              <a:t> </a:t>
            </a:r>
            <a:r>
              <a:rPr lang="en-US" dirty="0" smtClean="0"/>
              <a:t>covering </a:t>
            </a:r>
            <a:r>
              <a:rPr lang="en-US" dirty="0"/>
              <a:t>just part of the sequence</a:t>
            </a:r>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28</a:t>
            </a:fld>
            <a:endParaRPr lang="fr-FR" dirty="0"/>
          </a:p>
        </p:txBody>
      </p:sp>
      <p:sp>
        <p:nvSpPr>
          <p:cNvPr id="7" name="ZoneTexte 6"/>
          <p:cNvSpPr txBox="1"/>
          <p:nvPr/>
        </p:nvSpPr>
        <p:spPr>
          <a:xfrm>
            <a:off x="279400" y="1983679"/>
            <a:ext cx="8644466" cy="215443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p>
          <a:p>
            <a:r>
              <a:rPr lang="en-US" sz="1200" dirty="0"/>
              <a:t>&gt;&gt;&gt; </a:t>
            </a:r>
            <a:r>
              <a:rPr lang="en-US" sz="1200" dirty="0" err="1"/>
              <a:t>len</a:t>
            </a:r>
            <a:r>
              <a:rPr lang="en-US" sz="1200" dirty="0"/>
              <a:t>(record)</a:t>
            </a:r>
          </a:p>
          <a:p>
            <a:r>
              <a:rPr lang="en-US" sz="1200" dirty="0">
                <a:solidFill>
                  <a:srgbClr val="FF0000"/>
                </a:solidFill>
              </a:rPr>
              <a:t>9609</a:t>
            </a:r>
          </a:p>
          <a:p>
            <a:r>
              <a:rPr lang="en-US" sz="1200" dirty="0"/>
              <a:t>&gt;&gt;&gt; </a:t>
            </a:r>
            <a:r>
              <a:rPr lang="en-US" sz="1200" dirty="0" err="1"/>
              <a:t>len</a:t>
            </a:r>
            <a:r>
              <a:rPr lang="en-US" sz="1200" dirty="0"/>
              <a:t>(</a:t>
            </a:r>
            <a:r>
              <a:rPr lang="en-US" sz="1200" dirty="0" err="1"/>
              <a:t>record.features</a:t>
            </a:r>
            <a:r>
              <a:rPr lang="en-US" sz="1200" dirty="0"/>
              <a:t>)</a:t>
            </a:r>
          </a:p>
          <a:p>
            <a:r>
              <a:rPr lang="en-US" sz="1200" dirty="0">
                <a:solidFill>
                  <a:srgbClr val="FF0000"/>
                </a:solidFill>
              </a:rPr>
              <a:t>41</a:t>
            </a:r>
          </a:p>
        </p:txBody>
      </p:sp>
      <p:sp>
        <p:nvSpPr>
          <p:cNvPr id="9" name="Espace réservé du contenu 2"/>
          <p:cNvSpPr txBox="1">
            <a:spLocks/>
          </p:cNvSpPr>
          <p:nvPr/>
        </p:nvSpPr>
        <p:spPr>
          <a:xfrm>
            <a:off x="279400" y="4177162"/>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a:t>
            </a:r>
            <a:r>
              <a:rPr lang="en-US" dirty="0" smtClean="0"/>
              <a:t>ny </a:t>
            </a:r>
            <a:r>
              <a:rPr lang="en-US" dirty="0"/>
              <a:t>per-letter annotations are also </a:t>
            </a:r>
            <a:r>
              <a:rPr lang="en-US" dirty="0" smtClean="0"/>
              <a:t>sliced !! </a:t>
            </a:r>
          </a:p>
          <a:p>
            <a:r>
              <a:rPr lang="en-US" dirty="0" smtClean="0"/>
              <a:t>Any features, completely </a:t>
            </a:r>
            <a:r>
              <a:rPr lang="en-US" dirty="0"/>
              <a:t>within the new sequence are preserved (with their locations adjusted).</a:t>
            </a:r>
          </a:p>
          <a:p>
            <a:endParaRPr lang="fr-FR" dirty="0"/>
          </a:p>
          <a:p>
            <a:endParaRPr lang="fr-FR" dirty="0"/>
          </a:p>
        </p:txBody>
      </p:sp>
    </p:spTree>
    <p:extLst>
      <p:ext uri="{BB962C8B-B14F-4D97-AF65-F5344CB8AC3E}">
        <p14:creationId xmlns:p14="http://schemas.microsoft.com/office/powerpoint/2010/main" val="2678845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smtClean="0"/>
              <a:t>SeqRecord</a:t>
            </a:r>
            <a:r>
              <a:rPr lang="en-US" dirty="0" smtClean="0"/>
              <a:t> (2)</a:t>
            </a:r>
            <a:endParaRPr lang="fr-FR" dirty="0"/>
          </a:p>
        </p:txBody>
      </p:sp>
      <p:sp>
        <p:nvSpPr>
          <p:cNvPr id="3" name="Espace réservé du contenu 2"/>
          <p:cNvSpPr>
            <a:spLocks noGrp="1"/>
          </p:cNvSpPr>
          <p:nvPr>
            <p:ph idx="1"/>
          </p:nvPr>
        </p:nvSpPr>
        <p:spPr>
          <a:xfrm>
            <a:off x="279400" y="1077373"/>
            <a:ext cx="8644466" cy="1118615"/>
          </a:xfrm>
        </p:spPr>
        <p:txBody>
          <a:bodyPr/>
          <a:lstStyle/>
          <a:p>
            <a:r>
              <a:rPr lang="en-US" dirty="0" smtClean="0"/>
              <a:t>Focus </a:t>
            </a:r>
            <a:r>
              <a:rPr lang="en-US" dirty="0"/>
              <a:t>in on </a:t>
            </a:r>
            <a:r>
              <a:rPr lang="en-US" dirty="0" smtClean="0"/>
              <a:t>the </a:t>
            </a:r>
            <a:r>
              <a:rPr lang="en-US" dirty="0" err="1" smtClean="0"/>
              <a:t>pim</a:t>
            </a:r>
            <a:r>
              <a:rPr lang="en-US" dirty="0"/>
              <a:t> </a:t>
            </a:r>
            <a:r>
              <a:rPr lang="en-US" dirty="0" smtClean="0"/>
              <a:t>gene, YP_pPCP05</a:t>
            </a:r>
          </a:p>
          <a:p>
            <a:r>
              <a:rPr lang="en-US" dirty="0" smtClean="0"/>
              <a:t>In </a:t>
            </a:r>
            <a:r>
              <a:rPr lang="en-US" dirty="0" err="1" smtClean="0"/>
              <a:t>genbank</a:t>
            </a:r>
            <a:r>
              <a:rPr lang="en-US" dirty="0" smtClean="0"/>
              <a:t> file, </a:t>
            </a:r>
            <a:r>
              <a:rPr lang="en-US" dirty="0" err="1" smtClean="0"/>
              <a:t>ge</a:t>
            </a:r>
            <a:r>
              <a:rPr lang="pt-BR" dirty="0" smtClean="0"/>
              <a:t>ne</a:t>
            </a:r>
            <a:r>
              <a:rPr lang="pt-BR" dirty="0"/>
              <a:t>/CDS </a:t>
            </a:r>
            <a:r>
              <a:rPr lang="pt-BR" dirty="0" err="1"/>
              <a:t>has</a:t>
            </a:r>
            <a:r>
              <a:rPr lang="pt-BR" dirty="0"/>
              <a:t> </a:t>
            </a:r>
            <a:r>
              <a:rPr lang="pt-BR" dirty="0" err="1"/>
              <a:t>location</a:t>
            </a:r>
            <a:r>
              <a:rPr lang="pt-BR" dirty="0"/>
              <a:t> </a:t>
            </a:r>
            <a:r>
              <a:rPr lang="pt-BR" dirty="0" err="1" smtClean="0"/>
              <a:t>string</a:t>
            </a:r>
            <a:r>
              <a:rPr lang="pt-BR" dirty="0"/>
              <a:t> </a:t>
            </a:r>
            <a:r>
              <a:rPr lang="pt-BR" dirty="0" smtClean="0"/>
              <a:t>[4343</a:t>
            </a:r>
            <a:r>
              <a:rPr lang="pt-BR" dirty="0"/>
              <a:t>..</a:t>
            </a:r>
            <a:r>
              <a:rPr lang="pt-BR" dirty="0" smtClean="0"/>
              <a:t>4780]</a:t>
            </a:r>
          </a:p>
          <a:p>
            <a:r>
              <a:rPr lang="en-US" dirty="0"/>
              <a:t>I</a:t>
            </a:r>
            <a:r>
              <a:rPr lang="en-US" dirty="0" smtClean="0"/>
              <a:t>n </a:t>
            </a:r>
            <a:r>
              <a:rPr lang="en-US" dirty="0"/>
              <a:t>Python </a:t>
            </a:r>
            <a:r>
              <a:rPr lang="en-US" dirty="0" smtClean="0"/>
              <a:t>counting [4342</a:t>
            </a:r>
            <a:r>
              <a:rPr lang="en-US" dirty="0"/>
              <a:t>:</a:t>
            </a:r>
            <a:r>
              <a:rPr lang="en-US" dirty="0" smtClean="0"/>
              <a:t>4780]</a:t>
            </a:r>
            <a:endParaRPr lang="en-US" dirty="0"/>
          </a:p>
          <a:p>
            <a:endParaRPr lang="pt-BR" dirty="0"/>
          </a:p>
          <a:p>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29</a:t>
            </a:fld>
            <a:endParaRPr lang="fr-FR" dirty="0"/>
          </a:p>
        </p:txBody>
      </p:sp>
      <p:sp>
        <p:nvSpPr>
          <p:cNvPr id="7" name="ZoneTexte 6"/>
          <p:cNvSpPr txBox="1"/>
          <p:nvPr/>
        </p:nvSpPr>
        <p:spPr>
          <a:xfrm>
            <a:off x="279400" y="2354749"/>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record.features</a:t>
            </a:r>
            <a:r>
              <a:rPr lang="en-US" sz="1200" dirty="0"/>
              <a:t>[20])</a:t>
            </a:r>
          </a:p>
          <a:p>
            <a:r>
              <a:rPr lang="en-US" sz="1200" dirty="0">
                <a:solidFill>
                  <a:srgbClr val="FF0000"/>
                </a:solidFill>
              </a:rPr>
              <a:t>type: gene</a:t>
            </a:r>
          </a:p>
          <a:p>
            <a:r>
              <a:rPr lang="en-US" sz="1200" dirty="0">
                <a:solidFill>
                  <a:srgbClr val="FF0000"/>
                </a:solidFill>
              </a:rPr>
              <a:t>location: [4342:4780](+)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&lt;BLANKLINE&gt;</a:t>
            </a:r>
          </a:p>
        </p:txBody>
      </p:sp>
      <p:sp>
        <p:nvSpPr>
          <p:cNvPr id="8" name="ZoneTexte 7"/>
          <p:cNvSpPr txBox="1"/>
          <p:nvPr/>
        </p:nvSpPr>
        <p:spPr>
          <a:xfrm>
            <a:off x="279400" y="3872565"/>
            <a:ext cx="8644466" cy="2523768"/>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record.features</a:t>
            </a:r>
            <a:r>
              <a:rPr lang="en-US" sz="1200" dirty="0"/>
              <a:t>[21])</a:t>
            </a:r>
          </a:p>
          <a:p>
            <a:r>
              <a:rPr lang="en-US" sz="1200" dirty="0">
                <a:solidFill>
                  <a:srgbClr val="FF0000"/>
                </a:solidFill>
              </a:rPr>
              <a:t>type: CDS</a:t>
            </a:r>
          </a:p>
          <a:p>
            <a:r>
              <a:rPr lang="en-US" sz="1200" dirty="0">
                <a:solidFill>
                  <a:srgbClr val="FF0000"/>
                </a:solidFill>
              </a:rPr>
              <a:t>location: [4342:4780](+)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codon_start</a:t>
            </a:r>
            <a:r>
              <a:rPr lang="en-US" sz="1200" dirty="0">
                <a:solidFill>
                  <a:srgbClr val="FF0000"/>
                </a:solidFill>
              </a:rPr>
              <a:t>, Value: ['1']</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['GI:45478716',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Key: note, Value: ['similar to many previously sequenced </a:t>
            </a:r>
            <a:r>
              <a:rPr lang="en-US" sz="1200" dirty="0" err="1">
                <a:solidFill>
                  <a:srgbClr val="FF0000"/>
                </a:solidFill>
              </a:rPr>
              <a:t>pesticin</a:t>
            </a:r>
            <a:r>
              <a:rPr lang="en-US" sz="1200" dirty="0">
                <a:solidFill>
                  <a:srgbClr val="FF0000"/>
                </a:solidFill>
              </a:rPr>
              <a:t> immunity ...']</a:t>
            </a:r>
          </a:p>
          <a:p>
            <a:r>
              <a:rPr lang="en-US" sz="1200" dirty="0">
                <a:solidFill>
                  <a:srgbClr val="FF0000"/>
                </a:solidFill>
              </a:rPr>
              <a:t>Key: product, Value: ['</a:t>
            </a:r>
            <a:r>
              <a:rPr lang="en-US" sz="1200" dirty="0" err="1">
                <a:solidFill>
                  <a:srgbClr val="FF0000"/>
                </a:solidFill>
              </a:rPr>
              <a:t>pesticin</a:t>
            </a:r>
            <a:r>
              <a:rPr lang="en-US" sz="1200" dirty="0">
                <a:solidFill>
                  <a:srgbClr val="FF0000"/>
                </a:solidFill>
              </a:rPr>
              <a:t> immunity protein']</a:t>
            </a:r>
          </a:p>
          <a:p>
            <a:r>
              <a:rPr lang="en-US" sz="1200" dirty="0">
                <a:solidFill>
                  <a:srgbClr val="FF0000"/>
                </a:solidFill>
              </a:rPr>
              <a:t>Key: </a:t>
            </a:r>
            <a:r>
              <a:rPr lang="en-US" sz="1200" dirty="0" err="1">
                <a:solidFill>
                  <a:srgbClr val="FF0000"/>
                </a:solidFill>
              </a:rPr>
              <a:t>protein_id</a:t>
            </a:r>
            <a:r>
              <a:rPr lang="en-US" sz="1200" dirty="0">
                <a:solidFill>
                  <a:srgbClr val="FF0000"/>
                </a:solidFill>
              </a:rPr>
              <a:t>, Value: ['NP_995571.1']</a:t>
            </a:r>
          </a:p>
          <a:p>
            <a:r>
              <a:rPr lang="en-US" sz="1200" dirty="0">
                <a:solidFill>
                  <a:srgbClr val="FF0000"/>
                </a:solidFill>
              </a:rPr>
              <a:t>Key: </a:t>
            </a:r>
            <a:r>
              <a:rPr lang="en-US" sz="1200" dirty="0" err="1">
                <a:solidFill>
                  <a:srgbClr val="FF0000"/>
                </a:solidFill>
              </a:rPr>
              <a:t>transl_table</a:t>
            </a:r>
            <a:r>
              <a:rPr lang="en-US" sz="1200" dirty="0">
                <a:solidFill>
                  <a:srgbClr val="FF0000"/>
                </a:solidFill>
              </a:rPr>
              <a:t>, Value: ['11']</a:t>
            </a:r>
          </a:p>
          <a:p>
            <a:r>
              <a:rPr lang="en-US" sz="1200" dirty="0">
                <a:solidFill>
                  <a:srgbClr val="FF0000"/>
                </a:solidFill>
              </a:rPr>
              <a:t>Key: translation, Value: ['MGGGMISKLFCLALIFLSSSGLAEKNTYTAKDILQNLELNTFGNSLSH...']</a:t>
            </a:r>
          </a:p>
        </p:txBody>
      </p:sp>
    </p:spTree>
    <p:extLst>
      <p:ext uri="{BB962C8B-B14F-4D97-AF65-F5344CB8AC3E}">
        <p14:creationId xmlns:p14="http://schemas.microsoft.com/office/powerpoint/2010/main" val="267884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a:t>
            </a:r>
            <a:r>
              <a:rPr lang="en-US" dirty="0" smtClean="0"/>
              <a:t>class from </a:t>
            </a:r>
            <a:r>
              <a:rPr lang="en-US" dirty="0" err="1"/>
              <a:t>Bio.SeqRecord</a:t>
            </a:r>
            <a:endParaRPr lang="fr-FR" dirty="0"/>
          </a:p>
        </p:txBody>
      </p:sp>
      <p:sp>
        <p:nvSpPr>
          <p:cNvPr id="3" name="Espace réservé du contenu 2"/>
          <p:cNvSpPr>
            <a:spLocks noGrp="1"/>
          </p:cNvSpPr>
          <p:nvPr>
            <p:ph idx="1"/>
          </p:nvPr>
        </p:nvSpPr>
        <p:spPr/>
        <p:txBody>
          <a:bodyPr/>
          <a:lstStyle/>
          <a:p>
            <a:pPr algn="just"/>
            <a:r>
              <a:rPr lang="en-US" dirty="0"/>
              <a:t>A</a:t>
            </a:r>
            <a:r>
              <a:rPr lang="en-US" dirty="0" smtClean="0"/>
              <a:t>llows </a:t>
            </a:r>
            <a:r>
              <a:rPr lang="en-US" dirty="0"/>
              <a:t>higher level features such </a:t>
            </a:r>
            <a:r>
              <a:rPr lang="en-US" dirty="0" smtClean="0"/>
              <a:t>as identifiers </a:t>
            </a:r>
            <a:r>
              <a:rPr lang="en-US" dirty="0"/>
              <a:t>and features (</a:t>
            </a:r>
            <a:r>
              <a:rPr lang="en-US" dirty="0" smtClean="0"/>
              <a:t>as </a:t>
            </a:r>
            <a:r>
              <a:rPr lang="en-US" dirty="0" err="1" smtClean="0"/>
              <a:t>SeqFeature</a:t>
            </a:r>
            <a:r>
              <a:rPr lang="en-US" dirty="0"/>
              <a:t> </a:t>
            </a:r>
            <a:r>
              <a:rPr lang="en-US" dirty="0" smtClean="0"/>
              <a:t>objects</a:t>
            </a:r>
            <a:r>
              <a:rPr lang="en-US" dirty="0"/>
              <a:t>) to be associated with the sequence, and is used </a:t>
            </a:r>
            <a:r>
              <a:rPr lang="en-US" dirty="0" smtClean="0"/>
              <a:t>throughout the </a:t>
            </a:r>
            <a:r>
              <a:rPr lang="en-US" dirty="0"/>
              <a:t>sequence input/output </a:t>
            </a:r>
            <a:r>
              <a:rPr lang="en-US" dirty="0" smtClean="0"/>
              <a:t>interface </a:t>
            </a:r>
            <a:r>
              <a:rPr lang="en-US" dirty="0" err="1" smtClean="0"/>
              <a:t>Bio.SeqIO</a:t>
            </a:r>
            <a:r>
              <a:rPr lang="en-US" dirty="0"/>
              <a:t> </a:t>
            </a:r>
            <a:r>
              <a:rPr lang="en-US" dirty="0" smtClean="0"/>
              <a:t>described later.</a:t>
            </a:r>
          </a:p>
          <a:p>
            <a:pPr algn="just"/>
            <a:r>
              <a:rPr lang="en-US" dirty="0"/>
              <a:t>U</a:t>
            </a:r>
            <a:r>
              <a:rPr lang="en-US" dirty="0" smtClean="0"/>
              <a:t>sing richly annotated sequence data, say from </a:t>
            </a:r>
            <a:r>
              <a:rPr lang="en-US" dirty="0" err="1" smtClean="0"/>
              <a:t>GenBank</a:t>
            </a:r>
            <a:r>
              <a:rPr lang="en-US" dirty="0" smtClean="0"/>
              <a:t> or EMBL files,</a:t>
            </a:r>
          </a:p>
          <a:p>
            <a:pPr algn="just"/>
            <a:r>
              <a:rPr lang="en-US" dirty="0"/>
              <a:t>C</a:t>
            </a:r>
            <a:r>
              <a:rPr lang="en-US" dirty="0" smtClean="0"/>
              <a:t>over most things to do with the </a:t>
            </a:r>
            <a:r>
              <a:rPr lang="en-US" dirty="0" err="1" smtClean="0"/>
              <a:t>SeqRecord</a:t>
            </a:r>
            <a:r>
              <a:rPr lang="en-US" dirty="0" smtClean="0"/>
              <a:t> and </a:t>
            </a:r>
            <a:r>
              <a:rPr lang="en-US" dirty="0" err="1" smtClean="0"/>
              <a:t>SeqFeature</a:t>
            </a:r>
            <a:r>
              <a:rPr lang="en-US" dirty="0" smtClean="0"/>
              <a:t> objects</a:t>
            </a:r>
          </a:p>
          <a:p>
            <a:pPr algn="just"/>
            <a:r>
              <a:rPr lang="en-US" dirty="0"/>
              <a:t>R</a:t>
            </a:r>
            <a:r>
              <a:rPr lang="en-US" dirty="0" smtClean="0"/>
              <a:t>ead the </a:t>
            </a:r>
            <a:r>
              <a:rPr lang="en-US" dirty="0" err="1" smtClean="0"/>
              <a:t>SeqRecord</a:t>
            </a:r>
            <a:r>
              <a:rPr lang="en-US" dirty="0" smtClean="0"/>
              <a:t> wiki page (</a:t>
            </a:r>
            <a:r>
              <a:rPr lang="en-US" dirty="0" smtClean="0">
                <a:hlinkClick r:id="rId2"/>
              </a:rPr>
              <a:t>http://biopython.org/wiki/SeqRecord</a:t>
            </a:r>
            <a:r>
              <a:rPr lang="en-US" dirty="0" smtClean="0"/>
              <a:t>), and the built in documentation (also online </a:t>
            </a:r>
            <a:r>
              <a:rPr lang="en-US" dirty="0" err="1" smtClean="0"/>
              <a:t>SeqRecord</a:t>
            </a:r>
            <a:r>
              <a:rPr lang="en-US" dirty="0" smtClean="0"/>
              <a:t> and </a:t>
            </a:r>
            <a:r>
              <a:rPr lang="en-US" dirty="0" err="1" smtClean="0"/>
              <a:t>SeqFeature</a:t>
            </a:r>
            <a:r>
              <a:rPr lang="en-US" dirty="0" smtClean="0"/>
              <a:t>)</a:t>
            </a:r>
          </a:p>
          <a:p>
            <a:endParaRPr lang="fr-FR" dirty="0"/>
          </a:p>
        </p:txBody>
      </p:sp>
      <p:sp>
        <p:nvSpPr>
          <p:cNvPr id="4" name="Espace réservé de la date 3"/>
          <p:cNvSpPr>
            <a:spLocks noGrp="1"/>
          </p:cNvSpPr>
          <p:nvPr>
            <p:ph type="dt" sz="half" idx="10"/>
          </p:nvPr>
        </p:nvSpPr>
        <p:spPr/>
        <p:txBody>
          <a:bodyPr/>
          <a:lstStyle/>
          <a:p>
            <a:fld id="{3A313E42-2034-0C4C-90FA-CC733141D71F}"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a:t>
            </a:fld>
            <a:endParaRPr lang="fr-FR" dirty="0"/>
          </a:p>
        </p:txBody>
      </p:sp>
      <p:sp>
        <p:nvSpPr>
          <p:cNvPr id="7" name="ZoneTexte 6"/>
          <p:cNvSpPr txBox="1"/>
          <p:nvPr/>
        </p:nvSpPr>
        <p:spPr>
          <a:xfrm>
            <a:off x="264477" y="481190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help(</a:t>
            </a:r>
            <a:r>
              <a:rPr lang="en-US" sz="1200" dirty="0" err="1"/>
              <a:t>SeqRecord</a:t>
            </a:r>
            <a:r>
              <a:rPr lang="en-US" sz="1200" dirty="0"/>
              <a:t>)</a:t>
            </a:r>
          </a:p>
          <a:p>
            <a:r>
              <a:rPr lang="en-US" sz="1200" dirty="0"/>
              <a:t>...</a:t>
            </a:r>
          </a:p>
        </p:txBody>
      </p:sp>
    </p:spTree>
    <p:extLst>
      <p:ext uri="{BB962C8B-B14F-4D97-AF65-F5344CB8AC3E}">
        <p14:creationId xmlns:p14="http://schemas.microsoft.com/office/powerpoint/2010/main" val="2618163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r>
              <a:rPr lang="en-US" dirty="0"/>
              <a:t> </a:t>
            </a:r>
            <a:r>
              <a:rPr lang="en-US" dirty="0" smtClean="0"/>
              <a:t>(3)</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en-US" dirty="0" smtClean="0"/>
              <a:t>Slice </a:t>
            </a:r>
            <a:r>
              <a:rPr lang="en-US" dirty="0"/>
              <a:t>this parent record from 4300 to 4800</a:t>
            </a:r>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30</a:t>
            </a:fld>
            <a:endParaRPr lang="fr-FR" dirty="0"/>
          </a:p>
        </p:txBody>
      </p:sp>
      <p:sp>
        <p:nvSpPr>
          <p:cNvPr id="7" name="ZoneTexte 6"/>
          <p:cNvSpPr txBox="1"/>
          <p:nvPr/>
        </p:nvSpPr>
        <p:spPr>
          <a:xfrm>
            <a:off x="279400" y="1790899"/>
            <a:ext cx="8644466" cy="196977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sub_record</a:t>
            </a:r>
            <a:r>
              <a:rPr lang="en-US" sz="1200" dirty="0"/>
              <a:t> = record[4300:4800]</a:t>
            </a:r>
          </a:p>
          <a:p>
            <a:r>
              <a:rPr lang="en-US" sz="1200" dirty="0"/>
              <a:t>&gt;&gt;&gt; </a:t>
            </a:r>
            <a:r>
              <a:rPr lang="en-US" sz="1200" dirty="0" err="1"/>
              <a:t>sub_record</a:t>
            </a:r>
            <a:endParaRPr lang="en-US" sz="1200" dirty="0"/>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('ATAAATAGATTATTCCAAATAATTTATTTATGTAAGAACAGGATGGGAGGGGGA...TTA',</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a:t>
            </a:r>
          </a:p>
          <a:p>
            <a:r>
              <a:rPr lang="en-US" sz="1200" dirty="0"/>
              <a:t>&gt;&gt;&gt; </a:t>
            </a:r>
            <a:r>
              <a:rPr lang="en-US" sz="1200" dirty="0" err="1"/>
              <a:t>len</a:t>
            </a:r>
            <a:r>
              <a:rPr lang="en-US" sz="1200" dirty="0"/>
              <a:t>(</a:t>
            </a:r>
            <a:r>
              <a:rPr lang="en-US" sz="1200" dirty="0" err="1"/>
              <a:t>sub_record</a:t>
            </a:r>
            <a:r>
              <a:rPr lang="en-US" sz="1200" dirty="0"/>
              <a:t>)</a:t>
            </a:r>
          </a:p>
          <a:p>
            <a:r>
              <a:rPr lang="en-US" sz="1200" dirty="0">
                <a:solidFill>
                  <a:srgbClr val="FF0000"/>
                </a:solidFill>
              </a:rPr>
              <a:t>500</a:t>
            </a:r>
          </a:p>
          <a:p>
            <a:r>
              <a:rPr lang="en-US" sz="1200" dirty="0"/>
              <a:t>&gt;&gt;&gt; </a:t>
            </a:r>
            <a:r>
              <a:rPr lang="en-US" sz="1200" dirty="0" err="1"/>
              <a:t>len</a:t>
            </a:r>
            <a:r>
              <a:rPr lang="en-US" sz="1200" dirty="0"/>
              <a:t>(</a:t>
            </a:r>
            <a:r>
              <a:rPr lang="en-US" sz="1200" dirty="0" err="1"/>
              <a:t>sub_record.features</a:t>
            </a:r>
            <a:r>
              <a:rPr lang="en-US" sz="1200" dirty="0"/>
              <a:t>)</a:t>
            </a:r>
          </a:p>
          <a:p>
            <a:r>
              <a:rPr lang="en-US" sz="1200" dirty="0">
                <a:solidFill>
                  <a:srgbClr val="FF0000"/>
                </a:solidFill>
              </a:rPr>
              <a:t>2</a:t>
            </a:r>
          </a:p>
        </p:txBody>
      </p:sp>
      <p:sp>
        <p:nvSpPr>
          <p:cNvPr id="8" name="ZoneTexte 7"/>
          <p:cNvSpPr txBox="1"/>
          <p:nvPr/>
        </p:nvSpPr>
        <p:spPr>
          <a:xfrm>
            <a:off x="279400" y="4740213"/>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sub_record.features</a:t>
            </a:r>
            <a:r>
              <a:rPr lang="en-US" sz="1200" dirty="0"/>
              <a:t>[0])</a:t>
            </a:r>
          </a:p>
          <a:p>
            <a:r>
              <a:rPr lang="en-US" sz="1200" dirty="0">
                <a:solidFill>
                  <a:srgbClr val="FF0000"/>
                </a:solidFill>
              </a:rPr>
              <a:t>type: gene</a:t>
            </a:r>
          </a:p>
          <a:p>
            <a:r>
              <a:rPr lang="en-US" sz="1200" dirty="0">
                <a:solidFill>
                  <a:srgbClr val="FF0000"/>
                </a:solidFill>
              </a:rPr>
              <a:t>location: [42:480](+)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&lt;BLANKLINE&gt;</a:t>
            </a:r>
          </a:p>
        </p:txBody>
      </p:sp>
      <p:sp>
        <p:nvSpPr>
          <p:cNvPr id="9" name="Espace réservé du contenu 2"/>
          <p:cNvSpPr txBox="1">
            <a:spLocks/>
          </p:cNvSpPr>
          <p:nvPr/>
        </p:nvSpPr>
        <p:spPr>
          <a:xfrm>
            <a:off x="279400" y="3940084"/>
            <a:ext cx="8644466" cy="70940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Our sub-record just has two features, the gene and CDS entries for YP_pPCP05:</a:t>
            </a:r>
          </a:p>
        </p:txBody>
      </p:sp>
    </p:spTree>
    <p:extLst>
      <p:ext uri="{BB962C8B-B14F-4D97-AF65-F5344CB8AC3E}">
        <p14:creationId xmlns:p14="http://schemas.microsoft.com/office/powerpoint/2010/main" val="2717411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r>
              <a:rPr lang="en-US" dirty="0"/>
              <a:t> (3)</a:t>
            </a:r>
            <a:endParaRPr lang="fr-FR" dirty="0"/>
          </a:p>
        </p:txBody>
      </p:sp>
      <p:sp>
        <p:nvSpPr>
          <p:cNvPr id="3" name="Espace réservé du contenu 2"/>
          <p:cNvSpPr>
            <a:spLocks noGrp="1"/>
          </p:cNvSpPr>
          <p:nvPr>
            <p:ph idx="1"/>
          </p:nvPr>
        </p:nvSpPr>
        <p:spPr>
          <a:xfrm>
            <a:off x="279400" y="3673425"/>
            <a:ext cx="8644466" cy="476240"/>
          </a:xfrm>
        </p:spPr>
        <p:txBody>
          <a:bodyPr/>
          <a:lstStyle/>
          <a:p>
            <a:r>
              <a:rPr lang="en-US" dirty="0" smtClean="0"/>
              <a:t>Locations </a:t>
            </a:r>
            <a:r>
              <a:rPr lang="en-US" dirty="0"/>
              <a:t>have been adjusted to </a:t>
            </a:r>
            <a:r>
              <a:rPr lang="en-US" dirty="0" smtClean="0"/>
              <a:t>reflect </a:t>
            </a:r>
            <a:r>
              <a:rPr lang="en-US" dirty="0"/>
              <a:t>the new parent sequence</a:t>
            </a:r>
            <a:r>
              <a:rPr lang="en-US" dirty="0" smtClean="0"/>
              <a:t>!</a:t>
            </a:r>
          </a:p>
          <a:p>
            <a:endParaRPr lang="en-US" dirty="0" smtClean="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31</a:t>
            </a:fld>
            <a:endParaRPr lang="fr-FR" dirty="0"/>
          </a:p>
        </p:txBody>
      </p:sp>
      <p:sp>
        <p:nvSpPr>
          <p:cNvPr id="7" name="ZoneTexte 6"/>
          <p:cNvSpPr txBox="1"/>
          <p:nvPr/>
        </p:nvSpPr>
        <p:spPr>
          <a:xfrm>
            <a:off x="279400" y="1126927"/>
            <a:ext cx="8644466" cy="2523768"/>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sub_record.features</a:t>
            </a:r>
            <a:r>
              <a:rPr lang="en-US" sz="1200" dirty="0"/>
              <a:t>[1])</a:t>
            </a:r>
          </a:p>
          <a:p>
            <a:r>
              <a:rPr lang="en-US" sz="1200" dirty="0">
                <a:solidFill>
                  <a:srgbClr val="FF0000"/>
                </a:solidFill>
              </a:rPr>
              <a:t>type: CDS</a:t>
            </a:r>
          </a:p>
          <a:p>
            <a:r>
              <a:rPr lang="en-US" sz="1200" dirty="0">
                <a:solidFill>
                  <a:srgbClr val="FF0000"/>
                </a:solidFill>
              </a:rPr>
              <a:t>location: [42:480](+)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codon_start</a:t>
            </a:r>
            <a:r>
              <a:rPr lang="en-US" sz="1200" dirty="0">
                <a:solidFill>
                  <a:srgbClr val="FF0000"/>
                </a:solidFill>
              </a:rPr>
              <a:t>, Value: ['1']</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['GI:45478716',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Key: note, Value: ['similar to many previously sequenced </a:t>
            </a:r>
            <a:r>
              <a:rPr lang="en-US" sz="1200" dirty="0" err="1">
                <a:solidFill>
                  <a:srgbClr val="FF0000"/>
                </a:solidFill>
              </a:rPr>
              <a:t>pesticin</a:t>
            </a:r>
            <a:r>
              <a:rPr lang="en-US" sz="1200" dirty="0">
                <a:solidFill>
                  <a:srgbClr val="FF0000"/>
                </a:solidFill>
              </a:rPr>
              <a:t> immunity ...']</a:t>
            </a:r>
          </a:p>
          <a:p>
            <a:r>
              <a:rPr lang="en-US" sz="1200" dirty="0">
                <a:solidFill>
                  <a:srgbClr val="FF0000"/>
                </a:solidFill>
              </a:rPr>
              <a:t>Key: product, Value: ['</a:t>
            </a:r>
            <a:r>
              <a:rPr lang="en-US" sz="1200" dirty="0" err="1">
                <a:solidFill>
                  <a:srgbClr val="FF0000"/>
                </a:solidFill>
              </a:rPr>
              <a:t>pesticin</a:t>
            </a:r>
            <a:r>
              <a:rPr lang="en-US" sz="1200" dirty="0">
                <a:solidFill>
                  <a:srgbClr val="FF0000"/>
                </a:solidFill>
              </a:rPr>
              <a:t> immunity protein']</a:t>
            </a:r>
          </a:p>
          <a:p>
            <a:r>
              <a:rPr lang="en-US" sz="1200" dirty="0">
                <a:solidFill>
                  <a:srgbClr val="FF0000"/>
                </a:solidFill>
              </a:rPr>
              <a:t>Key: </a:t>
            </a:r>
            <a:r>
              <a:rPr lang="en-US" sz="1200" dirty="0" err="1">
                <a:solidFill>
                  <a:srgbClr val="FF0000"/>
                </a:solidFill>
              </a:rPr>
              <a:t>protein_id</a:t>
            </a:r>
            <a:r>
              <a:rPr lang="en-US" sz="1200" dirty="0">
                <a:solidFill>
                  <a:srgbClr val="FF0000"/>
                </a:solidFill>
              </a:rPr>
              <a:t>, Value: ['NP_995571.1']</a:t>
            </a:r>
          </a:p>
          <a:p>
            <a:r>
              <a:rPr lang="en-US" sz="1200" dirty="0">
                <a:solidFill>
                  <a:srgbClr val="FF0000"/>
                </a:solidFill>
              </a:rPr>
              <a:t>Key: </a:t>
            </a:r>
            <a:r>
              <a:rPr lang="en-US" sz="1200" dirty="0" err="1">
                <a:solidFill>
                  <a:srgbClr val="FF0000"/>
                </a:solidFill>
              </a:rPr>
              <a:t>transl_table</a:t>
            </a:r>
            <a:r>
              <a:rPr lang="en-US" sz="1200" dirty="0">
                <a:solidFill>
                  <a:srgbClr val="FF0000"/>
                </a:solidFill>
              </a:rPr>
              <a:t>, Value: ['11']</a:t>
            </a:r>
          </a:p>
          <a:p>
            <a:r>
              <a:rPr lang="en-US" sz="1200" dirty="0">
                <a:solidFill>
                  <a:srgbClr val="FF0000"/>
                </a:solidFill>
              </a:rPr>
              <a:t>Key: translation, Value: ['MGGGMISKLFCLALIFLSSSGLAEKNTYTAKDILQNLELNTFGNSLSH...']</a:t>
            </a:r>
          </a:p>
        </p:txBody>
      </p:sp>
      <p:sp>
        <p:nvSpPr>
          <p:cNvPr id="8" name="ZoneTexte 7"/>
          <p:cNvSpPr txBox="1"/>
          <p:nvPr/>
        </p:nvSpPr>
        <p:spPr>
          <a:xfrm>
            <a:off x="279400" y="4164172"/>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sub_record.annotations</a:t>
            </a:r>
            <a:endParaRPr lang="en-US" sz="1200" dirty="0"/>
          </a:p>
          <a:p>
            <a:r>
              <a:rPr lang="en-US" sz="1200" dirty="0"/>
              <a:t>{}</a:t>
            </a:r>
          </a:p>
          <a:p>
            <a:r>
              <a:rPr lang="en-US" sz="1200" dirty="0"/>
              <a:t>&gt;&gt;&gt; </a:t>
            </a:r>
            <a:r>
              <a:rPr lang="en-US" sz="1200" dirty="0" err="1"/>
              <a:t>sub_record.dbxrefs</a:t>
            </a:r>
            <a:endParaRPr lang="en-US" sz="1200" dirty="0"/>
          </a:p>
          <a:p>
            <a:r>
              <a:rPr lang="en-US" sz="1200" dirty="0"/>
              <a:t>[]</a:t>
            </a:r>
          </a:p>
        </p:txBody>
      </p:sp>
      <p:sp>
        <p:nvSpPr>
          <p:cNvPr id="9" name="ZoneTexte 8"/>
          <p:cNvSpPr txBox="1"/>
          <p:nvPr/>
        </p:nvSpPr>
        <p:spPr>
          <a:xfrm>
            <a:off x="279400" y="5154851"/>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sub_record.id</a:t>
            </a:r>
            <a:endParaRPr lang="it-IT" sz="1200" dirty="0"/>
          </a:p>
          <a:p>
            <a:r>
              <a:rPr lang="it-IT" sz="1200" dirty="0"/>
              <a:t>'NC_005816.1'</a:t>
            </a:r>
          </a:p>
          <a:p>
            <a:r>
              <a:rPr lang="it-IT" sz="1200" dirty="0"/>
              <a:t>&gt;&gt;&gt; </a:t>
            </a:r>
            <a:r>
              <a:rPr lang="it-IT" sz="1200" dirty="0" err="1"/>
              <a:t>sub_record.name</a:t>
            </a:r>
            <a:endParaRPr lang="it-IT" sz="1200" dirty="0"/>
          </a:p>
          <a:p>
            <a:r>
              <a:rPr lang="it-IT" sz="1200" dirty="0"/>
              <a:t>'NC_005816'</a:t>
            </a:r>
          </a:p>
          <a:p>
            <a:r>
              <a:rPr lang="it-IT" sz="1200" dirty="0"/>
              <a:t>&gt;&gt;&gt; </a:t>
            </a:r>
            <a:r>
              <a:rPr lang="it-IT" sz="1200" dirty="0" err="1"/>
              <a:t>sub_record.description</a:t>
            </a:r>
            <a:endParaRPr lang="it-IT" sz="1200" dirty="0"/>
          </a:p>
          <a:p>
            <a:r>
              <a:rPr lang="it-IT" sz="1200" dirty="0"/>
              <a:t>'</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a:t>
            </a:r>
            <a:r>
              <a:rPr lang="it-IT" sz="1200" dirty="0" err="1"/>
              <a:t>str</a:t>
            </a:r>
            <a:r>
              <a:rPr lang="it-IT" sz="1200" dirty="0"/>
              <a:t>. 91001 </a:t>
            </a:r>
            <a:r>
              <a:rPr lang="it-IT" sz="1200" dirty="0" err="1"/>
              <a:t>plasmid</a:t>
            </a:r>
            <a:r>
              <a:rPr lang="it-IT" sz="1200" dirty="0"/>
              <a:t> pPCP1, complete </a:t>
            </a:r>
            <a:r>
              <a:rPr lang="it-IT" sz="1200" dirty="0" err="1"/>
              <a:t>sequence</a:t>
            </a:r>
            <a:r>
              <a:rPr lang="it-IT" sz="1200" dirty="0"/>
              <a:t>.'</a:t>
            </a:r>
          </a:p>
        </p:txBody>
      </p:sp>
      <p:sp>
        <p:nvSpPr>
          <p:cNvPr id="11" name="ZoneTexte 10"/>
          <p:cNvSpPr txBox="1"/>
          <p:nvPr/>
        </p:nvSpPr>
        <p:spPr>
          <a:xfrm>
            <a:off x="2381324" y="4358866"/>
            <a:ext cx="6176591" cy="406265"/>
          </a:xfrm>
          <a:prstGeom prst="rect">
            <a:avLst/>
          </a:prstGeom>
          <a:noFill/>
        </p:spPr>
        <p:txBody>
          <a:bodyPr wrap="none" rtlCol="0">
            <a:spAutoFit/>
          </a:bodyPr>
          <a:lstStyle/>
          <a:p>
            <a:r>
              <a:rPr lang="fr-FR" dirty="0"/>
              <a:t>A</a:t>
            </a:r>
            <a:r>
              <a:rPr lang="en-US" dirty="0" err="1"/>
              <a:t>nnotations</a:t>
            </a:r>
            <a:r>
              <a:rPr lang="en-US" dirty="0"/>
              <a:t> and </a:t>
            </a:r>
            <a:r>
              <a:rPr lang="en-US" dirty="0" err="1"/>
              <a:t>dbxrefs</a:t>
            </a:r>
            <a:r>
              <a:rPr lang="en-US" dirty="0"/>
              <a:t> are omitted from the sub-</a:t>
            </a:r>
            <a:r>
              <a:rPr lang="en-US" dirty="0" smtClean="0"/>
              <a:t>record !! </a:t>
            </a:r>
            <a:endParaRPr lang="en-US" dirty="0"/>
          </a:p>
        </p:txBody>
      </p:sp>
      <p:sp>
        <p:nvSpPr>
          <p:cNvPr id="12" name="ZoneTexte 11"/>
          <p:cNvSpPr txBox="1"/>
          <p:nvPr/>
        </p:nvSpPr>
        <p:spPr>
          <a:xfrm>
            <a:off x="2381324" y="5463842"/>
            <a:ext cx="5252835" cy="369332"/>
          </a:xfrm>
          <a:prstGeom prst="rect">
            <a:avLst/>
          </a:prstGeom>
          <a:noFill/>
        </p:spPr>
        <p:txBody>
          <a:bodyPr wrap="none" rtlCol="0">
            <a:spAutoFit/>
          </a:bodyPr>
          <a:lstStyle/>
          <a:p>
            <a:r>
              <a:rPr lang="en-US" dirty="0" smtClean="0"/>
              <a:t>Record</a:t>
            </a:r>
            <a:r>
              <a:rPr lang="en-US" dirty="0"/>
              <a:t> </a:t>
            </a:r>
            <a:r>
              <a:rPr lang="en-US" dirty="0" smtClean="0"/>
              <a:t>id,</a:t>
            </a:r>
            <a:r>
              <a:rPr lang="en-US" dirty="0"/>
              <a:t> </a:t>
            </a:r>
            <a:r>
              <a:rPr lang="en-US" dirty="0" smtClean="0"/>
              <a:t>name</a:t>
            </a:r>
            <a:r>
              <a:rPr lang="en-US" dirty="0"/>
              <a:t> </a:t>
            </a:r>
            <a:r>
              <a:rPr lang="en-US" dirty="0" smtClean="0"/>
              <a:t>and</a:t>
            </a:r>
            <a:r>
              <a:rPr lang="en-US" dirty="0"/>
              <a:t> </a:t>
            </a:r>
            <a:r>
              <a:rPr lang="en-US" dirty="0" smtClean="0"/>
              <a:t>description</a:t>
            </a:r>
            <a:r>
              <a:rPr lang="en-US" dirty="0"/>
              <a:t> </a:t>
            </a:r>
            <a:r>
              <a:rPr lang="en-US" dirty="0" smtClean="0"/>
              <a:t>are preserved</a:t>
            </a:r>
            <a:r>
              <a:rPr lang="en-US" dirty="0"/>
              <a:t> </a:t>
            </a:r>
            <a:r>
              <a:rPr lang="en-US" dirty="0" smtClean="0"/>
              <a:t>!! </a:t>
            </a:r>
            <a:endParaRPr lang="en-US" dirty="0"/>
          </a:p>
        </p:txBody>
      </p:sp>
    </p:spTree>
    <p:extLst>
      <p:ext uri="{BB962C8B-B14F-4D97-AF65-F5344CB8AC3E}">
        <p14:creationId xmlns:p14="http://schemas.microsoft.com/office/powerpoint/2010/main" val="1186003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Adding</a:t>
            </a:r>
            <a:r>
              <a:rPr lang="fr-FR" dirty="0">
                <a:latin typeface="Lucida Grande"/>
                <a:ea typeface="Lucida Grande"/>
                <a:cs typeface="Lucida Grande"/>
              </a:rPr>
              <a:t> </a:t>
            </a:r>
            <a:r>
              <a:rPr lang="fr-FR" dirty="0" err="1">
                <a:latin typeface="Lucida Grande"/>
                <a:ea typeface="Lucida Grande"/>
                <a:cs typeface="Lucida Grande"/>
              </a:rPr>
              <a:t>SeqRecord</a:t>
            </a:r>
            <a:r>
              <a:rPr lang="fr-FR" dirty="0">
                <a:latin typeface="Lucida Grande"/>
                <a:ea typeface="Lucida Grande"/>
                <a:cs typeface="Lucida Grande"/>
              </a:rPr>
              <a:t> </a:t>
            </a:r>
            <a:r>
              <a:rPr lang="fr-FR" dirty="0" err="1">
                <a:latin typeface="Lucida Grande"/>
                <a:ea typeface="Lucida Grande"/>
                <a:cs typeface="Lucida Grande"/>
              </a:rPr>
              <a:t>objects</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fr-FR" dirty="0" smtClean="0"/>
              <a:t>A</a:t>
            </a:r>
            <a:r>
              <a:rPr lang="en-US" dirty="0" smtClean="0"/>
              <a:t>dd </a:t>
            </a:r>
            <a:r>
              <a:rPr lang="en-US" dirty="0" err="1" smtClean="0"/>
              <a:t>SeqRecord</a:t>
            </a:r>
            <a:r>
              <a:rPr lang="en-US" dirty="0"/>
              <a:t> </a:t>
            </a:r>
            <a:r>
              <a:rPr lang="en-US" dirty="0" smtClean="0"/>
              <a:t>objects </a:t>
            </a:r>
            <a:r>
              <a:rPr lang="en-US" dirty="0"/>
              <a:t>together, giving a </a:t>
            </a:r>
            <a:r>
              <a:rPr lang="en-US" dirty="0" smtClean="0"/>
              <a:t>new </a:t>
            </a:r>
            <a:r>
              <a:rPr lang="en-US" dirty="0" err="1" smtClean="0"/>
              <a:t>SeqRecord</a:t>
            </a:r>
            <a:endParaRPr lang="en-US" dirty="0" smtClean="0"/>
          </a:p>
          <a:p>
            <a:r>
              <a:rPr lang="fr-FR" dirty="0"/>
              <a:t>A</a:t>
            </a:r>
            <a:r>
              <a:rPr lang="en-US" dirty="0" err="1"/>
              <a:t>ny</a:t>
            </a:r>
            <a:r>
              <a:rPr lang="en-US" dirty="0"/>
              <a:t> common per-letter annotations are also </a:t>
            </a:r>
            <a:r>
              <a:rPr lang="en-US" dirty="0" smtClean="0"/>
              <a:t>added </a:t>
            </a:r>
            <a:endParaRPr lang="en-US" dirty="0"/>
          </a:p>
          <a:p>
            <a:r>
              <a:rPr lang="en-US" dirty="0"/>
              <a:t>All the features are preserved (with their locations adjusted)</a:t>
            </a:r>
          </a:p>
          <a:p>
            <a:r>
              <a:rPr lang="fr-FR" dirty="0"/>
              <a:t>A</a:t>
            </a:r>
            <a:r>
              <a:rPr lang="en-US" dirty="0" err="1"/>
              <a:t>ny</a:t>
            </a:r>
            <a:r>
              <a:rPr lang="en-US" dirty="0"/>
              <a:t> other common annotation is also kept (like the id, name and description)</a:t>
            </a:r>
          </a:p>
          <a:p>
            <a:endParaRPr lang="en-US" dirty="0" smtClean="0"/>
          </a:p>
          <a:p>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32</a:t>
            </a:fld>
            <a:endParaRPr lang="fr-FR" dirty="0"/>
          </a:p>
        </p:txBody>
      </p:sp>
      <p:sp>
        <p:nvSpPr>
          <p:cNvPr id="7" name="ZoneTexte 6"/>
          <p:cNvSpPr txBox="1"/>
          <p:nvPr/>
        </p:nvSpPr>
        <p:spPr>
          <a:xfrm>
            <a:off x="279400" y="529502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3141241"/>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next(</a:t>
            </a:r>
            <a:r>
              <a:rPr lang="en-US" sz="1200" dirty="0" err="1"/>
              <a:t>SeqIO.parse</a:t>
            </a:r>
            <a:r>
              <a:rPr lang="en-US" sz="1200" dirty="0"/>
              <a:t>("</a:t>
            </a:r>
            <a:r>
              <a:rPr lang="en-US" sz="1200" dirty="0" err="1"/>
              <a:t>example.fastq</a:t>
            </a:r>
            <a:r>
              <a:rPr lang="en-US" sz="1200" dirty="0"/>
              <a:t>", "</a:t>
            </a:r>
            <a:r>
              <a:rPr lang="en-US" sz="1200" dirty="0" err="1"/>
              <a:t>fastq</a:t>
            </a:r>
            <a:r>
              <a:rPr lang="en-US" sz="1200" dirty="0"/>
              <a:t>"))</a:t>
            </a:r>
          </a:p>
          <a:p>
            <a:r>
              <a:rPr lang="en-US" sz="1200" dirty="0"/>
              <a:t>&gt;&gt;&gt; </a:t>
            </a:r>
            <a:r>
              <a:rPr lang="en-US" sz="1200" dirty="0" err="1"/>
              <a:t>len</a:t>
            </a:r>
            <a:r>
              <a:rPr lang="en-US" sz="1200" dirty="0"/>
              <a:t>(record)</a:t>
            </a:r>
          </a:p>
          <a:p>
            <a:r>
              <a:rPr lang="en-US" sz="1200" dirty="0">
                <a:solidFill>
                  <a:srgbClr val="FF0000"/>
                </a:solidFill>
              </a:rPr>
              <a:t>25</a:t>
            </a:r>
          </a:p>
          <a:p>
            <a:r>
              <a:rPr lang="en-US" sz="1200" dirty="0"/>
              <a:t>&gt;&gt;&gt; print(</a:t>
            </a:r>
            <a:r>
              <a:rPr lang="en-US" sz="1200" dirty="0" err="1"/>
              <a:t>record.seq</a:t>
            </a:r>
            <a:r>
              <a:rPr lang="en-US" sz="1200" dirty="0"/>
              <a:t>)</a:t>
            </a:r>
          </a:p>
          <a:p>
            <a:r>
              <a:rPr lang="en-US" sz="1200" dirty="0">
                <a:solidFill>
                  <a:srgbClr val="FF0000"/>
                </a:solidFill>
              </a:rPr>
              <a:t>CCCTTCTTGTCTTCAGCGTTTCTCC</a:t>
            </a:r>
          </a:p>
          <a:p>
            <a:r>
              <a:rPr lang="en-US" sz="1200" dirty="0"/>
              <a:t>&gt;&gt;&gt; print(</a:t>
            </a:r>
            <a:r>
              <a:rPr lang="en-US" sz="1200" dirty="0" err="1"/>
              <a:t>record.letter_annotations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solidFill>
                  <a:srgbClr val="FF0000"/>
                </a:solidFill>
              </a:rPr>
              <a:t>26, 26, 26, 23, 23]</a:t>
            </a:r>
          </a:p>
        </p:txBody>
      </p:sp>
    </p:spTree>
    <p:extLst>
      <p:ext uri="{BB962C8B-B14F-4D97-AF65-F5344CB8AC3E}">
        <p14:creationId xmlns:p14="http://schemas.microsoft.com/office/powerpoint/2010/main" val="1604022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Adding</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SeqRecord</a:t>
            </a:r>
            <a:r>
              <a:rPr lang="fr-FR" dirty="0">
                <a:solidFill>
                  <a:schemeClr val="bg1"/>
                </a:solidFill>
                <a:latin typeface="Lucida Grande"/>
                <a:ea typeface="Lucida Grande"/>
                <a:cs typeface="Lucida Grande"/>
              </a:rPr>
              <a:t> </a:t>
            </a:r>
            <a:r>
              <a:rPr lang="fr-FR" dirty="0" err="1" smtClean="0">
                <a:solidFill>
                  <a:schemeClr val="bg1"/>
                </a:solidFill>
                <a:latin typeface="Lucida Grande"/>
                <a:ea typeface="Lucida Grande"/>
                <a:cs typeface="Lucida Grande"/>
              </a:rPr>
              <a:t>objects</a:t>
            </a:r>
            <a:r>
              <a:rPr lang="fr-FR" dirty="0" smtClean="0">
                <a:solidFill>
                  <a:schemeClr val="bg1"/>
                </a:solidFill>
                <a:latin typeface="Lucida Grande"/>
                <a:ea typeface="Lucida Grande"/>
                <a:cs typeface="Lucida Grande"/>
              </a:rPr>
              <a:t> (2)</a:t>
            </a:r>
            <a:endParaRPr lang="fr-FR" dirty="0">
              <a:solidFill>
                <a:schemeClr val="bg1"/>
              </a:solidFill>
            </a:endParaRPr>
          </a:p>
        </p:txBody>
      </p:sp>
      <p:sp>
        <p:nvSpPr>
          <p:cNvPr id="3" name="Espace réservé du contenu 2"/>
          <p:cNvSpPr>
            <a:spLocks noGrp="1"/>
          </p:cNvSpPr>
          <p:nvPr>
            <p:ph idx="1"/>
          </p:nvPr>
        </p:nvSpPr>
        <p:spPr>
          <a:xfrm>
            <a:off x="279400" y="952634"/>
            <a:ext cx="8644466" cy="476240"/>
          </a:xfrm>
        </p:spPr>
        <p:txBody>
          <a:bodyPr/>
          <a:lstStyle/>
          <a:p>
            <a:r>
              <a:rPr lang="en-US" dirty="0"/>
              <a:t>Suppose this was Roche 454 </a:t>
            </a:r>
            <a:r>
              <a:rPr lang="en-US" dirty="0" smtClean="0"/>
              <a:t>data</a:t>
            </a:r>
            <a:r>
              <a:rPr lang="fr-FR" dirty="0" smtClean="0"/>
              <a:t> and </a:t>
            </a:r>
            <a:r>
              <a:rPr lang="en-US" dirty="0"/>
              <a:t>t</a:t>
            </a:r>
            <a:r>
              <a:rPr lang="en-US" dirty="0" smtClean="0"/>
              <a:t>hink the TTT</a:t>
            </a:r>
            <a:r>
              <a:rPr lang="en-US" dirty="0"/>
              <a:t> </a:t>
            </a:r>
            <a:r>
              <a:rPr lang="en-US" dirty="0" smtClean="0"/>
              <a:t>should </a:t>
            </a:r>
            <a:r>
              <a:rPr lang="en-US" dirty="0"/>
              <a:t>be </a:t>
            </a:r>
            <a:r>
              <a:rPr lang="en-US" dirty="0" smtClean="0"/>
              <a:t>only TT</a:t>
            </a:r>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33</a:t>
            </a:fld>
            <a:endParaRPr lang="fr-FR" dirty="0"/>
          </a:p>
        </p:txBody>
      </p:sp>
      <p:sp>
        <p:nvSpPr>
          <p:cNvPr id="7" name="ZoneTexte 6"/>
          <p:cNvSpPr txBox="1"/>
          <p:nvPr/>
        </p:nvSpPr>
        <p:spPr>
          <a:xfrm>
            <a:off x="279400" y="1473379"/>
            <a:ext cx="8644466" cy="196977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left = record[:20]</a:t>
            </a:r>
          </a:p>
          <a:p>
            <a:r>
              <a:rPr lang="en-US" sz="1200" dirty="0"/>
              <a:t>&gt;&gt;&gt; print(</a:t>
            </a:r>
            <a:r>
              <a:rPr lang="en-US" sz="1200" dirty="0" err="1"/>
              <a:t>left.seq</a:t>
            </a:r>
            <a:r>
              <a:rPr lang="en-US" sz="1200" dirty="0"/>
              <a:t>)</a:t>
            </a:r>
          </a:p>
          <a:p>
            <a:r>
              <a:rPr lang="en-US" sz="1200" dirty="0">
                <a:solidFill>
                  <a:srgbClr val="FF0000"/>
                </a:solidFill>
              </a:rPr>
              <a:t>CCCTTCTTGTCTTCAGCGTT</a:t>
            </a:r>
          </a:p>
          <a:p>
            <a:r>
              <a:rPr lang="en-US" sz="1200" dirty="0"/>
              <a:t>&gt;&gt;&gt; print(</a:t>
            </a:r>
            <a:r>
              <a:rPr lang="en-US" sz="1200" dirty="0" err="1"/>
              <a:t>left.letter_annotations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t>&gt;&gt;&gt; right = record[21:]</a:t>
            </a:r>
          </a:p>
          <a:p>
            <a:r>
              <a:rPr lang="en-US" sz="1200" dirty="0"/>
              <a:t>&gt;&gt;&gt; print(</a:t>
            </a:r>
            <a:r>
              <a:rPr lang="en-US" sz="1200" dirty="0" err="1"/>
              <a:t>right.seq</a:t>
            </a:r>
            <a:r>
              <a:rPr lang="en-US" sz="1200" dirty="0"/>
              <a:t>)</a:t>
            </a:r>
          </a:p>
          <a:p>
            <a:r>
              <a:rPr lang="en-US" sz="1200" dirty="0">
                <a:solidFill>
                  <a:srgbClr val="FF0000"/>
                </a:solidFill>
              </a:rPr>
              <a:t>CTCC</a:t>
            </a:r>
          </a:p>
          <a:p>
            <a:r>
              <a:rPr lang="en-US" sz="1200" dirty="0"/>
              <a:t>&gt;&gt;&gt; print(</a:t>
            </a:r>
            <a:r>
              <a:rPr lang="en-US" sz="1200" dirty="0" err="1"/>
              <a:t>right.letter_annotations</a:t>
            </a:r>
            <a:r>
              <a:rPr lang="en-US" sz="1200" dirty="0"/>
              <a:t>["</a:t>
            </a:r>
            <a:r>
              <a:rPr lang="en-US" sz="1200" dirty="0" err="1"/>
              <a:t>phred_quality</a:t>
            </a:r>
            <a:r>
              <a:rPr lang="en-US" sz="1200" dirty="0"/>
              <a:t>"])</a:t>
            </a:r>
          </a:p>
          <a:p>
            <a:r>
              <a:rPr lang="en-US" sz="1200" dirty="0">
                <a:solidFill>
                  <a:srgbClr val="FF0000"/>
                </a:solidFill>
              </a:rPr>
              <a:t>[26, 26, 23, 23]</a:t>
            </a:r>
          </a:p>
        </p:txBody>
      </p:sp>
      <p:sp>
        <p:nvSpPr>
          <p:cNvPr id="8" name="ZoneTexte 7"/>
          <p:cNvSpPr txBox="1"/>
          <p:nvPr/>
        </p:nvSpPr>
        <p:spPr>
          <a:xfrm>
            <a:off x="279400" y="3890395"/>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edited = left + right</a:t>
            </a:r>
          </a:p>
          <a:p>
            <a:r>
              <a:rPr lang="en-US" sz="1200" dirty="0"/>
              <a:t>&gt;&gt;&gt; </a:t>
            </a:r>
            <a:r>
              <a:rPr lang="en-US" sz="1200" dirty="0" err="1"/>
              <a:t>len</a:t>
            </a:r>
            <a:r>
              <a:rPr lang="en-US" sz="1200" dirty="0"/>
              <a:t>(edited)</a:t>
            </a:r>
          </a:p>
          <a:p>
            <a:r>
              <a:rPr lang="en-US" sz="1200" dirty="0">
                <a:solidFill>
                  <a:srgbClr val="FF0000"/>
                </a:solidFill>
              </a:rPr>
              <a:t>24</a:t>
            </a:r>
          </a:p>
          <a:p>
            <a:r>
              <a:rPr lang="en-US" sz="1200" dirty="0"/>
              <a:t>&gt;&gt;&gt; print(</a:t>
            </a:r>
            <a:r>
              <a:rPr lang="en-US" sz="1200" dirty="0" err="1"/>
              <a:t>edited.seq</a:t>
            </a:r>
            <a:r>
              <a:rPr lang="en-US" sz="1200" dirty="0"/>
              <a:t>)</a:t>
            </a:r>
          </a:p>
          <a:p>
            <a:r>
              <a:rPr lang="en-US" sz="1200" dirty="0">
                <a:solidFill>
                  <a:srgbClr val="FF0000"/>
                </a:solidFill>
              </a:rPr>
              <a:t>CCCTTCTTGTCTTCAGCGTTCTCC</a:t>
            </a:r>
          </a:p>
          <a:p>
            <a:r>
              <a:rPr lang="en-US" sz="1200" dirty="0"/>
              <a:t>&gt;&gt;&gt; print(</a:t>
            </a:r>
            <a:r>
              <a:rPr lang="en-US" sz="1200" dirty="0" err="1"/>
              <a:t>edited.letter_annotations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solidFill>
                  <a:srgbClr val="FF0000"/>
                </a:solidFill>
              </a:rPr>
              <a:t>26, 26, 23, 23</a:t>
            </a:r>
            <a:r>
              <a:rPr lang="en-US" sz="1200" dirty="0" smtClean="0">
                <a:solidFill>
                  <a:srgbClr val="FF0000"/>
                </a:solidFill>
              </a:rPr>
              <a:t>]</a:t>
            </a:r>
          </a:p>
        </p:txBody>
      </p:sp>
      <p:sp>
        <p:nvSpPr>
          <p:cNvPr id="9" name="Espace réservé du contenu 2"/>
          <p:cNvSpPr txBox="1">
            <a:spLocks/>
          </p:cNvSpPr>
          <p:nvPr/>
        </p:nvSpPr>
        <p:spPr>
          <a:xfrm>
            <a:off x="279400" y="3414155"/>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Now </a:t>
            </a:r>
            <a:r>
              <a:rPr lang="en-US" dirty="0"/>
              <a:t>add the two parts together</a:t>
            </a:r>
            <a:endParaRPr lang="fr-FR" dirty="0"/>
          </a:p>
        </p:txBody>
      </p:sp>
      <p:sp>
        <p:nvSpPr>
          <p:cNvPr id="10" name="ZoneTexte 9"/>
          <p:cNvSpPr txBox="1"/>
          <p:nvPr/>
        </p:nvSpPr>
        <p:spPr>
          <a:xfrm>
            <a:off x="279400" y="589691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pPr>
              <a:defRPr/>
            </a:pPr>
            <a:r>
              <a:rPr lang="mr-IN" sz="1200" dirty="0">
                <a:latin typeface="Arial"/>
                <a:cs typeface="Arial"/>
              </a:rPr>
              <a:t>&gt;&gt;&gt; edited = record[:20] + record[21:]</a:t>
            </a:r>
            <a:endParaRPr lang="en-US" sz="1200" dirty="0">
              <a:cs typeface="Arial"/>
            </a:endParaRPr>
          </a:p>
        </p:txBody>
      </p:sp>
      <p:sp>
        <p:nvSpPr>
          <p:cNvPr id="11" name="Espace réservé du contenu 2"/>
          <p:cNvSpPr txBox="1">
            <a:spLocks/>
          </p:cNvSpPr>
          <p:nvPr/>
        </p:nvSpPr>
        <p:spPr>
          <a:xfrm>
            <a:off x="279400" y="5443099"/>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smtClean="0"/>
              <a:t>You </a:t>
            </a:r>
            <a:r>
              <a:rPr lang="fr-FR" dirty="0" err="1" smtClean="0"/>
              <a:t>can</a:t>
            </a:r>
            <a:r>
              <a:rPr lang="fr-FR" dirty="0" smtClean="0"/>
              <a:t> </a:t>
            </a:r>
            <a:r>
              <a:rPr lang="en-US" dirty="0"/>
              <a:t>make this </a:t>
            </a:r>
            <a:r>
              <a:rPr lang="en-US" dirty="0" smtClean="0"/>
              <a:t>shorter</a:t>
            </a:r>
            <a:r>
              <a:rPr lang="fr-FR" dirty="0" smtClean="0"/>
              <a:t> </a:t>
            </a:r>
            <a:endParaRPr lang="fr-FR" dirty="0"/>
          </a:p>
        </p:txBody>
      </p:sp>
    </p:spTree>
    <p:extLst>
      <p:ext uri="{BB962C8B-B14F-4D97-AF65-F5344CB8AC3E}">
        <p14:creationId xmlns:p14="http://schemas.microsoft.com/office/powerpoint/2010/main" val="1604022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Adding</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SeqRecord</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objects</a:t>
            </a:r>
            <a:r>
              <a:rPr lang="fr-FR" dirty="0">
                <a:solidFill>
                  <a:schemeClr val="bg1"/>
                </a:solidFill>
                <a:latin typeface="Lucida Grande"/>
                <a:ea typeface="Lucida Grande"/>
                <a:cs typeface="Lucida Grande"/>
              </a:rPr>
              <a:t> </a:t>
            </a:r>
            <a:r>
              <a:rPr lang="fr-FR" dirty="0" smtClean="0">
                <a:solidFill>
                  <a:schemeClr val="bg1"/>
                </a:solidFill>
                <a:latin typeface="Lucida Grande"/>
                <a:ea typeface="Lucida Grande"/>
                <a:cs typeface="Lucida Grande"/>
              </a:rPr>
              <a:t>(3) -</a:t>
            </a:r>
            <a:r>
              <a:rPr lang="nl-NL" dirty="0" err="1"/>
              <a:t>circular</a:t>
            </a:r>
            <a:r>
              <a:rPr lang="nl-NL" dirty="0"/>
              <a:t> </a:t>
            </a:r>
            <a:r>
              <a:rPr lang="nl-NL" dirty="0" err="1"/>
              <a:t>genome</a:t>
            </a:r>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34</a:t>
            </a:fld>
            <a:endParaRPr lang="fr-FR" dirty="0"/>
          </a:p>
        </p:txBody>
      </p:sp>
      <p:sp>
        <p:nvSpPr>
          <p:cNvPr id="7" name="ZoneTexte 6"/>
          <p:cNvSpPr txBox="1"/>
          <p:nvPr/>
        </p:nvSpPr>
        <p:spPr>
          <a:xfrm>
            <a:off x="279400" y="1099135"/>
            <a:ext cx="8644466" cy="33547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r>
              <a:rPr lang="en-US" sz="1200" dirty="0" smtClean="0">
                <a:solidFill>
                  <a:srgbClr val="FF0000"/>
                </a:solidFill>
              </a:rPr>
              <a:t>)</a:t>
            </a:r>
          </a:p>
          <a:p>
            <a:r>
              <a:rPr lang="nl-NL" sz="1200" dirty="0"/>
              <a:t>&gt;&gt;&gt; </a:t>
            </a:r>
            <a:r>
              <a:rPr lang="nl-NL" sz="1200" dirty="0" err="1"/>
              <a:t>len</a:t>
            </a:r>
            <a:r>
              <a:rPr lang="nl-NL" sz="1200" dirty="0"/>
              <a:t>(record)</a:t>
            </a:r>
          </a:p>
          <a:p>
            <a:r>
              <a:rPr lang="nl-NL" sz="1200" dirty="0">
                <a:solidFill>
                  <a:srgbClr val="FF0000"/>
                </a:solidFill>
              </a:rPr>
              <a:t>9609</a:t>
            </a:r>
          </a:p>
          <a:p>
            <a:r>
              <a:rPr lang="nl-NL" sz="1200" dirty="0"/>
              <a:t>&gt;&gt;&gt; </a:t>
            </a:r>
            <a:r>
              <a:rPr lang="nl-NL" sz="1200" dirty="0" err="1"/>
              <a:t>len</a:t>
            </a:r>
            <a:r>
              <a:rPr lang="nl-NL" sz="1200" dirty="0"/>
              <a:t>(</a:t>
            </a:r>
            <a:r>
              <a:rPr lang="nl-NL" sz="1200" dirty="0" err="1"/>
              <a:t>record.features</a:t>
            </a:r>
            <a:r>
              <a:rPr lang="nl-NL" sz="1200" dirty="0"/>
              <a:t>)</a:t>
            </a:r>
          </a:p>
          <a:p>
            <a:r>
              <a:rPr lang="nl-NL" sz="1200" dirty="0">
                <a:solidFill>
                  <a:srgbClr val="FF0000"/>
                </a:solidFill>
              </a:rPr>
              <a:t>41</a:t>
            </a:r>
          </a:p>
          <a:p>
            <a:r>
              <a:rPr lang="nl-NL" sz="1200" dirty="0"/>
              <a:t>&gt;&gt;&gt; </a:t>
            </a:r>
            <a:r>
              <a:rPr lang="nl-NL" sz="1200" dirty="0" err="1"/>
              <a:t>record.dbxrefs</a:t>
            </a:r>
            <a:endParaRPr lang="nl-NL" sz="1200" dirty="0"/>
          </a:p>
          <a:p>
            <a:r>
              <a:rPr lang="nl-NL" sz="1200" dirty="0">
                <a:solidFill>
                  <a:srgbClr val="FF0000"/>
                </a:solidFill>
              </a:rPr>
              <a:t>['Project:58037']</a:t>
            </a:r>
          </a:p>
          <a:p>
            <a:r>
              <a:rPr lang="nl-NL" sz="1200" dirty="0"/>
              <a:t>&gt;&gt;&gt; </a:t>
            </a:r>
            <a:r>
              <a:rPr lang="nl-NL" sz="1200" dirty="0" err="1"/>
              <a:t>record.annotations.keys</a:t>
            </a:r>
            <a:r>
              <a:rPr lang="nl-NL" sz="1200" dirty="0"/>
              <a:t>()</a:t>
            </a:r>
          </a:p>
          <a:p>
            <a:r>
              <a:rPr lang="nl-NL" sz="1200" dirty="0">
                <a:solidFill>
                  <a:srgbClr val="FF0000"/>
                </a:solidFill>
              </a:rPr>
              <a:t>['</a:t>
            </a:r>
            <a:r>
              <a:rPr lang="nl-NL" sz="1200" dirty="0" err="1">
                <a:solidFill>
                  <a:srgbClr val="FF0000"/>
                </a:solidFill>
              </a:rPr>
              <a:t>comment</a:t>
            </a:r>
            <a:r>
              <a:rPr lang="nl-NL" sz="1200" dirty="0">
                <a:solidFill>
                  <a:srgbClr val="FF0000"/>
                </a:solidFill>
              </a:rPr>
              <a:t>', '</a:t>
            </a:r>
            <a:r>
              <a:rPr lang="nl-NL" sz="1200" dirty="0" err="1">
                <a:solidFill>
                  <a:srgbClr val="FF0000"/>
                </a:solidFill>
              </a:rPr>
              <a:t>sequence_version</a:t>
            </a:r>
            <a:r>
              <a:rPr lang="nl-NL" sz="1200" dirty="0">
                <a:solidFill>
                  <a:srgbClr val="FF0000"/>
                </a:solidFill>
              </a:rPr>
              <a:t>', 'source', '</a:t>
            </a:r>
            <a:r>
              <a:rPr lang="nl-NL" sz="1200" dirty="0" err="1">
                <a:solidFill>
                  <a:srgbClr val="FF0000"/>
                </a:solidFill>
              </a:rPr>
              <a:t>taxonomy</a:t>
            </a:r>
            <a:r>
              <a:rPr lang="nl-NL" sz="1200" dirty="0">
                <a:solidFill>
                  <a:srgbClr val="FF0000"/>
                </a:solidFill>
              </a:rPr>
              <a:t>', '</a:t>
            </a:r>
            <a:r>
              <a:rPr lang="nl-NL" sz="1200" dirty="0" err="1">
                <a:solidFill>
                  <a:srgbClr val="FF0000"/>
                </a:solidFill>
              </a:rPr>
              <a:t>keywords</a:t>
            </a:r>
            <a:r>
              <a:rPr lang="nl-NL" sz="1200" dirty="0">
                <a:solidFill>
                  <a:srgbClr val="FF0000"/>
                </a:solidFill>
              </a:rPr>
              <a:t>', '</a:t>
            </a:r>
            <a:r>
              <a:rPr lang="nl-NL" sz="1200" dirty="0" err="1">
                <a:solidFill>
                  <a:srgbClr val="FF0000"/>
                </a:solidFill>
              </a:rPr>
              <a:t>references</a:t>
            </a:r>
            <a:r>
              <a:rPr lang="nl-NL" sz="1200" dirty="0">
                <a:solidFill>
                  <a:srgbClr val="FF0000"/>
                </a:solidFill>
              </a:rPr>
              <a:t>',</a:t>
            </a:r>
          </a:p>
          <a:p>
            <a:r>
              <a:rPr lang="nl-NL" sz="1200" dirty="0">
                <a:solidFill>
                  <a:srgbClr val="FF0000"/>
                </a:solidFill>
              </a:rPr>
              <a:t>'</a:t>
            </a:r>
            <a:r>
              <a:rPr lang="nl-NL" sz="1200" dirty="0" err="1">
                <a:solidFill>
                  <a:srgbClr val="FF0000"/>
                </a:solidFill>
              </a:rPr>
              <a:t>accessions</a:t>
            </a:r>
            <a:r>
              <a:rPr lang="nl-NL" sz="1200" dirty="0">
                <a:solidFill>
                  <a:srgbClr val="FF0000"/>
                </a:solidFill>
              </a:rPr>
              <a:t>', '</a:t>
            </a:r>
            <a:r>
              <a:rPr lang="nl-NL" sz="1200" dirty="0" err="1">
                <a:solidFill>
                  <a:srgbClr val="FF0000"/>
                </a:solidFill>
              </a:rPr>
              <a:t>data_file_division</a:t>
            </a:r>
            <a:r>
              <a:rPr lang="nl-NL" sz="1200" dirty="0">
                <a:solidFill>
                  <a:srgbClr val="FF0000"/>
                </a:solidFill>
              </a:rPr>
              <a:t>', 'date', '</a:t>
            </a:r>
            <a:r>
              <a:rPr lang="nl-NL" sz="1200" dirty="0" err="1">
                <a:solidFill>
                  <a:srgbClr val="FF0000"/>
                </a:solidFill>
              </a:rPr>
              <a:t>organism</a:t>
            </a:r>
            <a:r>
              <a:rPr lang="nl-NL" sz="1200" dirty="0">
                <a:solidFill>
                  <a:srgbClr val="FF0000"/>
                </a:solidFill>
              </a:rPr>
              <a:t>', '</a:t>
            </a:r>
            <a:r>
              <a:rPr lang="nl-NL" sz="1200" dirty="0" err="1">
                <a:solidFill>
                  <a:srgbClr val="FF0000"/>
                </a:solidFill>
              </a:rPr>
              <a:t>gi</a:t>
            </a:r>
            <a:r>
              <a:rPr lang="nl-NL" sz="1200" dirty="0">
                <a:solidFill>
                  <a:srgbClr val="FF0000"/>
                </a:solidFill>
              </a:rPr>
              <a:t>']</a:t>
            </a:r>
          </a:p>
          <a:p>
            <a:endParaRPr lang="en-US" sz="1200" dirty="0"/>
          </a:p>
        </p:txBody>
      </p:sp>
      <p:sp>
        <p:nvSpPr>
          <p:cNvPr id="8" name="ZoneTexte 7"/>
          <p:cNvSpPr txBox="1"/>
          <p:nvPr/>
        </p:nvSpPr>
        <p:spPr>
          <a:xfrm>
            <a:off x="279400" y="4944337"/>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shifted = record[2000:] + record[:2000]</a:t>
            </a:r>
          </a:p>
          <a:p>
            <a:r>
              <a:rPr lang="en-US" sz="1200" dirty="0"/>
              <a:t>&gt;&gt;&gt; shifted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('GATACGCAGTCATATTTTTTACACAATTCTCTAATCCCGACAAGGTCGTAGGTC...GGA',</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a:t>
            </a:r>
          </a:p>
          <a:p>
            <a:r>
              <a:rPr lang="en-US" sz="1200" dirty="0"/>
              <a:t>&gt;&gt;&gt; </a:t>
            </a:r>
            <a:r>
              <a:rPr lang="en-US" sz="1200" dirty="0" err="1"/>
              <a:t>len</a:t>
            </a:r>
            <a:r>
              <a:rPr lang="en-US" sz="1200" dirty="0"/>
              <a:t>(shifted)</a:t>
            </a:r>
          </a:p>
          <a:p>
            <a:r>
              <a:rPr lang="en-US" sz="1200" dirty="0">
                <a:solidFill>
                  <a:srgbClr val="FF0000"/>
                </a:solidFill>
              </a:rPr>
              <a:t>9609</a:t>
            </a:r>
          </a:p>
        </p:txBody>
      </p:sp>
      <p:sp>
        <p:nvSpPr>
          <p:cNvPr id="9" name="Espace réservé du contenu 2"/>
          <p:cNvSpPr>
            <a:spLocks noGrp="1"/>
          </p:cNvSpPr>
          <p:nvPr>
            <p:ph idx="1"/>
          </p:nvPr>
        </p:nvSpPr>
        <p:spPr>
          <a:xfrm>
            <a:off x="279400" y="4468097"/>
            <a:ext cx="8644466" cy="476240"/>
          </a:xfrm>
        </p:spPr>
        <p:txBody>
          <a:bodyPr/>
          <a:lstStyle/>
          <a:p>
            <a:r>
              <a:rPr lang="en-US" dirty="0" smtClean="0"/>
              <a:t>Shift </a:t>
            </a:r>
            <a:r>
              <a:rPr lang="en-US" dirty="0"/>
              <a:t>the origin like </a:t>
            </a:r>
            <a:r>
              <a:rPr lang="en-US" dirty="0" smtClean="0"/>
              <a:t>this:</a:t>
            </a:r>
            <a:endParaRPr lang="fr-FR" dirty="0"/>
          </a:p>
        </p:txBody>
      </p:sp>
    </p:spTree>
    <p:extLst>
      <p:ext uri="{BB962C8B-B14F-4D97-AF65-F5344CB8AC3E}">
        <p14:creationId xmlns:p14="http://schemas.microsoft.com/office/powerpoint/2010/main" val="3353089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Reverse-complementing </a:t>
            </a:r>
            <a:r>
              <a:rPr lang="en-US" dirty="0" err="1"/>
              <a:t>SeqRecord</a:t>
            </a:r>
            <a:r>
              <a:rPr lang="en-US" dirty="0"/>
              <a:t> objects</a:t>
            </a:r>
            <a:endParaRPr lang="fr-FR" dirty="0"/>
          </a:p>
        </p:txBody>
      </p:sp>
      <p:sp>
        <p:nvSpPr>
          <p:cNvPr id="3" name="Espace réservé du contenu 2"/>
          <p:cNvSpPr>
            <a:spLocks noGrp="1"/>
          </p:cNvSpPr>
          <p:nvPr>
            <p:ph idx="1"/>
          </p:nvPr>
        </p:nvSpPr>
        <p:spPr>
          <a:xfrm>
            <a:off x="279400" y="1236134"/>
            <a:ext cx="8644466" cy="476240"/>
          </a:xfrm>
        </p:spPr>
        <p:txBody>
          <a:bodyPr/>
          <a:lstStyle/>
          <a:p>
            <a:pPr marL="0" indent="0">
              <a:buNone/>
            </a:pPr>
            <a:r>
              <a:rPr lang="en-US" dirty="0"/>
              <a:t> </a:t>
            </a:r>
            <a:r>
              <a:rPr lang="en-US" dirty="0" err="1" smtClean="0"/>
              <a:t>SeqRecord</a:t>
            </a:r>
            <a:r>
              <a:rPr lang="en-US" dirty="0"/>
              <a:t> </a:t>
            </a:r>
            <a:r>
              <a:rPr lang="en-US" dirty="0" smtClean="0"/>
              <a:t>object’s</a:t>
            </a:r>
            <a:r>
              <a:rPr lang="en-US" dirty="0"/>
              <a:t> </a:t>
            </a:r>
            <a:r>
              <a:rPr lang="en-US" dirty="0" err="1" smtClean="0"/>
              <a:t>reverse_complement</a:t>
            </a:r>
            <a:r>
              <a:rPr lang="en-US" dirty="0"/>
              <a:t> </a:t>
            </a:r>
            <a:r>
              <a:rPr lang="en-US" dirty="0" smtClean="0"/>
              <a:t>method</a:t>
            </a:r>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35</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 import SeqIO</a:t>
            </a:r>
          </a:p>
          <a:p>
            <a:r>
              <a:rPr lang="mr-IN" sz="1200" dirty="0">
                <a:latin typeface="Arial"/>
                <a:cs typeface="Arial"/>
              </a:rPr>
              <a:t>&gt;&gt;&gt; record = SeqIO.read("NC_005816.gb", "genbank")</a:t>
            </a:r>
          </a:p>
          <a:p>
            <a:r>
              <a:rPr lang="mr-IN" sz="1200" dirty="0">
                <a:latin typeface="Arial"/>
                <a:cs typeface="Arial"/>
              </a:rPr>
              <a:t>&gt;&gt;&gt; print("%s %i %i %i %i" % (record.id, len(record), len(record.features), len(record.dbxrefs), len(record.annotations)))</a:t>
            </a:r>
          </a:p>
          <a:p>
            <a:r>
              <a:rPr lang="mr-IN" sz="1200" dirty="0">
                <a:solidFill>
                  <a:srgbClr val="FF0000"/>
                </a:solidFill>
                <a:latin typeface="Arial"/>
                <a:cs typeface="Arial"/>
              </a:rPr>
              <a:t>NC_005816.1 9609 41 1 12</a:t>
            </a:r>
          </a:p>
        </p:txBody>
      </p:sp>
      <p:sp>
        <p:nvSpPr>
          <p:cNvPr id="8" name="ZoneTexte 7"/>
          <p:cNvSpPr txBox="1"/>
          <p:nvPr/>
        </p:nvSpPr>
        <p:spPr>
          <a:xfrm>
            <a:off x="279400" y="3606190"/>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rc = record.reverse_complement(id="TESTING")</a:t>
            </a:r>
          </a:p>
          <a:p>
            <a:r>
              <a:rPr lang="mr-IN" sz="1200" dirty="0">
                <a:latin typeface="Arial"/>
                <a:cs typeface="Arial"/>
              </a:rPr>
              <a:t>&gt;&gt;&gt; print("%s %i %i %i %i" % (rc.id, len(rc), len(rc.features), len(rc.dbxrefs), len(rc.annotations)))</a:t>
            </a:r>
          </a:p>
          <a:p>
            <a:r>
              <a:rPr lang="mr-IN" sz="1200" dirty="0">
                <a:solidFill>
                  <a:srgbClr val="FF0000"/>
                </a:solidFill>
                <a:latin typeface="Arial"/>
                <a:cs typeface="Arial"/>
              </a:rPr>
              <a:t>TESTING 9609 41 0 0</a:t>
            </a:r>
          </a:p>
        </p:txBody>
      </p:sp>
    </p:spTree>
    <p:extLst>
      <p:ext uri="{BB962C8B-B14F-4D97-AF65-F5344CB8AC3E}">
        <p14:creationId xmlns:p14="http://schemas.microsoft.com/office/powerpoint/2010/main" val="227472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The </a:t>
            </a:r>
            <a:r>
              <a:rPr lang="fr-FR" dirty="0" err="1" smtClean="0"/>
              <a:t>SeqRecord</a:t>
            </a:r>
            <a:r>
              <a:rPr lang="fr-FR" dirty="0" smtClean="0"/>
              <a:t> Object </a:t>
            </a:r>
            <a:r>
              <a:rPr lang="fr-FR" dirty="0" err="1" smtClean="0"/>
              <a:t>from</a:t>
            </a:r>
            <a:r>
              <a:rPr lang="fr-FR" dirty="0" smtClean="0"/>
              <a:t> </a:t>
            </a:r>
            <a:r>
              <a:rPr lang="en-US" dirty="0" err="1" smtClean="0"/>
              <a:t>Bio.SeqRecord</a:t>
            </a:r>
            <a:r>
              <a:rPr lang="en-US" dirty="0" smtClean="0"/>
              <a:t> module</a:t>
            </a:r>
            <a:endParaRPr lang="fr-FR" dirty="0"/>
          </a:p>
        </p:txBody>
      </p:sp>
      <p:sp>
        <p:nvSpPr>
          <p:cNvPr id="3" name="Espace réservé du contenu 2"/>
          <p:cNvSpPr>
            <a:spLocks noGrp="1"/>
          </p:cNvSpPr>
          <p:nvPr>
            <p:ph idx="1"/>
          </p:nvPr>
        </p:nvSpPr>
        <p:spPr>
          <a:xfrm>
            <a:off x="279400" y="1236134"/>
            <a:ext cx="8644466" cy="5317066"/>
          </a:xfrm>
        </p:spPr>
        <p:txBody>
          <a:bodyPr/>
          <a:lstStyle/>
          <a:p>
            <a:r>
              <a:rPr lang="en-US" dirty="0" smtClean="0">
                <a:solidFill>
                  <a:schemeClr val="accent1">
                    <a:lumMod val="75000"/>
                  </a:schemeClr>
                </a:solidFill>
              </a:rPr>
              <a:t>.</a:t>
            </a:r>
            <a:r>
              <a:rPr lang="en-US" dirty="0" err="1" smtClean="0">
                <a:solidFill>
                  <a:schemeClr val="accent1">
                    <a:lumMod val="75000"/>
                  </a:schemeClr>
                </a:solidFill>
              </a:rPr>
              <a:t>seq</a:t>
            </a:r>
            <a:r>
              <a:rPr lang="en-US" dirty="0">
                <a:solidFill>
                  <a:schemeClr val="accent1">
                    <a:lumMod val="75000"/>
                  </a:schemeClr>
                </a:solidFill>
              </a:rPr>
              <a:t> </a:t>
            </a:r>
            <a:r>
              <a:rPr lang="en-US" dirty="0" smtClean="0"/>
              <a:t>- The </a:t>
            </a:r>
            <a:r>
              <a:rPr lang="en-US" dirty="0"/>
              <a:t>sequence itself, typically </a:t>
            </a:r>
            <a:r>
              <a:rPr lang="en-US" dirty="0" smtClean="0"/>
              <a:t>a </a:t>
            </a:r>
            <a:r>
              <a:rPr lang="en-US" dirty="0" err="1" smtClean="0"/>
              <a:t>Seqobject</a:t>
            </a:r>
            <a:r>
              <a:rPr lang="en-US" dirty="0"/>
              <a:t>.</a:t>
            </a:r>
          </a:p>
          <a:p>
            <a:r>
              <a:rPr lang="en-US" dirty="0">
                <a:solidFill>
                  <a:srgbClr val="0076A8"/>
                </a:solidFill>
              </a:rPr>
              <a:t>.</a:t>
            </a:r>
            <a:r>
              <a:rPr lang="en-US" dirty="0" smtClean="0">
                <a:solidFill>
                  <a:srgbClr val="0076A8"/>
                </a:solidFill>
              </a:rPr>
              <a:t>id </a:t>
            </a:r>
            <a:r>
              <a:rPr lang="en-US" dirty="0" smtClean="0"/>
              <a:t>- The </a:t>
            </a:r>
            <a:r>
              <a:rPr lang="en-US" dirty="0"/>
              <a:t>primary ID used to identify the </a:t>
            </a:r>
            <a:r>
              <a:rPr lang="en-US" dirty="0" smtClean="0"/>
              <a:t>sequence </a:t>
            </a:r>
            <a:r>
              <a:rPr lang="mr-IN" dirty="0" smtClean="0"/>
              <a:t>–</a:t>
            </a:r>
            <a:r>
              <a:rPr lang="en-US" sz="1600" dirty="0" smtClean="0"/>
              <a:t> </a:t>
            </a:r>
            <a:r>
              <a:rPr lang="en-US" dirty="0"/>
              <a:t>string</a:t>
            </a:r>
            <a:endParaRPr lang="en-US" dirty="0" smtClean="0"/>
          </a:p>
          <a:p>
            <a:pPr lvl="1"/>
            <a:r>
              <a:rPr lang="en-US" sz="1600" dirty="0" smtClean="0"/>
              <a:t>(In </a:t>
            </a:r>
            <a:r>
              <a:rPr lang="en-US" sz="1600" dirty="0"/>
              <a:t>most cases this is something like </a:t>
            </a:r>
            <a:r>
              <a:rPr lang="en-US" sz="1600" dirty="0" smtClean="0"/>
              <a:t>an accession number).</a:t>
            </a:r>
            <a:endParaRPr lang="en-US" sz="1600" dirty="0"/>
          </a:p>
          <a:p>
            <a:r>
              <a:rPr lang="en-US" dirty="0" smtClean="0">
                <a:solidFill>
                  <a:srgbClr val="0076A8"/>
                </a:solidFill>
              </a:rPr>
              <a:t>.name </a:t>
            </a:r>
            <a:r>
              <a:rPr lang="mr-IN" dirty="0" smtClean="0"/>
              <a:t>–</a:t>
            </a:r>
            <a:r>
              <a:rPr lang="en-US" dirty="0" smtClean="0"/>
              <a:t> A “common" name/id for the sequence </a:t>
            </a:r>
            <a:r>
              <a:rPr lang="mr-IN" dirty="0" smtClean="0"/>
              <a:t>–</a:t>
            </a:r>
            <a:r>
              <a:rPr lang="en-US" sz="1600" dirty="0" smtClean="0"/>
              <a:t> </a:t>
            </a:r>
            <a:r>
              <a:rPr lang="en-US" dirty="0"/>
              <a:t>string</a:t>
            </a:r>
            <a:endParaRPr lang="en-US" dirty="0" smtClean="0"/>
          </a:p>
          <a:p>
            <a:pPr lvl="1"/>
            <a:r>
              <a:rPr lang="en-US" sz="1600" dirty="0" smtClean="0"/>
              <a:t>(In </a:t>
            </a:r>
            <a:r>
              <a:rPr lang="en-US" sz="1600" dirty="0"/>
              <a:t>some cases this will be the same as </a:t>
            </a:r>
            <a:r>
              <a:rPr lang="en-US" sz="1600" dirty="0" smtClean="0"/>
              <a:t>the accession </a:t>
            </a:r>
            <a:r>
              <a:rPr lang="en-US" sz="1600" dirty="0"/>
              <a:t>number, but it could also be a clone </a:t>
            </a:r>
            <a:r>
              <a:rPr lang="en-US" sz="1600" dirty="0" smtClean="0"/>
              <a:t>name). analogous </a:t>
            </a:r>
            <a:r>
              <a:rPr lang="en-US" sz="1600" dirty="0"/>
              <a:t>to the </a:t>
            </a:r>
            <a:r>
              <a:rPr lang="en-US" sz="1600" dirty="0" smtClean="0"/>
              <a:t>LOCUS id </a:t>
            </a:r>
            <a:r>
              <a:rPr lang="en-US" sz="1600" dirty="0"/>
              <a:t>in a </a:t>
            </a:r>
            <a:r>
              <a:rPr lang="en-US" sz="1600" dirty="0" err="1"/>
              <a:t>GenBank</a:t>
            </a:r>
            <a:r>
              <a:rPr lang="en-US" sz="1600" dirty="0"/>
              <a:t> record.</a:t>
            </a:r>
          </a:p>
          <a:p>
            <a:r>
              <a:rPr lang="en-US" dirty="0">
                <a:solidFill>
                  <a:srgbClr val="0076A8"/>
                </a:solidFill>
              </a:rPr>
              <a:t>.</a:t>
            </a:r>
            <a:r>
              <a:rPr lang="en-US" dirty="0" smtClean="0">
                <a:solidFill>
                  <a:srgbClr val="0076A8"/>
                </a:solidFill>
              </a:rPr>
              <a:t>description </a:t>
            </a:r>
            <a:r>
              <a:rPr lang="en-US" dirty="0" smtClean="0"/>
              <a:t>- A </a:t>
            </a:r>
            <a:r>
              <a:rPr lang="en-US" dirty="0"/>
              <a:t>human readable description or expressive name for the </a:t>
            </a:r>
            <a:r>
              <a:rPr lang="en-US" dirty="0" smtClean="0"/>
              <a:t>sequence -</a:t>
            </a:r>
            <a:r>
              <a:rPr lang="en-US" sz="1600" dirty="0" smtClean="0"/>
              <a:t> </a:t>
            </a:r>
            <a:r>
              <a:rPr lang="en-US" dirty="0" smtClean="0"/>
              <a:t>string</a:t>
            </a:r>
            <a:endParaRPr lang="en-US" dirty="0"/>
          </a:p>
          <a:p>
            <a:r>
              <a:rPr lang="en-US" dirty="0">
                <a:solidFill>
                  <a:srgbClr val="0076A8"/>
                </a:solidFill>
              </a:rPr>
              <a:t>.</a:t>
            </a:r>
            <a:r>
              <a:rPr lang="en-US" dirty="0" err="1" smtClean="0">
                <a:solidFill>
                  <a:srgbClr val="0076A8"/>
                </a:solidFill>
              </a:rPr>
              <a:t>letter_annotations</a:t>
            </a:r>
            <a:r>
              <a:rPr lang="en-US" dirty="0">
                <a:solidFill>
                  <a:srgbClr val="0076A8"/>
                </a:solidFill>
              </a:rPr>
              <a:t> </a:t>
            </a:r>
            <a:r>
              <a:rPr lang="en-US" dirty="0" smtClean="0"/>
              <a:t>- Holds </a:t>
            </a:r>
            <a:r>
              <a:rPr lang="en-US" dirty="0"/>
              <a:t>per-letter-annotations using a (restricted) dictionary of additional </a:t>
            </a:r>
            <a:r>
              <a:rPr lang="en-US" dirty="0" smtClean="0"/>
              <a:t>information about </a:t>
            </a:r>
            <a:r>
              <a:rPr lang="en-US" dirty="0"/>
              <a:t>the letters in the sequence. The keys are the name of the information, and the information </a:t>
            </a:r>
            <a:r>
              <a:rPr lang="en-US" dirty="0" smtClean="0"/>
              <a:t>is contained </a:t>
            </a:r>
            <a:r>
              <a:rPr lang="en-US" dirty="0"/>
              <a:t>in the value as a Python sequence (i.e. a list, tuple or string) with the same length </a:t>
            </a:r>
            <a:r>
              <a:rPr lang="en-US" dirty="0" smtClean="0"/>
              <a:t>as the </a:t>
            </a:r>
            <a:r>
              <a:rPr lang="en-US" dirty="0"/>
              <a:t>sequence itself. This is often used for quality scores (e.g. Section 20.1.6) or secondary </a:t>
            </a:r>
            <a:r>
              <a:rPr lang="en-US" dirty="0" smtClean="0"/>
              <a:t>structure information </a:t>
            </a:r>
            <a:r>
              <a:rPr lang="en-US" dirty="0"/>
              <a:t>(e.g. from Stockholm/PFAM alignment les).</a:t>
            </a:r>
          </a:p>
          <a:p>
            <a:endParaRPr lang="fr-FR" dirty="0"/>
          </a:p>
        </p:txBody>
      </p:sp>
      <p:sp>
        <p:nvSpPr>
          <p:cNvPr id="4" name="Espace réservé de la date 3"/>
          <p:cNvSpPr>
            <a:spLocks noGrp="1"/>
          </p:cNvSpPr>
          <p:nvPr>
            <p:ph type="dt" sz="half" idx="10"/>
          </p:nvPr>
        </p:nvSpPr>
        <p:spPr/>
        <p:txBody>
          <a:bodyPr/>
          <a:lstStyle/>
          <a:p>
            <a:fld id="{EF0CC369-8BF5-4447-A268-1A95D7BAF82B}"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a:t>
            </a:fld>
            <a:endParaRPr lang="fr-FR" dirty="0"/>
          </a:p>
        </p:txBody>
      </p:sp>
    </p:spTree>
    <p:extLst>
      <p:ext uri="{BB962C8B-B14F-4D97-AF65-F5344CB8AC3E}">
        <p14:creationId xmlns:p14="http://schemas.microsoft.com/office/powerpoint/2010/main" val="3867322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a:t>
            </a:r>
            <a:r>
              <a:rPr lang="fr-FR" dirty="0" err="1"/>
              <a:t>SeqRecord</a:t>
            </a:r>
            <a:r>
              <a:rPr lang="fr-FR" dirty="0"/>
              <a:t> </a:t>
            </a:r>
            <a:r>
              <a:rPr lang="fr-FR" dirty="0" smtClean="0"/>
              <a:t>Object (2)</a:t>
            </a:r>
            <a:endParaRPr lang="fr-FR" dirty="0"/>
          </a:p>
        </p:txBody>
      </p:sp>
      <p:sp>
        <p:nvSpPr>
          <p:cNvPr id="3" name="Espace réservé du contenu 2"/>
          <p:cNvSpPr>
            <a:spLocks noGrp="1"/>
          </p:cNvSpPr>
          <p:nvPr>
            <p:ph idx="1"/>
          </p:nvPr>
        </p:nvSpPr>
        <p:spPr/>
        <p:txBody>
          <a:bodyPr/>
          <a:lstStyle/>
          <a:p>
            <a:r>
              <a:rPr lang="en-US" dirty="0">
                <a:solidFill>
                  <a:srgbClr val="0076A8"/>
                </a:solidFill>
              </a:rPr>
              <a:t>.</a:t>
            </a:r>
            <a:r>
              <a:rPr lang="en-US" dirty="0" err="1">
                <a:solidFill>
                  <a:srgbClr val="0076A8"/>
                </a:solidFill>
              </a:rPr>
              <a:t>letter_annotations</a:t>
            </a:r>
            <a:r>
              <a:rPr lang="en-US" dirty="0">
                <a:solidFill>
                  <a:srgbClr val="0076A8"/>
                </a:solidFill>
              </a:rPr>
              <a:t> </a:t>
            </a:r>
            <a:r>
              <a:rPr lang="en-US" dirty="0"/>
              <a:t>- Holds per-letter-annotations using a (restricted) dictionary of additional information about the letters in the sequence. The keys are the name of the information, and the information is contained in the value as a Python sequence (i.e. a list, tuple or string) with the same length as the sequence itself. This is often used for quality scores (e.g. Section 20.1.6) or secondary structure information (e.g. from Stockholm/PFAM alignment </a:t>
            </a:r>
            <a:r>
              <a:rPr lang="en-US" dirty="0" smtClean="0"/>
              <a:t>files</a:t>
            </a:r>
            <a:r>
              <a:rPr lang="en-US" dirty="0"/>
              <a:t>)</a:t>
            </a:r>
            <a:r>
              <a:rPr lang="en-US" dirty="0" smtClean="0"/>
              <a:t>.</a:t>
            </a:r>
          </a:p>
          <a:p>
            <a:r>
              <a:rPr lang="en-US" dirty="0" smtClean="0">
                <a:solidFill>
                  <a:srgbClr val="0076A8"/>
                </a:solidFill>
              </a:rPr>
              <a:t>.annotations </a:t>
            </a:r>
            <a:r>
              <a:rPr lang="en-US" dirty="0" smtClean="0"/>
              <a:t>- A </a:t>
            </a:r>
            <a:r>
              <a:rPr lang="en-US" dirty="0"/>
              <a:t>dictionary of additional information about the sequence. The keys are the name </a:t>
            </a:r>
            <a:r>
              <a:rPr lang="en-US" dirty="0" smtClean="0"/>
              <a:t>of the </a:t>
            </a:r>
            <a:r>
              <a:rPr lang="en-US" dirty="0"/>
              <a:t>information, and the information is contained in the value. This allows the addition of </a:t>
            </a:r>
            <a:r>
              <a:rPr lang="en-US" dirty="0" smtClean="0"/>
              <a:t>more “unstructured</a:t>
            </a:r>
            <a:r>
              <a:rPr lang="en-US" dirty="0"/>
              <a:t>" information to the sequence.</a:t>
            </a:r>
          </a:p>
          <a:p>
            <a:r>
              <a:rPr lang="en-US" dirty="0">
                <a:solidFill>
                  <a:srgbClr val="0076A8"/>
                </a:solidFill>
              </a:rPr>
              <a:t>.</a:t>
            </a:r>
            <a:r>
              <a:rPr lang="en-US" dirty="0" smtClean="0">
                <a:solidFill>
                  <a:srgbClr val="0076A8"/>
                </a:solidFill>
              </a:rPr>
              <a:t>features </a:t>
            </a:r>
            <a:r>
              <a:rPr lang="en-US" dirty="0" smtClean="0"/>
              <a:t>- </a:t>
            </a:r>
            <a:r>
              <a:rPr lang="en-US" dirty="0"/>
              <a:t>A list </a:t>
            </a:r>
            <a:r>
              <a:rPr lang="en-US" dirty="0" smtClean="0"/>
              <a:t>of </a:t>
            </a:r>
            <a:r>
              <a:rPr lang="en-US" dirty="0" err="1" smtClean="0"/>
              <a:t>SeqFeature</a:t>
            </a:r>
            <a:r>
              <a:rPr lang="en-US" dirty="0"/>
              <a:t> </a:t>
            </a:r>
            <a:r>
              <a:rPr lang="en-US" dirty="0" smtClean="0"/>
              <a:t>objects </a:t>
            </a:r>
            <a:r>
              <a:rPr lang="en-US" dirty="0"/>
              <a:t>with more structured information about the features on a </a:t>
            </a:r>
            <a:r>
              <a:rPr lang="en-US" dirty="0" smtClean="0"/>
              <a:t>sequence (</a:t>
            </a:r>
            <a:r>
              <a:rPr lang="en-US" dirty="0"/>
              <a:t>e.g. position of genes on a genome, or domains on a protein sequence). The structure of </a:t>
            </a:r>
            <a:r>
              <a:rPr lang="en-US" dirty="0" smtClean="0"/>
              <a:t>sequence features </a:t>
            </a:r>
            <a:r>
              <a:rPr lang="en-US" dirty="0"/>
              <a:t>is described below in Section 4.3.</a:t>
            </a:r>
          </a:p>
          <a:p>
            <a:r>
              <a:rPr lang="en-US" dirty="0">
                <a:solidFill>
                  <a:srgbClr val="0076A8"/>
                </a:solidFill>
              </a:rPr>
              <a:t>.</a:t>
            </a:r>
            <a:r>
              <a:rPr lang="en-US" dirty="0" err="1" smtClean="0">
                <a:solidFill>
                  <a:srgbClr val="0076A8"/>
                </a:solidFill>
              </a:rPr>
              <a:t>dbxrefs</a:t>
            </a:r>
            <a:r>
              <a:rPr lang="en-US" dirty="0">
                <a:solidFill>
                  <a:srgbClr val="0076A8"/>
                </a:solidFill>
              </a:rPr>
              <a:t> </a:t>
            </a:r>
            <a:r>
              <a:rPr lang="en-US" dirty="0" smtClean="0"/>
              <a:t>- </a:t>
            </a:r>
            <a:r>
              <a:rPr lang="en-US" dirty="0"/>
              <a:t>A list of database cross-references as strings.</a:t>
            </a:r>
          </a:p>
          <a:p>
            <a:endParaRPr lang="fr-FR" dirty="0"/>
          </a:p>
        </p:txBody>
      </p:sp>
      <p:sp>
        <p:nvSpPr>
          <p:cNvPr id="4" name="Espace réservé de la date 3"/>
          <p:cNvSpPr>
            <a:spLocks noGrp="1"/>
          </p:cNvSpPr>
          <p:nvPr>
            <p:ph type="dt" sz="half" idx="10"/>
          </p:nvPr>
        </p:nvSpPr>
        <p:spPr/>
        <p:txBody>
          <a:bodyPr/>
          <a:lstStyle/>
          <a:p>
            <a:fld id="{4DC62012-9C0C-7143-9161-0A3C9CE79638}"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a:t>
            </a:fld>
            <a:endParaRPr lang="fr-FR" dirty="0"/>
          </a:p>
        </p:txBody>
      </p:sp>
    </p:spTree>
    <p:extLst>
      <p:ext uri="{BB962C8B-B14F-4D97-AF65-F5344CB8AC3E}">
        <p14:creationId xmlns:p14="http://schemas.microsoft.com/office/powerpoint/2010/main" val="402445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Creating</a:t>
            </a:r>
            <a:r>
              <a:rPr lang="fr-FR" dirty="0" smtClean="0"/>
              <a:t> a </a:t>
            </a:r>
            <a:r>
              <a:rPr lang="fr-FR" dirty="0" err="1" smtClean="0"/>
              <a:t>SeqRecord</a:t>
            </a:r>
            <a:r>
              <a:rPr lang="fr-FR" dirty="0" smtClean="0"/>
              <a:t> </a:t>
            </a:r>
            <a:r>
              <a:rPr lang="fr-FR" dirty="0" err="1" smtClean="0"/>
              <a:t>from</a:t>
            </a:r>
            <a:r>
              <a:rPr lang="fr-FR" dirty="0" smtClean="0"/>
              <a:t> scratch</a:t>
            </a:r>
            <a:endParaRPr lang="fr-FR" dirty="0"/>
          </a:p>
        </p:txBody>
      </p:sp>
      <p:sp>
        <p:nvSpPr>
          <p:cNvPr id="3" name="Espace réservé du contenu 2"/>
          <p:cNvSpPr>
            <a:spLocks noGrp="1"/>
          </p:cNvSpPr>
          <p:nvPr>
            <p:ph idx="1"/>
          </p:nvPr>
        </p:nvSpPr>
        <p:spPr>
          <a:xfrm>
            <a:off x="279400" y="1236134"/>
            <a:ext cx="8644466" cy="1133973"/>
          </a:xfrm>
        </p:spPr>
        <p:txBody>
          <a:bodyPr/>
          <a:lstStyle/>
          <a:p>
            <a:r>
              <a:rPr lang="en-US" dirty="0"/>
              <a:t>Usually you won't create </a:t>
            </a:r>
            <a:r>
              <a:rPr lang="en-US" dirty="0" smtClean="0"/>
              <a:t>a </a:t>
            </a:r>
            <a:r>
              <a:rPr lang="en-US" dirty="0" err="1" smtClean="0"/>
              <a:t>SeqRecord</a:t>
            </a:r>
            <a:r>
              <a:rPr lang="en-US" dirty="0"/>
              <a:t> </a:t>
            </a:r>
            <a:r>
              <a:rPr lang="en-US" dirty="0" smtClean="0"/>
              <a:t>“by </a:t>
            </a:r>
            <a:r>
              <a:rPr lang="en-US" dirty="0"/>
              <a:t>hand"</a:t>
            </a:r>
            <a:r>
              <a:rPr lang="en-US" dirty="0" smtClean="0"/>
              <a:t>, but </a:t>
            </a:r>
            <a:r>
              <a:rPr lang="en-US" dirty="0"/>
              <a:t>instead </a:t>
            </a:r>
            <a:r>
              <a:rPr lang="en-US" dirty="0" smtClean="0"/>
              <a:t>use </a:t>
            </a:r>
            <a:r>
              <a:rPr lang="en-US" dirty="0" err="1" smtClean="0"/>
              <a:t>Bio.SeqIO</a:t>
            </a:r>
            <a:r>
              <a:rPr lang="en-US" dirty="0"/>
              <a:t> </a:t>
            </a:r>
            <a:r>
              <a:rPr lang="en-US" dirty="0" smtClean="0"/>
              <a:t>to </a:t>
            </a:r>
            <a:r>
              <a:rPr lang="en-US" dirty="0"/>
              <a:t>read in a </a:t>
            </a:r>
            <a:r>
              <a:rPr lang="en-US" dirty="0" smtClean="0"/>
              <a:t>sequence file </a:t>
            </a:r>
            <a:r>
              <a:rPr lang="en-US" dirty="0"/>
              <a:t>for </a:t>
            </a:r>
            <a:r>
              <a:rPr lang="en-US" dirty="0" smtClean="0"/>
              <a:t>you</a:t>
            </a:r>
          </a:p>
          <a:p>
            <a:r>
              <a:rPr lang="en-US" dirty="0" smtClean="0"/>
              <a:t>Create a </a:t>
            </a:r>
            <a:r>
              <a:rPr lang="en-US" dirty="0" err="1" smtClean="0"/>
              <a:t>SeqRecord</a:t>
            </a:r>
            <a:r>
              <a:rPr lang="en-US" dirty="0" smtClean="0"/>
              <a:t>  </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72741207-764C-004C-8831-C7E046B53622}"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a:t>
            </a:fld>
            <a:endParaRPr lang="fr-FR" dirty="0"/>
          </a:p>
        </p:txBody>
      </p:sp>
      <p:sp>
        <p:nvSpPr>
          <p:cNvPr id="7" name="ZoneTexte 6"/>
          <p:cNvSpPr txBox="1"/>
          <p:nvPr/>
        </p:nvSpPr>
        <p:spPr>
          <a:xfrm>
            <a:off x="279400" y="2464475"/>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a:t>
            </a:r>
          </a:p>
        </p:txBody>
      </p:sp>
      <p:sp>
        <p:nvSpPr>
          <p:cNvPr id="8" name="ZoneTexte 7"/>
          <p:cNvSpPr txBox="1"/>
          <p:nvPr/>
        </p:nvSpPr>
        <p:spPr>
          <a:xfrm>
            <a:off x="279400" y="3594851"/>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Pass the id, name and description to the initialization function or create later</a:t>
            </a:r>
            <a:endParaRPr lang="fr-FR" dirty="0"/>
          </a:p>
        </p:txBody>
      </p:sp>
      <p:sp>
        <p:nvSpPr>
          <p:cNvPr id="9" name="ZoneTexte 8"/>
          <p:cNvSpPr txBox="1"/>
          <p:nvPr/>
        </p:nvSpPr>
        <p:spPr>
          <a:xfrm>
            <a:off x="279400" y="4397290"/>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simple_seq_r.id</a:t>
            </a:r>
            <a:endParaRPr lang="en-US" sz="1200" dirty="0"/>
          </a:p>
          <a:p>
            <a:r>
              <a:rPr lang="en-US" sz="1200" dirty="0"/>
              <a:t>'&lt;unknown id&gt;'</a:t>
            </a:r>
          </a:p>
          <a:p>
            <a:r>
              <a:rPr lang="en-US" sz="1200" dirty="0"/>
              <a:t>&gt;&gt;&gt; </a:t>
            </a:r>
            <a:r>
              <a:rPr lang="en-US" sz="1200" dirty="0" err="1"/>
              <a:t>simple_seq_r.id</a:t>
            </a:r>
            <a:r>
              <a:rPr lang="en-US" sz="1200" dirty="0"/>
              <a:t> = "AC12345"</a:t>
            </a:r>
          </a:p>
          <a:p>
            <a:r>
              <a:rPr lang="en-US" sz="1200" dirty="0"/>
              <a:t>&gt;&gt;&gt; </a:t>
            </a:r>
            <a:r>
              <a:rPr lang="en-US" sz="1200" dirty="0" err="1"/>
              <a:t>simple_seq_r.description</a:t>
            </a:r>
            <a:r>
              <a:rPr lang="en-US" sz="1200" dirty="0"/>
              <a:t> = "Made up sequence I wish I could write a paper about"</a:t>
            </a:r>
          </a:p>
          <a:p>
            <a:r>
              <a:rPr lang="en-US" sz="1200" dirty="0"/>
              <a:t>&gt;&gt;&gt; print(</a:t>
            </a:r>
            <a:r>
              <a:rPr lang="en-US" sz="1200" dirty="0" err="1"/>
              <a:t>simple_seq_r.description</a:t>
            </a:r>
            <a:r>
              <a:rPr lang="en-US" sz="1200" dirty="0"/>
              <a:t>)</a:t>
            </a:r>
          </a:p>
          <a:p>
            <a:r>
              <a:rPr lang="en-US" sz="1200" dirty="0"/>
              <a:t>Made up sequence I wish I could write a paper about</a:t>
            </a:r>
          </a:p>
          <a:p>
            <a:r>
              <a:rPr lang="en-US" sz="1200" dirty="0"/>
              <a:t>&gt;&gt;&gt; </a:t>
            </a:r>
            <a:r>
              <a:rPr lang="en-US" sz="1200" dirty="0" err="1"/>
              <a:t>simple_seq_r.seq</a:t>
            </a:r>
            <a:endParaRPr lang="en-US" sz="1200" dirty="0"/>
          </a:p>
          <a:p>
            <a:r>
              <a:rPr lang="en-US" sz="1200" dirty="0" err="1"/>
              <a:t>Seq</a:t>
            </a:r>
            <a:r>
              <a:rPr lang="en-US" sz="1200" dirty="0"/>
              <a:t>('GATC', Alphabet())</a:t>
            </a:r>
          </a:p>
        </p:txBody>
      </p:sp>
    </p:spTree>
    <p:extLst>
      <p:ext uri="{BB962C8B-B14F-4D97-AF65-F5344CB8AC3E}">
        <p14:creationId xmlns:p14="http://schemas.microsoft.com/office/powerpoint/2010/main" val="77502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Creating</a:t>
            </a:r>
            <a:r>
              <a:rPr lang="fr-FR" dirty="0" smtClean="0"/>
              <a:t> a </a:t>
            </a:r>
            <a:r>
              <a:rPr lang="fr-FR" dirty="0" err="1" smtClean="0"/>
              <a:t>SeqRecord</a:t>
            </a:r>
            <a:r>
              <a:rPr lang="fr-FR" dirty="0" smtClean="0"/>
              <a:t> </a:t>
            </a:r>
            <a:r>
              <a:rPr lang="fr-FR" dirty="0" err="1" smtClean="0"/>
              <a:t>from</a:t>
            </a:r>
            <a:r>
              <a:rPr lang="fr-FR" dirty="0" smtClean="0"/>
              <a:t> scratch(2)</a:t>
            </a:r>
            <a:endParaRPr lang="fr-FR" dirty="0"/>
          </a:p>
        </p:txBody>
      </p:sp>
      <p:sp>
        <p:nvSpPr>
          <p:cNvPr id="3" name="Espace réservé du contenu 2"/>
          <p:cNvSpPr>
            <a:spLocks noGrp="1"/>
          </p:cNvSpPr>
          <p:nvPr>
            <p:ph idx="1"/>
          </p:nvPr>
        </p:nvSpPr>
        <p:spPr>
          <a:xfrm>
            <a:off x="279400" y="1236134"/>
            <a:ext cx="8644466" cy="1133973"/>
          </a:xfrm>
        </p:spPr>
        <p:txBody>
          <a:bodyPr/>
          <a:lstStyle/>
          <a:p>
            <a:pPr algn="just"/>
            <a:r>
              <a:rPr lang="en-US" dirty="0"/>
              <a:t>I</a:t>
            </a:r>
            <a:r>
              <a:rPr lang="en-US" dirty="0" smtClean="0"/>
              <a:t>dentifier </a:t>
            </a:r>
            <a:r>
              <a:rPr lang="en-US" dirty="0"/>
              <a:t>is very important if you want to output </a:t>
            </a:r>
            <a:r>
              <a:rPr lang="en-US" dirty="0" smtClean="0"/>
              <a:t>your </a:t>
            </a:r>
            <a:r>
              <a:rPr lang="en-US" dirty="0" err="1" smtClean="0"/>
              <a:t>SeqRecord</a:t>
            </a:r>
            <a:r>
              <a:rPr lang="en-US" dirty="0"/>
              <a:t> </a:t>
            </a:r>
            <a:r>
              <a:rPr lang="en-US" dirty="0" smtClean="0"/>
              <a:t>to </a:t>
            </a:r>
            <a:r>
              <a:rPr lang="en-US" dirty="0"/>
              <a:t>a </a:t>
            </a:r>
            <a:r>
              <a:rPr lang="en-US" dirty="0" smtClean="0"/>
              <a:t>file</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A9AA8C93-4125-7549-8839-0DEE7F7186D5}"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a:t>
            </a:fld>
            <a:endParaRPr lang="fr-FR" dirty="0"/>
          </a:p>
        </p:txBody>
      </p:sp>
      <p:sp>
        <p:nvSpPr>
          <p:cNvPr id="7" name="ZoneTexte 6"/>
          <p:cNvSpPr txBox="1"/>
          <p:nvPr/>
        </p:nvSpPr>
        <p:spPr>
          <a:xfrm>
            <a:off x="279400" y="172736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 id="AC12345")</a:t>
            </a:r>
          </a:p>
        </p:txBody>
      </p:sp>
      <p:sp>
        <p:nvSpPr>
          <p:cNvPr id="8" name="ZoneTexte 7"/>
          <p:cNvSpPr txBox="1"/>
          <p:nvPr/>
        </p:nvSpPr>
        <p:spPr>
          <a:xfrm>
            <a:off x="279400" y="2569697"/>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fr-FR" dirty="0" err="1" smtClean="0"/>
              <a:t>T</a:t>
            </a:r>
            <a:r>
              <a:rPr lang="en-US" dirty="0" smtClean="0"/>
              <a:t>he</a:t>
            </a:r>
            <a:r>
              <a:rPr lang="en-US" dirty="0"/>
              <a:t> </a:t>
            </a:r>
            <a:r>
              <a:rPr lang="en-US" dirty="0" err="1" smtClean="0"/>
              <a:t>SeqRecord</a:t>
            </a:r>
            <a:r>
              <a:rPr lang="en-US" dirty="0"/>
              <a:t> </a:t>
            </a:r>
            <a:r>
              <a:rPr lang="en-US" dirty="0" smtClean="0"/>
              <a:t>has </a:t>
            </a:r>
            <a:r>
              <a:rPr lang="en-US" dirty="0"/>
              <a:t>an dictionary </a:t>
            </a:r>
            <a:r>
              <a:rPr lang="en-US" dirty="0" smtClean="0"/>
              <a:t>attribute annotations</a:t>
            </a:r>
            <a:endParaRPr lang="en-US" dirty="0"/>
          </a:p>
        </p:txBody>
      </p:sp>
      <p:sp>
        <p:nvSpPr>
          <p:cNvPr id="9" name="ZoneTexte 8"/>
          <p:cNvSpPr txBox="1"/>
          <p:nvPr/>
        </p:nvSpPr>
        <p:spPr>
          <a:xfrm>
            <a:off x="279400" y="3059143"/>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simple_seq_r.annotations</a:t>
            </a:r>
            <a:r>
              <a:rPr lang="en-US" sz="1200" dirty="0"/>
              <a:t>["evidence"] = "None. I just made it up."</a:t>
            </a:r>
          </a:p>
          <a:p>
            <a:r>
              <a:rPr lang="en-US" sz="1200" dirty="0"/>
              <a:t>&gt;&gt;&gt; print(</a:t>
            </a:r>
            <a:r>
              <a:rPr lang="en-US" sz="1200" dirty="0" err="1"/>
              <a:t>simple_seq_r.annotations</a:t>
            </a:r>
            <a:r>
              <a:rPr lang="en-US" sz="1200" dirty="0"/>
              <a:t>)</a:t>
            </a:r>
          </a:p>
          <a:p>
            <a:r>
              <a:rPr lang="en-US" sz="1200" dirty="0"/>
              <a:t>{'evidence': 'None. I just made it up.'}</a:t>
            </a:r>
          </a:p>
          <a:p>
            <a:r>
              <a:rPr lang="en-US" sz="1200" dirty="0"/>
              <a:t>&gt;&gt;&gt; print(</a:t>
            </a:r>
            <a:r>
              <a:rPr lang="en-US" sz="1200" dirty="0" err="1"/>
              <a:t>simple_seq_r.annotations</a:t>
            </a:r>
            <a:r>
              <a:rPr lang="en-US" sz="1200" dirty="0"/>
              <a:t>["evidence"])</a:t>
            </a:r>
          </a:p>
          <a:p>
            <a:r>
              <a:rPr lang="en-US" sz="1200" dirty="0"/>
              <a:t>None. I just made it up.</a:t>
            </a:r>
          </a:p>
        </p:txBody>
      </p:sp>
      <p:sp>
        <p:nvSpPr>
          <p:cNvPr id="10" name="ZoneTexte 9"/>
          <p:cNvSpPr txBox="1"/>
          <p:nvPr/>
        </p:nvSpPr>
        <p:spPr>
          <a:xfrm>
            <a:off x="279400" y="4275264"/>
            <a:ext cx="8644466" cy="1015663"/>
          </a:xfrm>
          <a:prstGeom prst="rect">
            <a:avLst/>
          </a:prstGeom>
        </p:spPr>
        <p:txBody>
          <a:bodyPr vert="horz" lIns="91440" tIns="45720" rIns="91440" bIns="45720" rtlCol="0">
            <a:noAutofit/>
          </a:bodyPr>
          <a:lstStyle>
            <a:defPPr>
              <a:defRPr lang="fr-FR"/>
            </a:defPPr>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en-US" dirty="0"/>
              <a:t>Working with per-letter-annotations is similar, </a:t>
            </a:r>
            <a:r>
              <a:rPr lang="en-US" dirty="0" err="1"/>
              <a:t>letter_annotations</a:t>
            </a:r>
            <a:r>
              <a:rPr lang="en-US" dirty="0"/>
              <a:t> is a dictionary like attribute which will let you assign any Python sequence (i.e. a string, list or tuple) which has the same length as the sequence</a:t>
            </a:r>
            <a:endParaRPr lang="fr-FR" dirty="0"/>
          </a:p>
        </p:txBody>
      </p:sp>
      <p:sp>
        <p:nvSpPr>
          <p:cNvPr id="11" name="ZoneTexte 10"/>
          <p:cNvSpPr txBox="1"/>
          <p:nvPr/>
        </p:nvSpPr>
        <p:spPr>
          <a:xfrm>
            <a:off x="279400" y="5377526"/>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simple_seq_r.letter_annotations</a:t>
            </a:r>
            <a:r>
              <a:rPr lang="en-US" sz="1200" dirty="0"/>
              <a:t>["</a:t>
            </a:r>
            <a:r>
              <a:rPr lang="en-US" sz="1200" dirty="0" err="1"/>
              <a:t>phred_quality</a:t>
            </a:r>
            <a:r>
              <a:rPr lang="en-US" sz="1200" dirty="0"/>
              <a:t>"] = [40, 40, 38, 30]</a:t>
            </a:r>
          </a:p>
          <a:p>
            <a:r>
              <a:rPr lang="en-US" sz="1200" dirty="0"/>
              <a:t>&gt;&gt;&gt; print(</a:t>
            </a:r>
            <a:r>
              <a:rPr lang="en-US" sz="1200" dirty="0" err="1"/>
              <a:t>simple_seq_r.letter_annotations</a:t>
            </a:r>
            <a:r>
              <a:rPr lang="en-US" sz="1200" dirty="0"/>
              <a:t>)</a:t>
            </a:r>
          </a:p>
          <a:p>
            <a:r>
              <a:rPr lang="en-US" sz="1200" dirty="0"/>
              <a:t>{'</a:t>
            </a:r>
            <a:r>
              <a:rPr lang="en-US" sz="1200" dirty="0" err="1"/>
              <a:t>phred_quality</a:t>
            </a:r>
            <a:r>
              <a:rPr lang="en-US" sz="1200" dirty="0"/>
              <a:t>': [40, 40, 38, 30]}</a:t>
            </a:r>
          </a:p>
          <a:p>
            <a:r>
              <a:rPr lang="en-US" sz="1200" dirty="0"/>
              <a:t>&gt;&gt;&gt; print(</a:t>
            </a:r>
            <a:r>
              <a:rPr lang="en-US" sz="1200" dirty="0" err="1"/>
              <a:t>simple_seq_r.letter_annotations</a:t>
            </a:r>
            <a:r>
              <a:rPr lang="en-US" sz="1200" dirty="0"/>
              <a:t>["</a:t>
            </a:r>
            <a:r>
              <a:rPr lang="en-US" sz="1200" dirty="0" err="1"/>
              <a:t>phred_quality</a:t>
            </a:r>
            <a:r>
              <a:rPr lang="en-US" sz="1200" dirty="0"/>
              <a:t>"])</a:t>
            </a:r>
          </a:p>
          <a:p>
            <a:r>
              <a:rPr lang="en-US" sz="1200" dirty="0"/>
              <a:t>[40, 40, 38, 30]</a:t>
            </a:r>
          </a:p>
        </p:txBody>
      </p:sp>
    </p:spTree>
    <p:extLst>
      <p:ext uri="{BB962C8B-B14F-4D97-AF65-F5344CB8AC3E}">
        <p14:creationId xmlns:p14="http://schemas.microsoft.com/office/powerpoint/2010/main" val="39047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FASTA </a:t>
            </a:r>
            <a:r>
              <a:rPr lang="en-US" dirty="0" smtClean="0"/>
              <a:t>files</a:t>
            </a:r>
            <a:endParaRPr lang="fr-FR" dirty="0"/>
          </a:p>
        </p:txBody>
      </p:sp>
      <p:sp>
        <p:nvSpPr>
          <p:cNvPr id="4" name="Espace réservé de la date 3"/>
          <p:cNvSpPr>
            <a:spLocks noGrp="1"/>
          </p:cNvSpPr>
          <p:nvPr>
            <p:ph type="dt" sz="half" idx="10"/>
          </p:nvPr>
        </p:nvSpPr>
        <p:spPr/>
        <p:txBody>
          <a:bodyPr/>
          <a:lstStyle/>
          <a:p>
            <a:fld id="{E9217AA4-221F-3F48-9D30-1F4C1B4927C2}"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8</a:t>
            </a:fld>
            <a:endParaRPr lang="fr-FR" dirty="0"/>
          </a:p>
        </p:txBody>
      </p:sp>
      <p:sp>
        <p:nvSpPr>
          <p:cNvPr id="7" name="Espace réservé du contenu 2"/>
          <p:cNvSpPr>
            <a:spLocks noGrp="1"/>
          </p:cNvSpPr>
          <p:nvPr>
            <p:ph idx="1"/>
          </p:nvPr>
        </p:nvSpPr>
        <p:spPr>
          <a:xfrm>
            <a:off x="279400" y="1168099"/>
            <a:ext cx="8644466" cy="759745"/>
          </a:xfrm>
        </p:spPr>
        <p:txBody>
          <a:bodyPr/>
          <a:lstStyle/>
          <a:p>
            <a:r>
              <a:rPr lang="en-US" dirty="0">
                <a:hlinkClick r:id="rId3"/>
              </a:rPr>
              <a:t>https://</a:t>
            </a:r>
            <a:r>
              <a:rPr lang="en-US" dirty="0" err="1">
                <a:hlinkClick r:id="rId3"/>
              </a:rPr>
              <a:t>github.com</a:t>
            </a:r>
            <a:r>
              <a:rPr lang="en-US" dirty="0">
                <a:hlinkClick r:id="rId3"/>
              </a:rPr>
              <a:t>/</a:t>
            </a:r>
            <a:r>
              <a:rPr lang="en-US" dirty="0" err="1">
                <a:hlinkClick r:id="rId3"/>
              </a:rPr>
              <a:t>biopython</a:t>
            </a:r>
            <a:r>
              <a:rPr lang="en-US" dirty="0">
                <a:hlinkClick r:id="rId3"/>
              </a:rPr>
              <a:t>/</a:t>
            </a:r>
            <a:r>
              <a:rPr lang="en-US" dirty="0" err="1">
                <a:hlinkClick r:id="rId3"/>
              </a:rPr>
              <a:t>biopython</a:t>
            </a:r>
            <a:r>
              <a:rPr lang="en-US" dirty="0">
                <a:hlinkClick r:id="rId3"/>
              </a:rPr>
              <a:t>/blob/master/Tests/</a:t>
            </a:r>
            <a:r>
              <a:rPr lang="en-US" dirty="0" err="1">
                <a:hlinkClick r:id="rId3"/>
              </a:rPr>
              <a:t>GenBank</a:t>
            </a:r>
            <a:r>
              <a:rPr lang="en-US" dirty="0">
                <a:hlinkClick r:id="rId3"/>
              </a:rPr>
              <a:t>/NC_005816</a:t>
            </a:r>
            <a:r>
              <a:rPr lang="en-US" dirty="0" smtClean="0">
                <a:hlinkClick r:id="rId3"/>
              </a:rPr>
              <a:t>.fna</a:t>
            </a:r>
            <a:endParaRPr lang="fr-FR" dirty="0"/>
          </a:p>
        </p:txBody>
      </p:sp>
      <p:sp>
        <p:nvSpPr>
          <p:cNvPr id="8" name="ZoneTexte 7"/>
          <p:cNvSpPr txBox="1"/>
          <p:nvPr/>
        </p:nvSpPr>
        <p:spPr>
          <a:xfrm>
            <a:off x="279400" y="3088294"/>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("NC_005816.fna", "</a:t>
            </a:r>
            <a:r>
              <a:rPr lang="en-US" sz="1200" dirty="0" err="1"/>
              <a:t>fasta</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SingleLetterAlphabet</a:t>
            </a:r>
            <a:r>
              <a:rPr lang="en-US" sz="1200" dirty="0">
                <a:solidFill>
                  <a:srgbClr val="FF0000"/>
                </a:solidFill>
              </a:rPr>
              <a:t>()), id='gi|45478711|ref|NC_005816.1|', name='gi|45478711|ref|NC_005816.1|',</a:t>
            </a:r>
          </a:p>
          <a:p>
            <a:r>
              <a:rPr lang="en-US" sz="1200" dirty="0">
                <a:solidFill>
                  <a:srgbClr val="FF0000"/>
                </a:solidFill>
              </a:rPr>
              <a:t>description='gi|45478711|ref|NC_005816.1| 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 sequence',</a:t>
            </a:r>
          </a:p>
          <a:p>
            <a:r>
              <a:rPr lang="en-US" sz="1200" dirty="0" err="1">
                <a:solidFill>
                  <a:srgbClr val="FF0000"/>
                </a:solidFill>
              </a:rPr>
              <a:t>dbxrefs</a:t>
            </a:r>
            <a:r>
              <a:rPr lang="en-US" sz="1200" dirty="0">
                <a:solidFill>
                  <a:srgbClr val="FF0000"/>
                </a:solidFill>
              </a:rPr>
              <a:t>=[])</a:t>
            </a:r>
          </a:p>
        </p:txBody>
      </p:sp>
      <p:sp>
        <p:nvSpPr>
          <p:cNvPr id="9" name="ZoneTexte 8"/>
          <p:cNvSpPr txBox="1"/>
          <p:nvPr/>
        </p:nvSpPr>
        <p:spPr>
          <a:xfrm>
            <a:off x="279400" y="472307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record.seq</a:t>
            </a:r>
            <a:endParaRPr lang="en-US" sz="1200" dirty="0"/>
          </a:p>
          <a:p>
            <a:r>
              <a:rPr lang="en-US" sz="1200" dirty="0" err="1">
                <a:solidFill>
                  <a:srgbClr val="FF0000"/>
                </a:solidFill>
              </a:rPr>
              <a:t>Seq</a:t>
            </a:r>
            <a:r>
              <a:rPr lang="en-US" sz="1200" dirty="0">
                <a:solidFill>
                  <a:srgbClr val="FF0000"/>
                </a:solidFill>
              </a:rPr>
              <a:t>('TGTAACGAACGGTGCAATAGTGATCCACACCCAACGCCTGAAATCAGATCCAGG...CTG', </a:t>
            </a:r>
            <a:r>
              <a:rPr lang="en-US" sz="1200" dirty="0" err="1">
                <a:solidFill>
                  <a:srgbClr val="FF0000"/>
                </a:solidFill>
              </a:rPr>
              <a:t>SingleLetterAlphabet</a:t>
            </a:r>
            <a:r>
              <a:rPr lang="en-US" sz="1200" dirty="0">
                <a:solidFill>
                  <a:srgbClr val="FF0000"/>
                </a:solidFill>
              </a:rPr>
              <a:t>())</a:t>
            </a:r>
          </a:p>
        </p:txBody>
      </p:sp>
      <p:sp>
        <p:nvSpPr>
          <p:cNvPr id="12" name="ZoneTexte 11"/>
          <p:cNvSpPr txBox="1"/>
          <p:nvPr/>
        </p:nvSpPr>
        <p:spPr>
          <a:xfrm>
            <a:off x="279400" y="2234030"/>
            <a:ext cx="8644466" cy="646331"/>
          </a:xfrm>
          <a:prstGeom prst="rect">
            <a:avLst/>
          </a:prstGeom>
          <a:solidFill>
            <a:schemeClr val="bg1">
              <a:lumMod val="85000"/>
            </a:schemeClr>
          </a:solidFill>
          <a:ln>
            <a:solidFill>
              <a:schemeClr val="tx1"/>
            </a:solidFill>
          </a:ln>
        </p:spPr>
        <p:txBody>
          <a:bodyPr wrap="square" rtlCol="0">
            <a:spAutoFit/>
          </a:bodyPr>
          <a:lstStyle>
            <a:defPPr>
              <a:defRPr lang="fr-FR"/>
            </a:defPPr>
            <a:lvl1pPr>
              <a:defRPr sz="1400"/>
            </a:lvl1pPr>
          </a:lstStyle>
          <a:p>
            <a:pPr>
              <a:defRPr/>
            </a:pPr>
            <a:r>
              <a:rPr lang="it-IT" sz="1200" dirty="0"/>
              <a:t>&gt;gi|45478711|ref|NC_005816.1| </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 pPCP1, complete </a:t>
            </a:r>
            <a:r>
              <a:rPr lang="it-IT" sz="1200" dirty="0" err="1"/>
              <a:t>sequence</a:t>
            </a:r>
            <a:r>
              <a:rPr lang="it-IT" sz="1200" dirty="0"/>
              <a:t> TGTAACGAACGGTGCAATAGTGATCCACACCCAACGCCTGAAATCAGATCCAGGGGGTAATCTGCTCTCC </a:t>
            </a:r>
          </a:p>
          <a:p>
            <a:pPr>
              <a:defRPr/>
            </a:pPr>
            <a:r>
              <a:rPr lang="it-IT" sz="1200" dirty="0"/>
              <a:t>... </a:t>
            </a:r>
          </a:p>
        </p:txBody>
      </p:sp>
    </p:spTree>
    <p:extLst>
      <p:ext uri="{BB962C8B-B14F-4D97-AF65-F5344CB8AC3E}">
        <p14:creationId xmlns:p14="http://schemas.microsoft.com/office/powerpoint/2010/main" val="46390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FASTA </a:t>
            </a:r>
            <a:r>
              <a:rPr lang="en-US" dirty="0" smtClean="0"/>
              <a:t>files (2)</a:t>
            </a:r>
            <a:endParaRPr lang="fr-FR" dirty="0"/>
          </a:p>
        </p:txBody>
      </p:sp>
      <p:sp>
        <p:nvSpPr>
          <p:cNvPr id="3" name="Espace réservé du contenu 2"/>
          <p:cNvSpPr>
            <a:spLocks noGrp="1"/>
          </p:cNvSpPr>
          <p:nvPr>
            <p:ph idx="1"/>
          </p:nvPr>
        </p:nvSpPr>
        <p:spPr>
          <a:xfrm>
            <a:off x="248539" y="3969081"/>
            <a:ext cx="8644466" cy="669070"/>
          </a:xfrm>
        </p:spPr>
        <p:txBody>
          <a:bodyPr/>
          <a:lstStyle/>
          <a:p>
            <a:r>
              <a:rPr lang="en-US" dirty="0"/>
              <a:t>Note that none of the other annotation attributes get populated when reading a FASTA file </a:t>
            </a:r>
          </a:p>
          <a:p>
            <a:endParaRPr lang="fr-FR" dirty="0"/>
          </a:p>
        </p:txBody>
      </p:sp>
      <p:sp>
        <p:nvSpPr>
          <p:cNvPr id="4" name="Espace réservé de la date 3"/>
          <p:cNvSpPr>
            <a:spLocks noGrp="1"/>
          </p:cNvSpPr>
          <p:nvPr>
            <p:ph type="dt" sz="half" idx="10"/>
          </p:nvPr>
        </p:nvSpPr>
        <p:spPr/>
        <p:txBody>
          <a:bodyPr/>
          <a:lstStyle/>
          <a:p>
            <a:fld id="{BE3E0818-2A22-BB4C-A3D2-172170FC9800}"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9</a:t>
            </a:fld>
            <a:endParaRPr lang="fr-FR" dirty="0"/>
          </a:p>
        </p:txBody>
      </p:sp>
      <p:sp>
        <p:nvSpPr>
          <p:cNvPr id="7" name="ZoneTexte 6"/>
          <p:cNvSpPr txBox="1"/>
          <p:nvPr/>
        </p:nvSpPr>
        <p:spPr>
          <a:xfrm>
            <a:off x="252630" y="2706258"/>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'gi|45478711|ref|NC_005816.1|'</a:t>
            </a:r>
          </a:p>
          <a:p>
            <a:r>
              <a:rPr lang="it-IT" sz="1200" dirty="0"/>
              <a:t>&gt;&gt;&gt; </a:t>
            </a:r>
            <a:r>
              <a:rPr lang="it-IT" sz="1200" dirty="0" err="1"/>
              <a:t>record.name</a:t>
            </a:r>
            <a:endParaRPr lang="it-IT" sz="1200" dirty="0"/>
          </a:p>
          <a:p>
            <a:r>
              <a:rPr lang="it-IT" sz="1200" dirty="0">
                <a:solidFill>
                  <a:srgbClr val="FF0000"/>
                </a:solidFill>
              </a:rPr>
              <a:t>'gi|45478711|ref|NC_005816.1|'</a:t>
            </a:r>
          </a:p>
          <a:p>
            <a:r>
              <a:rPr lang="it-IT" sz="1200" dirty="0"/>
              <a:t>&gt;&gt;&gt; </a:t>
            </a:r>
            <a:r>
              <a:rPr lang="it-IT" sz="1200" dirty="0" err="1"/>
              <a:t>record.description</a:t>
            </a:r>
            <a:endParaRPr lang="it-IT" sz="1200" dirty="0"/>
          </a:p>
          <a:p>
            <a:r>
              <a:rPr lang="it-IT" sz="1200" dirty="0">
                <a:solidFill>
                  <a:srgbClr val="FF0000"/>
                </a:solidFill>
              </a:rPr>
              <a:t>'gi|45478711|ref|NC_005816.1| </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 pPCP1, complete </a:t>
            </a:r>
            <a:r>
              <a:rPr lang="it-IT" sz="1200" dirty="0" err="1">
                <a:solidFill>
                  <a:srgbClr val="FF0000"/>
                </a:solidFill>
              </a:rPr>
              <a:t>sequence</a:t>
            </a:r>
            <a:r>
              <a:rPr lang="it-IT" sz="1200" dirty="0">
                <a:solidFill>
                  <a:srgbClr val="FF0000"/>
                </a:solidFill>
              </a:rPr>
              <a:t>'</a:t>
            </a:r>
          </a:p>
        </p:txBody>
      </p:sp>
      <p:sp>
        <p:nvSpPr>
          <p:cNvPr id="8" name="Espace réservé du contenu 2"/>
          <p:cNvSpPr txBox="1">
            <a:spLocks/>
          </p:cNvSpPr>
          <p:nvPr/>
        </p:nvSpPr>
        <p:spPr>
          <a:xfrm>
            <a:off x="279400" y="1247424"/>
            <a:ext cx="8644466" cy="137848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t>
            </a:r>
            <a:r>
              <a:rPr lang="en-US" dirty="0" smtClean="0"/>
              <a:t>he first </a:t>
            </a:r>
            <a:r>
              <a:rPr lang="en-US" dirty="0"/>
              <a:t>word </a:t>
            </a:r>
            <a:r>
              <a:rPr lang="en-US" dirty="0" smtClean="0"/>
              <a:t>(</a:t>
            </a:r>
            <a:r>
              <a:rPr lang="en-US" dirty="0"/>
              <a:t>after removing the &gt;</a:t>
            </a:r>
            <a:r>
              <a:rPr lang="en-US" dirty="0" smtClean="0"/>
              <a:t> symbol</a:t>
            </a:r>
            <a:r>
              <a:rPr lang="en-US" dirty="0"/>
              <a:t>) is used for both </a:t>
            </a:r>
            <a:r>
              <a:rPr lang="en-US" dirty="0" smtClean="0"/>
              <a:t>the id</a:t>
            </a:r>
            <a:r>
              <a:rPr lang="en-US" dirty="0"/>
              <a:t> </a:t>
            </a:r>
            <a:r>
              <a:rPr lang="en-US" dirty="0" smtClean="0"/>
              <a:t>and</a:t>
            </a:r>
            <a:r>
              <a:rPr lang="en-US" dirty="0"/>
              <a:t> </a:t>
            </a:r>
            <a:r>
              <a:rPr lang="en-US" dirty="0" smtClean="0"/>
              <a:t>name</a:t>
            </a:r>
            <a:r>
              <a:rPr lang="en-US" dirty="0"/>
              <a:t> </a:t>
            </a:r>
            <a:r>
              <a:rPr lang="en-US" dirty="0" smtClean="0"/>
              <a:t>attributes</a:t>
            </a:r>
          </a:p>
          <a:p>
            <a:r>
              <a:rPr lang="en-US" dirty="0"/>
              <a:t>The whole title line (after removing the greater </a:t>
            </a:r>
            <a:r>
              <a:rPr lang="en-US" dirty="0" smtClean="0"/>
              <a:t>than symbol</a:t>
            </a:r>
            <a:r>
              <a:rPr lang="en-US" dirty="0"/>
              <a:t>) is used for the record description</a:t>
            </a:r>
          </a:p>
          <a:p>
            <a:endParaRPr lang="en-US" dirty="0" smtClean="0"/>
          </a:p>
          <a:p>
            <a:endParaRPr lang="en-US" dirty="0"/>
          </a:p>
          <a:p>
            <a:endParaRPr lang="fr-FR" dirty="0"/>
          </a:p>
        </p:txBody>
      </p:sp>
      <p:sp>
        <p:nvSpPr>
          <p:cNvPr id="9" name="ZoneTexte 8"/>
          <p:cNvSpPr txBox="1"/>
          <p:nvPr/>
        </p:nvSpPr>
        <p:spPr>
          <a:xfrm>
            <a:off x="279400" y="4837041"/>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pPr>
              <a:defRPr/>
            </a:pPr>
            <a:r>
              <a:rPr lang="en-US" sz="1200" dirty="0"/>
              <a:t>&gt;&gt;&gt; </a:t>
            </a:r>
            <a:r>
              <a:rPr lang="en-US" sz="1200" dirty="0" err="1"/>
              <a:t>record.dbxrefs</a:t>
            </a:r>
            <a:r>
              <a:rPr lang="en-US" sz="1200" dirty="0"/>
              <a:t> </a:t>
            </a:r>
            <a:endParaRPr lang="en-US" sz="1200" dirty="0" smtClean="0"/>
          </a:p>
          <a:p>
            <a:pPr>
              <a:defRPr/>
            </a:pPr>
            <a:r>
              <a:rPr lang="en-US" sz="1200" dirty="0" smtClean="0"/>
              <a:t>[</a:t>
            </a:r>
            <a:r>
              <a:rPr lang="en-US" sz="1200" dirty="0"/>
              <a:t>] </a:t>
            </a:r>
            <a:endParaRPr lang="en-US" sz="1200" dirty="0" smtClean="0"/>
          </a:p>
          <a:p>
            <a:pPr>
              <a:defRPr/>
            </a:pPr>
            <a:r>
              <a:rPr lang="en-US" sz="1200" dirty="0" smtClean="0"/>
              <a:t>&gt;</a:t>
            </a:r>
            <a:r>
              <a:rPr lang="en-US" sz="1200" dirty="0"/>
              <a:t>&gt;&gt; </a:t>
            </a:r>
            <a:r>
              <a:rPr lang="en-US" sz="1200" dirty="0" err="1" smtClean="0"/>
              <a:t>record.annotations</a:t>
            </a:r>
            <a:endParaRPr lang="en-US" sz="1200" dirty="0" smtClean="0"/>
          </a:p>
          <a:p>
            <a:pPr>
              <a:defRPr/>
            </a:pPr>
            <a:r>
              <a:rPr lang="en-US" sz="1200" dirty="0" smtClean="0"/>
              <a:t>{</a:t>
            </a:r>
            <a:r>
              <a:rPr lang="en-US" sz="1200" dirty="0"/>
              <a:t>} </a:t>
            </a:r>
            <a:endParaRPr lang="en-US" sz="1200" dirty="0" smtClean="0"/>
          </a:p>
          <a:p>
            <a:pPr>
              <a:defRPr/>
            </a:pPr>
            <a:r>
              <a:rPr lang="en-US" sz="1200" dirty="0" smtClean="0"/>
              <a:t>&gt;</a:t>
            </a:r>
            <a:r>
              <a:rPr lang="en-US" sz="1200" dirty="0"/>
              <a:t>&gt;&gt; </a:t>
            </a:r>
            <a:r>
              <a:rPr lang="en-US" sz="1200" dirty="0" err="1" smtClean="0"/>
              <a:t>record.letter_annotations</a:t>
            </a:r>
            <a:endParaRPr lang="en-US" sz="1200" dirty="0" smtClean="0"/>
          </a:p>
          <a:p>
            <a:pPr>
              <a:defRPr/>
            </a:pPr>
            <a:r>
              <a:rPr lang="en-US" sz="1200" dirty="0" smtClean="0"/>
              <a:t>{</a:t>
            </a:r>
            <a:r>
              <a:rPr lang="en-US" sz="1200" dirty="0"/>
              <a:t>} </a:t>
            </a:r>
            <a:endParaRPr lang="en-US" sz="1200" dirty="0" smtClean="0"/>
          </a:p>
          <a:p>
            <a:pPr>
              <a:defRPr/>
            </a:pPr>
            <a:r>
              <a:rPr lang="en-US" sz="1200" dirty="0" smtClean="0"/>
              <a:t>&gt;</a:t>
            </a:r>
            <a:r>
              <a:rPr lang="en-US" sz="1200" dirty="0"/>
              <a:t>&gt;&gt; </a:t>
            </a:r>
            <a:r>
              <a:rPr lang="en-US" sz="1200" dirty="0" err="1"/>
              <a:t>record.features</a:t>
            </a:r>
            <a:r>
              <a:rPr lang="en-US" sz="1200" dirty="0"/>
              <a:t> </a:t>
            </a:r>
            <a:endParaRPr lang="en-US" sz="1200" dirty="0" smtClean="0"/>
          </a:p>
          <a:p>
            <a:pPr>
              <a:defRPr/>
            </a:pPr>
            <a:r>
              <a:rPr lang="en-US" sz="1200" dirty="0" smtClean="0"/>
              <a:t>[</a:t>
            </a:r>
            <a:r>
              <a:rPr lang="en-US" sz="1200" dirty="0"/>
              <a:t>] </a:t>
            </a:r>
          </a:p>
        </p:txBody>
      </p:sp>
    </p:spTree>
    <p:extLst>
      <p:ext uri="{BB962C8B-B14F-4D97-AF65-F5344CB8AC3E}">
        <p14:creationId xmlns:p14="http://schemas.microsoft.com/office/powerpoint/2010/main" val="1654523584"/>
      </p:ext>
    </p:extLst>
  </p:cSld>
  <p:clrMapOvr>
    <a:masterClrMapping/>
  </p:clrMapOvr>
</p:sld>
</file>

<file path=ppt/theme/theme1.xml><?xml version="1.0" encoding="utf-8"?>
<a:theme xmlns:a="http://schemas.openxmlformats.org/drawingml/2006/main" name="Thème Office">
  <a:themeElements>
    <a:clrScheme name="Personnalisée 17">
      <a:dk1>
        <a:srgbClr val="000000"/>
      </a:dk1>
      <a:lt1>
        <a:srgbClr val="FFFFFF"/>
      </a:lt1>
      <a:dk2>
        <a:srgbClr val="BEAD8A"/>
      </a:dk2>
      <a:lt2>
        <a:srgbClr val="443A31"/>
      </a:lt2>
      <a:accent1>
        <a:srgbClr val="009DE0"/>
      </a:accent1>
      <a:accent2>
        <a:srgbClr val="63C6F5"/>
      </a:accent2>
      <a:accent3>
        <a:srgbClr val="9FDAF9"/>
      </a:accent3>
      <a:accent4>
        <a:srgbClr val="9F3E91"/>
      </a:accent4>
      <a:accent5>
        <a:srgbClr val="DACC52"/>
      </a:accent5>
      <a:accent6>
        <a:srgbClr val="EC6C43"/>
      </a:accent6>
      <a:hlink>
        <a:srgbClr val="9F3E91"/>
      </a:hlink>
      <a:folHlink>
        <a:srgbClr val="34B1A9"/>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26752</TotalTime>
  <Words>5544</Words>
  <Application>Microsoft Macintosh PowerPoint</Application>
  <PresentationFormat>Présentation à l'écran (4:3)</PresentationFormat>
  <Paragraphs>638</Paragraphs>
  <Slides>35</Slides>
  <Notes>15</Notes>
  <HiddenSlides>0</HiddenSlides>
  <MMClips>0</MMClips>
  <ScaleCrop>false</ScaleCrop>
  <HeadingPairs>
    <vt:vector size="4" baseType="variant">
      <vt:variant>
        <vt:lpstr>Thème</vt:lpstr>
      </vt:variant>
      <vt:variant>
        <vt:i4>1</vt:i4>
      </vt:variant>
      <vt:variant>
        <vt:lpstr>Titres des diapositives</vt:lpstr>
      </vt:variant>
      <vt:variant>
        <vt:i4>35</vt:i4>
      </vt:variant>
    </vt:vector>
  </HeadingPairs>
  <TitlesOfParts>
    <vt:vector size="36" baseType="lpstr">
      <vt:lpstr>Thème Office</vt:lpstr>
      <vt:lpstr>Présentation PowerPoint</vt:lpstr>
      <vt:lpstr>  Formation CNRS 18 Novembre 2016 Python pour la biologie  </vt:lpstr>
      <vt:lpstr>SeqRecord class from Bio.SeqRecord</vt:lpstr>
      <vt:lpstr>The SeqRecord Object from Bio.SeqRecord module</vt:lpstr>
      <vt:lpstr>The SeqRecord Object (2)</vt:lpstr>
      <vt:lpstr>Creating a SeqRecord from scratch</vt:lpstr>
      <vt:lpstr>Creating a SeqRecord from scratch(2)</vt:lpstr>
      <vt:lpstr>SeqRecord objects from FASTA files</vt:lpstr>
      <vt:lpstr>SeqRecord objects from FASTA files (2)</vt:lpstr>
      <vt:lpstr>SeqRecord objects from GenBank files</vt:lpstr>
      <vt:lpstr>SeqRecord objects from GenBank files (2)</vt:lpstr>
      <vt:lpstr>SeqFeature objects</vt:lpstr>
      <vt:lpstr>Présentation PowerPoint</vt:lpstr>
      <vt:lpstr>SeqFeatures funtionalities</vt:lpstr>
      <vt:lpstr>Positions and locations</vt:lpstr>
      <vt:lpstr>Fuzzy positions</vt:lpstr>
      <vt:lpstr>Fuzzy positions (2)</vt:lpstr>
      <vt:lpstr>Fuzzy positions (3) </vt:lpstr>
      <vt:lpstr>Fuzzy positions (4)</vt:lpstr>
      <vt:lpstr>Keyword « in »</vt:lpstr>
      <vt:lpstr>Sequence described by a feature or location</vt:lpstr>
      <vt:lpstr>Sequence described by a feature or location (2)</vt:lpstr>
      <vt:lpstr>Présentation PowerPoint</vt:lpstr>
      <vt:lpstr>Présentation PowerPoint</vt:lpstr>
      <vt:lpstr>Comparison</vt:lpstr>
      <vt:lpstr>References</vt:lpstr>
      <vt:lpstr>The format method</vt:lpstr>
      <vt:lpstr>Slicing a SeqRecord</vt:lpstr>
      <vt:lpstr>Slicing a SeqRecord (2)</vt:lpstr>
      <vt:lpstr>Slicing a SeqRecord (3)</vt:lpstr>
      <vt:lpstr>Slicing a SeqRecord (3)</vt:lpstr>
      <vt:lpstr>Adding SeqRecord objects</vt:lpstr>
      <vt:lpstr>Adding SeqRecord objects (2)</vt:lpstr>
      <vt:lpstr>Adding SeqRecord objects (3) -circular genome</vt:lpstr>
      <vt:lpstr>Reverse-complementing SeqRecord objects</vt:lpstr>
    </vt:vector>
  </TitlesOfParts>
  <Company>UBx1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université Bx1</dc:creator>
  <cp:lastModifiedBy>benjamin dartigues</cp:lastModifiedBy>
  <cp:revision>314</cp:revision>
  <dcterms:created xsi:type="dcterms:W3CDTF">2013-12-13T12:27:54Z</dcterms:created>
  <dcterms:modified xsi:type="dcterms:W3CDTF">2016-11-13T15:57:05Z</dcterms:modified>
</cp:coreProperties>
</file>