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handoutMasterIdLst>
    <p:handoutMasterId r:id="rId79"/>
  </p:handoutMasterIdLst>
  <p:sldIdLst>
    <p:sldId id="257" r:id="rId2"/>
    <p:sldId id="256" r:id="rId3"/>
    <p:sldId id="366" r:id="rId4"/>
    <p:sldId id="367" r:id="rId5"/>
    <p:sldId id="368" r:id="rId6"/>
    <p:sldId id="369" r:id="rId7"/>
    <p:sldId id="372" r:id="rId8"/>
    <p:sldId id="370" r:id="rId9"/>
    <p:sldId id="387" r:id="rId10"/>
    <p:sldId id="412" r:id="rId11"/>
    <p:sldId id="388" r:id="rId12"/>
    <p:sldId id="413" r:id="rId13"/>
    <p:sldId id="414" r:id="rId14"/>
    <p:sldId id="389" r:id="rId15"/>
    <p:sldId id="390" r:id="rId16"/>
    <p:sldId id="391" r:id="rId17"/>
    <p:sldId id="415" r:id="rId18"/>
    <p:sldId id="416" r:id="rId19"/>
    <p:sldId id="395" r:id="rId20"/>
    <p:sldId id="396" r:id="rId21"/>
    <p:sldId id="417" r:id="rId22"/>
    <p:sldId id="418" r:id="rId23"/>
    <p:sldId id="397" r:id="rId24"/>
    <p:sldId id="419" r:id="rId25"/>
    <p:sldId id="420" r:id="rId26"/>
    <p:sldId id="421" r:id="rId27"/>
    <p:sldId id="422" r:id="rId28"/>
    <p:sldId id="423" r:id="rId29"/>
    <p:sldId id="424" r:id="rId30"/>
    <p:sldId id="425" r:id="rId31"/>
    <p:sldId id="434" r:id="rId32"/>
    <p:sldId id="426" r:id="rId33"/>
    <p:sldId id="464" r:id="rId34"/>
    <p:sldId id="435" r:id="rId35"/>
    <p:sldId id="427" r:id="rId36"/>
    <p:sldId id="436" r:id="rId37"/>
    <p:sldId id="428" r:id="rId38"/>
    <p:sldId id="438" r:id="rId39"/>
    <p:sldId id="439" r:id="rId40"/>
    <p:sldId id="441" r:id="rId41"/>
    <p:sldId id="440" r:id="rId42"/>
    <p:sldId id="442" r:id="rId43"/>
    <p:sldId id="443" r:id="rId44"/>
    <p:sldId id="457" r:id="rId45"/>
    <p:sldId id="456" r:id="rId46"/>
    <p:sldId id="458" r:id="rId47"/>
    <p:sldId id="459" r:id="rId48"/>
    <p:sldId id="460" r:id="rId49"/>
    <p:sldId id="461" r:id="rId50"/>
    <p:sldId id="462" r:id="rId51"/>
    <p:sldId id="463" r:id="rId52"/>
    <p:sldId id="429" r:id="rId53"/>
    <p:sldId id="444" r:id="rId54"/>
    <p:sldId id="445" r:id="rId55"/>
    <p:sldId id="446" r:id="rId56"/>
    <p:sldId id="430" r:id="rId57"/>
    <p:sldId id="431" r:id="rId58"/>
    <p:sldId id="432" r:id="rId59"/>
    <p:sldId id="433" r:id="rId60"/>
    <p:sldId id="373" r:id="rId61"/>
    <p:sldId id="374" r:id="rId62"/>
    <p:sldId id="375" r:id="rId63"/>
    <p:sldId id="383" r:id="rId64"/>
    <p:sldId id="384" r:id="rId65"/>
    <p:sldId id="385" r:id="rId66"/>
    <p:sldId id="386" r:id="rId67"/>
    <p:sldId id="377" r:id="rId68"/>
    <p:sldId id="447" r:id="rId69"/>
    <p:sldId id="448" r:id="rId70"/>
    <p:sldId id="449" r:id="rId71"/>
    <p:sldId id="450" r:id="rId72"/>
    <p:sldId id="451" r:id="rId73"/>
    <p:sldId id="452" r:id="rId74"/>
    <p:sldId id="453" r:id="rId75"/>
    <p:sldId id="454" r:id="rId76"/>
    <p:sldId id="455" r:id="rId7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Introduction" id="{15F6964E-BC74-1A41-81A9-9A9860F1C35D}">
          <p14:sldIdLst>
            <p14:sldId id="366"/>
            <p14:sldId id="367"/>
            <p14:sldId id="368"/>
            <p14:sldId id="369"/>
            <p14:sldId id="372"/>
          </p14:sldIdLst>
        </p14:section>
        <p14:section name="The Seq Object" id="{C2DE3202-5F34-4944-AC52-E02D1E110BD2}">
          <p14:sldIdLst>
            <p14:sldId id="370"/>
          </p14:sldIdLst>
        </p14:section>
        <p14:section name="Sequences et Alphabet" id="{311002FD-6313-EE42-996C-07B2B3A0BB1A}">
          <p14:sldIdLst>
            <p14:sldId id="387"/>
            <p14:sldId id="412"/>
          </p14:sldIdLst>
        </p14:section>
        <p14:section name="Sequences act like strings" id="{E05DD9DB-F700-5E42-B1F7-8028EB2DB786}">
          <p14:sldIdLst>
            <p14:sldId id="388"/>
            <p14:sldId id="413"/>
            <p14:sldId id="414"/>
          </p14:sldIdLst>
        </p14:section>
        <p14:section name="Slicing a sequence" id="{FDB9E7E1-0D61-FA4C-BE8C-BC249EF0A9A5}">
          <p14:sldIdLst>
            <p14:sldId id="389"/>
          </p14:sldIdLst>
        </p14:section>
        <p14:section name="Turning Seq objects into strings" id="{1D43F292-FAC3-514D-8721-3212E52BBFFC}">
          <p14:sldIdLst>
            <p14:sldId id="390"/>
          </p14:sldIdLst>
        </p14:section>
        <p14:section name="Concatenating or adding sequences" id="{6BBDAD8B-B796-CE40-AEA4-F09B324D0431}">
          <p14:sldIdLst>
            <p14:sldId id="391"/>
            <p14:sldId id="415"/>
          </p14:sldIdLst>
        </p14:section>
        <p14:section name="Changing case" id="{73102009-AABD-C24C-809E-568D9FF1E0CF}">
          <p14:sldIdLst>
            <p14:sldId id="416"/>
          </p14:sldIdLst>
        </p14:section>
        <p14:section name="Nucleotide sequences and (reverse) complements" id="{1C67C468-F80E-254F-BA34-B3A4977AF1BE}">
          <p14:sldIdLst>
            <p14:sldId id="395"/>
          </p14:sldIdLst>
        </p14:section>
        <p14:section name="Transcription" id="{002753A9-5A4C-6047-AA92-C87147526CFA}">
          <p14:sldIdLst>
            <p14:sldId id="396"/>
            <p14:sldId id="417"/>
            <p14:sldId id="418"/>
          </p14:sldIdLst>
        </p14:section>
        <p14:section name="Translation" id="{D5E08F0A-6040-0043-959D-3FCF2EE45F50}">
          <p14:sldIdLst>
            <p14:sldId id="397"/>
            <p14:sldId id="419"/>
            <p14:sldId id="420"/>
          </p14:sldIdLst>
        </p14:section>
        <p14:section name="Translation Tables" id="{B801D125-5304-3B4B-A1C6-12AB31BEAB4D}">
          <p14:sldIdLst>
            <p14:sldId id="421"/>
            <p14:sldId id="422"/>
          </p14:sldIdLst>
        </p14:section>
        <p14:section name="Comparing Seq objects" id="{DBE3E5C2-AF0F-8243-993E-90DAB4CF1386}">
          <p14:sldIdLst>
            <p14:sldId id="423"/>
            <p14:sldId id="424"/>
          </p14:sldIdLst>
        </p14:section>
        <p14:section name="MutableSeq objects" id="{3AAB9DF9-CB13-F24B-951C-41C3180E7B1A}">
          <p14:sldIdLst>
            <p14:sldId id="425"/>
            <p14:sldId id="434"/>
          </p14:sldIdLst>
        </p14:section>
        <p14:section name="UnknownSeq objects" id="{69B925E0-7942-5E4E-BCF5-5409DBA9FD71}">
          <p14:sldIdLst>
            <p14:sldId id="426"/>
          </p14:sldIdLst>
        </p14:section>
        <p14:section name="TP - Seq Object" id="{27D705DC-007E-3946-98D5-A38E8A1F13F7}">
          <p14:sldIdLst>
            <p14:sldId id="464"/>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30"/>
          </p14:sldIdLst>
        </p14:section>
        <p14:section name="References" id="{5A3D6D62-D35B-DA4A-BBD6-03A8CFE97CFB}">
          <p14:sldIdLst>
            <p14:sldId id="431"/>
          </p14:sldIdLst>
        </p14:section>
        <p14:section name="The format method" id="{D3241173-21F4-1A40-A588-374A142F654F}">
          <p14:sldIdLst>
            <p14:sldId id="432"/>
          </p14:sldIdLst>
        </p14:section>
        <p14:section name="Sequence Input/Output" id="{7DA80375-AA07-FE4F-9737-33786933E7C5}">
          <p14:sldIdLst>
            <p14:sldId id="433"/>
          </p14:sldIdLst>
        </p14:section>
        <p14:section name="Parsing or reading sequences" id="{7B93112A-D16A-5742-A059-8C7BD62BF0C9}">
          <p14:sldIdLst/>
        </p14:section>
        <p14:section name="reading sequence files" id="{617D847A-8D82-244B-A550-6753AFFC1964}">
          <p14:sldIdLst>
            <p14:sldId id="373"/>
            <p14:sldId id="374"/>
            <p14:sldId id="375"/>
          </p14:sldIdLst>
        </p14:section>
        <p14:section name="Iterating over the records in a sequence file" id="{DD07B770-818B-144B-8F7F-FB5B481F1BE3}">
          <p14:sldIdLst>
            <p14:sldId id="383"/>
          </p14:sldIdLst>
        </p14:section>
        <p14:section name="Getting a list of the records in a sequence file" id="{8C9C01DF-17ED-DF4C-B104-ABBDFB0AEE7B}">
          <p14:sldIdLst>
            <p14:sldId id="384"/>
          </p14:sldIdLst>
        </p14:section>
        <p14:section name="Extracting data" id="{23B4E1FB-B633-D64F-B419-5B7B69DD8FE9}">
          <p14:sldIdLst>
            <p14:sldId id="385"/>
            <p14:sldId id="386"/>
            <p14:sldId id="377"/>
          </p14:sldIdLst>
        </p14:section>
        <p14:section name="Parsing sequences from compressed files" id="{52ACF61C-42D2-E24A-B499-E9832D29F75F}">
          <p14:sldIdLst>
            <p14:sldId id="447"/>
          </p14:sldIdLst>
        </p14:section>
        <p14:section name="Parsing sequences from the net" id="{14F4644E-9313-EE42-BCB5-D29B53BD58B9}">
          <p14:sldIdLst>
            <p14:sldId id="448"/>
          </p14:sldIdLst>
        </p14:section>
        <p14:section name=" Parsing SwissProt sequences from the net" id="{D7E0BA25-7EAB-AA4E-B9CE-3BC96523E84F}">
          <p14:sldIdLst>
            <p14:sldId id="449"/>
          </p14:sldIdLst>
        </p14:section>
        <p14:section name="Sequence files as Dictionaries" id="{883FE811-F81E-854E-ACE2-EF53752F4D59}">
          <p14:sldIdLst>
            <p14:sldId id="450"/>
          </p14:sldIdLst>
        </p14:section>
        <p14:section name="Sequence files as Dictionaries - In memory" id="{8A61E0FB-62BD-194E-8965-6A76F24CEC80}">
          <p14:sldIdLst>
            <p14:sldId id="451"/>
          </p14:sldIdLst>
        </p14:section>
        <p14:section name=" Sequence files as Dictionaries - Indexed les" id="{1C40D418-95CC-F74D-BB78-A8B8138A7AC6}">
          <p14:sldIdLst>
            <p14:sldId id="452"/>
          </p14:sldIdLst>
        </p14:section>
        <p14:section name=" Sequence files as Dictionaries - Database indexed les" id="{C0F96960-1AD9-F24A-991E-67BBFEC5E3EF}">
          <p14:sldIdLst>
            <p14:sldId id="453"/>
          </p14:sldIdLst>
        </p14:section>
        <p14:section name=" Indexing compressed files" id="{1E76C9BD-8FC8-CD48-8DA0-4B742856FD66}">
          <p14:sldIdLst>
            <p14:sldId id="454"/>
          </p14:sldIdLst>
        </p14:section>
        <p14:section name="Writing Sequence Files" id="{46ED8698-E080-704E-843B-5F84FE99BAD7}">
          <p14:sldIdLst>
            <p14:sldId id="4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6" autoAdjust="0"/>
    <p:restoredTop sz="95392" autoAdjust="0"/>
  </p:normalViewPr>
  <p:slideViewPr>
    <p:cSldViewPr snapToGrid="0" snapToObjects="1">
      <p:cViewPr>
        <p:scale>
          <a:sx n="112" d="100"/>
          <a:sy n="112" d="100"/>
        </p:scale>
        <p:origin x="-512"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31/10/16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31/10/16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Arial"/>
                <a:ea typeface="+mn-ea"/>
                <a:cs typeface="Arial"/>
              </a:rPr>
              <a:t>&gt;&gt;&gt; dna_seq.lower()</a:t>
            </a:r>
          </a:p>
          <a:p>
            <a:r>
              <a:rPr lang="mr-IN" sz="1200" kern="1200" dirty="0" smtClean="0">
                <a:solidFill>
                  <a:schemeClr val="tx1"/>
                </a:solidFill>
                <a:effectLst/>
                <a:latin typeface="Arial"/>
                <a:ea typeface="+mn-ea"/>
                <a:cs typeface="Arial"/>
              </a:rPr>
              <a:t>Seq('acgt', DNAAlphabet())</a:t>
            </a:r>
            <a:endParaRPr lang="mr-IN" sz="1200" kern="1200" dirty="0">
              <a:solidFill>
                <a:schemeClr val="tx1"/>
              </a:solidFill>
              <a:effectLst/>
              <a:latin typeface="Arial"/>
              <a:ea typeface="+mn-ea"/>
              <a:cs typeface="Arial"/>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19</a:t>
            </a:fld>
            <a:endParaRPr lang="fr-FR"/>
          </a:p>
        </p:txBody>
      </p:sp>
    </p:spTree>
    <p:extLst>
      <p:ext uri="{BB962C8B-B14F-4D97-AF65-F5344CB8AC3E}">
        <p14:creationId xmlns:p14="http://schemas.microsoft.com/office/powerpoint/2010/main" val="27371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385393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pt-BR" sz="1200" kern="1200" dirty="0" err="1" smtClean="0">
                <a:solidFill>
                  <a:schemeClr val="tx1"/>
                </a:solidFill>
                <a:effectLst/>
                <a:latin typeface="+mn-lt"/>
                <a:ea typeface="+mn-ea"/>
                <a:cs typeface="+mn-cs"/>
              </a:rPr>
              <a:t>Seq</a:t>
            </a:r>
            <a:r>
              <a:rPr lang="pt-BR" sz="1200" kern="1200" dirty="0" smtClean="0">
                <a:solidFill>
                  <a:schemeClr val="tx1"/>
                </a:solidFill>
                <a:effectLst/>
                <a:latin typeface="+mn-lt"/>
                <a:ea typeface="+mn-ea"/>
                <a:cs typeface="+mn-cs"/>
              </a:rPr>
              <a:t>(‘CTATCGGGCACCCTTTCAGCGGCCCATTACAATGGCCAT’, </a:t>
            </a:r>
            <a:r>
              <a:rPr lang="pt-BR" sz="1200" kern="1200" dirty="0" err="1" smtClean="0">
                <a:solidFill>
                  <a:schemeClr val="tx1"/>
                </a:solidFill>
                <a:effectLst/>
                <a:latin typeface="+mn-lt"/>
                <a:ea typeface="+mn-ea"/>
                <a:cs typeface="+mn-cs"/>
              </a:rPr>
              <a:t>IUPACUnambiguousDNA</a:t>
            </a:r>
            <a:r>
              <a:rPr lang="pt-B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39206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from </a:t>
            </a:r>
            <a:r>
              <a:rPr lang="en-US" sz="1200" kern="1200" dirty="0" err="1" smtClean="0">
                <a:solidFill>
                  <a:schemeClr val="tx1"/>
                </a:solidFill>
                <a:effectLst/>
                <a:latin typeface="+mn-lt"/>
                <a:ea typeface="+mn-ea"/>
                <a:cs typeface="+mn-cs"/>
              </a:rPr>
              <a:t>Bio.Seq</a:t>
            </a:r>
            <a:r>
              <a:rPr lang="en-US" sz="1200" kern="1200" dirty="0" smtClean="0">
                <a:solidFill>
                  <a:schemeClr val="tx1"/>
                </a:solidFill>
                <a:effectLst/>
                <a:latin typeface="+mn-lt"/>
                <a:ea typeface="+mn-ea"/>
                <a:cs typeface="+mn-cs"/>
              </a:rPr>
              <a:t> import </a:t>
            </a:r>
            <a:r>
              <a:rPr lang="en-US" sz="1200" kern="1200" dirty="0" err="1" smtClean="0">
                <a:solidFill>
                  <a:schemeClr val="tx1"/>
                </a:solidFill>
                <a:effectLst/>
                <a:latin typeface="+mn-lt"/>
                <a:ea typeface="+mn-ea"/>
                <a:cs typeface="+mn-cs"/>
              </a:rPr>
              <a:t>Seq</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&gt;&gt;&gt; from </a:t>
            </a:r>
            <a:r>
              <a:rPr lang="en-US" sz="1200" kern="1200" dirty="0" err="1" smtClean="0">
                <a:solidFill>
                  <a:schemeClr val="tx1"/>
                </a:solidFill>
                <a:effectLst/>
                <a:latin typeface="+mn-lt"/>
                <a:ea typeface="+mn-ea"/>
                <a:cs typeface="+mn-cs"/>
              </a:rPr>
              <a:t>Bio.Alphabet</a:t>
            </a:r>
            <a:r>
              <a:rPr lang="en-US" sz="1200" kern="1200" dirty="0" smtClean="0">
                <a:solidFill>
                  <a:schemeClr val="tx1"/>
                </a:solidFill>
                <a:effectLst/>
                <a:latin typeface="+mn-lt"/>
                <a:ea typeface="+mn-ea"/>
                <a:cs typeface="+mn-cs"/>
              </a:rPr>
              <a:t> import IUPAC</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messenger_rna</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Seq</a:t>
            </a:r>
            <a:r>
              <a:rPr lang="en-US" sz="1200" kern="1200" dirty="0" smtClean="0">
                <a:solidFill>
                  <a:schemeClr val="tx1"/>
                </a:solidFill>
                <a:effectLst/>
                <a:latin typeface="+mn-lt"/>
                <a:ea typeface="+mn-ea"/>
                <a:cs typeface="+mn-cs"/>
              </a:rPr>
              <a:t>("AUGGCCAUUGUAAUGGGCCGCUGAAAGGGUGCCCGAUAG", </a:t>
            </a:r>
            <a:r>
              <a:rPr lang="en-US" sz="1200" kern="1200" dirty="0" err="1" smtClean="0">
                <a:solidFill>
                  <a:schemeClr val="tx1"/>
                </a:solidFill>
                <a:effectLst/>
                <a:latin typeface="+mn-lt"/>
                <a:ea typeface="+mn-ea"/>
                <a:cs typeface="+mn-cs"/>
              </a:rPr>
              <a:t>IUPAC.unambiguous_rna</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messenger_rna</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217220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translate directly from the coding strand DNA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134546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translate the nucleotides up to the </a:t>
            </a:r>
            <a:r>
              <a:rPr lang="en-US" sz="1200" kern="1200" dirty="0" err="1" smtClean="0">
                <a:solidFill>
                  <a:schemeClr val="tx1"/>
                </a:solidFill>
                <a:effectLst/>
                <a:latin typeface="+mn-lt"/>
                <a:ea typeface="+mn-ea"/>
                <a:cs typeface="+mn-cs"/>
              </a:rPr>
              <a:t>rst</a:t>
            </a:r>
            <a:r>
              <a:rPr lang="en-US" sz="1200" kern="1200" dirty="0" smtClean="0">
                <a:solidFill>
                  <a:schemeClr val="tx1"/>
                </a:solidFill>
                <a:effectLst/>
                <a:latin typeface="+mn-lt"/>
                <a:ea typeface="+mn-ea"/>
                <a:cs typeface="+mn-cs"/>
              </a:rPr>
              <a:t> in frame stop codon, and then stop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happens in nature)</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24</a:t>
            </a:fld>
            <a:endParaRPr lang="fr-FR"/>
          </a:p>
        </p:txBody>
      </p:sp>
    </p:spTree>
    <p:extLst>
      <p:ext uri="{BB962C8B-B14F-4D97-AF65-F5344CB8AC3E}">
        <p14:creationId xmlns:p14="http://schemas.microsoft.com/office/powerpoint/2010/main" val="235827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This happens a lot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bacteria,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example, the gene </a:t>
            </a:r>
            <a:r>
              <a:rPr lang="en-US" sz="1200" kern="1200" dirty="0" err="1" smtClean="0">
                <a:solidFill>
                  <a:schemeClr val="tx1"/>
                </a:solidFill>
                <a:effectLst/>
                <a:latin typeface="+mn-lt"/>
                <a:ea typeface="+mn-ea"/>
                <a:cs typeface="+mn-cs"/>
              </a:rPr>
              <a:t>yaaX</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 coli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K12:</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324848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sz="1200" kern="1200" dirty="0" smtClean="0">
                <a:solidFill>
                  <a:schemeClr val="tx1"/>
                </a:solidFill>
                <a:latin typeface="+mn-lt"/>
                <a:ea typeface="+mn-ea"/>
                <a:cs typeface="+mn-cs"/>
              </a:rPr>
              <a:t>Table 1 Standard, SGC0</a:t>
            </a:r>
          </a:p>
          <a:p>
            <a:endParaRPr lang="fr-FR"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  T      |  C      |  A      |  G      |</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T | TTT F   | TCT S   | TAT Y   | TGT C   | T</a:t>
            </a:r>
          </a:p>
          <a:p>
            <a:r>
              <a:rPr lang="hr-HR" sz="1200" kern="1200" dirty="0" smtClean="0">
                <a:solidFill>
                  <a:schemeClr val="tx1"/>
                </a:solidFill>
                <a:latin typeface="+mn-lt"/>
                <a:ea typeface="+mn-ea"/>
                <a:cs typeface="+mn-cs"/>
              </a:rPr>
              <a:t>T | TTC F   | TCC S   | TAC Y   | TGC C   | C</a:t>
            </a:r>
          </a:p>
          <a:p>
            <a:r>
              <a:rPr lang="hr-HR" sz="1200" kern="1200" dirty="0" smtClean="0">
                <a:solidFill>
                  <a:schemeClr val="tx1"/>
                </a:solidFill>
                <a:latin typeface="+mn-lt"/>
                <a:ea typeface="+mn-ea"/>
                <a:cs typeface="+mn-cs"/>
              </a:rPr>
              <a:t>T | TTA L   | TCA S   | TAA Stop| TGA Stop| A</a:t>
            </a:r>
          </a:p>
          <a:p>
            <a:r>
              <a:rPr lang="hr-HR" sz="1200" kern="1200" dirty="0" smtClean="0">
                <a:solidFill>
                  <a:schemeClr val="tx1"/>
                </a:solidFill>
                <a:latin typeface="+mn-lt"/>
                <a:ea typeface="+mn-ea"/>
                <a:cs typeface="+mn-cs"/>
              </a:rPr>
              <a:t>T | TTG L(s)| TCG S   | TAG Stop| TGG W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C | CTT L   | CCT P   | CAT H   | CGT R   | T</a:t>
            </a:r>
          </a:p>
          <a:p>
            <a:r>
              <a:rPr lang="hr-HR" sz="1200" kern="1200" dirty="0" smtClean="0">
                <a:solidFill>
                  <a:schemeClr val="tx1"/>
                </a:solidFill>
                <a:latin typeface="+mn-lt"/>
                <a:ea typeface="+mn-ea"/>
                <a:cs typeface="+mn-cs"/>
              </a:rPr>
              <a:t>C | CTC L   | CCC P   | CAC H   | CGC R   | C</a:t>
            </a:r>
          </a:p>
          <a:p>
            <a:r>
              <a:rPr lang="hr-HR" sz="1200" kern="1200" dirty="0" smtClean="0">
                <a:solidFill>
                  <a:schemeClr val="tx1"/>
                </a:solidFill>
                <a:latin typeface="+mn-lt"/>
                <a:ea typeface="+mn-ea"/>
                <a:cs typeface="+mn-cs"/>
              </a:rPr>
              <a:t>C | CTA L   | CCA P   | CAA Q   | CGA R   | A</a:t>
            </a:r>
          </a:p>
          <a:p>
            <a:r>
              <a:rPr lang="hr-HR" sz="1200" kern="1200" dirty="0" smtClean="0">
                <a:solidFill>
                  <a:schemeClr val="tx1"/>
                </a:solidFill>
                <a:latin typeface="+mn-lt"/>
                <a:ea typeface="+mn-ea"/>
                <a:cs typeface="+mn-cs"/>
              </a:rPr>
              <a:t>C | CTG L(s)| CCG P   | CAG Q   | CGG R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A | ATT I   | ACT T   | AAT N   | AGT S   | T</a:t>
            </a:r>
          </a:p>
          <a:p>
            <a:r>
              <a:rPr lang="hr-HR" sz="1200" kern="1200" dirty="0" smtClean="0">
                <a:solidFill>
                  <a:schemeClr val="tx1"/>
                </a:solidFill>
                <a:latin typeface="+mn-lt"/>
                <a:ea typeface="+mn-ea"/>
                <a:cs typeface="+mn-cs"/>
              </a:rPr>
              <a:t>A | ATC I   | ACC T   | AAC N   | AGC S   | C</a:t>
            </a:r>
          </a:p>
          <a:p>
            <a:r>
              <a:rPr lang="hr-HR" sz="1200" kern="1200" dirty="0" smtClean="0">
                <a:solidFill>
                  <a:schemeClr val="tx1"/>
                </a:solidFill>
                <a:latin typeface="+mn-lt"/>
                <a:ea typeface="+mn-ea"/>
                <a:cs typeface="+mn-cs"/>
              </a:rPr>
              <a:t>A | ATA I   | ACA T   | AAA K   | AGA R   | A</a:t>
            </a:r>
          </a:p>
          <a:p>
            <a:r>
              <a:rPr lang="hr-HR" sz="1200" kern="1200" dirty="0" smtClean="0">
                <a:solidFill>
                  <a:schemeClr val="tx1"/>
                </a:solidFill>
                <a:latin typeface="+mn-lt"/>
                <a:ea typeface="+mn-ea"/>
                <a:cs typeface="+mn-cs"/>
              </a:rPr>
              <a:t>A | ATG M(s)| ACG T   | AAG K   | AGG R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G | GTT V   | GCT A   | GAT D   | GGT G   | T</a:t>
            </a:r>
          </a:p>
          <a:p>
            <a:r>
              <a:rPr lang="hr-HR" sz="1200" kern="1200" dirty="0" smtClean="0">
                <a:solidFill>
                  <a:schemeClr val="tx1"/>
                </a:solidFill>
                <a:latin typeface="+mn-lt"/>
                <a:ea typeface="+mn-ea"/>
                <a:cs typeface="+mn-cs"/>
              </a:rPr>
              <a:t>G | GTC V   | GCC A   | GAC D   | GGC G   | C</a:t>
            </a:r>
          </a:p>
          <a:p>
            <a:r>
              <a:rPr lang="hr-HR" sz="1200" kern="1200" dirty="0" smtClean="0">
                <a:solidFill>
                  <a:schemeClr val="tx1"/>
                </a:solidFill>
                <a:latin typeface="+mn-lt"/>
                <a:ea typeface="+mn-ea"/>
                <a:cs typeface="+mn-cs"/>
              </a:rPr>
              <a:t>G | GTA V   | GCA A   | GAA E   | GGA G   | A</a:t>
            </a:r>
          </a:p>
          <a:p>
            <a:r>
              <a:rPr lang="hr-HR" sz="1200" kern="1200" dirty="0" smtClean="0">
                <a:solidFill>
                  <a:schemeClr val="tx1"/>
                </a:solidFill>
                <a:latin typeface="+mn-lt"/>
                <a:ea typeface="+mn-ea"/>
                <a:cs typeface="+mn-cs"/>
              </a:rPr>
              <a:t>G | GTG V   | GCG A   | GAG E   | GGG G   | G</a:t>
            </a:r>
          </a:p>
          <a:p>
            <a:r>
              <a:rPr lang="mr-IN" sz="1200" kern="120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26</a:t>
            </a:fld>
            <a:endParaRPr lang="fr-FR"/>
          </a:p>
        </p:txBody>
      </p:sp>
    </p:spTree>
    <p:extLst>
      <p:ext uri="{BB962C8B-B14F-4D97-AF65-F5344CB8AC3E}">
        <p14:creationId xmlns:p14="http://schemas.microsoft.com/office/powerpoint/2010/main" val="362018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mito_table.stop_codons</a:t>
            </a:r>
          </a:p>
          <a:p>
            <a:r>
              <a:rPr lang="mr-IN" sz="1200" kern="1200" dirty="0" smtClean="0">
                <a:solidFill>
                  <a:schemeClr val="tx1"/>
                </a:solidFill>
                <a:effectLst/>
                <a:latin typeface="+mn-lt"/>
                <a:ea typeface="+mn-ea"/>
                <a:cs typeface="+mn-cs"/>
              </a:rPr>
              <a:t>['TAA', 'TAG', 'AGA', 'AGG']</a:t>
            </a:r>
          </a:p>
          <a:p>
            <a:r>
              <a:rPr lang="mr-IN" sz="1200" kern="1200" dirty="0" smtClean="0">
                <a:solidFill>
                  <a:schemeClr val="tx1"/>
                </a:solidFill>
                <a:effectLst/>
                <a:latin typeface="+mn-lt"/>
                <a:ea typeface="+mn-ea"/>
                <a:cs typeface="+mn-cs"/>
              </a:rPr>
              <a:t>&gt;&gt;&gt; mito_table.start_codons</a:t>
            </a:r>
          </a:p>
          <a:p>
            <a:r>
              <a:rPr lang="mr-IN" sz="1200" kern="1200" dirty="0" smtClean="0">
                <a:solidFill>
                  <a:schemeClr val="tx1"/>
                </a:solidFill>
                <a:effectLst/>
                <a:latin typeface="+mn-lt"/>
                <a:ea typeface="+mn-ea"/>
                <a:cs typeface="+mn-cs"/>
              </a:rPr>
              <a:t>['ATT', 'ATC', 'ATA', 'ATG', 'GTG']</a:t>
            </a:r>
          </a:p>
          <a:p>
            <a:r>
              <a:rPr lang="mr-IN" sz="1200" kern="1200" dirty="0" smtClean="0">
                <a:solidFill>
                  <a:schemeClr val="tx1"/>
                </a:solidFill>
                <a:effectLst/>
                <a:latin typeface="+mn-lt"/>
                <a:ea typeface="+mn-ea"/>
                <a:cs typeface="+mn-cs"/>
              </a:rPr>
              <a:t>&gt;&gt;&gt; mito_table.forward_table["ACG"]</a:t>
            </a:r>
          </a:p>
          <a:p>
            <a:r>
              <a:rPr lang="mr-IN" sz="1200" kern="1200" dirty="0" smtClean="0">
                <a:solidFill>
                  <a:schemeClr val="tx1"/>
                </a:solidFill>
                <a:effectLst/>
                <a:latin typeface="+mn-lt"/>
                <a:ea typeface="+mn-ea"/>
                <a:cs typeface="+mn-cs"/>
              </a:rPr>
              <a:t>'T'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377224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a:t>
            </a:fld>
            <a:endParaRPr lang="fr-FR"/>
          </a:p>
        </p:txBody>
      </p:sp>
    </p:spTree>
    <p:extLst>
      <p:ext uri="{BB962C8B-B14F-4D97-AF65-F5344CB8AC3E}">
        <p14:creationId xmlns:p14="http://schemas.microsoft.com/office/powerpoint/2010/main" val="299572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seq1 == seq2</a:t>
            </a:r>
          </a:p>
          <a:p>
            <a:r>
              <a:rPr lang="mr-IN" sz="1200" kern="1200" dirty="0" smtClean="0">
                <a:solidFill>
                  <a:schemeClr val="tx1"/>
                </a:solidFill>
                <a:effectLst/>
                <a:latin typeface="+mn-lt"/>
                <a:ea typeface="+mn-ea"/>
                <a:cs typeface="+mn-cs"/>
              </a:rPr>
              <a:t>True</a:t>
            </a:r>
          </a:p>
          <a:p>
            <a:r>
              <a:rPr lang="mr-IN" sz="1200" kern="1200" dirty="0" smtClean="0">
                <a:solidFill>
                  <a:schemeClr val="tx1"/>
                </a:solidFill>
                <a:effectLst/>
                <a:latin typeface="+mn-lt"/>
                <a:ea typeface="+mn-ea"/>
                <a:cs typeface="+mn-cs"/>
              </a:rPr>
              <a:t>&gt;&gt;&gt; seq1 == "ACGT"</a:t>
            </a:r>
          </a:p>
          <a:p>
            <a:r>
              <a:rPr lang="mr-IN" sz="1200" kern="1200" dirty="0" smtClean="0">
                <a:solidFill>
                  <a:schemeClr val="tx1"/>
                </a:solidFill>
                <a:effectLst/>
                <a:latin typeface="+mn-lt"/>
                <a:ea typeface="+mn-ea"/>
                <a:cs typeface="+mn-cs"/>
              </a:rPr>
              <a:t>True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677025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Observe what happens if you try to edit the sequence:</a:t>
            </a:r>
            <a:endParaRPr lang="en-US" sz="1200" dirty="0" smtClean="0">
              <a:latin typeface="Arial"/>
              <a:cs typeface="Arial"/>
            </a:endParaRPr>
          </a:p>
          <a:p>
            <a:r>
              <a:rPr lang="en-US" sz="1200" dirty="0" smtClean="0">
                <a:latin typeface="Arial"/>
                <a:cs typeface="Arial"/>
              </a:rPr>
              <a:t>However, you can convert it into a mutable sequence (a</a:t>
            </a:r>
            <a:r>
              <a:rPr lang="en-US" sz="1200" baseline="0" dirty="0" smtClean="0">
                <a:latin typeface="Arial"/>
                <a:cs typeface="Arial"/>
              </a:rPr>
              <a:t> </a:t>
            </a:r>
            <a:r>
              <a:rPr lang="en-US" sz="1200" dirty="0" err="1" smtClean="0">
                <a:latin typeface="Arial"/>
                <a:cs typeface="Arial"/>
              </a:rPr>
              <a:t>MutableSeq</a:t>
            </a:r>
            <a:r>
              <a:rPr lang="en-US" sz="1200" baseline="0" dirty="0" smtClean="0">
                <a:latin typeface="Arial"/>
                <a:cs typeface="Arial"/>
              </a:rPr>
              <a:t> </a:t>
            </a:r>
            <a:r>
              <a:rPr lang="en-US" sz="1200" dirty="0" smtClean="0">
                <a:latin typeface="Arial"/>
                <a:cs typeface="Arial"/>
              </a:rPr>
              <a:t>object) and do pretty much anything</a:t>
            </a:r>
            <a:r>
              <a:rPr lang="en-US" sz="1200" baseline="0" dirty="0" smtClean="0">
                <a:latin typeface="Arial"/>
                <a:cs typeface="Arial"/>
              </a:rPr>
              <a:t> </a:t>
            </a:r>
            <a:r>
              <a:rPr lang="en-US" sz="1200" dirty="0" smtClean="0">
                <a:latin typeface="Arial"/>
                <a:cs typeface="Arial"/>
              </a:rPr>
              <a:t>you want with it: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Alternatively, you can create a </a:t>
            </a:r>
            <a:r>
              <a:rPr lang="en-US" sz="1200" dirty="0" err="1" smtClean="0">
                <a:latin typeface="Arial"/>
                <a:cs typeface="Arial"/>
              </a:rPr>
              <a:t>MutableSeq</a:t>
            </a:r>
            <a:r>
              <a:rPr lang="en-US" sz="1200" dirty="0" smtClean="0">
                <a:latin typeface="Arial"/>
                <a:cs typeface="Arial"/>
              </a:rPr>
              <a:t> object directly from a string:</a:t>
            </a:r>
          </a:p>
          <a:p>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52567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41</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49</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51</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human readable summary of most of the annotation data for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65</a:t>
            </a:fld>
            <a:endParaRPr lang="fr-FR"/>
          </a:p>
        </p:txBody>
      </p:sp>
    </p:spTree>
    <p:extLst>
      <p:ext uri="{BB962C8B-B14F-4D97-AF65-F5344CB8AC3E}">
        <p14:creationId xmlns:p14="http://schemas.microsoft.com/office/powerpoint/2010/main" val="41097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specify the alphabet explicitly</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364269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print(len(my_seq))</a:t>
            </a:r>
            <a:endParaRPr lang="mr-IN"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11</a:t>
            </a:fld>
            <a:endParaRPr lang="fr-FR"/>
          </a:p>
        </p:txBody>
      </p:sp>
    </p:spTree>
    <p:extLst>
      <p:ext uri="{BB962C8B-B14F-4D97-AF65-F5344CB8AC3E}">
        <p14:creationId xmlns:p14="http://schemas.microsoft.com/office/powerpoint/2010/main" val="106577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&gt;&gt;&gt; from </a:t>
            </a:r>
            <a:r>
              <a:rPr lang="en-US" dirty="0" err="1" smtClean="0"/>
              <a:t>Bio.Seq</a:t>
            </a:r>
            <a:r>
              <a:rPr lang="en-US" dirty="0" smtClean="0"/>
              <a:t> import </a:t>
            </a:r>
            <a:r>
              <a:rPr lang="en-US" dirty="0" err="1" smtClean="0"/>
              <a:t>Seq</a:t>
            </a:r>
            <a:endParaRPr lang="en-US" dirty="0" smtClean="0"/>
          </a:p>
          <a:p>
            <a:r>
              <a:rPr lang="en-US" dirty="0" smtClean="0"/>
              <a:t>&gt;&gt;&gt; from </a:t>
            </a:r>
            <a:r>
              <a:rPr lang="en-US" dirty="0" err="1" smtClean="0"/>
              <a:t>Bio.Alphabet</a:t>
            </a:r>
            <a:r>
              <a:rPr lang="en-US" dirty="0" smtClean="0"/>
              <a:t> import IUPAC</a:t>
            </a:r>
          </a:p>
          <a:p>
            <a:r>
              <a:rPr lang="en-US" dirty="0" smtClean="0"/>
              <a:t>&gt;&gt;&gt; from </a:t>
            </a:r>
            <a:r>
              <a:rPr lang="en-US" dirty="0" err="1" smtClean="0"/>
              <a:t>Bio.SeqUtils</a:t>
            </a:r>
            <a:r>
              <a:rPr lang="en-US" dirty="0" smtClean="0"/>
              <a:t> import GC</a:t>
            </a:r>
          </a:p>
          <a:p>
            <a:r>
              <a:rPr lang="en-US" dirty="0" smtClean="0"/>
              <a:t>&gt;&gt;&gt; </a:t>
            </a:r>
            <a:r>
              <a:rPr lang="en-US" dirty="0" err="1" smtClean="0"/>
              <a:t>my_seq</a:t>
            </a:r>
            <a:r>
              <a:rPr lang="en-US" dirty="0" smtClean="0"/>
              <a:t> = </a:t>
            </a:r>
            <a:r>
              <a:rPr lang="en-US" dirty="0" err="1" smtClean="0"/>
              <a:t>Seq</a:t>
            </a:r>
            <a:r>
              <a:rPr lang="en-US" dirty="0" smtClean="0"/>
              <a:t>('GATCGATGGGCCTATATAGGATCGAAAATCGC', </a:t>
            </a:r>
            <a:r>
              <a:rPr lang="en-US" dirty="0" err="1" smtClean="0"/>
              <a:t>IUPAC.unambiguous_dna</a:t>
            </a:r>
            <a:r>
              <a:rPr lang="en-US" dirty="0" smtClean="0"/>
              <a:t>)</a:t>
            </a:r>
          </a:p>
          <a:p>
            <a:r>
              <a:rPr lang="en-US" dirty="0" smtClean="0"/>
              <a:t>&gt;&gt;&gt; GC(</a:t>
            </a:r>
            <a:r>
              <a:rPr lang="en-US" dirty="0" err="1" smtClean="0"/>
              <a:t>my_seq</a:t>
            </a:r>
            <a:r>
              <a:rPr lang="en-US" dirty="0" smtClean="0"/>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13</a:t>
            </a:fld>
            <a:endParaRPr lang="fr-FR"/>
          </a:p>
        </p:txBody>
      </p:sp>
    </p:spTree>
    <p:extLst>
      <p:ext uri="{BB962C8B-B14F-4D97-AF65-F5344CB8AC3E}">
        <p14:creationId xmlns:p14="http://schemas.microsoft.com/office/powerpoint/2010/main" val="36694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item is included (i.e. 4 in this case) and the last is excluded (12 in this case)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14</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Also use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 directly with 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placeholder when using the Python string formatting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interpolation operator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15</a:t>
            </a:fld>
            <a:endParaRPr lang="fr-FR"/>
          </a:p>
        </p:txBody>
      </p:sp>
    </p:spTree>
    <p:extLst>
      <p:ext uri="{BB962C8B-B14F-4D97-AF65-F5344CB8AC3E}">
        <p14:creationId xmlns:p14="http://schemas.microsoft.com/office/powerpoint/2010/main" val="88333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Adding a generic nucleotide sequence to an unambiguous IUPAC DNA sequence, resulting in an ambiguous nucleotide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16</a:t>
            </a:fld>
            <a:endParaRPr lang="fr-FR"/>
          </a:p>
        </p:txBody>
      </p:sp>
    </p:spTree>
    <p:extLst>
      <p:ext uri="{BB962C8B-B14F-4D97-AF65-F5344CB8AC3E}">
        <p14:creationId xmlns:p14="http://schemas.microsoft.com/office/powerpoint/2010/main" val="413138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dirty="0" smtClean="0"/>
              <a:t>Seq('ACGTAACCGGTT', DNAAlphabet())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17</a:t>
            </a:fld>
            <a:endParaRPr lang="fr-FR"/>
          </a:p>
        </p:txBody>
      </p:sp>
    </p:spTree>
    <p:extLst>
      <p:ext uri="{BB962C8B-B14F-4D97-AF65-F5344CB8AC3E}">
        <p14:creationId xmlns:p14="http://schemas.microsoft.com/office/powerpoint/2010/main" val="139491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31/10/16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31/10/16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31/10/16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31/10/16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biopython/biopython/blob/master/Tests/GenBank/NC_005816.f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biopython/biopython/blob/master/Tests/GenBank/NC_005816.g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Wiki%20SeqI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image" Target="../media/image7.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chem.qmw.ac.uk/iupa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Sequences</a:t>
            </a:r>
            <a:r>
              <a:rPr lang="fr-FR" dirty="0" smtClean="0"/>
              <a:t> et Alphabet (2)</a:t>
            </a:r>
            <a:endParaRPr lang="fr-FR" dirty="0"/>
          </a:p>
        </p:txBody>
      </p:sp>
      <p:sp>
        <p:nvSpPr>
          <p:cNvPr id="3" name="Espace réservé du contenu 2"/>
          <p:cNvSpPr>
            <a:spLocks noGrp="1"/>
          </p:cNvSpPr>
          <p:nvPr>
            <p:ph idx="1"/>
          </p:nvPr>
        </p:nvSpPr>
        <p:spPr>
          <a:xfrm>
            <a:off x="279400" y="1003684"/>
            <a:ext cx="8644466" cy="464899"/>
          </a:xfrm>
        </p:spPr>
        <p:txBody>
          <a:bodyPr/>
          <a:lstStyle/>
          <a:p>
            <a:r>
              <a:rPr lang="en-US" dirty="0" smtClean="0"/>
              <a:t>Create </a:t>
            </a:r>
            <a:r>
              <a:rPr lang="en-US" dirty="0"/>
              <a:t>an ambiguous sequence with the default generic </a:t>
            </a:r>
            <a:r>
              <a:rPr lang="en-US" dirty="0" smtClean="0"/>
              <a:t>alphabet:</a:t>
            </a:r>
            <a:endParaRPr lang="fr-FR" dirty="0"/>
          </a:p>
        </p:txBody>
      </p:sp>
      <p:sp>
        <p:nvSpPr>
          <p:cNvPr id="4" name="Espace réservé de la date 3"/>
          <p:cNvSpPr>
            <a:spLocks noGrp="1"/>
          </p:cNvSpPr>
          <p:nvPr>
            <p:ph type="dt" sz="half" idx="10"/>
          </p:nvPr>
        </p:nvSpPr>
        <p:spPr/>
        <p:txBody>
          <a:bodyPr/>
          <a:lstStyle/>
          <a:p>
            <a:fld id="{93CBED37-D7BB-174A-9FC7-56685CD6E865}"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146781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mr-IN" sz="1200" dirty="0" smtClean="0"/>
              <a:t>my_seq </a:t>
            </a:r>
            <a:r>
              <a:rPr lang="mr-IN" sz="1200" dirty="0"/>
              <a:t>= </a:t>
            </a:r>
            <a:r>
              <a:rPr lang="mr-IN" sz="1200" dirty="0" smtClean="0"/>
              <a:t>Seq</a:t>
            </a:r>
            <a:r>
              <a:rPr lang="fr-FR" sz="1200" dirty="0" smtClean="0"/>
              <a:t>(</a:t>
            </a:r>
            <a:r>
              <a:rPr lang="mr-IN" sz="1200" dirty="0" smtClean="0"/>
              <a:t>"AGTACACTGGT”</a:t>
            </a:r>
            <a:r>
              <a:rPr lang="fr-FR" sz="1200" dirty="0" smtClean="0"/>
              <a:t>)</a:t>
            </a:r>
            <a:endParaRPr lang="mr-IN" sz="1200" dirty="0"/>
          </a:p>
          <a:p>
            <a:r>
              <a:rPr lang="en-US" sz="1200" dirty="0"/>
              <a:t>&gt;&gt;&gt; </a:t>
            </a:r>
            <a:r>
              <a:rPr lang="mr-IN" sz="1200" dirty="0" smtClean="0"/>
              <a:t>my_seq</a:t>
            </a:r>
            <a:endParaRPr lang="mr-IN" sz="1200" dirty="0"/>
          </a:p>
        </p:txBody>
      </p:sp>
      <p:sp>
        <p:nvSpPr>
          <p:cNvPr id="8" name="ZoneTexte 7"/>
          <p:cNvSpPr txBox="1"/>
          <p:nvPr/>
        </p:nvSpPr>
        <p:spPr>
          <a:xfrm>
            <a:off x="279400" y="328726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("AGTACACTGGT", </a:t>
            </a:r>
            <a:r>
              <a:rPr lang="en-US" sz="1200" dirty="0" err="1"/>
              <a:t>IUPAC.unambiguous_dna</a:t>
            </a:r>
            <a:r>
              <a:rPr lang="en-US" sz="1200" dirty="0"/>
              <a:t>)</a:t>
            </a:r>
          </a:p>
          <a:p>
            <a:r>
              <a:rPr lang="en-US" sz="1200" dirty="0"/>
              <a:t>&gt;&gt;&gt; </a:t>
            </a:r>
            <a:r>
              <a:rPr lang="en-US" sz="1200" dirty="0" err="1" smtClean="0"/>
              <a:t>my_seq</a:t>
            </a:r>
            <a:endParaRPr lang="en-US" sz="1200" dirty="0"/>
          </a:p>
        </p:txBody>
      </p:sp>
      <p:sp>
        <p:nvSpPr>
          <p:cNvPr id="9" name="ZoneTexte 8"/>
          <p:cNvSpPr txBox="1"/>
          <p:nvPr/>
        </p:nvSpPr>
        <p:spPr>
          <a:xfrm>
            <a:off x="279400" y="491848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my_prot</a:t>
            </a:r>
            <a:r>
              <a:rPr lang="en-US" sz="1200" dirty="0"/>
              <a:t> = </a:t>
            </a:r>
            <a:r>
              <a:rPr lang="en-US" sz="1200" dirty="0" err="1"/>
              <a:t>Seq</a:t>
            </a:r>
            <a:r>
              <a:rPr lang="en-US" sz="1200" dirty="0"/>
              <a:t>("AGTACACTGGT", </a:t>
            </a:r>
            <a:r>
              <a:rPr lang="en-US" sz="1200" dirty="0" err="1"/>
              <a:t>IUPAC.protein</a:t>
            </a:r>
            <a:r>
              <a:rPr lang="en-US" sz="1200" dirty="0"/>
              <a:t>)</a:t>
            </a:r>
          </a:p>
          <a:p>
            <a:r>
              <a:rPr lang="en-US" sz="1200" dirty="0"/>
              <a:t>&gt;&gt;&gt; </a:t>
            </a:r>
            <a:r>
              <a:rPr lang="en-US" sz="1200" dirty="0" err="1" smtClean="0"/>
              <a:t>my_prot</a:t>
            </a:r>
            <a:endParaRPr lang="en-US" sz="1200" dirty="0"/>
          </a:p>
        </p:txBody>
      </p:sp>
      <p:sp>
        <p:nvSpPr>
          <p:cNvPr id="10" name="Espace réservé du contenu 2"/>
          <p:cNvSpPr txBox="1">
            <a:spLocks/>
          </p:cNvSpPr>
          <p:nvPr/>
        </p:nvSpPr>
        <p:spPr>
          <a:xfrm>
            <a:off x="279400" y="2744454"/>
            <a:ext cx="8644466" cy="4648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Specify </a:t>
            </a:r>
            <a:r>
              <a:rPr lang="en-US" dirty="0"/>
              <a:t>the alphabet explicitly</a:t>
            </a:r>
          </a:p>
        </p:txBody>
      </p:sp>
      <p:sp>
        <p:nvSpPr>
          <p:cNvPr id="11" name="ZoneTexte 10"/>
          <p:cNvSpPr txBox="1"/>
          <p:nvPr/>
        </p:nvSpPr>
        <p:spPr>
          <a:xfrm>
            <a:off x="279400" y="2444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Alphabet</a:t>
            </a:r>
            <a:r>
              <a:rPr lang="fr-FR" sz="1200" dirty="0" smtClean="0">
                <a:solidFill>
                  <a:srgbClr val="FF0000"/>
                </a:solidFill>
              </a:rPr>
              <a:t>()</a:t>
            </a:r>
            <a:endParaRPr lang="mr-IN" sz="1200" dirty="0">
              <a:solidFill>
                <a:srgbClr val="FF0000"/>
              </a:solidFill>
            </a:endParaRPr>
          </a:p>
        </p:txBody>
      </p:sp>
      <p:sp>
        <p:nvSpPr>
          <p:cNvPr id="12" name="ZoneTexte 11"/>
          <p:cNvSpPr txBox="1"/>
          <p:nvPr/>
        </p:nvSpPr>
        <p:spPr>
          <a:xfrm>
            <a:off x="279400" y="21837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mr-IN" sz="1200" dirty="0" smtClean="0"/>
              <a:t>my_seq.alphabet</a:t>
            </a:r>
            <a:endParaRPr lang="mr-IN" sz="1200" dirty="0"/>
          </a:p>
        </p:txBody>
      </p:sp>
      <p:sp>
        <p:nvSpPr>
          <p:cNvPr id="13" name="ZoneTexte 12"/>
          <p:cNvSpPr txBox="1"/>
          <p:nvPr/>
        </p:nvSpPr>
        <p:spPr>
          <a:xfrm>
            <a:off x="279400" y="191570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mr-IN" sz="1200" dirty="0">
                <a:solidFill>
                  <a:srgbClr val="FF0000"/>
                </a:solidFill>
              </a:rPr>
              <a:t>('AGTACACTGGT', </a:t>
            </a:r>
            <a:r>
              <a:rPr lang="mr-IN" sz="1200" dirty="0" smtClean="0">
                <a:solidFill>
                  <a:srgbClr val="FF0000"/>
                </a:solidFill>
              </a:rPr>
              <a:t>Alphabet</a:t>
            </a:r>
            <a:r>
              <a:rPr lang="fr-FR" sz="1200" dirty="0" smtClean="0">
                <a:solidFill>
                  <a:srgbClr val="FF0000"/>
                </a:solidFill>
              </a:rPr>
              <a:t>())</a:t>
            </a:r>
            <a:endParaRPr lang="mr-IN" sz="1200" dirty="0">
              <a:solidFill>
                <a:srgbClr val="FF0000"/>
              </a:solidFill>
            </a:endParaRPr>
          </a:p>
        </p:txBody>
      </p:sp>
      <p:sp>
        <p:nvSpPr>
          <p:cNvPr id="14" name="ZoneTexte 13"/>
          <p:cNvSpPr txBox="1"/>
          <p:nvPr/>
        </p:nvSpPr>
        <p:spPr>
          <a:xfrm>
            <a:off x="279400" y="44747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IUPACUnambiguousDNA</a:t>
            </a:r>
            <a:r>
              <a:rPr lang="en-US" sz="1200" dirty="0">
                <a:solidFill>
                  <a:srgbClr val="FF0000"/>
                </a:solidFill>
              </a:rPr>
              <a:t>()</a:t>
            </a:r>
          </a:p>
        </p:txBody>
      </p:sp>
      <p:sp>
        <p:nvSpPr>
          <p:cNvPr id="15" name="ZoneTexte 14"/>
          <p:cNvSpPr txBox="1"/>
          <p:nvPr/>
        </p:nvSpPr>
        <p:spPr>
          <a:xfrm>
            <a:off x="279400" y="421390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en-US" sz="1200" dirty="0" err="1" smtClean="0"/>
              <a:t>my_seq.alphabet</a:t>
            </a:r>
            <a:endParaRPr lang="en-US" sz="1200" dirty="0"/>
          </a:p>
        </p:txBody>
      </p:sp>
      <p:sp>
        <p:nvSpPr>
          <p:cNvPr id="16" name="ZoneTexte 15"/>
          <p:cNvSpPr txBox="1"/>
          <p:nvPr/>
        </p:nvSpPr>
        <p:spPr>
          <a:xfrm>
            <a:off x="279400" y="392134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('AGTACACTGGT', </a:t>
            </a:r>
            <a:r>
              <a:rPr lang="en-US" sz="1200" dirty="0" err="1">
                <a:solidFill>
                  <a:srgbClr val="FF0000"/>
                </a:solidFill>
              </a:rPr>
              <a:t>IUPACUnambiguousDNA</a:t>
            </a:r>
            <a:r>
              <a:rPr lang="en-US" sz="1200" dirty="0">
                <a:solidFill>
                  <a:srgbClr val="FF0000"/>
                </a:solidFill>
              </a:rPr>
              <a:t>()</a:t>
            </a:r>
            <a:r>
              <a:rPr lang="en-US" sz="1200" dirty="0" smtClean="0">
                <a:solidFill>
                  <a:srgbClr val="FF0000"/>
                </a:solidFill>
              </a:rPr>
              <a:t>)</a:t>
            </a:r>
            <a:endParaRPr lang="en-US" sz="1200" dirty="0">
              <a:solidFill>
                <a:srgbClr val="FF0000"/>
              </a:solidFill>
            </a:endParaRPr>
          </a:p>
        </p:txBody>
      </p:sp>
      <p:sp>
        <p:nvSpPr>
          <p:cNvPr id="17" name="ZoneTexte 16"/>
          <p:cNvSpPr txBox="1"/>
          <p:nvPr/>
        </p:nvSpPr>
        <p:spPr>
          <a:xfrm>
            <a:off x="279400" y="6080654"/>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IUPACProtein</a:t>
            </a:r>
            <a:r>
              <a:rPr lang="en-US" sz="1200" dirty="0">
                <a:solidFill>
                  <a:srgbClr val="FF0000"/>
                </a:solidFill>
              </a:rPr>
              <a:t>()</a:t>
            </a:r>
          </a:p>
        </p:txBody>
      </p:sp>
      <p:sp>
        <p:nvSpPr>
          <p:cNvPr id="18" name="ZoneTexte 17"/>
          <p:cNvSpPr txBox="1"/>
          <p:nvPr/>
        </p:nvSpPr>
        <p:spPr>
          <a:xfrm>
            <a:off x="279400" y="581098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en-US" sz="1200" dirty="0" err="1" smtClean="0"/>
              <a:t>my_prot.alphabet</a:t>
            </a:r>
            <a:endParaRPr lang="en-US" sz="1200" dirty="0"/>
          </a:p>
        </p:txBody>
      </p:sp>
      <p:sp>
        <p:nvSpPr>
          <p:cNvPr id="19" name="ZoneTexte 18"/>
          <p:cNvSpPr txBox="1"/>
          <p:nvPr/>
        </p:nvSpPr>
        <p:spPr>
          <a:xfrm>
            <a:off x="279400" y="555508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('AGTACACTGGT', </a:t>
            </a:r>
            <a:r>
              <a:rPr lang="en-US" sz="1200" dirty="0" err="1">
                <a:solidFill>
                  <a:srgbClr val="FF0000"/>
                </a:solidFill>
              </a:rPr>
              <a:t>IUPACProtein</a:t>
            </a:r>
            <a:r>
              <a:rPr lang="en-US" sz="1200" dirty="0">
                <a:solidFill>
                  <a:srgbClr val="FF0000"/>
                </a:solidFill>
              </a:rPr>
              <a:t>()</a:t>
            </a:r>
            <a:r>
              <a:rPr lang="en-US" sz="1200" dirty="0" smtClean="0">
                <a:solidFill>
                  <a:srgbClr val="FF0000"/>
                </a:solidFill>
              </a:rPr>
              <a:t>)</a:t>
            </a:r>
            <a:endParaRPr lang="en-US" sz="1200" dirty="0">
              <a:solidFill>
                <a:srgbClr val="FF0000"/>
              </a:solidFill>
            </a:endParaRPr>
          </a:p>
        </p:txBody>
      </p:sp>
    </p:spTree>
    <p:extLst>
      <p:ext uri="{BB962C8B-B14F-4D97-AF65-F5344CB8AC3E}">
        <p14:creationId xmlns:p14="http://schemas.microsoft.com/office/powerpoint/2010/main" val="232053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act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like</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strings (1)</a:t>
            </a:r>
            <a:endParaRPr lang="fr-FR" dirty="0">
              <a:solidFill>
                <a:schemeClr val="bg1"/>
              </a:solidFill>
            </a:endParaRPr>
          </a:p>
        </p:txBody>
      </p:sp>
      <p:sp>
        <p:nvSpPr>
          <p:cNvPr id="3" name="Espace réservé du contenu 2"/>
          <p:cNvSpPr>
            <a:spLocks noGrp="1"/>
          </p:cNvSpPr>
          <p:nvPr>
            <p:ph idx="1"/>
          </p:nvPr>
        </p:nvSpPr>
        <p:spPr>
          <a:xfrm>
            <a:off x="279400" y="954111"/>
            <a:ext cx="8644466" cy="1289776"/>
          </a:xfrm>
        </p:spPr>
        <p:txBody>
          <a:bodyPr/>
          <a:lstStyle/>
          <a:p>
            <a:r>
              <a:rPr lang="en-US" dirty="0"/>
              <a:t>D</a:t>
            </a:r>
            <a:r>
              <a:rPr lang="en-US" dirty="0" smtClean="0"/>
              <a:t>eal </a:t>
            </a:r>
            <a:r>
              <a:rPr lang="en-US" dirty="0"/>
              <a:t>with </a:t>
            </a:r>
            <a:r>
              <a:rPr lang="en-US" dirty="0" err="1"/>
              <a:t>Seq</a:t>
            </a:r>
            <a:r>
              <a:rPr lang="en-US" dirty="0"/>
              <a:t> objects as if they were normal Python </a:t>
            </a:r>
            <a:r>
              <a:rPr lang="en-US" dirty="0" smtClean="0"/>
              <a:t>strings</a:t>
            </a:r>
            <a:endParaRPr lang="en-US" dirty="0"/>
          </a:p>
          <a:p>
            <a:r>
              <a:rPr lang="en-US" dirty="0"/>
              <a:t>F</a:t>
            </a:r>
            <a:r>
              <a:rPr lang="en-US" dirty="0" smtClean="0"/>
              <a:t>or </a:t>
            </a:r>
            <a:r>
              <a:rPr lang="en-US" dirty="0"/>
              <a:t>example getting </a:t>
            </a:r>
            <a:r>
              <a:rPr lang="en-US" dirty="0" smtClean="0"/>
              <a:t>the length</a:t>
            </a:r>
            <a:r>
              <a:rPr lang="en-US" dirty="0"/>
              <a:t>, or iterating over the elements:</a:t>
            </a:r>
          </a:p>
          <a:p>
            <a:endParaRPr lang="fr-FR" dirty="0"/>
          </a:p>
        </p:txBody>
      </p:sp>
      <p:sp>
        <p:nvSpPr>
          <p:cNvPr id="4" name="Espace réservé de la date 3"/>
          <p:cNvSpPr>
            <a:spLocks noGrp="1"/>
          </p:cNvSpPr>
          <p:nvPr>
            <p:ph type="dt" sz="half" idx="10"/>
          </p:nvPr>
        </p:nvSpPr>
        <p:spPr/>
        <p:txBody>
          <a:bodyPr/>
          <a:lstStyle/>
          <a:p>
            <a:fld id="{4A36708A-A74F-D144-99B7-9E7373111E3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ZoneTexte 6"/>
          <p:cNvSpPr txBox="1"/>
          <p:nvPr/>
        </p:nvSpPr>
        <p:spPr>
          <a:xfrm>
            <a:off x="279400" y="177704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a:t>
            </a:r>
            <a:r>
              <a:rPr lang="en-US" sz="1200" dirty="0" smtClean="0"/>
              <a:t>GATC"</a:t>
            </a:r>
            <a:r>
              <a:rPr lang="en-US" sz="1200" dirty="0"/>
              <a:t>, </a:t>
            </a:r>
            <a:r>
              <a:rPr lang="en-US" sz="1200" dirty="0" err="1"/>
              <a:t>IUPAC.unambiguous_dna</a:t>
            </a:r>
            <a:r>
              <a:rPr lang="en-US" sz="1200" dirty="0"/>
              <a:t>)</a:t>
            </a:r>
          </a:p>
          <a:p>
            <a:r>
              <a:rPr lang="en-US" sz="1200" dirty="0"/>
              <a:t>&gt;&gt;&gt; for index, letter in enumerate(</a:t>
            </a:r>
            <a:r>
              <a:rPr lang="en-US" sz="1200" dirty="0" err="1"/>
              <a:t>my_seq</a:t>
            </a:r>
            <a:r>
              <a:rPr lang="en-US" sz="1200" dirty="0"/>
              <a:t>):</a:t>
            </a:r>
          </a:p>
          <a:p>
            <a:r>
              <a:rPr lang="en-US" sz="1200" dirty="0"/>
              <a:t>... print("%</a:t>
            </a:r>
            <a:r>
              <a:rPr lang="en-US" sz="1200" dirty="0" err="1"/>
              <a:t>i</a:t>
            </a:r>
            <a:r>
              <a:rPr lang="en-US" sz="1200" dirty="0"/>
              <a:t> %s" % (index, letter))</a:t>
            </a:r>
          </a:p>
        </p:txBody>
      </p:sp>
      <p:sp>
        <p:nvSpPr>
          <p:cNvPr id="8" name="ZoneTexte 7"/>
          <p:cNvSpPr txBox="1"/>
          <p:nvPr/>
        </p:nvSpPr>
        <p:spPr>
          <a:xfrm>
            <a:off x="279400" y="2594105"/>
            <a:ext cx="8644466" cy="9140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tr-TR" sz="1200" dirty="0">
                <a:solidFill>
                  <a:srgbClr val="FF0000"/>
                </a:solidFill>
              </a:rPr>
              <a:t>0 G</a:t>
            </a:r>
          </a:p>
          <a:p>
            <a:r>
              <a:rPr lang="tr-TR" sz="1200" dirty="0">
                <a:solidFill>
                  <a:srgbClr val="FF0000"/>
                </a:solidFill>
              </a:rPr>
              <a:t>1 A</a:t>
            </a:r>
          </a:p>
          <a:p>
            <a:r>
              <a:rPr lang="tr-TR" sz="1200" dirty="0">
                <a:solidFill>
                  <a:srgbClr val="FF0000"/>
                </a:solidFill>
              </a:rPr>
              <a:t>2 T</a:t>
            </a:r>
          </a:p>
          <a:p>
            <a:r>
              <a:rPr lang="tr-TR" sz="1200" dirty="0">
                <a:solidFill>
                  <a:srgbClr val="FF0000"/>
                </a:solidFill>
              </a:rPr>
              <a:t>3 </a:t>
            </a:r>
            <a:r>
              <a:rPr lang="tr-TR" sz="1200" dirty="0" smtClean="0">
                <a:solidFill>
                  <a:srgbClr val="FF0000"/>
                </a:solidFill>
              </a:rPr>
              <a:t>C</a:t>
            </a:r>
            <a:endParaRPr lang="tr-TR" sz="1200" dirty="0">
              <a:solidFill>
                <a:srgbClr val="FF0000"/>
              </a:solidFill>
            </a:endParaRPr>
          </a:p>
        </p:txBody>
      </p:sp>
      <p:sp>
        <p:nvSpPr>
          <p:cNvPr id="9" name="ZoneTexte 8"/>
          <p:cNvSpPr txBox="1"/>
          <p:nvPr/>
        </p:nvSpPr>
        <p:spPr>
          <a:xfrm>
            <a:off x="279400" y="349686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print</a:t>
            </a:r>
            <a:r>
              <a:rPr lang="fr-FR" sz="1200" dirty="0" smtClean="0"/>
              <a:t>(</a:t>
            </a:r>
            <a:r>
              <a:rPr lang="mr-IN" sz="1200" dirty="0" smtClean="0"/>
              <a:t>len</a:t>
            </a:r>
            <a:r>
              <a:rPr lang="fr-FR" sz="1200" dirty="0" smtClean="0"/>
              <a:t>(</a:t>
            </a:r>
            <a:r>
              <a:rPr lang="mr-IN" sz="1200" dirty="0" smtClean="0"/>
              <a:t>my_seq</a:t>
            </a:r>
            <a:r>
              <a:rPr lang="fr-FR" sz="1200" dirty="0" smtClean="0"/>
              <a:t>))</a:t>
            </a:r>
          </a:p>
        </p:txBody>
      </p:sp>
      <p:sp>
        <p:nvSpPr>
          <p:cNvPr id="10" name="ZoneTexte 9"/>
          <p:cNvSpPr txBox="1"/>
          <p:nvPr/>
        </p:nvSpPr>
        <p:spPr>
          <a:xfrm>
            <a:off x="279400" y="46497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my_seq</a:t>
            </a:r>
            <a:r>
              <a:rPr lang="en-US" sz="1200" dirty="0"/>
              <a:t>[0]) #first </a:t>
            </a:r>
            <a:r>
              <a:rPr lang="en-US" sz="1200" dirty="0" smtClean="0"/>
              <a:t>letter</a:t>
            </a:r>
            <a:endParaRPr lang="en-US" sz="1200" dirty="0"/>
          </a:p>
        </p:txBody>
      </p:sp>
      <p:sp>
        <p:nvSpPr>
          <p:cNvPr id="11" name="ZoneTexte 10"/>
          <p:cNvSpPr txBox="1"/>
          <p:nvPr/>
        </p:nvSpPr>
        <p:spPr>
          <a:xfrm>
            <a:off x="279400" y="377061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4</a:t>
            </a:r>
            <a:endParaRPr lang="mr-IN" sz="1200" dirty="0">
              <a:solidFill>
                <a:srgbClr val="FF0000"/>
              </a:solidFill>
            </a:endParaRPr>
          </a:p>
        </p:txBody>
      </p:sp>
      <p:sp>
        <p:nvSpPr>
          <p:cNvPr id="12" name="ZoneTexte 11"/>
          <p:cNvSpPr txBox="1"/>
          <p:nvPr/>
        </p:nvSpPr>
        <p:spPr>
          <a:xfrm>
            <a:off x="279400" y="49154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G</a:t>
            </a:r>
            <a:endParaRPr lang="en-US" sz="1200" dirty="0">
              <a:solidFill>
                <a:srgbClr val="FF0000"/>
              </a:solidFill>
            </a:endParaRPr>
          </a:p>
        </p:txBody>
      </p:sp>
      <p:sp>
        <p:nvSpPr>
          <p:cNvPr id="13" name="ZoneTexte 12"/>
          <p:cNvSpPr txBox="1"/>
          <p:nvPr/>
        </p:nvSpPr>
        <p:spPr>
          <a:xfrm>
            <a:off x="279400" y="51741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my_seq</a:t>
            </a:r>
            <a:r>
              <a:rPr lang="en-US" sz="1200" dirty="0"/>
              <a:t>[2]) #third </a:t>
            </a:r>
            <a:r>
              <a:rPr lang="en-US" sz="1200" dirty="0" smtClean="0"/>
              <a:t>letter</a:t>
            </a:r>
            <a:endParaRPr lang="en-US" sz="1200" dirty="0"/>
          </a:p>
        </p:txBody>
      </p:sp>
      <p:sp>
        <p:nvSpPr>
          <p:cNvPr id="14" name="ZoneTexte 13"/>
          <p:cNvSpPr txBox="1"/>
          <p:nvPr/>
        </p:nvSpPr>
        <p:spPr>
          <a:xfrm>
            <a:off x="279400" y="5448378"/>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T</a:t>
            </a:r>
            <a:endParaRPr lang="en-US" sz="1200" dirty="0">
              <a:solidFill>
                <a:srgbClr val="FF0000"/>
              </a:solidFill>
            </a:endParaRPr>
          </a:p>
        </p:txBody>
      </p:sp>
      <p:sp>
        <p:nvSpPr>
          <p:cNvPr id="15" name="ZoneTexte 14"/>
          <p:cNvSpPr txBox="1"/>
          <p:nvPr/>
        </p:nvSpPr>
        <p:spPr>
          <a:xfrm>
            <a:off x="279400" y="57514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my_seq</a:t>
            </a:r>
            <a:r>
              <a:rPr lang="en-US" sz="1200" dirty="0"/>
              <a:t>[-1]) #last </a:t>
            </a:r>
            <a:r>
              <a:rPr lang="en-US" sz="1200" dirty="0" smtClean="0"/>
              <a:t>letter</a:t>
            </a:r>
            <a:endParaRPr lang="en-US" sz="1200" dirty="0"/>
          </a:p>
        </p:txBody>
      </p:sp>
      <p:sp>
        <p:nvSpPr>
          <p:cNvPr id="16" name="ZoneTexte 15"/>
          <p:cNvSpPr txBox="1"/>
          <p:nvPr/>
        </p:nvSpPr>
        <p:spPr>
          <a:xfrm>
            <a:off x="279400" y="60244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G</a:t>
            </a:r>
            <a:endParaRPr lang="en-US" sz="1200" dirty="0">
              <a:solidFill>
                <a:srgbClr val="FF0000"/>
              </a:solidFill>
            </a:endParaRPr>
          </a:p>
        </p:txBody>
      </p:sp>
      <p:sp>
        <p:nvSpPr>
          <p:cNvPr id="17" name="Espace réservé du contenu 2"/>
          <p:cNvSpPr txBox="1">
            <a:spLocks/>
          </p:cNvSpPr>
          <p:nvPr/>
        </p:nvSpPr>
        <p:spPr>
          <a:xfrm>
            <a:off x="279400" y="4197934"/>
            <a:ext cx="8644466" cy="56523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Access </a:t>
            </a:r>
            <a:r>
              <a:rPr lang="en-US" dirty="0"/>
              <a:t>elements of the sequence in the same way </a:t>
            </a:r>
            <a:r>
              <a:rPr lang="en-US" dirty="0" smtClean="0"/>
              <a:t>as </a:t>
            </a:r>
            <a:r>
              <a:rPr lang="nb-NO" dirty="0"/>
              <a:t>for </a:t>
            </a:r>
            <a:r>
              <a:rPr lang="nb-NO" dirty="0" err="1"/>
              <a:t>string</a:t>
            </a:r>
            <a:r>
              <a:rPr lang="en-US" dirty="0" smtClean="0"/>
              <a:t> </a:t>
            </a:r>
            <a:endParaRPr lang="fr-FR" dirty="0"/>
          </a:p>
        </p:txBody>
      </p:sp>
    </p:spTree>
    <p:extLst>
      <p:ext uri="{BB962C8B-B14F-4D97-AF65-F5344CB8AC3E}">
        <p14:creationId xmlns:p14="http://schemas.microsoft.com/office/powerpoint/2010/main" val="112830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a:t>
            </a:r>
            <a:r>
              <a:rPr lang="fr-FR" dirty="0" smtClean="0">
                <a:latin typeface="Lucida Grande"/>
                <a:ea typeface="Lucida Grande"/>
                <a:cs typeface="Lucida Grande"/>
              </a:rPr>
              <a:t>strings (2)</a:t>
            </a:r>
            <a:endParaRPr lang="fr-FR" dirty="0"/>
          </a:p>
        </p:txBody>
      </p:sp>
      <p:sp>
        <p:nvSpPr>
          <p:cNvPr id="3" name="Espace réservé du contenu 2"/>
          <p:cNvSpPr>
            <a:spLocks noGrp="1"/>
          </p:cNvSpPr>
          <p:nvPr>
            <p:ph idx="1"/>
          </p:nvPr>
        </p:nvSpPr>
        <p:spPr>
          <a:xfrm>
            <a:off x="279400" y="986654"/>
            <a:ext cx="8644466" cy="680364"/>
          </a:xfrm>
        </p:spPr>
        <p:txBody>
          <a:bodyPr/>
          <a:lstStyle/>
          <a:p>
            <a:r>
              <a:rPr lang="en-US" dirty="0" err="1" smtClean="0"/>
              <a:t>TheSeq</a:t>
            </a:r>
            <a:r>
              <a:rPr lang="en-US" dirty="0"/>
              <a:t> </a:t>
            </a:r>
            <a:r>
              <a:rPr lang="en-US" dirty="0" smtClean="0"/>
              <a:t>object </a:t>
            </a:r>
            <a:r>
              <a:rPr lang="en-US" dirty="0"/>
              <a:t>has </a:t>
            </a:r>
            <a:r>
              <a:rPr lang="en-US" dirty="0" smtClean="0"/>
              <a:t>a “.count</a:t>
            </a:r>
            <a:r>
              <a:rPr lang="en-US" dirty="0"/>
              <a:t>(</a:t>
            </a:r>
            <a:r>
              <a:rPr lang="en-US" dirty="0" smtClean="0"/>
              <a:t>)” method</a:t>
            </a:r>
            <a:r>
              <a:rPr lang="en-US" dirty="0"/>
              <a:t>, just like a string. Note that this means that like a </a:t>
            </a:r>
            <a:r>
              <a:rPr lang="en-US" dirty="0" smtClean="0"/>
              <a:t>Python string</a:t>
            </a:r>
            <a:r>
              <a:rPr lang="en-US" dirty="0"/>
              <a:t>, this gives </a:t>
            </a:r>
            <a:r>
              <a:rPr lang="en-US" dirty="0" smtClean="0"/>
              <a:t>a non</a:t>
            </a:r>
            <a:r>
              <a:rPr lang="en-US" dirty="0"/>
              <a:t>-</a:t>
            </a:r>
            <a:r>
              <a:rPr lang="en-US" dirty="0" smtClean="0"/>
              <a:t>overlapping count</a:t>
            </a:r>
            <a:r>
              <a:rPr lang="en-US" dirty="0"/>
              <a:t>:</a:t>
            </a:r>
          </a:p>
          <a:p>
            <a:endParaRPr lang="fr-FR" dirty="0"/>
          </a:p>
        </p:txBody>
      </p:sp>
      <p:sp>
        <p:nvSpPr>
          <p:cNvPr id="4" name="Espace réservé de la date 3"/>
          <p:cNvSpPr>
            <a:spLocks noGrp="1"/>
          </p:cNvSpPr>
          <p:nvPr>
            <p:ph type="dt" sz="half" idx="10"/>
          </p:nvPr>
        </p:nvSpPr>
        <p:spPr/>
        <p:txBody>
          <a:bodyPr/>
          <a:lstStyle/>
          <a:p>
            <a:fld id="{AB52CF4D-4ED3-CD4E-AAB3-2DE1E5BFD40C}"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
        <p:nvSpPr>
          <p:cNvPr id="8" name="ZoneTexte 7"/>
          <p:cNvSpPr txBox="1"/>
          <p:nvPr/>
        </p:nvSpPr>
        <p:spPr>
          <a:xfrm>
            <a:off x="279400" y="17289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a:t>
            </a:r>
            <a:r>
              <a:rPr lang="mr-IN" sz="1200" dirty="0"/>
              <a:t>AAAA".count("AA")</a:t>
            </a:r>
            <a:endParaRPr lang="en-US" sz="1200" dirty="0"/>
          </a:p>
        </p:txBody>
      </p:sp>
      <p:sp>
        <p:nvSpPr>
          <p:cNvPr id="9" name="ZoneTexte 8"/>
          <p:cNvSpPr txBox="1"/>
          <p:nvPr/>
        </p:nvSpPr>
        <p:spPr>
          <a:xfrm>
            <a:off x="279400" y="410733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smtClean="0"/>
              <a:t>Bio.Alphabet</a:t>
            </a:r>
            <a:r>
              <a:rPr lang="en-US" sz="1200" dirty="0" smtClean="0"/>
              <a:t> import IUPAC</a:t>
            </a:r>
            <a:endParaRPr lang="en-US" sz="1200" dirty="0"/>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len</a:t>
            </a:r>
            <a:r>
              <a:rPr lang="en-US" sz="1200" dirty="0"/>
              <a:t>(</a:t>
            </a:r>
            <a:r>
              <a:rPr lang="en-US" sz="1200" dirty="0" err="1"/>
              <a:t>my_seq</a:t>
            </a:r>
            <a:r>
              <a:rPr lang="en-US" sz="1200" dirty="0" smtClean="0"/>
              <a:t>)</a:t>
            </a:r>
            <a:endParaRPr lang="fr-FR" sz="1200" dirty="0" smtClean="0"/>
          </a:p>
        </p:txBody>
      </p:sp>
      <p:sp>
        <p:nvSpPr>
          <p:cNvPr id="10" name="Espace réservé du contenu 2"/>
          <p:cNvSpPr txBox="1">
            <a:spLocks/>
          </p:cNvSpPr>
          <p:nvPr/>
        </p:nvSpPr>
        <p:spPr>
          <a:xfrm>
            <a:off x="279400" y="3010248"/>
            <a:ext cx="8644466" cy="98152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some biological uses, you may actually want an overlapping count (i.e. 3 in this trivial example). </a:t>
            </a:r>
            <a:r>
              <a:rPr lang="en-US" dirty="0" smtClean="0"/>
              <a:t>When searching </a:t>
            </a:r>
            <a:r>
              <a:rPr lang="en-US" dirty="0"/>
              <a:t>for single letters, this makes no </a:t>
            </a:r>
            <a:r>
              <a:rPr lang="en-US" dirty="0" smtClean="0"/>
              <a:t>difference</a:t>
            </a:r>
            <a:r>
              <a:rPr lang="en-US" dirty="0"/>
              <a:t>:</a:t>
            </a:r>
          </a:p>
          <a:p>
            <a:endParaRPr lang="fr-FR" dirty="0"/>
          </a:p>
        </p:txBody>
      </p:sp>
      <p:sp>
        <p:nvSpPr>
          <p:cNvPr id="12" name="ZoneTexte 11"/>
          <p:cNvSpPr txBox="1"/>
          <p:nvPr/>
        </p:nvSpPr>
        <p:spPr>
          <a:xfrm>
            <a:off x="279400" y="19839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2</a:t>
            </a:r>
            <a:endParaRPr lang="en-US" sz="1200" dirty="0">
              <a:solidFill>
                <a:srgbClr val="FF0000"/>
              </a:solidFill>
            </a:endParaRPr>
          </a:p>
        </p:txBody>
      </p:sp>
      <p:sp>
        <p:nvSpPr>
          <p:cNvPr id="13" name="ZoneTexte 12"/>
          <p:cNvSpPr txBox="1"/>
          <p:nvPr/>
        </p:nvSpPr>
        <p:spPr>
          <a:xfrm>
            <a:off x="279400" y="22556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Seq</a:t>
            </a:r>
            <a:r>
              <a:rPr lang="fr-FR" sz="1200" dirty="0" smtClean="0"/>
              <a:t>(</a:t>
            </a:r>
            <a:r>
              <a:rPr lang="mr-IN" sz="1200" dirty="0" smtClean="0"/>
              <a:t>"AAAA”</a:t>
            </a:r>
            <a:r>
              <a:rPr lang="fr-FR" sz="1200" dirty="0" smtClean="0"/>
              <a:t>)</a:t>
            </a:r>
            <a:r>
              <a:rPr lang="mr-IN" sz="1200" dirty="0" smtClean="0"/>
              <a:t>.count</a:t>
            </a:r>
            <a:r>
              <a:rPr lang="fr-FR" sz="1200" dirty="0" smtClean="0"/>
              <a:t>(</a:t>
            </a:r>
            <a:r>
              <a:rPr lang="mr-IN" sz="1200" dirty="0" smtClean="0"/>
              <a:t>"AA”</a:t>
            </a:r>
            <a:r>
              <a:rPr lang="fr-FR" sz="1200" dirty="0" smtClean="0"/>
              <a:t>)</a:t>
            </a:r>
            <a:endParaRPr lang="en-US" sz="1200" dirty="0"/>
          </a:p>
        </p:txBody>
      </p:sp>
      <p:sp>
        <p:nvSpPr>
          <p:cNvPr id="14" name="ZoneTexte 13"/>
          <p:cNvSpPr txBox="1"/>
          <p:nvPr/>
        </p:nvSpPr>
        <p:spPr>
          <a:xfrm>
            <a:off x="279400" y="25225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2</a:t>
            </a:r>
            <a:endParaRPr lang="en-US" sz="1200" dirty="0">
              <a:solidFill>
                <a:srgbClr val="FF0000"/>
              </a:solidFill>
            </a:endParaRPr>
          </a:p>
        </p:txBody>
      </p:sp>
      <p:sp>
        <p:nvSpPr>
          <p:cNvPr id="15" name="ZoneTexte 14"/>
          <p:cNvSpPr txBox="1"/>
          <p:nvPr/>
        </p:nvSpPr>
        <p:spPr>
          <a:xfrm>
            <a:off x="279400" y="58253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
        <p:nvSpPr>
          <p:cNvPr id="16" name="ZoneTexte 15"/>
          <p:cNvSpPr txBox="1"/>
          <p:nvPr/>
        </p:nvSpPr>
        <p:spPr>
          <a:xfrm>
            <a:off x="279400" y="527782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9</a:t>
            </a:r>
            <a:endParaRPr lang="mr-IN" sz="1200" dirty="0">
              <a:solidFill>
                <a:srgbClr val="FF0000"/>
              </a:solidFill>
            </a:endParaRPr>
          </a:p>
        </p:txBody>
      </p:sp>
      <p:sp>
        <p:nvSpPr>
          <p:cNvPr id="17" name="ZoneTexte 16"/>
          <p:cNvSpPr txBox="1"/>
          <p:nvPr/>
        </p:nvSpPr>
        <p:spPr>
          <a:xfrm>
            <a:off x="279400" y="47439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32</a:t>
            </a:r>
            <a:endParaRPr lang="mr-IN" sz="1200" dirty="0">
              <a:solidFill>
                <a:srgbClr val="FF0000"/>
              </a:solidFill>
            </a:endParaRPr>
          </a:p>
        </p:txBody>
      </p:sp>
      <p:sp>
        <p:nvSpPr>
          <p:cNvPr id="18" name="ZoneTexte 17"/>
          <p:cNvSpPr txBox="1"/>
          <p:nvPr/>
        </p:nvSpPr>
        <p:spPr>
          <a:xfrm>
            <a:off x="279400" y="555373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a:t>
            </a:r>
            <a:r>
              <a:rPr lang="mr-IN" sz="1200" dirty="0"/>
              <a:t>100 * </a:t>
            </a:r>
            <a:r>
              <a:rPr lang="mr-IN" sz="1200" dirty="0" smtClean="0"/>
              <a:t>float</a:t>
            </a:r>
            <a:r>
              <a:rPr lang="fr-FR" sz="1200" dirty="0" smtClean="0"/>
              <a:t>(</a:t>
            </a:r>
            <a:r>
              <a:rPr lang="mr-IN" sz="1200" dirty="0" smtClean="0"/>
              <a:t>my_seq.count</a:t>
            </a:r>
            <a:r>
              <a:rPr lang="fr-FR" sz="1200" dirty="0" smtClean="0"/>
              <a:t>(‘</a:t>
            </a:r>
            <a:r>
              <a:rPr lang="mr-IN" sz="1200" dirty="0" smtClean="0"/>
              <a:t>G</a:t>
            </a:r>
            <a:r>
              <a:rPr lang="fr-FR" sz="1200" dirty="0" smtClean="0"/>
              <a:t>’)</a:t>
            </a:r>
            <a:r>
              <a:rPr lang="mr-IN" sz="1200" dirty="0" smtClean="0"/>
              <a:t> </a:t>
            </a:r>
            <a:r>
              <a:rPr lang="mr-IN" sz="1200" dirty="0"/>
              <a:t>+ </a:t>
            </a:r>
            <a:r>
              <a:rPr lang="mr-IN" sz="1200" dirty="0" smtClean="0"/>
              <a:t>my_seq.count</a:t>
            </a:r>
            <a:r>
              <a:rPr lang="fr-FR" sz="1200" dirty="0" smtClean="0"/>
              <a:t>(‘</a:t>
            </a:r>
            <a:r>
              <a:rPr lang="mr-IN" sz="1200" dirty="0" smtClean="0"/>
              <a:t>C</a:t>
            </a:r>
            <a:r>
              <a:rPr lang="fr-FR" sz="1200" dirty="0" smtClean="0"/>
              <a:t>’))</a:t>
            </a:r>
            <a:r>
              <a:rPr lang="mr-IN" sz="1200" dirty="0" smtClean="0"/>
              <a:t> </a:t>
            </a:r>
            <a:r>
              <a:rPr lang="mr-IN" sz="1200" dirty="0"/>
              <a:t>/ </a:t>
            </a:r>
            <a:r>
              <a:rPr lang="mr-IN" sz="1200" dirty="0" smtClean="0"/>
              <a:t>len</a:t>
            </a:r>
            <a:r>
              <a:rPr lang="fr-FR" sz="1200" dirty="0" smtClean="0"/>
              <a:t>(</a:t>
            </a:r>
            <a:r>
              <a:rPr lang="mr-IN" sz="1200" dirty="0" smtClean="0"/>
              <a:t>my_seq</a:t>
            </a:r>
            <a:r>
              <a:rPr lang="fr-FR" sz="1200" dirty="0" smtClean="0"/>
              <a:t>)</a:t>
            </a:r>
            <a:endParaRPr lang="mr-IN" sz="1200" dirty="0"/>
          </a:p>
        </p:txBody>
      </p:sp>
      <p:sp>
        <p:nvSpPr>
          <p:cNvPr id="19" name="ZoneTexte 18"/>
          <p:cNvSpPr txBox="1"/>
          <p:nvPr/>
        </p:nvSpPr>
        <p:spPr>
          <a:xfrm>
            <a:off x="279400" y="500406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a:t> </a:t>
            </a:r>
            <a:r>
              <a:rPr lang="mr-IN" sz="1200" dirty="0" smtClean="0"/>
              <a:t>my_seq.count</a:t>
            </a:r>
            <a:r>
              <a:rPr lang="mr-IN" sz="1200" dirty="0"/>
              <a:t>("</a:t>
            </a:r>
            <a:r>
              <a:rPr lang="mr-IN" sz="1200" dirty="0" smtClean="0"/>
              <a:t>G”)</a:t>
            </a:r>
            <a:endParaRPr lang="mr-IN" sz="1200" dirty="0"/>
          </a:p>
        </p:txBody>
      </p:sp>
    </p:spTree>
    <p:extLst>
      <p:ext uri="{BB962C8B-B14F-4D97-AF65-F5344CB8AC3E}">
        <p14:creationId xmlns:p14="http://schemas.microsoft.com/office/powerpoint/2010/main" val="2180265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a:t>
            </a:r>
            <a:r>
              <a:rPr lang="fr-FR" dirty="0" smtClean="0">
                <a:latin typeface="Lucida Grande"/>
                <a:ea typeface="Lucida Grande"/>
                <a:cs typeface="Lucida Grande"/>
              </a:rPr>
              <a:t>strings (3)</a:t>
            </a:r>
            <a:endParaRPr lang="fr-FR" dirty="0"/>
          </a:p>
        </p:txBody>
      </p:sp>
      <p:sp>
        <p:nvSpPr>
          <p:cNvPr id="4" name="Espace réservé de la date 3"/>
          <p:cNvSpPr>
            <a:spLocks noGrp="1"/>
          </p:cNvSpPr>
          <p:nvPr>
            <p:ph type="dt" sz="half" idx="10"/>
          </p:nvPr>
        </p:nvSpPr>
        <p:spPr/>
        <p:txBody>
          <a:bodyPr/>
          <a:lstStyle/>
          <a:p>
            <a:fld id="{96FB2786-AAD5-FD45-887E-EF5E7CD549BC}"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
        <p:nvSpPr>
          <p:cNvPr id="7" name="Espace réservé du contenu 2"/>
          <p:cNvSpPr txBox="1">
            <a:spLocks noGrp="1"/>
          </p:cNvSpPr>
          <p:nvPr>
            <p:ph idx="1"/>
          </p:nvPr>
        </p:nvSpPr>
        <p:spPr>
          <a:xfrm>
            <a:off x="279400" y="964504"/>
            <a:ext cx="8643938" cy="99735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While you could use the above snippet of code to calculate a GC%, note that </a:t>
            </a:r>
            <a:r>
              <a:rPr lang="en-US" dirty="0" smtClean="0"/>
              <a:t>the </a:t>
            </a:r>
            <a:r>
              <a:rPr lang="en-US" dirty="0" err="1" smtClean="0"/>
              <a:t>Bio.SeqUtils</a:t>
            </a:r>
            <a:r>
              <a:rPr lang="en-US" dirty="0"/>
              <a:t> </a:t>
            </a:r>
            <a:r>
              <a:rPr lang="en-US" dirty="0" smtClean="0"/>
              <a:t>module</a:t>
            </a:r>
            <a:r>
              <a:rPr lang="en-US" dirty="0"/>
              <a:t> </a:t>
            </a:r>
            <a:r>
              <a:rPr lang="en-US" dirty="0" smtClean="0"/>
              <a:t>has </a:t>
            </a:r>
            <a:r>
              <a:rPr lang="en-US" dirty="0"/>
              <a:t>several GC functions already built. </a:t>
            </a:r>
            <a:endParaRPr lang="en-US" dirty="0" smtClean="0"/>
          </a:p>
          <a:p>
            <a:pPr marL="0" indent="0">
              <a:buNone/>
            </a:pPr>
            <a:endParaRPr lang="en-US" dirty="0" smtClean="0"/>
          </a:p>
        </p:txBody>
      </p:sp>
      <p:sp>
        <p:nvSpPr>
          <p:cNvPr id="9" name="ZoneTexte 8"/>
          <p:cNvSpPr txBox="1"/>
          <p:nvPr/>
        </p:nvSpPr>
        <p:spPr>
          <a:xfrm>
            <a:off x="278872" y="220749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from </a:t>
            </a:r>
            <a:r>
              <a:rPr lang="en-US" sz="1200" dirty="0" err="1"/>
              <a:t>Bio.SeqUtils</a:t>
            </a:r>
            <a:r>
              <a:rPr lang="en-US" sz="1200" dirty="0"/>
              <a:t> import GC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GC(</a:t>
            </a:r>
            <a:r>
              <a:rPr lang="en-US" sz="1200" dirty="0" err="1"/>
              <a:t>my_seq</a:t>
            </a:r>
            <a:r>
              <a:rPr lang="en-US" sz="1200" dirty="0"/>
              <a:t>)</a:t>
            </a:r>
          </a:p>
        </p:txBody>
      </p:sp>
      <p:sp>
        <p:nvSpPr>
          <p:cNvPr id="10" name="Espace réservé du contenu 2"/>
          <p:cNvSpPr txBox="1">
            <a:spLocks/>
          </p:cNvSpPr>
          <p:nvPr/>
        </p:nvSpPr>
        <p:spPr>
          <a:xfrm>
            <a:off x="279400" y="3860872"/>
            <a:ext cx="8643938" cy="116248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using the </a:t>
            </a:r>
            <a:r>
              <a:rPr lang="en-US" dirty="0" err="1"/>
              <a:t>Bio.SeqUtils.GC</a:t>
            </a:r>
            <a:r>
              <a:rPr lang="en-US" dirty="0"/>
              <a:t>() function should automatically cope with mixed case sequences and the ambiguous nucleotide S which means G or C</a:t>
            </a:r>
            <a:r>
              <a:rPr lang="en-US" dirty="0" smtClean="0"/>
              <a:t>.</a:t>
            </a:r>
            <a:endParaRPr lang="en-US" dirty="0"/>
          </a:p>
        </p:txBody>
      </p:sp>
      <p:sp>
        <p:nvSpPr>
          <p:cNvPr id="11" name="Espace réservé du contenu 2"/>
          <p:cNvSpPr txBox="1">
            <a:spLocks/>
          </p:cNvSpPr>
          <p:nvPr/>
        </p:nvSpPr>
        <p:spPr>
          <a:xfrm>
            <a:off x="279400" y="5017801"/>
            <a:ext cx="8643938" cy="14384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a:t>note that just like a normal Python string, the </a:t>
            </a:r>
            <a:r>
              <a:rPr lang="en-US" dirty="0" err="1"/>
              <a:t>Seq</a:t>
            </a:r>
            <a:r>
              <a:rPr lang="en-US" dirty="0"/>
              <a:t> object is in some ways \read-only". If you need to edit your sequence, for example simulating a point mutation, look at the Section 3.12 below which talks about the </a:t>
            </a:r>
            <a:r>
              <a:rPr lang="en-US" dirty="0" err="1"/>
              <a:t>MutableSeq</a:t>
            </a:r>
            <a:r>
              <a:rPr lang="en-US" dirty="0"/>
              <a:t> object.</a:t>
            </a:r>
          </a:p>
          <a:p>
            <a:endParaRPr lang="en-US" dirty="0"/>
          </a:p>
        </p:txBody>
      </p:sp>
      <p:sp>
        <p:nvSpPr>
          <p:cNvPr id="12" name="ZoneTexte 11"/>
          <p:cNvSpPr txBox="1"/>
          <p:nvPr/>
        </p:nvSpPr>
        <p:spPr>
          <a:xfrm>
            <a:off x="279400" y="320578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Tree>
    <p:extLst>
      <p:ext uri="{BB962C8B-B14F-4D97-AF65-F5344CB8AC3E}">
        <p14:creationId xmlns:p14="http://schemas.microsoft.com/office/powerpoint/2010/main" val="26558767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Slicing</a:t>
            </a:r>
            <a:r>
              <a:rPr lang="fr-FR" dirty="0" smtClean="0"/>
              <a:t> a </a:t>
            </a:r>
            <a:r>
              <a:rPr lang="fr-FR" dirty="0" err="1" smtClean="0"/>
              <a:t>sequence</a:t>
            </a:r>
            <a:endParaRPr lang="fr-FR" dirty="0"/>
          </a:p>
        </p:txBody>
      </p:sp>
      <p:sp>
        <p:nvSpPr>
          <p:cNvPr id="3" name="Espace réservé du contenu 2"/>
          <p:cNvSpPr>
            <a:spLocks noGrp="1"/>
          </p:cNvSpPr>
          <p:nvPr>
            <p:ph idx="1"/>
          </p:nvPr>
        </p:nvSpPr>
        <p:spPr>
          <a:xfrm>
            <a:off x="278872" y="913638"/>
            <a:ext cx="8644466" cy="526570"/>
          </a:xfrm>
        </p:spPr>
        <p:txBody>
          <a:bodyPr/>
          <a:lstStyle/>
          <a:p>
            <a:r>
              <a:rPr lang="en-US" dirty="0"/>
              <a:t>L</a:t>
            </a:r>
            <a:r>
              <a:rPr lang="en-US" dirty="0" smtClean="0"/>
              <a:t>et's </a:t>
            </a:r>
            <a:r>
              <a:rPr lang="en-US" dirty="0"/>
              <a:t>get a slice of the sequence</a:t>
            </a:r>
            <a:endParaRPr lang="fr-FR" dirty="0"/>
          </a:p>
        </p:txBody>
      </p:sp>
      <p:sp>
        <p:nvSpPr>
          <p:cNvPr id="4" name="Espace réservé de la date 3"/>
          <p:cNvSpPr>
            <a:spLocks noGrp="1"/>
          </p:cNvSpPr>
          <p:nvPr>
            <p:ph type="dt" sz="half" idx="10"/>
          </p:nvPr>
        </p:nvSpPr>
        <p:spPr/>
        <p:txBody>
          <a:bodyPr/>
          <a:lstStyle/>
          <a:p>
            <a:fld id="{BAF8E10C-8EC3-0445-8AC7-B6EC4208D61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
        <p:nvSpPr>
          <p:cNvPr id="7" name="ZoneTexte 6"/>
          <p:cNvSpPr txBox="1"/>
          <p:nvPr/>
        </p:nvSpPr>
        <p:spPr>
          <a:xfrm>
            <a:off x="278872" y="141519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r>
              <a:rPr lang="en-US" sz="1200" dirty="0"/>
              <a:t>[4:12</a:t>
            </a:r>
            <a:r>
              <a:rPr lang="en-US" sz="1200" dirty="0" smtClean="0"/>
              <a:t>]</a:t>
            </a:r>
            <a:endParaRPr lang="en-US" sz="1200" dirty="0"/>
          </a:p>
        </p:txBody>
      </p:sp>
      <p:sp>
        <p:nvSpPr>
          <p:cNvPr id="8" name="ZoneTexte 7"/>
          <p:cNvSpPr txBox="1"/>
          <p:nvPr/>
        </p:nvSpPr>
        <p:spPr>
          <a:xfrm>
            <a:off x="279400" y="418736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a:t>
            </a:r>
            <a:r>
              <a:rPr lang="mr-IN" sz="1200" dirty="0" smtClean="0"/>
              <a:t>0</a:t>
            </a:r>
            <a:r>
              <a:rPr lang="fr-FR" sz="1200" dirty="0" smtClean="0"/>
              <a:t>::</a:t>
            </a:r>
            <a:r>
              <a:rPr lang="mr-IN" sz="1200" dirty="0" smtClean="0"/>
              <a:t>3</a:t>
            </a:r>
            <a:r>
              <a:rPr lang="fr-FR" sz="1200" dirty="0" smtClean="0"/>
              <a:t>]</a:t>
            </a:r>
            <a:endParaRPr lang="en-US" sz="1200" dirty="0"/>
          </a:p>
        </p:txBody>
      </p:sp>
      <p:sp>
        <p:nvSpPr>
          <p:cNvPr id="9" name="ZoneTexte 8"/>
          <p:cNvSpPr txBox="1"/>
          <p:nvPr/>
        </p:nvSpPr>
        <p:spPr>
          <a:xfrm>
            <a:off x="278872" y="499881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mr-IN" sz="1200" dirty="0" smtClean="0">
                <a:solidFill>
                  <a:srgbClr val="FF0000"/>
                </a:solidFill>
              </a:rPr>
              <a:t>AGGCATGCATC</a:t>
            </a:r>
            <a:r>
              <a:rPr lang="mr-IN" sz="1200" dirty="0">
                <a:solidFill>
                  <a:srgbClr val="FF0000"/>
                </a:solidFill>
              </a:rPr>
              <a:t>', </a:t>
            </a:r>
            <a:r>
              <a:rPr lang="mr-IN" sz="1200" dirty="0" smtClean="0">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0" name="ZoneTexte 9"/>
          <p:cNvSpPr txBox="1"/>
          <p:nvPr/>
        </p:nvSpPr>
        <p:spPr>
          <a:xfrm>
            <a:off x="279400" y="47389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a:t>
            </a:r>
            <a:r>
              <a:rPr lang="fr-FR" sz="1200" dirty="0"/>
              <a:t>1</a:t>
            </a:r>
            <a:r>
              <a:rPr lang="fr-FR" sz="1200" dirty="0" smtClean="0"/>
              <a:t>::</a:t>
            </a:r>
            <a:r>
              <a:rPr lang="mr-IN" sz="1200" dirty="0" smtClean="0"/>
              <a:t>3</a:t>
            </a:r>
            <a:r>
              <a:rPr lang="fr-FR" sz="1200" dirty="0" smtClean="0"/>
              <a:t>]</a:t>
            </a:r>
            <a:endParaRPr lang="en-US" sz="1200" dirty="0"/>
          </a:p>
        </p:txBody>
      </p:sp>
      <p:sp>
        <p:nvSpPr>
          <p:cNvPr id="11" name="ZoneTexte 10"/>
          <p:cNvSpPr txBox="1"/>
          <p:nvPr/>
        </p:nvSpPr>
        <p:spPr>
          <a:xfrm>
            <a:off x="278872" y="52959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[2::</a:t>
            </a:r>
            <a:r>
              <a:rPr lang="mr-IN" sz="1200" dirty="0" smtClean="0"/>
              <a:t>3</a:t>
            </a:r>
            <a:r>
              <a:rPr lang="fr-FR" sz="1200" dirty="0" smtClean="0"/>
              <a:t>]</a:t>
            </a:r>
            <a:endParaRPr lang="en-US" sz="1200" dirty="0"/>
          </a:p>
        </p:txBody>
      </p:sp>
      <p:sp>
        <p:nvSpPr>
          <p:cNvPr id="12" name="ZoneTexte 11"/>
          <p:cNvSpPr txBox="1"/>
          <p:nvPr/>
        </p:nvSpPr>
        <p:spPr>
          <a:xfrm>
            <a:off x="279400" y="4448991"/>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('GCTGTAGTAAG',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3" name="ZoneTexte 12"/>
          <p:cNvSpPr txBox="1"/>
          <p:nvPr/>
        </p:nvSpPr>
        <p:spPr>
          <a:xfrm>
            <a:off x="279400" y="55309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('TAGCTAAGAC', </a:t>
            </a:r>
            <a:r>
              <a:rPr lang="es-ES_tradnl" sz="1200" dirty="0" err="1">
                <a:solidFill>
                  <a:srgbClr val="FF0000"/>
                </a:solidFill>
              </a:rPr>
              <a:t>IUPACUnambiguousDNA</a:t>
            </a:r>
            <a:r>
              <a:rPr lang="es-ES_tradnl" sz="1200" dirty="0">
                <a:solidFill>
                  <a:srgbClr val="FF0000"/>
                </a:solidFill>
              </a:rPr>
              <a:t>()</a:t>
            </a:r>
            <a:r>
              <a:rPr lang="es-ES_tradnl" sz="1200" dirty="0" smtClean="0">
                <a:solidFill>
                  <a:srgbClr val="FF0000"/>
                </a:solidFill>
              </a:rPr>
              <a:t>)</a:t>
            </a:r>
          </a:p>
        </p:txBody>
      </p:sp>
      <p:sp>
        <p:nvSpPr>
          <p:cNvPr id="14" name="ZoneTexte 13"/>
          <p:cNvSpPr txBox="1"/>
          <p:nvPr/>
        </p:nvSpPr>
        <p:spPr>
          <a:xfrm>
            <a:off x="278872" y="22332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s-ES_tradnl" sz="1200" dirty="0" smtClean="0">
                <a:solidFill>
                  <a:srgbClr val="FF0000"/>
                </a:solidFill>
              </a:rPr>
              <a:t>'</a:t>
            </a:r>
            <a:r>
              <a:rPr lang="en-US" sz="1200" dirty="0">
                <a:solidFill>
                  <a:srgbClr val="FF0000"/>
                </a:solidFill>
              </a:rPr>
              <a:t>GATGGGCC</a:t>
            </a:r>
            <a:r>
              <a:rPr lang="es-ES_tradnl" sz="1200" dirty="0" smtClean="0">
                <a:solidFill>
                  <a:srgbClr val="FF0000"/>
                </a:solidFill>
              </a:rPr>
              <a:t>'</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5" name="Espace réservé du contenu 2"/>
          <p:cNvSpPr txBox="1">
            <a:spLocks/>
          </p:cNvSpPr>
          <p:nvPr/>
        </p:nvSpPr>
        <p:spPr>
          <a:xfrm>
            <a:off x="279400" y="2787291"/>
            <a:ext cx="8644466" cy="11999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new </a:t>
            </a:r>
            <a:r>
              <a:rPr lang="en-US" dirty="0" smtClean="0"/>
              <a:t>object produced </a:t>
            </a:r>
            <a:r>
              <a:rPr lang="en-US" dirty="0"/>
              <a:t>is </a:t>
            </a:r>
            <a:r>
              <a:rPr lang="en-US" dirty="0" smtClean="0"/>
              <a:t>another </a:t>
            </a:r>
            <a:r>
              <a:rPr lang="en-US" dirty="0" err="1" smtClean="0"/>
              <a:t>Seq</a:t>
            </a:r>
            <a:r>
              <a:rPr lang="en-US" dirty="0"/>
              <a:t> </a:t>
            </a:r>
            <a:r>
              <a:rPr lang="en-US" dirty="0" smtClean="0"/>
              <a:t>object </a:t>
            </a:r>
            <a:r>
              <a:rPr lang="en-US" dirty="0"/>
              <a:t>which retains </a:t>
            </a:r>
            <a:r>
              <a:rPr lang="en-US" dirty="0" smtClean="0"/>
              <a:t>the alphabet </a:t>
            </a:r>
            <a:r>
              <a:rPr lang="en-US" dirty="0"/>
              <a:t>information from the </a:t>
            </a:r>
            <a:r>
              <a:rPr lang="en-US" dirty="0" smtClean="0"/>
              <a:t>original </a:t>
            </a:r>
            <a:r>
              <a:rPr lang="en-US" dirty="0" err="1" smtClean="0"/>
              <a:t>Seq</a:t>
            </a:r>
            <a:r>
              <a:rPr lang="en-US" dirty="0"/>
              <a:t> </a:t>
            </a:r>
            <a:r>
              <a:rPr lang="en-US" dirty="0" smtClean="0"/>
              <a:t>object</a:t>
            </a:r>
          </a:p>
          <a:p>
            <a:r>
              <a:rPr lang="en-US" dirty="0" smtClean="0"/>
              <a:t>Get the first, second and third codons positions using “stride” (“::”) :</a:t>
            </a:r>
            <a:endParaRPr lang="en-US" dirty="0"/>
          </a:p>
        </p:txBody>
      </p:sp>
      <p:sp>
        <p:nvSpPr>
          <p:cNvPr id="16" name="ZoneTexte 15"/>
          <p:cNvSpPr txBox="1"/>
          <p:nvPr/>
        </p:nvSpPr>
        <p:spPr>
          <a:xfrm>
            <a:off x="279400" y="580659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[::-1] ## </a:t>
            </a:r>
            <a:r>
              <a:rPr lang="fr-FR" sz="1200" dirty="0" err="1" smtClean="0"/>
              <a:t>Get</a:t>
            </a:r>
            <a:r>
              <a:rPr lang="fr-FR" sz="1200" dirty="0" smtClean="0"/>
              <a:t> the reverse </a:t>
            </a:r>
            <a:r>
              <a:rPr lang="fr-FR" sz="1200" dirty="0" err="1" smtClean="0"/>
              <a:t>sequence</a:t>
            </a:r>
            <a:endParaRPr lang="en-US" sz="1200" dirty="0"/>
          </a:p>
        </p:txBody>
      </p:sp>
      <p:sp>
        <p:nvSpPr>
          <p:cNvPr id="17" name="ZoneTexte 16"/>
          <p:cNvSpPr txBox="1"/>
          <p:nvPr/>
        </p:nvSpPr>
        <p:spPr>
          <a:xfrm>
            <a:off x="279928" y="604161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s-ES_tradnl" sz="1200" dirty="0" smtClean="0">
                <a:solidFill>
                  <a:srgbClr val="FF0000"/>
                </a:solidFill>
              </a:rPr>
              <a:t>'</a:t>
            </a:r>
            <a:r>
              <a:rPr lang="en-US" sz="1200" dirty="0">
                <a:solidFill>
                  <a:srgbClr val="FF0000"/>
                </a:solidFill>
              </a:rPr>
              <a:t>CGCTAAAAGCTAGGATATATCCGGGTAGCTAG</a:t>
            </a:r>
            <a:r>
              <a:rPr lang="es-ES_tradnl" sz="1200" dirty="0" smtClean="0">
                <a:solidFill>
                  <a:srgbClr val="FF0000"/>
                </a:solidFill>
              </a:rPr>
              <a:t>'</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r>
              <a:rPr lang="es-ES_tradnl" sz="1200" dirty="0" smtClean="0">
                <a:solidFill>
                  <a:srgbClr val="FF0000"/>
                </a:solidFill>
              </a:rPr>
              <a:t>)</a:t>
            </a:r>
          </a:p>
        </p:txBody>
      </p:sp>
    </p:spTree>
    <p:extLst>
      <p:ext uri="{BB962C8B-B14F-4D97-AF65-F5344CB8AC3E}">
        <p14:creationId xmlns:p14="http://schemas.microsoft.com/office/powerpoint/2010/main" val="4048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Turning </a:t>
            </a:r>
            <a:r>
              <a:rPr lang="en-US" dirty="0" err="1"/>
              <a:t>Seq</a:t>
            </a:r>
            <a:r>
              <a:rPr lang="en-US" dirty="0"/>
              <a:t> objects into strings</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smtClean="0"/>
              <a:t>To </a:t>
            </a:r>
            <a:r>
              <a:rPr lang="en-US" dirty="0"/>
              <a:t>write to a </a:t>
            </a:r>
            <a:r>
              <a:rPr lang="en-US" dirty="0" smtClean="0"/>
              <a:t>file</a:t>
            </a:r>
            <a:r>
              <a:rPr lang="en-US" dirty="0"/>
              <a:t>, or insert into a </a:t>
            </a:r>
            <a:r>
              <a:rPr lang="en-US" dirty="0" smtClean="0"/>
              <a:t>database</a:t>
            </a:r>
            <a:endParaRPr lang="fr-FR" dirty="0"/>
          </a:p>
        </p:txBody>
      </p:sp>
      <p:sp>
        <p:nvSpPr>
          <p:cNvPr id="4" name="Espace réservé de la date 3"/>
          <p:cNvSpPr>
            <a:spLocks noGrp="1"/>
          </p:cNvSpPr>
          <p:nvPr>
            <p:ph type="dt" sz="half" idx="10"/>
          </p:nvPr>
        </p:nvSpPr>
        <p:spPr/>
        <p:txBody>
          <a:bodyPr/>
          <a:lstStyle/>
          <a:p>
            <a:fld id="{699AB616-0234-D54F-99FF-8E04F0C35AB0}"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
        <p:nvSpPr>
          <p:cNvPr id="7" name="ZoneTexte 6"/>
          <p:cNvSpPr txBox="1"/>
          <p:nvPr/>
        </p:nvSpPr>
        <p:spPr>
          <a:xfrm>
            <a:off x="279400" y="516582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fasta_format_string = “</a:t>
            </a:r>
            <a:r>
              <a:rPr lang="fr-FR" sz="1200" dirty="0" smtClean="0"/>
              <a:t>&gt;</a:t>
            </a:r>
            <a:r>
              <a:rPr lang="mr-IN" sz="1200" dirty="0" smtClean="0"/>
              <a:t>Name\n%s\n</a:t>
            </a:r>
            <a:r>
              <a:rPr lang="mr-IN" sz="1200" dirty="0"/>
              <a:t>“</a:t>
            </a:r>
            <a:r>
              <a:rPr lang="mr-IN" sz="1200" dirty="0" smtClean="0"/>
              <a:t> % my_seq</a:t>
            </a:r>
          </a:p>
          <a:p>
            <a:r>
              <a:rPr lang="fr-FR" sz="1200" dirty="0" smtClean="0"/>
              <a:t>&gt;&gt;&gt;</a:t>
            </a:r>
            <a:r>
              <a:rPr lang="mr-IN" sz="1200" dirty="0" smtClean="0"/>
              <a:t> print</a:t>
            </a:r>
            <a:r>
              <a:rPr lang="fr-FR" sz="1200" dirty="0" smtClean="0"/>
              <a:t>(</a:t>
            </a:r>
            <a:r>
              <a:rPr lang="mr-IN" sz="1200" dirty="0" smtClean="0"/>
              <a:t>fasta_format_string</a:t>
            </a:r>
            <a:r>
              <a:rPr lang="fr-FR" sz="1200" dirty="0"/>
              <a:t>)</a:t>
            </a:r>
            <a:endParaRPr lang="mr-IN" sz="1200" dirty="0"/>
          </a:p>
        </p:txBody>
      </p:sp>
      <p:sp>
        <p:nvSpPr>
          <p:cNvPr id="8" name="ZoneTexte 7"/>
          <p:cNvSpPr txBox="1"/>
          <p:nvPr/>
        </p:nvSpPr>
        <p:spPr>
          <a:xfrm>
            <a:off x="278872" y="3493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print</a:t>
            </a:r>
            <a:r>
              <a:rPr lang="fr-FR" sz="1200" dirty="0" smtClean="0"/>
              <a:t>(</a:t>
            </a:r>
            <a:r>
              <a:rPr lang="mr-IN" sz="1200" dirty="0" smtClean="0"/>
              <a:t>my_se</a:t>
            </a:r>
            <a:r>
              <a:rPr lang="fr-FR" sz="1200" dirty="0" smtClean="0"/>
              <a:t>q)</a:t>
            </a:r>
            <a:endParaRPr lang="en-US" sz="1200" dirty="0"/>
          </a:p>
        </p:txBody>
      </p:sp>
      <p:sp>
        <p:nvSpPr>
          <p:cNvPr id="9" name="ZoneTexte 8"/>
          <p:cNvSpPr txBox="1"/>
          <p:nvPr/>
        </p:nvSpPr>
        <p:spPr>
          <a:xfrm>
            <a:off x="278344" y="37560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0" name="ZoneTexte 9"/>
          <p:cNvSpPr txBox="1"/>
          <p:nvPr/>
        </p:nvSpPr>
        <p:spPr>
          <a:xfrm>
            <a:off x="278872" y="175773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str</a:t>
            </a:r>
            <a:r>
              <a:rPr lang="fr-FR" sz="1200" dirty="0" smtClean="0"/>
              <a:t>(</a:t>
            </a:r>
            <a:r>
              <a:rPr lang="mr-IN" sz="1200" dirty="0" smtClean="0"/>
              <a:t>my_seq</a:t>
            </a:r>
            <a:r>
              <a:rPr lang="fr-FR" sz="1200" dirty="0" smtClean="0"/>
              <a:t>)</a:t>
            </a:r>
            <a:endParaRPr lang="en-US" sz="1200" dirty="0"/>
          </a:p>
        </p:txBody>
      </p:sp>
      <p:sp>
        <p:nvSpPr>
          <p:cNvPr id="12" name="ZoneTexte 11"/>
          <p:cNvSpPr txBox="1"/>
          <p:nvPr/>
        </p:nvSpPr>
        <p:spPr>
          <a:xfrm>
            <a:off x="279400" y="2020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4" name="ZoneTexte 13"/>
          <p:cNvSpPr txBox="1"/>
          <p:nvPr/>
        </p:nvSpPr>
        <p:spPr>
          <a:xfrm>
            <a:off x="278872" y="560594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&gt;Name</a:t>
            </a:r>
          </a:p>
          <a:p>
            <a:r>
              <a:rPr lang="en-US" sz="1200" dirty="0">
                <a:solidFill>
                  <a:srgbClr val="FF0000"/>
                </a:solidFill>
              </a:rPr>
              <a:t>GATCGATGGGCCTATATAGGATCGAAAATCGC</a:t>
            </a:r>
          </a:p>
          <a:p>
            <a:r>
              <a:rPr lang="en-US" sz="1200" dirty="0">
                <a:solidFill>
                  <a:srgbClr val="FF0000"/>
                </a:solidFill>
              </a:rPr>
              <a:t>&lt;BLANKLINE&gt;</a:t>
            </a:r>
          </a:p>
        </p:txBody>
      </p:sp>
      <p:sp>
        <p:nvSpPr>
          <p:cNvPr id="15" name="Espace réservé du contenu 2"/>
          <p:cNvSpPr txBox="1">
            <a:spLocks/>
          </p:cNvSpPr>
          <p:nvPr/>
        </p:nvSpPr>
        <p:spPr>
          <a:xfrm>
            <a:off x="278872" y="2512611"/>
            <a:ext cx="8644466" cy="788212"/>
          </a:xfrm>
          <a:prstGeom prst="rect">
            <a:avLst/>
          </a:prstGeom>
          <a:ln>
            <a:noFill/>
          </a:ln>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C</a:t>
            </a:r>
            <a:r>
              <a:rPr lang="en-US" dirty="0" err="1"/>
              <a:t>alling</a:t>
            </a:r>
            <a:r>
              <a:rPr lang="en-US" dirty="0"/>
              <a:t> </a:t>
            </a:r>
            <a:r>
              <a:rPr lang="en-US" dirty="0" err="1"/>
              <a:t>str</a:t>
            </a:r>
            <a:r>
              <a:rPr lang="en-US" dirty="0"/>
              <a:t>() on a </a:t>
            </a:r>
            <a:r>
              <a:rPr lang="en-US" dirty="0" err="1"/>
              <a:t>Seq</a:t>
            </a:r>
            <a:r>
              <a:rPr lang="en-US" dirty="0"/>
              <a:t> object returns the full sequence as a </a:t>
            </a:r>
            <a:r>
              <a:rPr lang="en-US" dirty="0" smtClean="0"/>
              <a:t>string</a:t>
            </a:r>
          </a:p>
          <a:p>
            <a:r>
              <a:rPr lang="en-US" dirty="0"/>
              <a:t>Python does this automatically in the print function</a:t>
            </a:r>
          </a:p>
        </p:txBody>
      </p:sp>
      <p:sp>
        <p:nvSpPr>
          <p:cNvPr id="16" name="Espace réservé du contenu 2"/>
          <p:cNvSpPr txBox="1">
            <a:spLocks/>
          </p:cNvSpPr>
          <p:nvPr/>
        </p:nvSpPr>
        <p:spPr>
          <a:xfrm>
            <a:off x="279400" y="4189587"/>
            <a:ext cx="8644466" cy="74340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a:t>use the </a:t>
            </a:r>
            <a:r>
              <a:rPr lang="en-US" dirty="0" err="1"/>
              <a:t>Seq</a:t>
            </a:r>
            <a:r>
              <a:rPr lang="en-US" dirty="0"/>
              <a:t> object directly with a %s placeholder when using the Python string formatting or interpolation operator ( % )</a:t>
            </a:r>
          </a:p>
        </p:txBody>
      </p:sp>
    </p:spTree>
    <p:extLst>
      <p:ext uri="{BB962C8B-B14F-4D97-AF65-F5344CB8AC3E}">
        <p14:creationId xmlns:p14="http://schemas.microsoft.com/office/powerpoint/2010/main" val="198126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mn-lt"/>
              </a:rPr>
              <a:t>Concatenating or adding sequences</a:t>
            </a:r>
            <a:endParaRPr lang="fr-FR" dirty="0">
              <a:latin typeface="+mn-lt"/>
            </a:endParaRPr>
          </a:p>
        </p:txBody>
      </p:sp>
      <p:sp>
        <p:nvSpPr>
          <p:cNvPr id="3" name="Espace réservé du contenu 2"/>
          <p:cNvSpPr>
            <a:spLocks noGrp="1"/>
          </p:cNvSpPr>
          <p:nvPr>
            <p:ph idx="1"/>
          </p:nvPr>
        </p:nvSpPr>
        <p:spPr>
          <a:xfrm>
            <a:off x="279400" y="873254"/>
            <a:ext cx="8644466" cy="487573"/>
          </a:xfrm>
        </p:spPr>
        <p:txBody>
          <a:bodyPr/>
          <a:lstStyle/>
          <a:p>
            <a:r>
              <a:rPr lang="en-US" dirty="0"/>
              <a:t>C</a:t>
            </a:r>
            <a:r>
              <a:rPr lang="en-US" dirty="0" smtClean="0"/>
              <a:t>an't </a:t>
            </a:r>
            <a:r>
              <a:rPr lang="en-US" dirty="0"/>
              <a:t>add sequences with incompatible alphabets, </a:t>
            </a:r>
            <a:r>
              <a:rPr lang="en-US" dirty="0" smtClean="0"/>
              <a:t>(protein and DNA)</a:t>
            </a:r>
            <a:endParaRPr lang="fr-FR" dirty="0"/>
          </a:p>
        </p:txBody>
      </p:sp>
      <p:sp>
        <p:nvSpPr>
          <p:cNvPr id="4" name="Espace réservé de la date 3"/>
          <p:cNvSpPr>
            <a:spLocks noGrp="1"/>
          </p:cNvSpPr>
          <p:nvPr>
            <p:ph type="dt" sz="half" idx="10"/>
          </p:nvPr>
        </p:nvSpPr>
        <p:spPr/>
        <p:txBody>
          <a:bodyPr/>
          <a:lstStyle/>
          <a:p>
            <a:fld id="{60307B84-0F4B-7440-A630-E7011DC2BC1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
        <p:nvSpPr>
          <p:cNvPr id="7" name="ZoneTexte 6"/>
          <p:cNvSpPr txBox="1"/>
          <p:nvPr/>
        </p:nvSpPr>
        <p:spPr>
          <a:xfrm>
            <a:off x="278872" y="1372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smtClean="0"/>
              <a:t>&gt;</a:t>
            </a:r>
            <a:r>
              <a:rPr lang="en-US" sz="1200" dirty="0"/>
              <a:t>&gt;&gt; </a:t>
            </a:r>
            <a:r>
              <a:rPr lang="en-US" sz="1200" dirty="0" err="1"/>
              <a:t>protein_seq</a:t>
            </a:r>
            <a:r>
              <a:rPr lang="en-US" sz="1200" dirty="0"/>
              <a:t> = </a:t>
            </a:r>
            <a:r>
              <a:rPr lang="en-US" sz="1200" dirty="0" err="1"/>
              <a:t>Seq</a:t>
            </a:r>
            <a:r>
              <a:rPr lang="en-US" sz="1200" dirty="0"/>
              <a:t>("EVRNAK", </a:t>
            </a:r>
            <a:r>
              <a:rPr lang="en-US" sz="1200" dirty="0" err="1"/>
              <a:t>IUPAC.protein</a:t>
            </a:r>
            <a:r>
              <a:rPr lang="en-US" sz="1200" dirty="0"/>
              <a:t>)</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protein_seq</a:t>
            </a:r>
            <a:r>
              <a:rPr lang="en-US" sz="1200" dirty="0"/>
              <a:t> + </a:t>
            </a:r>
            <a:r>
              <a:rPr lang="en-US" sz="1200" dirty="0" err="1" smtClean="0"/>
              <a:t>dna_seq</a:t>
            </a:r>
            <a:endParaRPr lang="en-US" sz="1200" dirty="0"/>
          </a:p>
        </p:txBody>
      </p:sp>
      <p:sp>
        <p:nvSpPr>
          <p:cNvPr id="8" name="ZoneTexte 7"/>
          <p:cNvSpPr txBox="1"/>
          <p:nvPr/>
        </p:nvSpPr>
        <p:spPr>
          <a:xfrm>
            <a:off x="278872" y="342292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a:t>
            </a:r>
            <a:r>
              <a:rPr lang="en-US" sz="1200" dirty="0" err="1"/>
              <a:t>generic_alphabet</a:t>
            </a:r>
            <a:endParaRPr lang="en-US" sz="1200" dirty="0"/>
          </a:p>
          <a:p>
            <a:r>
              <a:rPr lang="en-US" sz="1200" dirty="0"/>
              <a:t>&gt;&gt;&gt; </a:t>
            </a:r>
            <a:r>
              <a:rPr lang="en-US" sz="1200" dirty="0" err="1"/>
              <a:t>protein_seq.alphabet</a:t>
            </a:r>
            <a:r>
              <a:rPr lang="en-US" sz="1200" dirty="0"/>
              <a:t> = </a:t>
            </a:r>
            <a:r>
              <a:rPr lang="en-US" sz="1200" dirty="0" err="1"/>
              <a:t>generic_alphabet</a:t>
            </a:r>
            <a:endParaRPr lang="en-US" sz="1200" dirty="0"/>
          </a:p>
          <a:p>
            <a:r>
              <a:rPr lang="en-US" sz="1200" dirty="0"/>
              <a:t>&gt;&gt;&gt; </a:t>
            </a:r>
            <a:r>
              <a:rPr lang="en-US" sz="1200" dirty="0" err="1"/>
              <a:t>dna_seq.alphabet</a:t>
            </a:r>
            <a:r>
              <a:rPr lang="en-US" sz="1200" dirty="0"/>
              <a:t> = </a:t>
            </a:r>
            <a:r>
              <a:rPr lang="en-US" sz="1200" dirty="0" err="1"/>
              <a:t>generic_alphabet</a:t>
            </a:r>
            <a:endParaRPr lang="en-US" sz="1200" dirty="0"/>
          </a:p>
          <a:p>
            <a:r>
              <a:rPr lang="en-US" sz="1200" dirty="0"/>
              <a:t>&gt;&gt;&gt; </a:t>
            </a:r>
            <a:r>
              <a:rPr lang="en-US" sz="1200" dirty="0" err="1"/>
              <a:t>protein_seq</a:t>
            </a:r>
            <a:r>
              <a:rPr lang="en-US" sz="1200" dirty="0"/>
              <a:t> + </a:t>
            </a:r>
            <a:r>
              <a:rPr lang="en-US" sz="1200" dirty="0" err="1" smtClean="0"/>
              <a:t>dna_seq</a:t>
            </a:r>
            <a:endParaRPr lang="en-US" sz="1200" dirty="0"/>
          </a:p>
        </p:txBody>
      </p:sp>
      <p:sp>
        <p:nvSpPr>
          <p:cNvPr id="9" name="Espace réservé du contenu 2"/>
          <p:cNvSpPr txBox="1">
            <a:spLocks/>
          </p:cNvSpPr>
          <p:nvPr/>
        </p:nvSpPr>
        <p:spPr>
          <a:xfrm>
            <a:off x="278872" y="2992047"/>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To do this, first give both sequences generic alphabets</a:t>
            </a:r>
          </a:p>
          <a:p>
            <a:endParaRPr lang="fr-FR" dirty="0"/>
          </a:p>
        </p:txBody>
      </p:sp>
      <p:sp>
        <p:nvSpPr>
          <p:cNvPr id="10" name="ZoneTexte 9"/>
          <p:cNvSpPr txBox="1"/>
          <p:nvPr/>
        </p:nvSpPr>
        <p:spPr>
          <a:xfrm>
            <a:off x="278872" y="2201539"/>
            <a:ext cx="8644466" cy="67710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Traceback</a:t>
            </a:r>
            <a:r>
              <a:rPr lang="en-US" sz="1200" dirty="0" smtClean="0">
                <a:solidFill>
                  <a:srgbClr val="FF0000"/>
                </a:solidFill>
              </a:rPr>
              <a:t> </a:t>
            </a:r>
            <a:r>
              <a:rPr lang="en-US" sz="1200" dirty="0">
                <a:solidFill>
                  <a:srgbClr val="FF0000"/>
                </a:solidFill>
              </a:rPr>
              <a:t>(most recent call last):</a:t>
            </a:r>
          </a:p>
          <a:p>
            <a:r>
              <a:rPr lang="en-US" sz="1200" dirty="0">
                <a:solidFill>
                  <a:srgbClr val="FF0000"/>
                </a:solidFill>
              </a:rPr>
              <a:t>...</a:t>
            </a:r>
          </a:p>
          <a:p>
            <a:r>
              <a:rPr lang="en-US" sz="1200" dirty="0" err="1">
                <a:solidFill>
                  <a:srgbClr val="FF0000"/>
                </a:solidFill>
              </a:rPr>
              <a:t>TypeError</a:t>
            </a:r>
            <a:r>
              <a:rPr lang="en-US" sz="1200" dirty="0">
                <a:solidFill>
                  <a:srgbClr val="FF0000"/>
                </a:solidFill>
              </a:rPr>
              <a:t>: Incompatible alphabets </a:t>
            </a:r>
            <a:r>
              <a:rPr lang="en-US" sz="1200" dirty="0" err="1">
                <a:solidFill>
                  <a:srgbClr val="FF0000"/>
                </a:solidFill>
              </a:rPr>
              <a:t>IUPACProtein</a:t>
            </a:r>
            <a:r>
              <a:rPr lang="en-US" sz="1200" dirty="0">
                <a:solidFill>
                  <a:srgbClr val="FF0000"/>
                </a:solidFill>
              </a:rPr>
              <a:t>() and </a:t>
            </a:r>
            <a:r>
              <a:rPr lang="en-US" sz="1200" dirty="0" err="1">
                <a:solidFill>
                  <a:srgbClr val="FF0000"/>
                </a:solidFill>
              </a:rPr>
              <a:t>IUPACUnambiguousDNA</a:t>
            </a:r>
            <a:r>
              <a:rPr lang="en-US" sz="1200" dirty="0">
                <a:solidFill>
                  <a:srgbClr val="FF0000"/>
                </a:solidFill>
              </a:rPr>
              <a:t>(</a:t>
            </a:r>
            <a:r>
              <a:rPr lang="en-US" dirty="0"/>
              <a:t>)</a:t>
            </a:r>
          </a:p>
        </p:txBody>
      </p:sp>
      <p:sp>
        <p:nvSpPr>
          <p:cNvPr id="11" name="ZoneTexte 10"/>
          <p:cNvSpPr txBox="1"/>
          <p:nvPr/>
        </p:nvSpPr>
        <p:spPr>
          <a:xfrm>
            <a:off x="278872" y="424095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('EVRNAKACGT', Alphabet())</a:t>
            </a:r>
          </a:p>
        </p:txBody>
      </p:sp>
      <p:sp>
        <p:nvSpPr>
          <p:cNvPr id="12" name="ZoneTexte 11"/>
          <p:cNvSpPr txBox="1"/>
          <p:nvPr/>
        </p:nvSpPr>
        <p:spPr>
          <a:xfrm>
            <a:off x="278872" y="511172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cs typeface="Arial"/>
              </a:rPr>
              <a:t>&gt;&gt;&gt; </a:t>
            </a:r>
            <a:r>
              <a:rPr lang="mr-IN" sz="1200" dirty="0">
                <a:cs typeface="Arial"/>
              </a:rPr>
              <a:t>from Bio.Alphabet import generic_nucleotide</a:t>
            </a:r>
          </a:p>
          <a:p>
            <a:r>
              <a:rPr lang="en-US" sz="1200" dirty="0">
                <a:cs typeface="Arial"/>
              </a:rPr>
              <a:t>&gt;&gt;&gt; </a:t>
            </a:r>
            <a:r>
              <a:rPr lang="mr-IN" sz="1200" dirty="0">
                <a:cs typeface="Arial"/>
              </a:rPr>
              <a:t>from Bio.Alphabet import IUPAC</a:t>
            </a:r>
          </a:p>
          <a:p>
            <a:r>
              <a:rPr lang="en-US" sz="1200" dirty="0">
                <a:cs typeface="Arial"/>
              </a:rPr>
              <a:t>&gt;&gt;&gt; </a:t>
            </a:r>
            <a:r>
              <a:rPr lang="mr-IN" sz="1200" dirty="0">
                <a:cs typeface="Arial"/>
              </a:rPr>
              <a:t>nuc_seq = Seq</a:t>
            </a:r>
            <a:r>
              <a:rPr lang="fr-FR" sz="1200" dirty="0">
                <a:cs typeface="Arial"/>
              </a:rPr>
              <a:t>(</a:t>
            </a:r>
            <a:r>
              <a:rPr lang="mr-IN" sz="1200" dirty="0">
                <a:cs typeface="Arial"/>
              </a:rPr>
              <a:t>"GATCGATGC", generic_nucleotide</a:t>
            </a:r>
            <a:r>
              <a:rPr lang="fr-FR" sz="1200" dirty="0">
                <a:cs typeface="Arial"/>
              </a:rPr>
              <a:t>)</a:t>
            </a:r>
            <a:endParaRPr lang="mr-IN" sz="1200" dirty="0">
              <a:cs typeface="Arial"/>
            </a:endParaRPr>
          </a:p>
          <a:p>
            <a:r>
              <a:rPr lang="en-US" sz="1200" dirty="0">
                <a:cs typeface="Arial"/>
              </a:rPr>
              <a:t>&gt;&gt;&gt; </a:t>
            </a:r>
            <a:r>
              <a:rPr lang="mr-IN" sz="1200" dirty="0">
                <a:cs typeface="Arial"/>
              </a:rPr>
              <a:t>dna_seq = Seq</a:t>
            </a:r>
            <a:r>
              <a:rPr lang="fr-FR" sz="1200" dirty="0">
                <a:cs typeface="Arial"/>
              </a:rPr>
              <a:t>(</a:t>
            </a:r>
            <a:r>
              <a:rPr lang="mr-IN" sz="1200" dirty="0">
                <a:cs typeface="Arial"/>
              </a:rPr>
              <a:t>"ACGT", IUPAC.unambiguous_dna</a:t>
            </a:r>
            <a:r>
              <a:rPr lang="fr-FR" sz="1200" dirty="0">
                <a:cs typeface="Arial"/>
              </a:rPr>
              <a:t>)</a:t>
            </a:r>
            <a:endParaRPr lang="mr-IN" sz="1200" dirty="0">
              <a:cs typeface="Arial"/>
            </a:endParaRPr>
          </a:p>
          <a:p>
            <a:r>
              <a:rPr lang="en-US" sz="1200" dirty="0">
                <a:cs typeface="Arial"/>
              </a:rPr>
              <a:t>&gt;&gt;&gt; </a:t>
            </a:r>
            <a:r>
              <a:rPr lang="mr-IN" sz="1200" dirty="0" smtClean="0"/>
              <a:t>nuc_seq </a:t>
            </a:r>
            <a:r>
              <a:rPr lang="mr-IN" sz="1200" dirty="0"/>
              <a:t>+ dna_seq</a:t>
            </a:r>
          </a:p>
        </p:txBody>
      </p:sp>
      <p:sp>
        <p:nvSpPr>
          <p:cNvPr id="13" name="ZoneTexte 12"/>
          <p:cNvSpPr txBox="1"/>
          <p:nvPr/>
        </p:nvSpPr>
        <p:spPr>
          <a:xfrm>
            <a:off x="279400" y="611117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mr-IN" sz="1200" dirty="0">
                <a:solidFill>
                  <a:srgbClr val="FF0000"/>
                </a:solidFill>
              </a:rPr>
              <a:t>GATCGATGCACGT', NucleotideAlphabet</a:t>
            </a:r>
            <a:r>
              <a:rPr lang="fr-FR" sz="1200" dirty="0">
                <a:solidFill>
                  <a:srgbClr val="FF0000"/>
                </a:solidFill>
              </a:rPr>
              <a:t>())</a:t>
            </a:r>
            <a:endParaRPr lang="mr-IN" sz="1200" dirty="0">
              <a:solidFill>
                <a:srgbClr val="FF0000"/>
              </a:solidFill>
            </a:endParaRPr>
          </a:p>
        </p:txBody>
      </p:sp>
      <p:sp>
        <p:nvSpPr>
          <p:cNvPr id="14" name="Espace réservé du contenu 2"/>
          <p:cNvSpPr txBox="1">
            <a:spLocks/>
          </p:cNvSpPr>
          <p:nvPr/>
        </p:nvSpPr>
        <p:spPr>
          <a:xfrm>
            <a:off x="278872" y="4645898"/>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Adding a generic nucleotide </a:t>
            </a:r>
            <a:r>
              <a:rPr lang="en-US" dirty="0" smtClean="0"/>
              <a:t>seq. </a:t>
            </a:r>
            <a:r>
              <a:rPr lang="en-US" dirty="0"/>
              <a:t>to an unambiguous IUPAC </a:t>
            </a:r>
            <a:r>
              <a:rPr lang="en-US" dirty="0" smtClean="0"/>
              <a:t>DNA seq</a:t>
            </a:r>
            <a:r>
              <a:rPr lang="en-US" dirty="0"/>
              <a:t>.</a:t>
            </a:r>
            <a:endParaRPr lang="fr-FR" dirty="0"/>
          </a:p>
        </p:txBody>
      </p:sp>
    </p:spTree>
    <p:extLst>
      <p:ext uri="{BB962C8B-B14F-4D97-AF65-F5344CB8AC3E}">
        <p14:creationId xmlns:p14="http://schemas.microsoft.com/office/powerpoint/2010/main" val="156009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Concatenating or adding </a:t>
            </a:r>
            <a:r>
              <a:rPr lang="en-US" dirty="0" smtClean="0"/>
              <a:t>sequences (2)</a:t>
            </a:r>
            <a:endParaRPr lang="fr-FR" dirty="0"/>
          </a:p>
        </p:txBody>
      </p:sp>
      <p:sp>
        <p:nvSpPr>
          <p:cNvPr id="3" name="Espace réservé du contenu 2"/>
          <p:cNvSpPr>
            <a:spLocks noGrp="1"/>
          </p:cNvSpPr>
          <p:nvPr>
            <p:ph idx="1"/>
          </p:nvPr>
        </p:nvSpPr>
        <p:spPr>
          <a:xfrm>
            <a:off x="278872" y="1242553"/>
            <a:ext cx="8644466" cy="447139"/>
          </a:xfrm>
        </p:spPr>
        <p:txBody>
          <a:bodyPr/>
          <a:lstStyle/>
          <a:p>
            <a:r>
              <a:rPr lang="en-US" dirty="0"/>
              <a:t>Many sequences to add </a:t>
            </a:r>
            <a:r>
              <a:rPr lang="en-US" dirty="0" smtClean="0"/>
              <a:t>together:</a:t>
            </a:r>
            <a:endParaRPr lang="en-US" dirty="0"/>
          </a:p>
          <a:p>
            <a:endParaRPr lang="fr-FR" dirty="0"/>
          </a:p>
        </p:txBody>
      </p:sp>
      <p:sp>
        <p:nvSpPr>
          <p:cNvPr id="4" name="Espace réservé de la date 3"/>
          <p:cNvSpPr>
            <a:spLocks noGrp="1"/>
          </p:cNvSpPr>
          <p:nvPr>
            <p:ph type="dt" sz="half" idx="10"/>
          </p:nvPr>
        </p:nvSpPr>
        <p:spPr/>
        <p:txBody>
          <a:bodyPr/>
          <a:lstStyle/>
          <a:p>
            <a:fld id="{1FFBF990-51E3-ED4E-9917-247F77CC2235}"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
        <p:nvSpPr>
          <p:cNvPr id="8" name="ZoneTexte 7"/>
          <p:cNvSpPr txBox="1"/>
          <p:nvPr/>
        </p:nvSpPr>
        <p:spPr>
          <a:xfrm>
            <a:off x="278872" y="490285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a:t>
            </a:r>
            <a:r>
              <a:rPr lang="mr-IN" sz="1200" dirty="0"/>
              <a:t>from Bio.Alphabet import generic_dna</a:t>
            </a:r>
          </a:p>
          <a:p>
            <a:r>
              <a:rPr lang="fr-FR" sz="1200" dirty="0" smtClean="0"/>
              <a:t>&gt;&gt;&gt;</a:t>
            </a:r>
            <a:r>
              <a:rPr lang="mr-IN" sz="1200" dirty="0" smtClean="0"/>
              <a:t> </a:t>
            </a:r>
            <a:r>
              <a:rPr lang="mr-IN" sz="1200" dirty="0"/>
              <a:t>list_of_seqs = </a:t>
            </a:r>
            <a:r>
              <a:rPr lang="fr-FR" sz="1200" dirty="0" smtClean="0"/>
              <a:t>[</a:t>
            </a:r>
            <a:r>
              <a:rPr lang="mr-IN" sz="1200" dirty="0" smtClean="0"/>
              <a:t>Seq</a:t>
            </a:r>
            <a:r>
              <a:rPr lang="fr-FR" sz="1200" dirty="0"/>
              <a:t>(</a:t>
            </a:r>
            <a:r>
              <a:rPr lang="mr-IN" sz="1200" dirty="0" smtClean="0"/>
              <a:t>"</a:t>
            </a:r>
            <a:r>
              <a:rPr lang="mr-IN" sz="1200" dirty="0"/>
              <a:t>ACGT", </a:t>
            </a:r>
            <a:r>
              <a:rPr lang="mr-IN" sz="1200" dirty="0" smtClean="0"/>
              <a:t>generic_dna</a:t>
            </a:r>
            <a:r>
              <a:rPr lang="fr-FR" sz="1200" dirty="0" smtClean="0"/>
              <a:t>)</a:t>
            </a:r>
            <a:r>
              <a:rPr lang="mr-IN" sz="1200" dirty="0" smtClean="0"/>
              <a:t>, Seq</a:t>
            </a:r>
            <a:r>
              <a:rPr lang="fr-FR" sz="1200" dirty="0" smtClean="0"/>
              <a:t>(</a:t>
            </a:r>
            <a:r>
              <a:rPr lang="mr-IN" sz="1200" dirty="0" smtClean="0"/>
              <a:t>"</a:t>
            </a:r>
            <a:r>
              <a:rPr lang="mr-IN" sz="1200" dirty="0"/>
              <a:t>AACC", </a:t>
            </a:r>
            <a:r>
              <a:rPr lang="mr-IN" sz="1200" dirty="0" smtClean="0"/>
              <a:t>generic_dna</a:t>
            </a:r>
            <a:r>
              <a:rPr lang="fr-FR" sz="1200" dirty="0" smtClean="0"/>
              <a:t>)</a:t>
            </a:r>
            <a:r>
              <a:rPr lang="mr-IN" sz="1200" dirty="0" smtClean="0"/>
              <a:t>, Seq</a:t>
            </a:r>
            <a:r>
              <a:rPr lang="fr-FR" sz="1200" dirty="0" smtClean="0"/>
              <a:t>(</a:t>
            </a:r>
            <a:r>
              <a:rPr lang="mr-IN" sz="1200" dirty="0" smtClean="0"/>
              <a:t>"</a:t>
            </a:r>
            <a:r>
              <a:rPr lang="mr-IN" sz="1200" dirty="0"/>
              <a:t>GGTT", </a:t>
            </a:r>
            <a:r>
              <a:rPr lang="mr-IN" sz="1200" dirty="0" smtClean="0"/>
              <a:t>generic_dna</a:t>
            </a:r>
            <a:r>
              <a:rPr lang="fr-FR" sz="1200" dirty="0" smtClean="0"/>
              <a:t>)</a:t>
            </a:r>
            <a:r>
              <a:rPr lang="fr-FR" sz="1200" dirty="0"/>
              <a:t>]</a:t>
            </a:r>
            <a:endParaRPr lang="mr-IN" sz="1200" dirty="0"/>
          </a:p>
          <a:p>
            <a:r>
              <a:rPr lang="fr-FR" sz="1200" dirty="0" smtClean="0"/>
              <a:t>&gt;&gt;&gt;</a:t>
            </a:r>
            <a:r>
              <a:rPr lang="mr-IN" sz="1200" dirty="0" smtClean="0"/>
              <a:t> sum</a:t>
            </a:r>
            <a:r>
              <a:rPr lang="fr-FR" sz="1200" dirty="0" smtClean="0"/>
              <a:t>(</a:t>
            </a:r>
            <a:r>
              <a:rPr lang="mr-IN" sz="1200" dirty="0" smtClean="0"/>
              <a:t>list_of_seqs</a:t>
            </a:r>
            <a:r>
              <a:rPr lang="mr-IN" sz="1200" dirty="0"/>
              <a:t>, </a:t>
            </a:r>
            <a:r>
              <a:rPr lang="mr-IN" sz="1200" dirty="0" smtClean="0"/>
              <a:t>Seq</a:t>
            </a:r>
            <a:r>
              <a:rPr lang="fr-FR" sz="1200" dirty="0" smtClean="0"/>
              <a:t>(</a:t>
            </a:r>
            <a:r>
              <a:rPr lang="mr-IN" sz="1200" dirty="0" smtClean="0"/>
              <a:t>"</a:t>
            </a:r>
            <a:r>
              <a:rPr lang="mr-IN" sz="1200" dirty="0"/>
              <a:t>", </a:t>
            </a:r>
            <a:r>
              <a:rPr lang="mr-IN" sz="1200" dirty="0" smtClean="0"/>
              <a:t>generic_dna</a:t>
            </a:r>
            <a:r>
              <a:rPr lang="fr-FR" sz="1200" dirty="0" smtClean="0"/>
              <a:t>))</a:t>
            </a:r>
            <a:endParaRPr lang="mr-IN" sz="1200" dirty="0"/>
          </a:p>
        </p:txBody>
      </p:sp>
      <p:sp>
        <p:nvSpPr>
          <p:cNvPr id="14" name="Espace réservé du contenu 2"/>
          <p:cNvSpPr txBox="1">
            <a:spLocks/>
          </p:cNvSpPr>
          <p:nvPr/>
        </p:nvSpPr>
        <p:spPr>
          <a:xfrm>
            <a:off x="278872" y="3779330"/>
            <a:ext cx="8644466" cy="67735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more elegant </a:t>
            </a:r>
            <a:r>
              <a:rPr lang="en-US" dirty="0" smtClean="0"/>
              <a:t>approach </a:t>
            </a:r>
            <a:r>
              <a:rPr lang="en-US" dirty="0"/>
              <a:t>using </a:t>
            </a:r>
            <a:r>
              <a:rPr lang="en-US" dirty="0" smtClean="0"/>
              <a:t>sum function </a:t>
            </a:r>
            <a:r>
              <a:rPr lang="en-US" dirty="0"/>
              <a:t>with its optional start value argument</a:t>
            </a:r>
            <a:endParaRPr lang="en-US" dirty="0" smtClean="0"/>
          </a:p>
          <a:p>
            <a:endParaRPr lang="fr-FR" dirty="0"/>
          </a:p>
        </p:txBody>
      </p:sp>
      <p:sp>
        <p:nvSpPr>
          <p:cNvPr id="15" name="ZoneTexte 14"/>
          <p:cNvSpPr txBox="1"/>
          <p:nvPr/>
        </p:nvSpPr>
        <p:spPr>
          <a:xfrm>
            <a:off x="278872" y="192706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from </a:t>
            </a:r>
            <a:r>
              <a:rPr lang="en-US" sz="1200" dirty="0" err="1" smtClean="0"/>
              <a:t>Bio.Alphabet</a:t>
            </a:r>
            <a:r>
              <a:rPr lang="en-US" sz="1200" dirty="0" smtClean="0"/>
              <a:t> import </a:t>
            </a:r>
            <a:r>
              <a:rPr lang="en-US" sz="1200" dirty="0" err="1" smtClean="0"/>
              <a:t>generic_dna</a:t>
            </a:r>
            <a:endParaRPr lang="en-US" sz="1200" dirty="0" smtClean="0"/>
          </a:p>
          <a:p>
            <a:r>
              <a:rPr lang="en-US" sz="1200" dirty="0" smtClean="0"/>
              <a:t>&gt;&gt;&gt; </a:t>
            </a:r>
            <a:r>
              <a:rPr lang="en-US" sz="1200" dirty="0" err="1" smtClean="0"/>
              <a:t>list_of_seqs</a:t>
            </a:r>
            <a:r>
              <a:rPr lang="en-US" sz="1200" dirty="0" smtClean="0"/>
              <a:t> = [</a:t>
            </a:r>
            <a:r>
              <a:rPr lang="en-US" sz="1200" dirty="0" err="1" smtClean="0"/>
              <a:t>Seq</a:t>
            </a:r>
            <a:r>
              <a:rPr lang="en-US" sz="1200" dirty="0" smtClean="0"/>
              <a:t>("ACGT", </a:t>
            </a:r>
            <a:r>
              <a:rPr lang="en-US" sz="1200" dirty="0" err="1" smtClean="0"/>
              <a:t>generic_dna</a:t>
            </a:r>
            <a:r>
              <a:rPr lang="en-US" sz="1200" dirty="0" smtClean="0"/>
              <a:t>), </a:t>
            </a:r>
            <a:r>
              <a:rPr lang="en-US" sz="1200" dirty="0" err="1" smtClean="0"/>
              <a:t>Seq</a:t>
            </a:r>
            <a:r>
              <a:rPr lang="en-US" sz="1200" dirty="0" smtClean="0"/>
              <a:t>("AACC", </a:t>
            </a:r>
            <a:r>
              <a:rPr lang="en-US" sz="1200" dirty="0" err="1" smtClean="0"/>
              <a:t>generic_dna</a:t>
            </a:r>
            <a:r>
              <a:rPr lang="en-US" sz="1200" dirty="0" smtClean="0"/>
              <a:t>), </a:t>
            </a:r>
            <a:r>
              <a:rPr lang="en-US" sz="1200" dirty="0" err="1" smtClean="0"/>
              <a:t>Seq</a:t>
            </a:r>
            <a:r>
              <a:rPr lang="en-US" sz="1200" dirty="0" smtClean="0"/>
              <a:t>("GGTT", </a:t>
            </a:r>
            <a:r>
              <a:rPr lang="en-US" sz="1200" dirty="0" err="1" smtClean="0"/>
              <a:t>generic_dna</a:t>
            </a:r>
            <a:r>
              <a:rPr lang="en-US" sz="1200" dirty="0" smtClean="0"/>
              <a:t>)]</a:t>
            </a:r>
          </a:p>
          <a:p>
            <a:r>
              <a:rPr lang="en-US" sz="1200" dirty="0" smtClean="0"/>
              <a:t>&gt;&gt;&gt; concatenated = </a:t>
            </a:r>
            <a:r>
              <a:rPr lang="en-US" sz="1200" dirty="0" err="1" smtClean="0"/>
              <a:t>Seq</a:t>
            </a:r>
            <a:r>
              <a:rPr lang="en-US" sz="1200" dirty="0" smtClean="0"/>
              <a:t>("", </a:t>
            </a:r>
            <a:r>
              <a:rPr lang="en-US" sz="1200" dirty="0" err="1" smtClean="0"/>
              <a:t>generic_dna</a:t>
            </a:r>
            <a:r>
              <a:rPr lang="en-US" sz="1200" dirty="0" smtClean="0"/>
              <a:t>)</a:t>
            </a:r>
          </a:p>
          <a:p>
            <a:r>
              <a:rPr lang="en-US" sz="1200" dirty="0" smtClean="0"/>
              <a:t>&gt;&gt;&gt; for s in </a:t>
            </a:r>
            <a:r>
              <a:rPr lang="en-US" sz="1200" dirty="0" err="1" smtClean="0"/>
              <a:t>list_of_seqs</a:t>
            </a:r>
            <a:r>
              <a:rPr lang="en-US" sz="1200" dirty="0" smtClean="0"/>
              <a:t>:</a:t>
            </a:r>
          </a:p>
          <a:p>
            <a:r>
              <a:rPr lang="en-US" sz="1200" dirty="0" smtClean="0"/>
              <a:t>... concatenated += s</a:t>
            </a:r>
          </a:p>
          <a:p>
            <a:r>
              <a:rPr lang="en-US" sz="1200" dirty="0" smtClean="0"/>
              <a:t>...</a:t>
            </a:r>
          </a:p>
          <a:p>
            <a:r>
              <a:rPr lang="en-US" sz="1200" dirty="0" smtClean="0"/>
              <a:t>&gt;&gt;&gt; concatenated</a:t>
            </a:r>
            <a:endParaRPr lang="en-US" sz="1200" dirty="0"/>
          </a:p>
        </p:txBody>
      </p:sp>
      <p:sp>
        <p:nvSpPr>
          <p:cNvPr id="16" name="ZoneTexte 15"/>
          <p:cNvSpPr txBox="1"/>
          <p:nvPr/>
        </p:nvSpPr>
        <p:spPr>
          <a:xfrm>
            <a:off x="278872" y="331206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mr-IN" sz="1200" dirty="0" smtClean="0">
                <a:solidFill>
                  <a:srgbClr val="FF0000"/>
                </a:solidFill>
              </a:rPr>
              <a:t>ACGTAACCGGTT</a:t>
            </a:r>
            <a:r>
              <a:rPr lang="mr-IN" sz="1200" dirty="0">
                <a:solidFill>
                  <a:srgbClr val="FF0000"/>
                </a:solidFill>
              </a:rPr>
              <a:t>', </a:t>
            </a:r>
            <a:r>
              <a:rPr lang="mr-IN" sz="1200" dirty="0" smtClean="0">
                <a:solidFill>
                  <a:srgbClr val="FF0000"/>
                </a:solidFill>
              </a:rPr>
              <a:t>DNAAlphabet</a:t>
            </a:r>
            <a:r>
              <a:rPr lang="fr-FR" sz="1200" dirty="0" smtClean="0">
                <a:solidFill>
                  <a:srgbClr val="FF0000"/>
                </a:solidFill>
              </a:rPr>
              <a:t>())</a:t>
            </a:r>
            <a:endParaRPr lang="en-US" sz="1200" dirty="0" smtClean="0">
              <a:solidFill>
                <a:srgbClr val="FF0000"/>
              </a:solidFill>
            </a:endParaRPr>
          </a:p>
        </p:txBody>
      </p:sp>
      <p:sp>
        <p:nvSpPr>
          <p:cNvPr id="17" name="ZoneTexte 16"/>
          <p:cNvSpPr txBox="1"/>
          <p:nvPr/>
        </p:nvSpPr>
        <p:spPr>
          <a:xfrm>
            <a:off x="278872" y="554918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mr-IN" sz="1200" dirty="0" smtClean="0">
                <a:solidFill>
                  <a:srgbClr val="FF0000"/>
                </a:solidFill>
              </a:rPr>
              <a:t>ACGTAACCGGTT</a:t>
            </a:r>
            <a:r>
              <a:rPr lang="mr-IN" sz="1200" dirty="0">
                <a:solidFill>
                  <a:srgbClr val="FF0000"/>
                </a:solidFill>
              </a:rPr>
              <a:t>', </a:t>
            </a:r>
            <a:r>
              <a:rPr lang="mr-IN" sz="1200" dirty="0" smtClean="0">
                <a:solidFill>
                  <a:srgbClr val="FF0000"/>
                </a:solidFill>
              </a:rPr>
              <a:t>DNAAlphabet</a:t>
            </a:r>
            <a:r>
              <a:rPr lang="fr-FR" sz="1200" dirty="0" smtClean="0">
                <a:solidFill>
                  <a:srgbClr val="FF0000"/>
                </a:solidFill>
              </a:rPr>
              <a:t>())</a:t>
            </a:r>
            <a:endParaRPr lang="fr-FR" sz="1200" dirty="0">
              <a:solidFill>
                <a:srgbClr val="FF0000"/>
              </a:solidFill>
            </a:endParaRPr>
          </a:p>
        </p:txBody>
      </p:sp>
    </p:spTree>
    <p:extLst>
      <p:ext uri="{BB962C8B-B14F-4D97-AF65-F5344CB8AC3E}">
        <p14:creationId xmlns:p14="http://schemas.microsoft.com/office/powerpoint/2010/main" val="233628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8872" y="913638"/>
            <a:ext cx="8644466" cy="526570"/>
          </a:xfrm>
        </p:spPr>
        <p:txBody>
          <a:bodyPr/>
          <a:lstStyle/>
          <a:p>
            <a:r>
              <a:rPr lang="en-US" dirty="0"/>
              <a:t>very </a:t>
            </a:r>
            <a:r>
              <a:rPr lang="en-US" dirty="0" smtClean="0"/>
              <a:t>useful upper</a:t>
            </a:r>
            <a:r>
              <a:rPr lang="en-US" dirty="0"/>
              <a:t> </a:t>
            </a:r>
            <a:r>
              <a:rPr lang="en-US" dirty="0" smtClean="0"/>
              <a:t>and</a:t>
            </a:r>
            <a:r>
              <a:rPr lang="en-US" dirty="0"/>
              <a:t> </a:t>
            </a:r>
            <a:r>
              <a:rPr lang="en-US" dirty="0" smtClean="0"/>
              <a:t>lower</a:t>
            </a:r>
            <a:r>
              <a:rPr lang="en-US" dirty="0"/>
              <a:t> </a:t>
            </a:r>
            <a:r>
              <a:rPr lang="en-US" dirty="0" smtClean="0"/>
              <a:t>methods </a:t>
            </a:r>
            <a:r>
              <a:rPr lang="en-US" dirty="0"/>
              <a:t>for changing the case</a:t>
            </a:r>
          </a:p>
        </p:txBody>
      </p:sp>
      <p:sp>
        <p:nvSpPr>
          <p:cNvPr id="4" name="Espace réservé de la date 3"/>
          <p:cNvSpPr>
            <a:spLocks noGrp="1"/>
          </p:cNvSpPr>
          <p:nvPr>
            <p:ph type="dt" sz="half" idx="10"/>
          </p:nvPr>
        </p:nvSpPr>
        <p:spPr/>
        <p:txBody>
          <a:bodyPr/>
          <a:lstStyle/>
          <a:p>
            <a:fld id="{879AD418-6C33-B94F-B67F-88D6EBB6E0D6}"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10306" y="132523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a:t>
            </a:r>
            <a:r>
              <a:rPr lang="en-US" sz="1200" dirty="0" err="1"/>
              <a:t>generic_dna</a:t>
            </a:r>
            <a:endParaRPr lang="en-US" sz="1200" dirty="0"/>
          </a:p>
          <a:p>
            <a:r>
              <a:rPr lang="en-US" sz="1200" dirty="0"/>
              <a:t>&gt;&gt;&gt; </a:t>
            </a:r>
            <a:r>
              <a:rPr lang="en-US" sz="1200" dirty="0" err="1"/>
              <a:t>dna_seq</a:t>
            </a:r>
            <a:r>
              <a:rPr lang="en-US" sz="1200" dirty="0"/>
              <a:t> = </a:t>
            </a:r>
            <a:r>
              <a:rPr lang="en-US" sz="1200" dirty="0" err="1"/>
              <a:t>Seq</a:t>
            </a:r>
            <a:r>
              <a:rPr lang="en-US" sz="1200" dirty="0"/>
              <a:t>("</a:t>
            </a:r>
            <a:r>
              <a:rPr lang="en-US" sz="1200" dirty="0" err="1"/>
              <a:t>acgtACGT</a:t>
            </a:r>
            <a:r>
              <a:rPr lang="en-US" sz="1200" dirty="0"/>
              <a:t>", </a:t>
            </a:r>
            <a:r>
              <a:rPr lang="en-US" sz="1200" dirty="0" err="1"/>
              <a:t>generic_dna</a:t>
            </a:r>
            <a:r>
              <a:rPr lang="en-US" sz="1200" dirty="0"/>
              <a:t>)</a:t>
            </a:r>
          </a:p>
          <a:p>
            <a:r>
              <a:rPr lang="en-US" sz="1200" dirty="0"/>
              <a:t>&gt;&gt;&gt; </a:t>
            </a:r>
            <a:r>
              <a:rPr lang="en-US" sz="1200" dirty="0" err="1"/>
              <a:t>dna_seq</a:t>
            </a:r>
            <a:endParaRPr lang="en-US" sz="1200" dirty="0"/>
          </a:p>
        </p:txBody>
      </p:sp>
      <p:sp>
        <p:nvSpPr>
          <p:cNvPr id="8" name="ZoneTexte 7"/>
          <p:cNvSpPr txBox="1"/>
          <p:nvPr/>
        </p:nvSpPr>
        <p:spPr>
          <a:xfrm>
            <a:off x="210306" y="236727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dna_seq.upper</a:t>
            </a:r>
            <a:r>
              <a:rPr lang="fr-FR" sz="1200" dirty="0" smtClean="0">
                <a:latin typeface="Arial"/>
                <a:cs typeface="Arial"/>
              </a:rPr>
              <a:t>()</a:t>
            </a:r>
            <a:endParaRPr lang="en-US" sz="1200" dirty="0">
              <a:latin typeface="Arial"/>
              <a:cs typeface="Arial"/>
            </a:endParaRPr>
          </a:p>
        </p:txBody>
      </p:sp>
      <p:sp>
        <p:nvSpPr>
          <p:cNvPr id="9" name="ZoneTexte 8"/>
          <p:cNvSpPr txBox="1"/>
          <p:nvPr/>
        </p:nvSpPr>
        <p:spPr>
          <a:xfrm>
            <a:off x="210306" y="386270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False</a:t>
            </a:r>
            <a:endParaRPr lang="en-US" sz="1200" dirty="0">
              <a:solidFill>
                <a:srgbClr val="FF0000"/>
              </a:solidFill>
            </a:endParaRPr>
          </a:p>
        </p:txBody>
      </p:sp>
      <p:sp>
        <p:nvSpPr>
          <p:cNvPr id="10" name="ZoneTexte 9"/>
          <p:cNvSpPr txBox="1"/>
          <p:nvPr/>
        </p:nvSpPr>
        <p:spPr>
          <a:xfrm>
            <a:off x="210306" y="3611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a:t>
            </a:r>
            <a:r>
              <a:rPr lang="mr-IN" sz="1200" dirty="0">
                <a:latin typeface="Arial"/>
                <a:cs typeface="Arial"/>
              </a:rPr>
              <a:t>GTAC" in dna_seq</a:t>
            </a:r>
            <a:endParaRPr lang="en-US" sz="1200" dirty="0">
              <a:latin typeface="Arial"/>
              <a:cs typeface="Arial"/>
            </a:endParaRPr>
          </a:p>
        </p:txBody>
      </p:sp>
      <p:sp>
        <p:nvSpPr>
          <p:cNvPr id="11" name="ZoneTexte 10"/>
          <p:cNvSpPr txBox="1"/>
          <p:nvPr/>
        </p:nvSpPr>
        <p:spPr>
          <a:xfrm>
            <a:off x="210306" y="412836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a:t>
            </a:r>
            <a:r>
              <a:rPr lang="mr-IN" sz="1200" dirty="0" smtClean="0">
                <a:latin typeface="Arial"/>
                <a:cs typeface="Arial"/>
              </a:rPr>
              <a:t> </a:t>
            </a:r>
            <a:r>
              <a:rPr lang="mr-IN" sz="1200" dirty="0">
                <a:latin typeface="Arial"/>
                <a:cs typeface="Arial"/>
              </a:rPr>
              <a:t>"GTAC" in </a:t>
            </a:r>
            <a:r>
              <a:rPr lang="mr-IN" sz="1200" dirty="0" smtClean="0">
                <a:latin typeface="Arial"/>
                <a:cs typeface="Arial"/>
              </a:rPr>
              <a:t>dna_seq</a:t>
            </a:r>
            <a:r>
              <a:rPr lang="fr-FR" sz="1200" dirty="0" smtClean="0">
                <a:latin typeface="Arial"/>
                <a:cs typeface="Arial"/>
              </a:rPr>
              <a:t>.</a:t>
            </a:r>
            <a:r>
              <a:rPr lang="fr-FR" sz="1200" dirty="0" err="1" smtClean="0">
                <a:latin typeface="Arial"/>
                <a:cs typeface="Arial"/>
              </a:rPr>
              <a:t>upper</a:t>
            </a:r>
            <a:r>
              <a:rPr lang="fr-FR" sz="1200" dirty="0" smtClean="0">
                <a:latin typeface="Arial"/>
                <a:cs typeface="Arial"/>
              </a:rPr>
              <a:t>()</a:t>
            </a:r>
            <a:endParaRPr lang="en-US" sz="1200" dirty="0">
              <a:latin typeface="Arial"/>
              <a:cs typeface="Arial"/>
            </a:endParaRPr>
          </a:p>
        </p:txBody>
      </p:sp>
      <p:sp>
        <p:nvSpPr>
          <p:cNvPr id="12" name="ZoneTexte 11"/>
          <p:cNvSpPr txBox="1"/>
          <p:nvPr/>
        </p:nvSpPr>
        <p:spPr>
          <a:xfrm>
            <a:off x="210306" y="2607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latin typeface="Arial"/>
                <a:cs typeface="Arial"/>
              </a:rPr>
              <a:t>Seq</a:t>
            </a:r>
            <a:r>
              <a:rPr lang="fr-FR" sz="1200" dirty="0" smtClean="0">
                <a:solidFill>
                  <a:srgbClr val="FF0000"/>
                </a:solidFill>
                <a:latin typeface="Arial"/>
                <a:cs typeface="Arial"/>
              </a:rPr>
              <a:t>(</a:t>
            </a:r>
            <a:r>
              <a:rPr lang="mr-IN" sz="1200" dirty="0" smtClean="0">
                <a:solidFill>
                  <a:srgbClr val="FF0000"/>
                </a:solidFill>
                <a:latin typeface="Arial"/>
                <a:cs typeface="Arial"/>
              </a:rPr>
              <a:t>ACGTACGT</a:t>
            </a:r>
            <a:r>
              <a:rPr lang="mr-IN" sz="1200" dirty="0">
                <a:solidFill>
                  <a:srgbClr val="FF0000"/>
                </a:solidFill>
                <a:latin typeface="Arial"/>
                <a:cs typeface="Arial"/>
              </a:rPr>
              <a:t>', </a:t>
            </a:r>
            <a:r>
              <a:rPr lang="mr-IN" sz="1200" dirty="0" smtClean="0">
                <a:solidFill>
                  <a:srgbClr val="FF0000"/>
                </a:solidFill>
                <a:latin typeface="Arial"/>
                <a:cs typeface="Arial"/>
              </a:rPr>
              <a:t>DNAAlphabet</a:t>
            </a:r>
            <a:r>
              <a:rPr lang="fr-FR" sz="1200" dirty="0" smtClean="0">
                <a:solidFill>
                  <a:srgbClr val="FF0000"/>
                </a:solidFill>
                <a:latin typeface="Arial"/>
                <a:cs typeface="Arial"/>
              </a:rPr>
              <a:t>())</a:t>
            </a:r>
            <a:endParaRPr lang="en-US" sz="1200" dirty="0">
              <a:solidFill>
                <a:srgbClr val="FF0000"/>
              </a:solidFill>
              <a:latin typeface="Arial"/>
              <a:cs typeface="Arial"/>
            </a:endParaRPr>
          </a:p>
        </p:txBody>
      </p:sp>
      <p:sp>
        <p:nvSpPr>
          <p:cNvPr id="13" name="ZoneTexte 12"/>
          <p:cNvSpPr txBox="1"/>
          <p:nvPr/>
        </p:nvSpPr>
        <p:spPr>
          <a:xfrm>
            <a:off x="210306" y="43907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smtClean="0">
                <a:solidFill>
                  <a:srgbClr val="FF0000"/>
                </a:solidFill>
              </a:rPr>
              <a:t>True</a:t>
            </a:r>
          </a:p>
        </p:txBody>
      </p:sp>
      <p:sp>
        <p:nvSpPr>
          <p:cNvPr id="14" name="ZoneTexte 13"/>
          <p:cNvSpPr txBox="1"/>
          <p:nvPr/>
        </p:nvSpPr>
        <p:spPr>
          <a:xfrm>
            <a:off x="210306" y="196184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Seq('acgtACGT', DNAAlphabet())</a:t>
            </a:r>
            <a:endParaRPr lang="en-US" sz="1200" dirty="0">
              <a:solidFill>
                <a:srgbClr val="FF0000"/>
              </a:solidFill>
              <a:latin typeface="Arial"/>
              <a:cs typeface="Arial"/>
            </a:endParaRPr>
          </a:p>
        </p:txBody>
      </p:sp>
      <p:sp>
        <p:nvSpPr>
          <p:cNvPr id="18" name="ZoneTexte 17"/>
          <p:cNvSpPr txBox="1"/>
          <p:nvPr/>
        </p:nvSpPr>
        <p:spPr>
          <a:xfrm>
            <a:off x="210306" y="2884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dna_seq.</a:t>
            </a:r>
            <a:r>
              <a:rPr lang="fr-FR" sz="1200" dirty="0" err="1" smtClean="0">
                <a:latin typeface="Arial"/>
                <a:cs typeface="Arial"/>
              </a:rPr>
              <a:t>low</a:t>
            </a:r>
            <a:r>
              <a:rPr lang="mr-IN" sz="1200" dirty="0" smtClean="0">
                <a:latin typeface="Arial"/>
                <a:cs typeface="Arial"/>
              </a:rPr>
              <a:t>er</a:t>
            </a:r>
            <a:r>
              <a:rPr lang="fr-FR" sz="1200" dirty="0" smtClean="0">
                <a:latin typeface="Arial"/>
                <a:cs typeface="Arial"/>
              </a:rPr>
              <a:t>()</a:t>
            </a:r>
            <a:endParaRPr lang="en-US" sz="1200" dirty="0">
              <a:latin typeface="Arial"/>
              <a:cs typeface="Arial"/>
            </a:endParaRPr>
          </a:p>
        </p:txBody>
      </p:sp>
      <p:sp>
        <p:nvSpPr>
          <p:cNvPr id="19" name="ZoneTexte 18"/>
          <p:cNvSpPr txBox="1"/>
          <p:nvPr/>
        </p:nvSpPr>
        <p:spPr>
          <a:xfrm>
            <a:off x="210306" y="315318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fr-FR" sz="1200" dirty="0" err="1" smtClean="0">
                <a:solidFill>
                  <a:srgbClr val="FF0000"/>
                </a:solidFill>
              </a:rPr>
              <a:t>acgtacgt</a:t>
            </a:r>
            <a:r>
              <a:rPr lang="mr-IN" sz="1200" dirty="0" smtClean="0">
                <a:solidFill>
                  <a:srgbClr val="FF0000"/>
                </a:solidFill>
              </a:rPr>
              <a:t>, DNAAlphabet</a:t>
            </a:r>
            <a:r>
              <a:rPr lang="fr-FR" sz="1200" dirty="0" smtClean="0">
                <a:solidFill>
                  <a:srgbClr val="FF0000"/>
                </a:solidFill>
              </a:rPr>
              <a:t>())</a:t>
            </a:r>
            <a:endParaRPr lang="en-US" sz="1200" dirty="0">
              <a:solidFill>
                <a:srgbClr val="FF0000"/>
              </a:solidFill>
            </a:endParaRPr>
          </a:p>
        </p:txBody>
      </p:sp>
      <p:sp>
        <p:nvSpPr>
          <p:cNvPr id="20" name="Titre 19"/>
          <p:cNvSpPr>
            <a:spLocks noGrp="1"/>
          </p:cNvSpPr>
          <p:nvPr>
            <p:ph type="title"/>
          </p:nvPr>
        </p:nvSpPr>
        <p:spPr/>
        <p:txBody>
          <a:bodyPr/>
          <a:lstStyle/>
          <a:p>
            <a:r>
              <a:rPr lang="en-US" dirty="0"/>
              <a:t>Changing case</a:t>
            </a:r>
            <a:endParaRPr lang="fr-FR" dirty="0"/>
          </a:p>
        </p:txBody>
      </p:sp>
      <p:sp>
        <p:nvSpPr>
          <p:cNvPr id="21" name="ZoneTexte 20"/>
          <p:cNvSpPr txBox="1"/>
          <p:nvPr/>
        </p:nvSpPr>
        <p:spPr>
          <a:xfrm>
            <a:off x="210306" y="490238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dna_seq</a:t>
            </a:r>
            <a:endParaRPr lang="en-US" sz="1200" dirty="0"/>
          </a:p>
        </p:txBody>
      </p:sp>
      <p:sp>
        <p:nvSpPr>
          <p:cNvPr id="22" name="ZoneTexte 21"/>
          <p:cNvSpPr txBox="1"/>
          <p:nvPr/>
        </p:nvSpPr>
        <p:spPr>
          <a:xfrm>
            <a:off x="210306" y="55454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solidFill>
                  <a:srgbClr val="FF0000"/>
                </a:solidFill>
                <a:latin typeface="Arial"/>
                <a:cs typeface="Arial"/>
              </a:rPr>
              <a:t>Seq(</a:t>
            </a:r>
            <a:r>
              <a:rPr lang="fr-FR" sz="1200" dirty="0">
                <a:solidFill>
                  <a:srgbClr val="FF0000"/>
                </a:solidFill>
                <a:latin typeface="Arial"/>
                <a:cs typeface="Arial"/>
              </a:rPr>
              <a:t>‘</a:t>
            </a:r>
            <a:r>
              <a:rPr lang="mr-IN" sz="1200" dirty="0">
                <a:solidFill>
                  <a:srgbClr val="FF0000"/>
                </a:solidFill>
                <a:latin typeface="Arial"/>
                <a:cs typeface="Arial"/>
              </a:rPr>
              <a:t>ACGT</a:t>
            </a:r>
            <a:r>
              <a:rPr lang="fr-FR" sz="1200" dirty="0">
                <a:solidFill>
                  <a:srgbClr val="FF0000"/>
                </a:solidFill>
                <a:latin typeface="Arial"/>
                <a:cs typeface="Arial"/>
              </a:rPr>
              <a:t>’</a:t>
            </a:r>
            <a:r>
              <a:rPr lang="mr-IN" sz="1200" dirty="0">
                <a:solidFill>
                  <a:srgbClr val="FF0000"/>
                </a:solidFill>
                <a:latin typeface="Arial"/>
                <a:cs typeface="Arial"/>
              </a:rPr>
              <a:t>, IUPACUnambiguousDNA())</a:t>
            </a:r>
            <a:endParaRPr lang="fr-FR" sz="1200" dirty="0">
              <a:solidFill>
                <a:srgbClr val="FF0000"/>
              </a:solidFill>
              <a:latin typeface="Arial"/>
              <a:cs typeface="Arial"/>
            </a:endParaRPr>
          </a:p>
        </p:txBody>
      </p:sp>
      <p:sp>
        <p:nvSpPr>
          <p:cNvPr id="23" name="ZoneTexte 22"/>
          <p:cNvSpPr txBox="1"/>
          <p:nvPr/>
        </p:nvSpPr>
        <p:spPr>
          <a:xfrm>
            <a:off x="210306" y="581515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a:t>
            </a:r>
            <a:r>
              <a:rPr lang="mr-IN" sz="1200" dirty="0" smtClean="0">
                <a:latin typeface="Arial"/>
                <a:cs typeface="Arial"/>
              </a:rPr>
              <a:t> </a:t>
            </a:r>
            <a:r>
              <a:rPr lang="mr-IN" sz="1200" dirty="0">
                <a:latin typeface="Arial"/>
                <a:cs typeface="Arial"/>
              </a:rPr>
              <a:t>dna_seq.lower()</a:t>
            </a:r>
          </a:p>
        </p:txBody>
      </p:sp>
      <p:sp>
        <p:nvSpPr>
          <p:cNvPr id="24" name="ZoneTexte 23"/>
          <p:cNvSpPr txBox="1"/>
          <p:nvPr/>
        </p:nvSpPr>
        <p:spPr>
          <a:xfrm>
            <a:off x="210306" y="6088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 DNAAlphabet())</a:t>
            </a:r>
          </a:p>
        </p:txBody>
      </p:sp>
    </p:spTree>
    <p:extLst>
      <p:ext uri="{BB962C8B-B14F-4D97-AF65-F5344CB8AC3E}">
        <p14:creationId xmlns:p14="http://schemas.microsoft.com/office/powerpoint/2010/main" val="139843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Nucleotide </a:t>
            </a:r>
            <a:r>
              <a:rPr lang="en-US" dirty="0"/>
              <a:t>sequences and (reverse) </a:t>
            </a:r>
            <a:r>
              <a:rPr lang="en-US" dirty="0" smtClean="0"/>
              <a:t>complements</a:t>
            </a:r>
            <a:endParaRPr lang="fr-FR" dirty="0"/>
          </a:p>
        </p:txBody>
      </p:sp>
      <p:sp>
        <p:nvSpPr>
          <p:cNvPr id="3" name="Espace réservé du contenu 2"/>
          <p:cNvSpPr>
            <a:spLocks noGrp="1"/>
          </p:cNvSpPr>
          <p:nvPr>
            <p:ph idx="1"/>
          </p:nvPr>
        </p:nvSpPr>
        <p:spPr>
          <a:xfrm>
            <a:off x="279400" y="1224800"/>
            <a:ext cx="8644466" cy="861801"/>
          </a:xfrm>
        </p:spPr>
        <p:txBody>
          <a:bodyPr/>
          <a:lstStyle/>
          <a:p>
            <a:r>
              <a:rPr lang="en-US" dirty="0"/>
              <a:t>For nucleotide sequences, you can easily obtain the complement or reverse complement of </a:t>
            </a:r>
            <a:r>
              <a:rPr lang="en-US" dirty="0" smtClean="0"/>
              <a:t>a </a:t>
            </a:r>
            <a:r>
              <a:rPr lang="en-US" dirty="0" err="1" smtClean="0"/>
              <a:t>Seq</a:t>
            </a:r>
            <a:r>
              <a:rPr lang="en-US" dirty="0"/>
              <a:t> </a:t>
            </a:r>
            <a:r>
              <a:rPr lang="en-US" dirty="0" smtClean="0"/>
              <a:t>object using its </a:t>
            </a:r>
            <a:r>
              <a:rPr lang="en-US" dirty="0"/>
              <a:t>built-in methods:</a:t>
            </a:r>
          </a:p>
        </p:txBody>
      </p:sp>
      <p:sp>
        <p:nvSpPr>
          <p:cNvPr id="4" name="Espace réservé de la date 3"/>
          <p:cNvSpPr>
            <a:spLocks noGrp="1"/>
          </p:cNvSpPr>
          <p:nvPr>
            <p:ph type="dt" sz="half" idx="10"/>
          </p:nvPr>
        </p:nvSpPr>
        <p:spPr/>
        <p:txBody>
          <a:bodyPr/>
          <a:lstStyle/>
          <a:p>
            <a:fld id="{D3144878-28D7-2449-A858-242300DEEEF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97460" y="261549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endParaRPr lang="en-US" sz="1200" dirty="0"/>
          </a:p>
        </p:txBody>
      </p:sp>
      <p:sp>
        <p:nvSpPr>
          <p:cNvPr id="8" name="ZoneTexte 7"/>
          <p:cNvSpPr txBox="1"/>
          <p:nvPr/>
        </p:nvSpPr>
        <p:spPr>
          <a:xfrm>
            <a:off x="278872" y="4202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my_seq.complement(</a:t>
            </a:r>
            <a:r>
              <a:rPr lang="mr-IN" sz="1200" dirty="0" smtClean="0">
                <a:latin typeface="Arial"/>
                <a:cs typeface="Arial"/>
              </a:rPr>
              <a:t>)</a:t>
            </a:r>
            <a:endParaRPr lang="mr-IN" sz="1200" dirty="0">
              <a:latin typeface="Arial"/>
              <a:cs typeface="Arial"/>
            </a:endParaRPr>
          </a:p>
        </p:txBody>
      </p:sp>
      <p:sp>
        <p:nvSpPr>
          <p:cNvPr id="9" name="ZoneTexte 8"/>
          <p:cNvSpPr txBox="1"/>
          <p:nvPr/>
        </p:nvSpPr>
        <p:spPr>
          <a:xfrm>
            <a:off x="297460" y="326343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('GATCGATGGGCCTATATAGGATCGAAAATCGC', </a:t>
            </a:r>
            <a:r>
              <a:rPr lang="en-US" sz="1200" dirty="0" err="1">
                <a:solidFill>
                  <a:srgbClr val="FF0000"/>
                </a:solidFill>
              </a:rPr>
              <a:t>IUPACUnambiguousDNA</a:t>
            </a:r>
            <a:r>
              <a:rPr lang="en-US" sz="1200" dirty="0">
                <a:solidFill>
                  <a:srgbClr val="FF0000"/>
                </a:solidFill>
              </a:rPr>
              <a:t>())</a:t>
            </a:r>
          </a:p>
        </p:txBody>
      </p:sp>
      <p:sp>
        <p:nvSpPr>
          <p:cNvPr id="10" name="ZoneTexte 9"/>
          <p:cNvSpPr txBox="1"/>
          <p:nvPr/>
        </p:nvSpPr>
        <p:spPr>
          <a:xfrm>
            <a:off x="278872" y="4453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('CTAGCTACCCGGATATATCCTAGCTTTTAGCG', </a:t>
            </a:r>
            <a:r>
              <a:rPr lang="pt-BR" sz="1200" dirty="0" err="1">
                <a:solidFill>
                  <a:srgbClr val="FF0000"/>
                </a:solidFill>
              </a:rPr>
              <a:t>IUPACUnambiguousDNA</a:t>
            </a:r>
            <a:r>
              <a:rPr lang="pt-BR" sz="1200" dirty="0">
                <a:solidFill>
                  <a:srgbClr val="FF0000"/>
                </a:solidFill>
              </a:rPr>
              <a:t>())</a:t>
            </a:r>
          </a:p>
        </p:txBody>
      </p:sp>
      <p:sp>
        <p:nvSpPr>
          <p:cNvPr id="11" name="ZoneTexte 10"/>
          <p:cNvSpPr txBox="1"/>
          <p:nvPr/>
        </p:nvSpPr>
        <p:spPr>
          <a:xfrm>
            <a:off x="278872" y="527851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my_seq[::-1]</a:t>
            </a:r>
          </a:p>
        </p:txBody>
      </p:sp>
      <p:sp>
        <p:nvSpPr>
          <p:cNvPr id="12" name="ZoneTexte 11"/>
          <p:cNvSpPr txBox="1"/>
          <p:nvPr/>
        </p:nvSpPr>
        <p:spPr>
          <a:xfrm>
            <a:off x="279400" y="555227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('CGCTAAAAGCTAGGATATATCCGGGTAGCTAG', </a:t>
            </a:r>
            <a:r>
              <a:rPr lang="en-US" sz="1200" dirty="0" err="1">
                <a:solidFill>
                  <a:srgbClr val="FF0000"/>
                </a:solidFill>
              </a:rPr>
              <a:t>IUPACUnambiguousDNA</a:t>
            </a:r>
            <a:r>
              <a:rPr lang="en-US" sz="1200" dirty="0">
                <a:solidFill>
                  <a:srgbClr val="FF0000"/>
                </a:solidFill>
              </a:rPr>
              <a:t>())</a:t>
            </a:r>
          </a:p>
        </p:txBody>
      </p:sp>
      <p:sp>
        <p:nvSpPr>
          <p:cNvPr id="13" name="ZoneTexte 12"/>
          <p:cNvSpPr txBox="1"/>
          <p:nvPr/>
        </p:nvSpPr>
        <p:spPr>
          <a:xfrm>
            <a:off x="278872" y="4716252"/>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my_seq.reverse_complement()</a:t>
            </a:r>
          </a:p>
        </p:txBody>
      </p:sp>
      <p:sp>
        <p:nvSpPr>
          <p:cNvPr id="14" name="ZoneTexte 13"/>
          <p:cNvSpPr txBox="1"/>
          <p:nvPr/>
        </p:nvSpPr>
        <p:spPr>
          <a:xfrm>
            <a:off x="278872" y="50096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('GCGATTTTCGATCCTATATAGGCCCATCGATC', </a:t>
            </a:r>
            <a:r>
              <a:rPr lang="es-ES_tradnl" sz="1200" dirty="0" err="1">
                <a:solidFill>
                  <a:srgbClr val="FF0000"/>
                </a:solidFill>
              </a:rPr>
              <a:t>IUPACUnambiguousDNA</a:t>
            </a:r>
            <a:r>
              <a:rPr lang="es-ES_tradnl" sz="1200" dirty="0">
                <a:solidFill>
                  <a:srgbClr val="FF0000"/>
                </a:solidFill>
              </a:rPr>
              <a:t>())</a:t>
            </a:r>
          </a:p>
        </p:txBody>
      </p:sp>
    </p:spTree>
    <p:extLst>
      <p:ext uri="{BB962C8B-B14F-4D97-AF65-F5344CB8AC3E}">
        <p14:creationId xmlns:p14="http://schemas.microsoft.com/office/powerpoint/2010/main" val="393042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Transcription</a:t>
            </a:r>
            <a:endParaRPr lang="fr-FR" dirty="0"/>
          </a:p>
        </p:txBody>
      </p:sp>
      <p:pic>
        <p:nvPicPr>
          <p:cNvPr id="8" name="Espace réservé du contenu 7" descr="transcription.png"/>
          <p:cNvPicPr>
            <a:picLocks noGrp="1"/>
          </p:cNvPicPr>
          <p:nvPr>
            <p:ph idx="1"/>
          </p:nvPr>
        </p:nvPicPr>
        <p:blipFill rotWithShape="1">
          <a:blip r:embed="rId3">
            <a:extLst>
              <a:ext uri="{28A0092B-C50C-407E-A947-70E740481C1C}">
                <a14:useLocalDpi xmlns:a14="http://schemas.microsoft.com/office/drawing/2010/main" val="0"/>
              </a:ext>
            </a:extLst>
          </a:blip>
          <a:srcRect l="-28273" r="-28273"/>
          <a:stretch/>
        </p:blipFill>
        <p:spPr>
          <a:xfrm>
            <a:off x="656044" y="1406187"/>
            <a:ext cx="8030756" cy="3108100"/>
          </a:xfrm>
          <a:ln>
            <a:solidFill>
              <a:schemeClr val="tx1"/>
            </a:solidFill>
          </a:ln>
        </p:spPr>
      </p:pic>
      <p:sp>
        <p:nvSpPr>
          <p:cNvPr id="4" name="Espace réservé de la date 3"/>
          <p:cNvSpPr>
            <a:spLocks noGrp="1"/>
          </p:cNvSpPr>
          <p:nvPr>
            <p:ph type="dt" sz="half" idx="10"/>
          </p:nvPr>
        </p:nvSpPr>
        <p:spPr/>
        <p:txBody>
          <a:bodyPr/>
          <a:lstStyle/>
          <a:p>
            <a:fld id="{25BE81B4-6103-C545-A085-99043BCEEEB0}"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9" name="Espace réservé du contenu 2"/>
          <p:cNvSpPr txBox="1">
            <a:spLocks/>
          </p:cNvSpPr>
          <p:nvPr/>
        </p:nvSpPr>
        <p:spPr>
          <a:xfrm>
            <a:off x="279400" y="986654"/>
            <a:ext cx="8644466" cy="5102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a:t>
            </a:r>
            <a:r>
              <a:rPr lang="en-US" dirty="0"/>
              <a:t>the </a:t>
            </a:r>
            <a:r>
              <a:rPr lang="en-US" dirty="0" smtClean="0"/>
              <a:t>following:</a:t>
            </a:r>
            <a:endParaRPr lang="fr-FR" dirty="0"/>
          </a:p>
        </p:txBody>
      </p:sp>
      <p:sp>
        <p:nvSpPr>
          <p:cNvPr id="10" name="Espace réservé du contenu 2"/>
          <p:cNvSpPr txBox="1">
            <a:spLocks/>
          </p:cNvSpPr>
          <p:nvPr/>
        </p:nvSpPr>
        <p:spPr>
          <a:xfrm>
            <a:off x="279400" y="4643228"/>
            <a:ext cx="8644466" cy="175265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actual biological transcription process works from the template strand, doing a reverse </a:t>
            </a:r>
            <a:r>
              <a:rPr lang="en-US" dirty="0" smtClean="0"/>
              <a:t>complement (TCAG -&gt; CUGA</a:t>
            </a:r>
            <a:r>
              <a:rPr lang="en-US" dirty="0"/>
              <a:t>) to give the mRNA. However, in </a:t>
            </a:r>
            <a:r>
              <a:rPr lang="en-US" dirty="0" err="1"/>
              <a:t>Biopython</a:t>
            </a:r>
            <a:r>
              <a:rPr lang="en-US" dirty="0"/>
              <a:t> and bioinformatics in general, we </a:t>
            </a:r>
            <a:r>
              <a:rPr lang="en-US" dirty="0" smtClean="0"/>
              <a:t>typically work </a:t>
            </a:r>
            <a:r>
              <a:rPr lang="en-US" dirty="0"/>
              <a:t>directly with the coding strand because this means we can get the mRNA sequence just by </a:t>
            </a:r>
            <a:r>
              <a:rPr lang="en-US" dirty="0" smtClean="0"/>
              <a:t>switching T</a:t>
            </a:r>
            <a:r>
              <a:rPr lang="en-US" dirty="0"/>
              <a:t> </a:t>
            </a:r>
            <a:r>
              <a:rPr lang="en-US" dirty="0" smtClean="0"/>
              <a:t>-&gt; U</a:t>
            </a:r>
            <a:endParaRPr lang="en-US" dirty="0"/>
          </a:p>
        </p:txBody>
      </p:sp>
    </p:spTree>
    <p:extLst>
      <p:ext uri="{BB962C8B-B14F-4D97-AF65-F5344CB8AC3E}">
        <p14:creationId xmlns:p14="http://schemas.microsoft.com/office/powerpoint/2010/main" val="22619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Transcription </a:t>
            </a:r>
            <a:r>
              <a:rPr lang="fr-FR" dirty="0" smtClean="0"/>
              <a:t>(2)</a:t>
            </a:r>
            <a:endParaRPr lang="fr-FR" dirty="0"/>
          </a:p>
        </p:txBody>
      </p:sp>
      <p:sp>
        <p:nvSpPr>
          <p:cNvPr id="3" name="Espace réservé du contenu 2"/>
          <p:cNvSpPr>
            <a:spLocks noGrp="1"/>
          </p:cNvSpPr>
          <p:nvPr>
            <p:ph idx="1"/>
          </p:nvPr>
        </p:nvSpPr>
        <p:spPr>
          <a:xfrm>
            <a:off x="279400" y="1156754"/>
            <a:ext cx="8644466" cy="657683"/>
          </a:xfrm>
        </p:spPr>
        <p:txBody>
          <a:bodyPr/>
          <a:lstStyle/>
          <a:p>
            <a:r>
              <a:rPr lang="en-US" dirty="0"/>
              <a:t>M</a:t>
            </a:r>
            <a:r>
              <a:rPr lang="en-US" dirty="0" smtClean="0"/>
              <a:t>atch </a:t>
            </a:r>
            <a:r>
              <a:rPr lang="en-US" dirty="0"/>
              <a:t>the </a:t>
            </a:r>
            <a:r>
              <a:rPr lang="en-US" dirty="0" smtClean="0"/>
              <a:t>figure </a:t>
            </a:r>
            <a:r>
              <a:rPr lang="en-US" dirty="0" smtClean="0"/>
              <a:t>above</a:t>
            </a:r>
          </a:p>
          <a:p>
            <a:pPr lvl="1"/>
            <a:r>
              <a:rPr lang="en-US" sz="1600" dirty="0" smtClean="0"/>
              <a:t>remember </a:t>
            </a:r>
            <a:r>
              <a:rPr lang="en-US" sz="1600" dirty="0"/>
              <a:t>by convention nucleotide sequences are normally read </a:t>
            </a:r>
            <a:r>
              <a:rPr lang="en-US" sz="1600" dirty="0" smtClean="0"/>
              <a:t>from the </a:t>
            </a:r>
            <a:r>
              <a:rPr lang="en-US" sz="1600" dirty="0"/>
              <a:t>5’ to 3’ direction, while in the </a:t>
            </a:r>
            <a:r>
              <a:rPr lang="en-US" sz="1600" dirty="0" smtClean="0"/>
              <a:t>figure </a:t>
            </a:r>
            <a:r>
              <a:rPr lang="en-US" sz="1600" dirty="0"/>
              <a:t>the template strand is shown reversed.</a:t>
            </a:r>
          </a:p>
          <a:p>
            <a:endParaRPr lang="fr-FR" dirty="0"/>
          </a:p>
        </p:txBody>
      </p:sp>
      <p:sp>
        <p:nvSpPr>
          <p:cNvPr id="4" name="Espace réservé de la date 3"/>
          <p:cNvSpPr>
            <a:spLocks noGrp="1"/>
          </p:cNvSpPr>
          <p:nvPr>
            <p:ph type="dt" sz="half" idx="10"/>
          </p:nvPr>
        </p:nvSpPr>
        <p:spPr/>
        <p:txBody>
          <a:bodyPr/>
          <a:lstStyle/>
          <a:p>
            <a:fld id="{1C313947-E3B0-C84E-9706-2E44F61BCD95}"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dirty="0"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8872" y="221625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coding_dna</a:t>
            </a:r>
            <a:r>
              <a:rPr lang="en-US" sz="1200" dirty="0"/>
              <a:t> =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a:t>coding_dna</a:t>
            </a:r>
            <a:endParaRPr lang="en-US" sz="1200" dirty="0"/>
          </a:p>
        </p:txBody>
      </p:sp>
      <p:sp>
        <p:nvSpPr>
          <p:cNvPr id="8" name="ZoneTexte 7"/>
          <p:cNvSpPr txBox="1"/>
          <p:nvPr/>
        </p:nvSpPr>
        <p:spPr>
          <a:xfrm>
            <a:off x="278872" y="3125788"/>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smtClean="0"/>
              <a:t>template_dna </a:t>
            </a:r>
            <a:r>
              <a:rPr lang="mr-IN" sz="1200" dirty="0"/>
              <a:t>= </a:t>
            </a:r>
            <a:r>
              <a:rPr lang="mr-IN" sz="1200" dirty="0" smtClean="0"/>
              <a:t>coding_dna.reverse_complement</a:t>
            </a:r>
            <a:r>
              <a:rPr lang="fr-FR" sz="1200" dirty="0" smtClean="0"/>
              <a:t>()</a:t>
            </a:r>
            <a:endParaRPr lang="mr-IN" sz="1200" dirty="0"/>
          </a:p>
          <a:p>
            <a:r>
              <a:rPr lang="en-US" sz="1200" dirty="0"/>
              <a:t>&gt;&gt;&gt; </a:t>
            </a:r>
            <a:r>
              <a:rPr lang="mr-IN" sz="1200" dirty="0" smtClean="0"/>
              <a:t>template_dna</a:t>
            </a:r>
            <a:endParaRPr lang="mr-IN" sz="1200" dirty="0"/>
          </a:p>
        </p:txBody>
      </p:sp>
      <p:sp>
        <p:nvSpPr>
          <p:cNvPr id="9" name="ZoneTexte 8"/>
          <p:cNvSpPr txBox="1"/>
          <p:nvPr/>
        </p:nvSpPr>
        <p:spPr>
          <a:xfrm>
            <a:off x="278872" y="285282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1" name="ZoneTexte 10"/>
          <p:cNvSpPr txBox="1"/>
          <p:nvPr/>
        </p:nvSpPr>
        <p:spPr>
          <a:xfrm>
            <a:off x="278872" y="35816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(‘CTATCGGGCACCCTTTCAGCGGCCCATTACAATGGCCAT’, </a:t>
            </a:r>
            <a:r>
              <a:rPr lang="pt-BR" sz="1200" dirty="0" err="1">
                <a:solidFill>
                  <a:srgbClr val="FF0000"/>
                </a:solidFill>
              </a:rPr>
              <a:t>IUPACUnambiguousDNA</a:t>
            </a:r>
            <a:r>
              <a:rPr lang="pt-BR" sz="1200" dirty="0">
                <a:solidFill>
                  <a:srgbClr val="FF0000"/>
                </a:solidFill>
              </a:rPr>
              <a:t>())</a:t>
            </a:r>
          </a:p>
        </p:txBody>
      </p:sp>
      <p:sp>
        <p:nvSpPr>
          <p:cNvPr id="13" name="Espace réservé du contenu 2"/>
          <p:cNvSpPr txBox="1">
            <a:spLocks/>
          </p:cNvSpPr>
          <p:nvPr/>
        </p:nvSpPr>
        <p:spPr>
          <a:xfrm>
            <a:off x="278872" y="4032146"/>
            <a:ext cx="8644466" cy="7937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ranscribe the coding strand into corresponding mRNA, using </a:t>
            </a:r>
            <a:r>
              <a:rPr lang="en-US" dirty="0" err="1" smtClean="0"/>
              <a:t>Seq</a:t>
            </a:r>
            <a:r>
              <a:rPr lang="en-US" dirty="0" smtClean="0"/>
              <a:t> object's built in transcribe method (switch T-&gt;U and adjust </a:t>
            </a:r>
            <a:r>
              <a:rPr lang="en-US" dirty="0"/>
              <a:t>the </a:t>
            </a:r>
            <a:r>
              <a:rPr lang="en-US" dirty="0" smtClean="0"/>
              <a:t>alphabet)</a:t>
            </a:r>
            <a:endParaRPr lang="en-US" dirty="0"/>
          </a:p>
          <a:p>
            <a:endParaRPr lang="en-US" dirty="0" smtClean="0"/>
          </a:p>
          <a:p>
            <a:endParaRPr lang="fr-FR" dirty="0"/>
          </a:p>
        </p:txBody>
      </p:sp>
      <p:sp>
        <p:nvSpPr>
          <p:cNvPr id="14" name="ZoneTexte 13"/>
          <p:cNvSpPr txBox="1"/>
          <p:nvPr/>
        </p:nvSpPr>
        <p:spPr>
          <a:xfrm>
            <a:off x="290740" y="547703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a:t>
            </a:r>
            <a:r>
              <a:rPr lang="en-US" sz="1200" dirty="0"/>
              <a:t> = </a:t>
            </a:r>
            <a:r>
              <a:rPr lang="en-US" sz="1200" dirty="0" err="1"/>
              <a:t>coding_dna.transcribe</a:t>
            </a:r>
            <a:r>
              <a:rPr lang="en-US" sz="1200" dirty="0"/>
              <a:t>()</a:t>
            </a:r>
          </a:p>
          <a:p>
            <a:r>
              <a:rPr lang="en-US" sz="1200" dirty="0"/>
              <a:t>&gt;&gt;&gt; </a:t>
            </a:r>
            <a:r>
              <a:rPr lang="en-US" sz="1200" dirty="0" err="1"/>
              <a:t>messenger_rna</a:t>
            </a:r>
            <a:endParaRPr lang="en-US" sz="1200" dirty="0"/>
          </a:p>
        </p:txBody>
      </p:sp>
      <p:sp>
        <p:nvSpPr>
          <p:cNvPr id="15" name="ZoneTexte 14"/>
          <p:cNvSpPr txBox="1"/>
          <p:nvPr/>
        </p:nvSpPr>
        <p:spPr>
          <a:xfrm>
            <a:off x="291796" y="59160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endParaRPr lang="fr-FR" sz="1200" dirty="0">
              <a:solidFill>
                <a:srgbClr val="FF0000"/>
              </a:solidFill>
            </a:endParaRPr>
          </a:p>
        </p:txBody>
      </p:sp>
      <p:sp>
        <p:nvSpPr>
          <p:cNvPr id="16" name="ZoneTexte 15"/>
          <p:cNvSpPr txBox="1"/>
          <p:nvPr/>
        </p:nvSpPr>
        <p:spPr>
          <a:xfrm>
            <a:off x="291268" y="49555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smtClean="0"/>
              <a:t>coding_dna</a:t>
            </a:r>
            <a:endParaRPr lang="mr-IN" sz="1200" dirty="0"/>
          </a:p>
        </p:txBody>
      </p:sp>
      <p:sp>
        <p:nvSpPr>
          <p:cNvPr id="17" name="ZoneTexte 16"/>
          <p:cNvSpPr txBox="1"/>
          <p:nvPr/>
        </p:nvSpPr>
        <p:spPr>
          <a:xfrm>
            <a:off x="279400" y="52201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Tree>
    <p:extLst>
      <p:ext uri="{BB962C8B-B14F-4D97-AF65-F5344CB8AC3E}">
        <p14:creationId xmlns:p14="http://schemas.microsoft.com/office/powerpoint/2010/main" val="406636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Transcription (3) (</a:t>
            </a:r>
            <a:r>
              <a:rPr lang="fr-FR" dirty="0" err="1" smtClean="0"/>
              <a:t>added</a:t>
            </a:r>
            <a:r>
              <a:rPr lang="fr-FR" dirty="0" smtClean="0"/>
              <a:t> in </a:t>
            </a:r>
            <a:r>
              <a:rPr lang="en-US" dirty="0" err="1" smtClean="0"/>
              <a:t>Biopython</a:t>
            </a:r>
            <a:r>
              <a:rPr lang="en-US" dirty="0" smtClean="0"/>
              <a:t> 1.49)</a:t>
            </a:r>
            <a:endParaRPr lang="fr-FR" dirty="0"/>
          </a:p>
        </p:txBody>
      </p:sp>
      <p:sp>
        <p:nvSpPr>
          <p:cNvPr id="4" name="Espace réservé de la date 3"/>
          <p:cNvSpPr>
            <a:spLocks noGrp="1"/>
          </p:cNvSpPr>
          <p:nvPr>
            <p:ph type="dt" sz="half" idx="10"/>
          </p:nvPr>
        </p:nvSpPr>
        <p:spPr/>
        <p:txBody>
          <a:bodyPr/>
          <a:lstStyle/>
          <a:p>
            <a:fld id="{D451B79B-677F-5E43-B8AA-276A40053AD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7" name="ZoneTexte 6"/>
          <p:cNvSpPr txBox="1"/>
          <p:nvPr/>
        </p:nvSpPr>
        <p:spPr>
          <a:xfrm>
            <a:off x="277816" y="333402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9" name="ZoneTexte 8"/>
          <p:cNvSpPr txBox="1"/>
          <p:nvPr/>
        </p:nvSpPr>
        <p:spPr>
          <a:xfrm>
            <a:off x="279400" y="44773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4" name="ZoneTexte 13"/>
          <p:cNvSpPr txBox="1"/>
          <p:nvPr/>
        </p:nvSpPr>
        <p:spPr>
          <a:xfrm>
            <a:off x="279400" y="1706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template_dna.reverse_complement</a:t>
            </a:r>
            <a:r>
              <a:rPr lang="en-US" sz="1200" dirty="0"/>
              <a:t>().transcribe()</a:t>
            </a:r>
            <a:endParaRPr lang="mr-IN" sz="1200" dirty="0"/>
          </a:p>
        </p:txBody>
      </p:sp>
      <p:sp>
        <p:nvSpPr>
          <p:cNvPr id="15" name="ZoneTexte 14"/>
          <p:cNvSpPr txBox="1"/>
          <p:nvPr/>
        </p:nvSpPr>
        <p:spPr>
          <a:xfrm>
            <a:off x="277816" y="19684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
            </a:r>
            <a:r>
              <a:rPr lang="en-US" sz="1200" dirty="0" smtClean="0">
                <a:solidFill>
                  <a:srgbClr val="FF0000"/>
                </a:solidFill>
              </a:rPr>
              <a:t>‘</a:t>
            </a:r>
            <a:r>
              <a:rPr lang="fr-FR" sz="1200" dirty="0">
                <a:solidFill>
                  <a:srgbClr val="FF0000"/>
                </a:solidFill>
              </a:rPr>
              <a:t>AUGGCCAUUGUAAUGGGCCGCUGAAAGGGUGCCCGAUAG</a:t>
            </a:r>
            <a:r>
              <a:rPr lang="en-US" sz="1200" dirty="0" smtClean="0">
                <a:solidFill>
                  <a:srgbClr val="FF0000"/>
                </a:solidFill>
              </a:rPr>
              <a:t>’</a:t>
            </a:r>
            <a:r>
              <a:rPr lang="en-US" sz="1200" dirty="0">
                <a:solidFill>
                  <a:srgbClr val="FF0000"/>
                </a:solidFill>
              </a:rPr>
              <a:t>,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
        <p:nvSpPr>
          <p:cNvPr id="16" name="Espace réservé du contenu 15"/>
          <p:cNvSpPr>
            <a:spLocks noGrp="1"/>
          </p:cNvSpPr>
          <p:nvPr>
            <p:ph idx="1"/>
          </p:nvPr>
        </p:nvSpPr>
        <p:spPr>
          <a:xfrm>
            <a:off x="279400" y="1236134"/>
            <a:ext cx="8644466" cy="442219"/>
          </a:xfrm>
        </p:spPr>
        <p:txBody>
          <a:bodyPr/>
          <a:lstStyle/>
          <a:p>
            <a:r>
              <a:rPr lang="en-US" dirty="0"/>
              <a:t>D</a:t>
            </a:r>
            <a:r>
              <a:rPr lang="en-US" dirty="0" smtClean="0"/>
              <a:t>o </a:t>
            </a:r>
            <a:r>
              <a:rPr lang="en-US" dirty="0"/>
              <a:t>a true biological transcription starting with the template strand</a:t>
            </a:r>
            <a:r>
              <a:rPr lang="en-US" dirty="0" smtClean="0"/>
              <a:t>:</a:t>
            </a:r>
            <a:endParaRPr lang="en-US" dirty="0"/>
          </a:p>
        </p:txBody>
      </p:sp>
      <p:sp>
        <p:nvSpPr>
          <p:cNvPr id="17" name="Espace réservé du contenu 15"/>
          <p:cNvSpPr txBox="1">
            <a:spLocks/>
          </p:cNvSpPr>
          <p:nvPr/>
        </p:nvSpPr>
        <p:spPr>
          <a:xfrm>
            <a:off x="279400" y="2517580"/>
            <a:ext cx="8644466" cy="81644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Th</a:t>
            </a:r>
            <a:r>
              <a:rPr lang="en-US" dirty="0" smtClean="0"/>
              <a:t>e </a:t>
            </a:r>
            <a:r>
              <a:rPr lang="en-US" dirty="0" err="1" smtClean="0"/>
              <a:t>Seq</a:t>
            </a:r>
            <a:r>
              <a:rPr lang="en-US" dirty="0"/>
              <a:t> </a:t>
            </a:r>
            <a:r>
              <a:rPr lang="en-US" dirty="0" smtClean="0"/>
              <a:t>object </a:t>
            </a:r>
            <a:r>
              <a:rPr lang="en-US" dirty="0"/>
              <a:t>also includes a back-transcription method for going from the mRNA to the coding </a:t>
            </a:r>
            <a:r>
              <a:rPr lang="en-US" dirty="0" smtClean="0"/>
              <a:t>strand of </a:t>
            </a:r>
            <a:r>
              <a:rPr lang="en-US" dirty="0"/>
              <a:t>the </a:t>
            </a:r>
            <a:r>
              <a:rPr lang="en-US" dirty="0" smtClean="0"/>
              <a:t>DNA:</a:t>
            </a:r>
            <a:endParaRPr lang="en-US" dirty="0"/>
          </a:p>
        </p:txBody>
      </p:sp>
      <p:sp>
        <p:nvSpPr>
          <p:cNvPr id="18" name="ZoneTexte 17"/>
          <p:cNvSpPr txBox="1"/>
          <p:nvPr/>
        </p:nvSpPr>
        <p:spPr>
          <a:xfrm>
            <a:off x="277816" y="4210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messenger_rna.back_transcribe</a:t>
            </a:r>
            <a:r>
              <a:rPr lang="en-US" sz="1200" dirty="0"/>
              <a:t>()</a:t>
            </a:r>
          </a:p>
        </p:txBody>
      </p:sp>
      <p:sp>
        <p:nvSpPr>
          <p:cNvPr id="19" name="ZoneTexte 18"/>
          <p:cNvSpPr txBox="1"/>
          <p:nvPr/>
        </p:nvSpPr>
        <p:spPr>
          <a:xfrm>
            <a:off x="277816" y="394791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Tree>
    <p:extLst>
      <p:ext uri="{BB962C8B-B14F-4D97-AF65-F5344CB8AC3E}">
        <p14:creationId xmlns:p14="http://schemas.microsoft.com/office/powerpoint/2010/main" val="210792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a:t>
            </a:r>
            <a:endParaRPr lang="fr-FR" dirty="0"/>
          </a:p>
        </p:txBody>
      </p:sp>
      <p:sp>
        <p:nvSpPr>
          <p:cNvPr id="3" name="Espace réservé du contenu 2"/>
          <p:cNvSpPr>
            <a:spLocks noGrp="1"/>
          </p:cNvSpPr>
          <p:nvPr>
            <p:ph idx="1"/>
          </p:nvPr>
        </p:nvSpPr>
        <p:spPr>
          <a:xfrm>
            <a:off x="279400" y="958323"/>
            <a:ext cx="8644466" cy="555621"/>
          </a:xfrm>
        </p:spPr>
        <p:txBody>
          <a:bodyPr/>
          <a:lstStyle/>
          <a:p>
            <a:r>
              <a:rPr lang="fr-FR" dirty="0" err="1" smtClean="0"/>
              <a:t>T</a:t>
            </a:r>
            <a:r>
              <a:rPr lang="en-US" dirty="0" err="1" smtClean="0"/>
              <a:t>ranslate</a:t>
            </a:r>
            <a:r>
              <a:rPr lang="en-US" dirty="0" smtClean="0"/>
              <a:t> mRNA into </a:t>
            </a:r>
            <a:r>
              <a:rPr lang="en-US" dirty="0"/>
              <a:t>the corresponding protein sequence</a:t>
            </a:r>
          </a:p>
          <a:p>
            <a:endParaRPr lang="fr-FR" dirty="0"/>
          </a:p>
        </p:txBody>
      </p:sp>
      <p:sp>
        <p:nvSpPr>
          <p:cNvPr id="4" name="Espace réservé de la date 3"/>
          <p:cNvSpPr>
            <a:spLocks noGrp="1"/>
          </p:cNvSpPr>
          <p:nvPr>
            <p:ph type="dt" sz="half" idx="10"/>
          </p:nvPr>
        </p:nvSpPr>
        <p:spPr/>
        <p:txBody>
          <a:bodyPr/>
          <a:lstStyle/>
          <a:p>
            <a:fld id="{2D279393-B109-1841-B1A2-56CECB19BBF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15" name="ZoneTexte 14"/>
          <p:cNvSpPr txBox="1"/>
          <p:nvPr/>
        </p:nvSpPr>
        <p:spPr>
          <a:xfrm>
            <a:off x="278872" y="13714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16" name="ZoneTexte 15"/>
          <p:cNvSpPr txBox="1"/>
          <p:nvPr/>
        </p:nvSpPr>
        <p:spPr>
          <a:xfrm>
            <a:off x="278872" y="2254400"/>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messenger_rna.translate()</a:t>
            </a:r>
          </a:p>
        </p:txBody>
      </p:sp>
      <p:sp>
        <p:nvSpPr>
          <p:cNvPr id="17" name="ZoneTexte 16"/>
          <p:cNvSpPr txBox="1"/>
          <p:nvPr/>
        </p:nvSpPr>
        <p:spPr>
          <a:xfrm>
            <a:off x="278872" y="19873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
        <p:nvSpPr>
          <p:cNvPr id="18" name="ZoneTexte 17"/>
          <p:cNvSpPr txBox="1"/>
          <p:nvPr/>
        </p:nvSpPr>
        <p:spPr>
          <a:xfrm>
            <a:off x="278872" y="25351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4" name="ZoneTexte 23"/>
          <p:cNvSpPr txBox="1"/>
          <p:nvPr/>
        </p:nvSpPr>
        <p:spPr>
          <a:xfrm>
            <a:off x="278872" y="417620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a:t>
            </a:r>
            <a:r>
              <a:rPr lang="en-US" sz="1200" dirty="0" err="1"/>
              <a:t>coding_dna.translate</a:t>
            </a:r>
            <a:r>
              <a:rPr lang="en-US" sz="1200" dirty="0"/>
              <a:t>()</a:t>
            </a:r>
            <a:endParaRPr lang="mr-IN" sz="1200" dirty="0">
              <a:latin typeface="Arial"/>
              <a:cs typeface="Arial"/>
            </a:endParaRPr>
          </a:p>
        </p:txBody>
      </p:sp>
      <p:sp>
        <p:nvSpPr>
          <p:cNvPr id="25" name="ZoneTexte 24"/>
          <p:cNvSpPr txBox="1"/>
          <p:nvPr/>
        </p:nvSpPr>
        <p:spPr>
          <a:xfrm>
            <a:off x="278872" y="39367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26" name="ZoneTexte 25"/>
          <p:cNvSpPr txBox="1"/>
          <p:nvPr/>
        </p:nvSpPr>
        <p:spPr>
          <a:xfrm>
            <a:off x="278872" y="44305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latin typeface="Arial"/>
                <a:cs typeface="Arial"/>
              </a:rPr>
              <a:t>Seq</a:t>
            </a:r>
            <a:r>
              <a:rPr lang="mr-IN" sz="1200" dirty="0">
                <a:solidFill>
                  <a:srgbClr val="FF0000"/>
                </a:solidFill>
                <a:latin typeface="Arial"/>
                <a:cs typeface="Arial"/>
              </a:rPr>
              <a:t>('MAIVMGR*KGAR*', HasStopCodon(IUPACProtein(), '*'))</a:t>
            </a:r>
          </a:p>
        </p:txBody>
      </p:sp>
      <p:sp>
        <p:nvSpPr>
          <p:cNvPr id="27" name="Espace réservé du contenu 2"/>
          <p:cNvSpPr txBox="1">
            <a:spLocks/>
          </p:cNvSpPr>
          <p:nvPr/>
        </p:nvSpPr>
        <p:spPr>
          <a:xfrm>
            <a:off x="279400" y="2868457"/>
            <a:ext cx="8643938" cy="55562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You can also translate directly from the coding strand DNA sequence:</a:t>
            </a:r>
          </a:p>
          <a:p>
            <a:endParaRPr lang="fr-FR" dirty="0"/>
          </a:p>
        </p:txBody>
      </p:sp>
      <p:sp>
        <p:nvSpPr>
          <p:cNvPr id="28" name="Espace réservé du contenu 2"/>
          <p:cNvSpPr txBox="1">
            <a:spLocks/>
          </p:cNvSpPr>
          <p:nvPr/>
        </p:nvSpPr>
        <p:spPr>
          <a:xfrm>
            <a:off x="279400" y="4673507"/>
            <a:ext cx="8644466" cy="4295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vailable </a:t>
            </a:r>
            <a:r>
              <a:rPr lang="en-US" dirty="0" smtClean="0"/>
              <a:t>in </a:t>
            </a:r>
            <a:r>
              <a:rPr lang="en-US" dirty="0" err="1" smtClean="0"/>
              <a:t>Biopython</a:t>
            </a:r>
            <a:r>
              <a:rPr lang="en-US" dirty="0" smtClean="0"/>
              <a:t> from the NCBI</a:t>
            </a:r>
            <a:endParaRPr lang="fr-FR" dirty="0"/>
          </a:p>
        </p:txBody>
      </p:sp>
      <p:sp>
        <p:nvSpPr>
          <p:cNvPr id="29" name="ZoneTexte 28"/>
          <p:cNvSpPr txBox="1"/>
          <p:nvPr/>
        </p:nvSpPr>
        <p:spPr>
          <a:xfrm>
            <a:off x="278872" y="509465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de-DE" sz="1200" dirty="0"/>
              <a:t>&gt;&gt;&gt; </a:t>
            </a:r>
            <a:r>
              <a:rPr lang="de-DE" sz="1200" dirty="0" err="1"/>
              <a:t>coding_dna.translate</a:t>
            </a:r>
            <a:r>
              <a:rPr lang="de-DE" sz="1200" dirty="0"/>
              <a:t>(</a:t>
            </a:r>
            <a:r>
              <a:rPr lang="de-DE" sz="1200" dirty="0" err="1"/>
              <a:t>table</a:t>
            </a:r>
            <a:r>
              <a:rPr lang="de-DE" sz="1200" dirty="0"/>
              <a:t>="</a:t>
            </a:r>
            <a:r>
              <a:rPr lang="de-DE" sz="1200" dirty="0" err="1"/>
              <a:t>Vertebrate</a:t>
            </a:r>
            <a:r>
              <a:rPr lang="de-DE" sz="1200" dirty="0"/>
              <a:t> </a:t>
            </a:r>
            <a:r>
              <a:rPr lang="de-DE" sz="1200" dirty="0" err="1"/>
              <a:t>Mitochondrial</a:t>
            </a:r>
            <a:r>
              <a:rPr lang="de-DE" sz="1200" dirty="0"/>
              <a:t>")</a:t>
            </a:r>
          </a:p>
        </p:txBody>
      </p:sp>
      <p:sp>
        <p:nvSpPr>
          <p:cNvPr id="30" name="ZoneTexte 29"/>
          <p:cNvSpPr txBox="1"/>
          <p:nvPr/>
        </p:nvSpPr>
        <p:spPr>
          <a:xfrm>
            <a:off x="278872" y="53376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1" name="ZoneTexte 30"/>
          <p:cNvSpPr txBox="1"/>
          <p:nvPr/>
        </p:nvSpPr>
        <p:spPr>
          <a:xfrm>
            <a:off x="278872" y="6285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2" name="Espace réservé du contenu 2"/>
          <p:cNvSpPr txBox="1">
            <a:spLocks/>
          </p:cNvSpPr>
          <p:nvPr/>
        </p:nvSpPr>
        <p:spPr>
          <a:xfrm>
            <a:off x="278872" y="5578179"/>
            <a:ext cx="8644466" cy="55562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Using </a:t>
            </a:r>
            <a:r>
              <a:rPr lang="en-US" dirty="0"/>
              <a:t>the NCBI table number</a:t>
            </a:r>
            <a:endParaRPr lang="fr-FR" dirty="0"/>
          </a:p>
        </p:txBody>
      </p:sp>
      <p:sp>
        <p:nvSpPr>
          <p:cNvPr id="33" name="ZoneTexte 32"/>
          <p:cNvSpPr txBox="1"/>
          <p:nvPr/>
        </p:nvSpPr>
        <p:spPr>
          <a:xfrm>
            <a:off x="279400" y="60230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3" name="ZoneTexte 22"/>
          <p:cNvSpPr txBox="1"/>
          <p:nvPr/>
        </p:nvSpPr>
        <p:spPr>
          <a:xfrm>
            <a:off x="278872" y="33730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a:t>
            </a:r>
            <a:r>
              <a:rPr lang="en-US" sz="1200" dirty="0" smtClean="0"/>
              <a:t>&gt; </a:t>
            </a:r>
            <a:r>
              <a:rPr lang="en-US" sz="1200" dirty="0" err="1" smtClean="0"/>
              <a:t>coding_dna</a:t>
            </a:r>
            <a:r>
              <a:rPr lang="en-US" sz="1200" dirty="0" smtClean="0"/>
              <a:t> </a:t>
            </a:r>
            <a:r>
              <a:rPr lang="en-US" sz="1200" dirty="0"/>
              <a:t>=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smtClean="0"/>
              <a:t>coding_dna</a:t>
            </a:r>
            <a:endParaRPr lang="en-US" sz="1200" dirty="0"/>
          </a:p>
        </p:txBody>
      </p:sp>
    </p:spTree>
    <p:extLst>
      <p:ext uri="{BB962C8B-B14F-4D97-AF65-F5344CB8AC3E}">
        <p14:creationId xmlns:p14="http://schemas.microsoft.com/office/powerpoint/2010/main" val="404496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(2)</a:t>
            </a:r>
            <a:endParaRPr lang="fr-FR" dirty="0"/>
          </a:p>
        </p:txBody>
      </p:sp>
      <p:sp>
        <p:nvSpPr>
          <p:cNvPr id="4" name="Espace réservé de la date 3"/>
          <p:cNvSpPr>
            <a:spLocks noGrp="1"/>
          </p:cNvSpPr>
          <p:nvPr>
            <p:ph type="dt" sz="half" idx="10"/>
          </p:nvPr>
        </p:nvSpPr>
        <p:spPr/>
        <p:txBody>
          <a:bodyPr/>
          <a:lstStyle/>
          <a:p>
            <a:fld id="{DB41915D-5741-AE4A-919E-812B067D5353}"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23" name="ZoneTexte 22"/>
          <p:cNvSpPr txBox="1"/>
          <p:nvPr/>
        </p:nvSpPr>
        <p:spPr>
          <a:xfrm>
            <a:off x="278344" y="169521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a:t>
            </a:r>
            <a:r>
              <a:rPr lang="mr-IN" sz="1200" dirty="0" smtClean="0">
                <a:latin typeface="Arial"/>
                <a:cs typeface="Arial"/>
              </a:rPr>
              <a:t>)</a:t>
            </a:r>
            <a:endParaRPr lang="mr-IN" sz="1200" dirty="0">
              <a:latin typeface="Arial"/>
              <a:cs typeface="Arial"/>
            </a:endParaRPr>
          </a:p>
        </p:txBody>
      </p:sp>
      <p:sp>
        <p:nvSpPr>
          <p:cNvPr id="24" name="ZoneTexte 23"/>
          <p:cNvSpPr txBox="1"/>
          <p:nvPr/>
        </p:nvSpPr>
        <p:spPr>
          <a:xfrm>
            <a:off x="278872" y="231401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coding_dna.translate(to_stop=True)</a:t>
            </a:r>
          </a:p>
        </p:txBody>
      </p:sp>
      <p:sp>
        <p:nvSpPr>
          <p:cNvPr id="25" name="ZoneTexte 24"/>
          <p:cNvSpPr txBox="1"/>
          <p:nvPr/>
        </p:nvSpPr>
        <p:spPr>
          <a:xfrm>
            <a:off x="278344" y="193495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6" name="ZoneTexte 25"/>
          <p:cNvSpPr txBox="1"/>
          <p:nvPr/>
        </p:nvSpPr>
        <p:spPr>
          <a:xfrm>
            <a:off x="278344" y="256509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 IUPACProtein())</a:t>
            </a:r>
          </a:p>
        </p:txBody>
      </p:sp>
      <p:sp>
        <p:nvSpPr>
          <p:cNvPr id="19" name="ZoneTexte 18"/>
          <p:cNvSpPr txBox="1"/>
          <p:nvPr/>
        </p:nvSpPr>
        <p:spPr>
          <a:xfrm>
            <a:off x="278344" y="2936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0" name="ZoneTexte 19"/>
          <p:cNvSpPr txBox="1"/>
          <p:nvPr/>
        </p:nvSpPr>
        <p:spPr>
          <a:xfrm>
            <a:off x="278344" y="317574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21" name="ZoneTexte 20"/>
          <p:cNvSpPr txBox="1"/>
          <p:nvPr/>
        </p:nvSpPr>
        <p:spPr>
          <a:xfrm>
            <a:off x="278344" y="355480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 to_stop=True</a:t>
            </a:r>
            <a:r>
              <a:rPr lang="mr-IN" sz="1200" dirty="0" smtClean="0">
                <a:latin typeface="Arial"/>
                <a:cs typeface="Arial"/>
              </a:rPr>
              <a:t>)</a:t>
            </a:r>
            <a:r>
              <a:rPr lang="fr-FR" sz="1200" dirty="0" smtClean="0">
                <a:latin typeface="Arial"/>
                <a:cs typeface="Arial"/>
              </a:rPr>
              <a:t> ## </a:t>
            </a:r>
            <a:r>
              <a:rPr lang="en-US" sz="1200" dirty="0" smtClean="0"/>
              <a:t>the </a:t>
            </a:r>
            <a:r>
              <a:rPr lang="en-US" sz="1200" dirty="0"/>
              <a:t>stop codon itself is not translated</a:t>
            </a:r>
            <a:endParaRPr lang="mr-IN" sz="1200" dirty="0">
              <a:latin typeface="Arial"/>
              <a:cs typeface="Arial"/>
            </a:endParaRPr>
          </a:p>
        </p:txBody>
      </p:sp>
      <p:sp>
        <p:nvSpPr>
          <p:cNvPr id="22" name="ZoneTexte 21"/>
          <p:cNvSpPr txBox="1"/>
          <p:nvPr/>
        </p:nvSpPr>
        <p:spPr>
          <a:xfrm>
            <a:off x="278344" y="38172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IUPACProtein())</a:t>
            </a:r>
          </a:p>
        </p:txBody>
      </p:sp>
      <p:sp>
        <p:nvSpPr>
          <p:cNvPr id="28" name="Espace réservé du contenu 2"/>
          <p:cNvSpPr txBox="1">
            <a:spLocks/>
          </p:cNvSpPr>
          <p:nvPr/>
        </p:nvSpPr>
        <p:spPr>
          <a:xfrm>
            <a:off x="278872" y="1066543"/>
            <a:ext cx="8644466" cy="40768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Translate nucleotides </a:t>
            </a:r>
            <a:r>
              <a:rPr lang="en-US" dirty="0"/>
              <a:t>up to the </a:t>
            </a:r>
            <a:r>
              <a:rPr lang="en-US" dirty="0" smtClean="0"/>
              <a:t>first </a:t>
            </a:r>
            <a:r>
              <a:rPr lang="en-US" dirty="0"/>
              <a:t>in frame stop codon, and then </a:t>
            </a:r>
            <a:r>
              <a:rPr lang="en-US" dirty="0" smtClean="0"/>
              <a:t>stop</a:t>
            </a:r>
            <a:endParaRPr lang="fr-FR" dirty="0"/>
          </a:p>
        </p:txBody>
      </p:sp>
      <p:sp>
        <p:nvSpPr>
          <p:cNvPr id="29" name="Espace réservé du contenu 2"/>
          <p:cNvSpPr>
            <a:spLocks noGrp="1"/>
          </p:cNvSpPr>
          <p:nvPr>
            <p:ph idx="1"/>
          </p:nvPr>
        </p:nvSpPr>
        <p:spPr>
          <a:xfrm>
            <a:off x="278344" y="4264376"/>
            <a:ext cx="8644466" cy="1485520"/>
          </a:xfrm>
        </p:spPr>
        <p:txBody>
          <a:bodyPr/>
          <a:lstStyle/>
          <a:p>
            <a:r>
              <a:rPr lang="pt-BR" dirty="0"/>
              <a:t>complete </a:t>
            </a:r>
            <a:r>
              <a:rPr lang="pt-BR" dirty="0" err="1"/>
              <a:t>coding</a:t>
            </a:r>
            <a:r>
              <a:rPr lang="pt-BR" dirty="0"/>
              <a:t> </a:t>
            </a:r>
            <a:r>
              <a:rPr lang="pt-BR" dirty="0" err="1"/>
              <a:t>sequence</a:t>
            </a:r>
            <a:r>
              <a:rPr lang="pt-BR" dirty="0"/>
              <a:t> </a:t>
            </a:r>
            <a:r>
              <a:rPr lang="pt-BR" dirty="0" smtClean="0"/>
              <a:t>CDS, </a:t>
            </a:r>
            <a:r>
              <a:rPr lang="en-US" dirty="0" smtClean="0"/>
              <a:t>(e.g. mRNA </a:t>
            </a:r>
            <a:r>
              <a:rPr lang="en-US" dirty="0"/>
              <a:t>{ after any splicing</a:t>
            </a:r>
            <a:r>
              <a:rPr lang="en-US" dirty="0" smtClean="0"/>
              <a:t>)</a:t>
            </a:r>
          </a:p>
          <a:p>
            <a:r>
              <a:rPr lang="en-US" dirty="0"/>
              <a:t>commences with a start codon, ends with a stop codon, and has no internal in-frame stop </a:t>
            </a:r>
            <a:r>
              <a:rPr lang="en-US" dirty="0" smtClean="0"/>
              <a:t>codons</a:t>
            </a:r>
          </a:p>
          <a:p>
            <a:r>
              <a:rPr lang="en-US" dirty="0"/>
              <a:t>what if your sequence uses a non-standard start codon</a:t>
            </a:r>
            <a:r>
              <a:rPr lang="en-US" dirty="0" smtClean="0"/>
              <a:t>?</a:t>
            </a:r>
          </a:p>
          <a:p>
            <a:r>
              <a:rPr lang="en-US" dirty="0"/>
              <a:t>This happens a lot in bacteria, for example, the gene </a:t>
            </a:r>
            <a:r>
              <a:rPr lang="en-US" dirty="0" err="1"/>
              <a:t>yaaX</a:t>
            </a:r>
            <a:r>
              <a:rPr lang="en-US" dirty="0"/>
              <a:t> in E. coli </a:t>
            </a:r>
            <a:r>
              <a:rPr lang="en-US" dirty="0" smtClean="0"/>
              <a:t>K12</a:t>
            </a:r>
            <a:endParaRPr lang="en-US" dirty="0"/>
          </a:p>
          <a:p>
            <a:endParaRPr lang="fr-FR" dirty="0"/>
          </a:p>
        </p:txBody>
      </p:sp>
    </p:spTree>
    <p:extLst>
      <p:ext uri="{BB962C8B-B14F-4D97-AF65-F5344CB8AC3E}">
        <p14:creationId xmlns:p14="http://schemas.microsoft.com/office/powerpoint/2010/main" val="113866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(3)</a:t>
            </a:r>
            <a:endParaRPr lang="fr-FR" dirty="0"/>
          </a:p>
        </p:txBody>
      </p:sp>
      <p:sp>
        <p:nvSpPr>
          <p:cNvPr id="4" name="Espace réservé de la date 3"/>
          <p:cNvSpPr>
            <a:spLocks noGrp="1"/>
          </p:cNvSpPr>
          <p:nvPr>
            <p:ph type="dt" sz="half" idx="10"/>
          </p:nvPr>
        </p:nvSpPr>
        <p:spPr/>
        <p:txBody>
          <a:bodyPr/>
          <a:lstStyle/>
          <a:p>
            <a:fld id="{1756404F-D190-1049-81CC-03677665787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20297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a:t>
            </a:r>
            <a:r>
              <a:rPr lang="en-US" sz="1200" dirty="0">
                <a:latin typeface="Arial"/>
                <a:cs typeface="Arial"/>
              </a:rPr>
              <a:t>&gt;&gt; from </a:t>
            </a:r>
            <a:r>
              <a:rPr lang="en-US" sz="1200" dirty="0" err="1">
                <a:latin typeface="Arial"/>
                <a:cs typeface="Arial"/>
              </a:rPr>
              <a:t>Bio.Alphabet</a:t>
            </a:r>
            <a:r>
              <a:rPr lang="en-US" sz="1200" dirty="0">
                <a:latin typeface="Arial"/>
                <a:cs typeface="Arial"/>
              </a:rPr>
              <a:t> import </a:t>
            </a:r>
            <a:r>
              <a:rPr lang="en-US" sz="1200" dirty="0" err="1">
                <a:latin typeface="Arial"/>
                <a:cs typeface="Arial"/>
              </a:rPr>
              <a:t>generic_dna</a:t>
            </a:r>
            <a:endParaRPr lang="en-US" sz="1200" dirty="0">
              <a:latin typeface="Arial"/>
              <a:cs typeface="Arial"/>
            </a:endParaRPr>
          </a:p>
          <a:p>
            <a:r>
              <a:rPr lang="en-US" sz="1200" dirty="0">
                <a:latin typeface="Arial"/>
                <a:cs typeface="Arial"/>
              </a:rPr>
              <a:t>&gt;&gt;&gt; gene = </a:t>
            </a:r>
            <a:r>
              <a:rPr lang="en-US" sz="1200" dirty="0" err="1">
                <a:latin typeface="Arial"/>
                <a:cs typeface="Arial"/>
              </a:rPr>
              <a:t>Seq</a:t>
            </a:r>
            <a:r>
              <a:rPr lang="en-US" sz="1200" dirty="0">
                <a:latin typeface="Arial"/>
                <a:cs typeface="Arial"/>
              </a:rPr>
              <a:t>("GTGAAAAAGATGCAATCTATCGTACTCGCACTTTCCCTGGTTCTGGTCGCTCCCATGGCA" + \</a:t>
            </a:r>
          </a:p>
          <a:p>
            <a:r>
              <a:rPr lang="en-US" sz="1200" dirty="0">
                <a:latin typeface="Arial"/>
                <a:cs typeface="Arial"/>
              </a:rPr>
              <a:t>... "GCACAGGCTGCGGAAATTACGTTAGTCCCGTCAGTAAAATTACAGATAGGCGATCGTGAT" + \</a:t>
            </a:r>
          </a:p>
          <a:p>
            <a:r>
              <a:rPr lang="en-US" sz="1200" dirty="0">
                <a:latin typeface="Arial"/>
                <a:cs typeface="Arial"/>
              </a:rPr>
              <a:t>... "AATCGTGGCTATTACTGGGATGGAGGTCACTGGCGCGACCACGGCTGGTGGAAACAACAT" + \</a:t>
            </a:r>
          </a:p>
          <a:p>
            <a:r>
              <a:rPr lang="en-US" sz="1200" dirty="0">
                <a:latin typeface="Arial"/>
                <a:cs typeface="Arial"/>
              </a:rPr>
              <a:t>... "TATGAATGGCGAGGCAATCGCTGGCACCTACACGGACCGCCGCCACCGCCGCGCCACCAT" + \</a:t>
            </a:r>
          </a:p>
          <a:p>
            <a:r>
              <a:rPr lang="en-US" sz="1200" dirty="0">
                <a:latin typeface="Arial"/>
                <a:cs typeface="Arial"/>
              </a:rPr>
              <a:t>... "AAGAAAGCTCCTCATGATCATCACGGCGGTCATGGTCCAGGCAAACATCACCGCTAA",</a:t>
            </a:r>
          </a:p>
          <a:p>
            <a:r>
              <a:rPr lang="en-US" sz="1200" dirty="0">
                <a:latin typeface="Arial"/>
                <a:cs typeface="Arial"/>
              </a:rPr>
              <a:t>... </a:t>
            </a:r>
            <a:r>
              <a:rPr lang="en-US" sz="1200" dirty="0" err="1">
                <a:latin typeface="Arial"/>
                <a:cs typeface="Arial"/>
              </a:rPr>
              <a:t>generic_dna</a:t>
            </a:r>
            <a:r>
              <a:rPr lang="en-US" sz="1200" dirty="0">
                <a:latin typeface="Arial"/>
                <a:cs typeface="Arial"/>
              </a:rPr>
              <a:t>)</a:t>
            </a:r>
          </a:p>
          <a:p>
            <a:r>
              <a:rPr lang="en-US" sz="1200" dirty="0">
                <a:latin typeface="Arial"/>
                <a:cs typeface="Arial"/>
              </a:rPr>
              <a:t>&gt;&gt;&gt; </a:t>
            </a:r>
            <a:r>
              <a:rPr lang="en-US" sz="1200" dirty="0" err="1">
                <a:latin typeface="Arial"/>
                <a:cs typeface="Arial"/>
              </a:rPr>
              <a:t>gene.translate</a:t>
            </a:r>
            <a:r>
              <a:rPr lang="en-US" sz="1200" dirty="0">
                <a:latin typeface="Arial"/>
                <a:cs typeface="Arial"/>
              </a:rPr>
              <a:t>(table="Bacterial")</a:t>
            </a:r>
          </a:p>
        </p:txBody>
      </p:sp>
      <p:sp>
        <p:nvSpPr>
          <p:cNvPr id="9" name="ZoneTexte 8"/>
          <p:cNvSpPr txBox="1"/>
          <p:nvPr/>
        </p:nvSpPr>
        <p:spPr>
          <a:xfrm>
            <a:off x="279400" y="274897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nl-NL" sz="1200" dirty="0" err="1" smtClean="0">
                <a:solidFill>
                  <a:srgbClr val="FF0000"/>
                </a:solidFill>
                <a:latin typeface="Arial"/>
                <a:cs typeface="Arial"/>
              </a:rPr>
              <a:t>Seq</a:t>
            </a:r>
            <a:r>
              <a:rPr lang="nl-NL" sz="1200" dirty="0" smtClean="0">
                <a:solidFill>
                  <a:srgbClr val="FF0000"/>
                </a:solidFill>
                <a:latin typeface="Arial"/>
                <a:cs typeface="Arial"/>
              </a:rPr>
              <a:t>('VKKMQSIVLALSLVLVAPMAAQAAEITLVPSVKLQIGDRDNRGYYWDGGHWRDH...HR*',</a:t>
            </a:r>
            <a:r>
              <a:rPr lang="mr-IN" sz="1200" dirty="0">
                <a:solidFill>
                  <a:srgbClr val="FF0000"/>
                </a:solidFill>
                <a:latin typeface="Arial"/>
                <a:cs typeface="Arial"/>
              </a:rPr>
              <a:t> HasStopCodon(ExtendedIUPACProtein(), '</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10" name="ZoneTexte 9"/>
          <p:cNvSpPr txBox="1"/>
          <p:nvPr/>
        </p:nvSpPr>
        <p:spPr>
          <a:xfrm>
            <a:off x="279400" y="319569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to_stop=True)</a:t>
            </a:r>
          </a:p>
        </p:txBody>
      </p:sp>
      <p:sp>
        <p:nvSpPr>
          <p:cNvPr id="13" name="ZoneTexte 12"/>
          <p:cNvSpPr txBox="1"/>
          <p:nvPr/>
        </p:nvSpPr>
        <p:spPr>
          <a:xfrm>
            <a:off x="287019" y="346668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('VKKMQSIVLALSLVLVAPMAAQAAEITLVPSVKLQIGDRDNRGYYWDGGHWRDH...HHR',</a:t>
            </a:r>
          </a:p>
          <a:p>
            <a:r>
              <a:rPr lang="en-US" sz="1200" dirty="0" err="1">
                <a:solidFill>
                  <a:srgbClr val="FF0000"/>
                </a:solidFill>
              </a:rPr>
              <a:t>ExtendedIUPACProtein</a:t>
            </a:r>
            <a:r>
              <a:rPr lang="en-US" sz="1200" dirty="0">
                <a:solidFill>
                  <a:srgbClr val="FF0000"/>
                </a:solidFill>
              </a:rPr>
              <a:t>()</a:t>
            </a:r>
            <a:r>
              <a:rPr lang="en-US" sz="1200" dirty="0"/>
              <a:t>)</a:t>
            </a:r>
          </a:p>
        </p:txBody>
      </p:sp>
      <p:sp>
        <p:nvSpPr>
          <p:cNvPr id="16" name="Espace réservé du contenu 2"/>
          <p:cNvSpPr>
            <a:spLocks noGrp="1"/>
          </p:cNvSpPr>
          <p:nvPr>
            <p:ph idx="1"/>
          </p:nvPr>
        </p:nvSpPr>
        <p:spPr>
          <a:xfrm>
            <a:off x="279400" y="4037178"/>
            <a:ext cx="8644466" cy="1406138"/>
          </a:xfrm>
        </p:spPr>
        <p:txBody>
          <a:bodyPr/>
          <a:lstStyle/>
          <a:p>
            <a:pPr algn="just"/>
            <a:r>
              <a:rPr lang="en-US" dirty="0" smtClean="0"/>
              <a:t>In </a:t>
            </a:r>
            <a:r>
              <a:rPr lang="en-US" dirty="0"/>
              <a:t>the bacterial genetic </a:t>
            </a:r>
            <a:r>
              <a:rPr lang="en-US" dirty="0" smtClean="0"/>
              <a:t>code GTG</a:t>
            </a:r>
            <a:r>
              <a:rPr lang="en-US" dirty="0"/>
              <a:t> </a:t>
            </a:r>
            <a:r>
              <a:rPr lang="en-US" dirty="0" smtClean="0"/>
              <a:t>is </a:t>
            </a:r>
            <a:r>
              <a:rPr lang="en-US" dirty="0"/>
              <a:t>a valid start codon, and while it </a:t>
            </a:r>
            <a:r>
              <a:rPr lang="en-US" dirty="0" smtClean="0"/>
              <a:t>does normally</a:t>
            </a:r>
            <a:r>
              <a:rPr lang="en-US" dirty="0"/>
              <a:t> </a:t>
            </a:r>
            <a:r>
              <a:rPr lang="en-US" dirty="0" smtClean="0"/>
              <a:t>encode </a:t>
            </a:r>
            <a:r>
              <a:rPr lang="en-US" dirty="0" err="1"/>
              <a:t>Valine</a:t>
            </a:r>
            <a:r>
              <a:rPr lang="en-US" dirty="0"/>
              <a:t>, if used </a:t>
            </a:r>
            <a:r>
              <a:rPr lang="en-US" dirty="0" smtClean="0"/>
              <a:t>as a </a:t>
            </a:r>
            <a:r>
              <a:rPr lang="en-US" dirty="0"/>
              <a:t>start codon it should be translated as methionine. This happens if you tell </a:t>
            </a:r>
            <a:r>
              <a:rPr lang="en-US" dirty="0" err="1"/>
              <a:t>Biopython</a:t>
            </a:r>
            <a:r>
              <a:rPr lang="en-US" dirty="0"/>
              <a:t> your sequence is </a:t>
            </a:r>
            <a:r>
              <a:rPr lang="en-US" dirty="0" smtClean="0"/>
              <a:t>a complete </a:t>
            </a:r>
            <a:r>
              <a:rPr lang="en-US" dirty="0"/>
              <a:t>CDS:</a:t>
            </a:r>
          </a:p>
          <a:p>
            <a:endParaRPr lang="fr-FR" dirty="0"/>
          </a:p>
        </p:txBody>
      </p:sp>
      <p:sp>
        <p:nvSpPr>
          <p:cNvPr id="17" name="ZoneTexte 16"/>
          <p:cNvSpPr txBox="1"/>
          <p:nvPr/>
        </p:nvSpPr>
        <p:spPr>
          <a:xfrm>
            <a:off x="279400" y="55656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cds=True)</a:t>
            </a:r>
          </a:p>
        </p:txBody>
      </p:sp>
      <p:sp>
        <p:nvSpPr>
          <p:cNvPr id="18" name="ZoneTexte 17"/>
          <p:cNvSpPr txBox="1"/>
          <p:nvPr/>
        </p:nvSpPr>
        <p:spPr>
          <a:xfrm>
            <a:off x="279400" y="583117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('MKKMQSIVLALSLVLVAPMAAQAAEITLVPSVKLQIGDRDNRGYYWDGGHWRDH...HHR',</a:t>
            </a:r>
          </a:p>
          <a:p>
            <a:r>
              <a:rPr lang="en-US" sz="1200" dirty="0" err="1">
                <a:solidFill>
                  <a:srgbClr val="FF0000"/>
                </a:solidFill>
              </a:rPr>
              <a:t>ExtendedIUPACProtein</a:t>
            </a:r>
            <a:r>
              <a:rPr lang="en-US" sz="1200" dirty="0">
                <a:solidFill>
                  <a:srgbClr val="FF0000"/>
                </a:solidFill>
              </a:rPr>
              <a:t>())</a:t>
            </a:r>
          </a:p>
        </p:txBody>
      </p:sp>
    </p:spTree>
    <p:extLst>
      <p:ext uri="{BB962C8B-B14F-4D97-AF65-F5344CB8AC3E}">
        <p14:creationId xmlns:p14="http://schemas.microsoft.com/office/powerpoint/2010/main" val="143459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Tables</a:t>
            </a:r>
            <a:endParaRPr lang="fr-FR" dirty="0"/>
          </a:p>
        </p:txBody>
      </p:sp>
      <p:sp>
        <p:nvSpPr>
          <p:cNvPr id="4" name="Espace réservé de la date 3"/>
          <p:cNvSpPr>
            <a:spLocks noGrp="1"/>
          </p:cNvSpPr>
          <p:nvPr>
            <p:ph type="dt" sz="half" idx="10"/>
          </p:nvPr>
        </p:nvSpPr>
        <p:spPr/>
        <p:txBody>
          <a:bodyPr/>
          <a:lstStyle/>
          <a:p>
            <a:fld id="{9FDB5FE5-E111-8B43-907E-911C1A8B8ACA}"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112739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CodonTable.unambiguous_dna_by_name</a:t>
            </a:r>
            <a:r>
              <a:rPr lang="en-US" sz="1200" dirty="0"/>
              <a:t>["Standard"]</a:t>
            </a:r>
          </a:p>
          <a:p>
            <a:r>
              <a:rPr lang="en-US" sz="1200" dirty="0"/>
              <a:t>&gt;&gt;&gt; </a:t>
            </a:r>
            <a:r>
              <a:rPr lang="en-US" sz="1200" dirty="0" err="1"/>
              <a:t>mito_table</a:t>
            </a:r>
            <a:r>
              <a:rPr lang="en-US" sz="1200" dirty="0"/>
              <a:t> = </a:t>
            </a:r>
            <a:r>
              <a:rPr lang="en-US" sz="1200" dirty="0" err="1"/>
              <a:t>CodonTable.unambiguous_dna_by_name</a:t>
            </a:r>
            <a:r>
              <a:rPr lang="en-US" sz="1200" dirty="0"/>
              <a:t>["Vertebrate Mitochondrial"]</a:t>
            </a:r>
          </a:p>
        </p:txBody>
      </p:sp>
      <p:sp>
        <p:nvSpPr>
          <p:cNvPr id="8" name="ZoneTexte 7"/>
          <p:cNvSpPr txBox="1"/>
          <p:nvPr/>
        </p:nvSpPr>
        <p:spPr>
          <a:xfrm>
            <a:off x="279400" y="202232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CodonTable.unambiguous_dna_by_id</a:t>
            </a:r>
            <a:r>
              <a:rPr lang="en-US" sz="1200" dirty="0"/>
              <a:t>[1]</a:t>
            </a:r>
          </a:p>
          <a:p>
            <a:r>
              <a:rPr lang="en-US" sz="1200" dirty="0"/>
              <a:t>&gt;&gt;&gt; </a:t>
            </a:r>
            <a:r>
              <a:rPr lang="en-US" sz="1200" dirty="0" err="1"/>
              <a:t>mito_table</a:t>
            </a:r>
            <a:r>
              <a:rPr lang="en-US" sz="1200" dirty="0"/>
              <a:t> = </a:t>
            </a:r>
            <a:r>
              <a:rPr lang="en-US" sz="1200" dirty="0" err="1"/>
              <a:t>CodonTable.unambiguous_dna_by_id</a:t>
            </a:r>
            <a:r>
              <a:rPr lang="en-US" sz="1200" dirty="0"/>
              <a:t>[2]</a:t>
            </a:r>
          </a:p>
        </p:txBody>
      </p:sp>
      <p:sp>
        <p:nvSpPr>
          <p:cNvPr id="9" name="ZoneTexte 8"/>
          <p:cNvSpPr txBox="1"/>
          <p:nvPr/>
        </p:nvSpPr>
        <p:spPr>
          <a:xfrm>
            <a:off x="279400" y="3008817"/>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print(standard_table</a:t>
            </a:r>
            <a:r>
              <a:rPr lang="mr-IN" sz="1200" dirty="0" smtClean="0">
                <a:latin typeface="Arial"/>
                <a:cs typeface="Arial"/>
              </a:rPr>
              <a:t>)</a:t>
            </a:r>
            <a:endParaRPr lang="fr-FR" sz="1200" dirty="0" smtClean="0">
              <a:latin typeface="Arial"/>
              <a:cs typeface="Arial"/>
            </a:endParaRPr>
          </a:p>
          <a:p>
            <a:r>
              <a:rPr lang="de-DE" sz="1200" dirty="0">
                <a:solidFill>
                  <a:srgbClr val="FF0000"/>
                </a:solidFill>
              </a:rPr>
              <a:t>Table 1 Standard, SGC0</a:t>
            </a:r>
            <a:endParaRPr lang="fr-FR" sz="1200" dirty="0">
              <a:solidFill>
                <a:srgbClr val="FF0000"/>
              </a:solidFill>
              <a:latin typeface="Arial"/>
              <a:cs typeface="Arial"/>
            </a:endParaRPr>
          </a:p>
        </p:txBody>
      </p:sp>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400" y="4025142"/>
            <a:ext cx="3514618" cy="2528058"/>
          </a:xfrm>
        </p:spPr>
      </p:pic>
    </p:spTree>
    <p:extLst>
      <p:ext uri="{BB962C8B-B14F-4D97-AF65-F5344CB8AC3E}">
        <p14:creationId xmlns:p14="http://schemas.microsoft.com/office/powerpoint/2010/main" val="333115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a:t>
            </a:r>
            <a:r>
              <a:rPr lang="fr-FR" dirty="0" smtClean="0"/>
              <a:t>Tables (2)</a:t>
            </a:r>
            <a:endParaRPr lang="fr-FR" dirty="0"/>
          </a:p>
        </p:txBody>
      </p:sp>
      <p:pic>
        <p:nvPicPr>
          <p:cNvPr id="8" name="Espace réservé du contenu 7" descr="Capture d’écran 2016-10-30 à 18.02.48.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10" b="-66"/>
          <a:stretch/>
        </p:blipFill>
        <p:spPr>
          <a:xfrm>
            <a:off x="279400" y="2009443"/>
            <a:ext cx="3529488" cy="2556000"/>
          </a:xfrm>
        </p:spPr>
      </p:pic>
      <p:sp>
        <p:nvSpPr>
          <p:cNvPr id="4" name="Espace réservé de la date 3"/>
          <p:cNvSpPr>
            <a:spLocks noGrp="1"/>
          </p:cNvSpPr>
          <p:nvPr>
            <p:ph type="dt" sz="half" idx="10"/>
          </p:nvPr>
        </p:nvSpPr>
        <p:spPr/>
        <p:txBody>
          <a:bodyPr/>
          <a:lstStyle/>
          <a:p>
            <a:fld id="{90CA1F5A-103A-244D-8F4A-262A8624F39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38388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a:t>
            </a:r>
            <a:r>
              <a:rPr lang="mr-IN" sz="1200" dirty="0" smtClean="0">
                <a:latin typeface="Arial"/>
                <a:cs typeface="Arial"/>
              </a:rPr>
              <a:t>(</a:t>
            </a:r>
            <a:r>
              <a:rPr lang="fr-FR" sz="1200" dirty="0" err="1" smtClean="0">
                <a:latin typeface="Arial"/>
                <a:cs typeface="Arial"/>
              </a:rPr>
              <a:t>mito</a:t>
            </a:r>
            <a:r>
              <a:rPr lang="mr-IN" sz="1200" dirty="0" smtClean="0">
                <a:latin typeface="Arial"/>
                <a:cs typeface="Arial"/>
              </a:rPr>
              <a:t>_table)</a:t>
            </a:r>
            <a:endParaRPr lang="fr-FR" sz="1200" dirty="0" smtClean="0">
              <a:latin typeface="Arial"/>
              <a:cs typeface="Arial"/>
            </a:endParaRPr>
          </a:p>
          <a:p>
            <a:r>
              <a:rPr lang="de-DE" sz="1200" dirty="0">
                <a:solidFill>
                  <a:srgbClr val="FF0000"/>
                </a:solidFill>
              </a:rPr>
              <a:t>Table 2 </a:t>
            </a:r>
            <a:r>
              <a:rPr lang="de-DE" sz="1200" dirty="0" err="1">
                <a:solidFill>
                  <a:srgbClr val="FF0000"/>
                </a:solidFill>
              </a:rPr>
              <a:t>Vertebrate</a:t>
            </a:r>
            <a:r>
              <a:rPr lang="de-DE" sz="1200" dirty="0">
                <a:solidFill>
                  <a:srgbClr val="FF0000"/>
                </a:solidFill>
              </a:rPr>
              <a:t> </a:t>
            </a:r>
            <a:r>
              <a:rPr lang="de-DE" sz="1200" dirty="0" err="1">
                <a:solidFill>
                  <a:srgbClr val="FF0000"/>
                </a:solidFill>
              </a:rPr>
              <a:t>Mitochondrial</a:t>
            </a:r>
            <a:r>
              <a:rPr lang="de-DE" sz="1200" dirty="0">
                <a:solidFill>
                  <a:srgbClr val="FF0000"/>
                </a:solidFill>
              </a:rPr>
              <a:t>, SGC1</a:t>
            </a:r>
            <a:endParaRPr lang="fr-FR" sz="1200" dirty="0">
              <a:solidFill>
                <a:srgbClr val="FF0000"/>
              </a:solidFill>
              <a:latin typeface="Arial"/>
              <a:cs typeface="Arial"/>
            </a:endParaRPr>
          </a:p>
        </p:txBody>
      </p:sp>
      <p:sp>
        <p:nvSpPr>
          <p:cNvPr id="9" name="ZoneTexte 8"/>
          <p:cNvSpPr txBox="1"/>
          <p:nvPr/>
        </p:nvSpPr>
        <p:spPr>
          <a:xfrm>
            <a:off x="279400" y="479093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mito_table.stop_codons</a:t>
            </a:r>
          </a:p>
          <a:p>
            <a:r>
              <a:rPr lang="mr-IN" sz="1200" dirty="0">
                <a:solidFill>
                  <a:srgbClr val="FF0000"/>
                </a:solidFill>
                <a:latin typeface="Arial"/>
                <a:cs typeface="Arial"/>
              </a:rPr>
              <a:t>['TAA', 'TAG', 'AGA', 'AGG']</a:t>
            </a:r>
          </a:p>
        </p:txBody>
      </p:sp>
      <p:sp>
        <p:nvSpPr>
          <p:cNvPr id="10" name="ZoneTexte 9"/>
          <p:cNvSpPr txBox="1"/>
          <p:nvPr/>
        </p:nvSpPr>
        <p:spPr>
          <a:xfrm>
            <a:off x="279400" y="53246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a:t>
            </a:r>
            <a:r>
              <a:rPr lang="mr-IN" sz="1200" dirty="0" smtClean="0">
                <a:latin typeface="Arial"/>
                <a:cs typeface="Arial"/>
              </a:rPr>
              <a:t>mito_table.st</a:t>
            </a:r>
            <a:r>
              <a:rPr lang="fr-FR" sz="1200" dirty="0" smtClean="0">
                <a:latin typeface="Arial"/>
                <a:cs typeface="Arial"/>
              </a:rPr>
              <a:t>art</a:t>
            </a:r>
            <a:r>
              <a:rPr lang="mr-IN" sz="1200" dirty="0" smtClean="0">
                <a:latin typeface="Arial"/>
                <a:cs typeface="Arial"/>
              </a:rPr>
              <a:t>_codons</a:t>
            </a:r>
            <a:endParaRPr lang="mr-IN" sz="1200" dirty="0">
              <a:latin typeface="Arial"/>
              <a:cs typeface="Arial"/>
            </a:endParaRPr>
          </a:p>
          <a:p>
            <a:r>
              <a:rPr lang="mr-IN" sz="1200" dirty="0">
                <a:solidFill>
                  <a:srgbClr val="FF0000"/>
                </a:solidFill>
                <a:latin typeface="Arial"/>
                <a:cs typeface="Arial"/>
              </a:rPr>
              <a:t>['ATT', 'ATC', 'ATA', 'ATG', 'GTG']</a:t>
            </a:r>
          </a:p>
        </p:txBody>
      </p:sp>
      <p:sp>
        <p:nvSpPr>
          <p:cNvPr id="11" name="ZoneTexte 10"/>
          <p:cNvSpPr txBox="1"/>
          <p:nvPr/>
        </p:nvSpPr>
        <p:spPr>
          <a:xfrm>
            <a:off x="279400" y="58656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mito_table.forward_table["ACG"]</a:t>
            </a:r>
          </a:p>
          <a:p>
            <a:r>
              <a:rPr lang="mr-IN" sz="1200" dirty="0">
                <a:solidFill>
                  <a:srgbClr val="FF0000"/>
                </a:solidFill>
                <a:latin typeface="Arial"/>
                <a:cs typeface="Arial"/>
              </a:rPr>
              <a:t>'T'</a:t>
            </a:r>
          </a:p>
        </p:txBody>
      </p:sp>
    </p:spTree>
    <p:extLst>
      <p:ext uri="{BB962C8B-B14F-4D97-AF65-F5344CB8AC3E}">
        <p14:creationId xmlns:p14="http://schemas.microsoft.com/office/powerpoint/2010/main" val="275718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Comparing </a:t>
            </a:r>
            <a:r>
              <a:rPr lang="en-US" dirty="0" err="1"/>
              <a:t>Seq</a:t>
            </a:r>
            <a:r>
              <a:rPr lang="en-US" dirty="0"/>
              <a:t> objects</a:t>
            </a:r>
            <a:endParaRPr lang="fr-FR" dirty="0"/>
          </a:p>
        </p:txBody>
      </p:sp>
      <p:sp>
        <p:nvSpPr>
          <p:cNvPr id="3" name="Espace réservé du contenu 2"/>
          <p:cNvSpPr>
            <a:spLocks noGrp="1"/>
          </p:cNvSpPr>
          <p:nvPr>
            <p:ph idx="1"/>
          </p:nvPr>
        </p:nvSpPr>
        <p:spPr>
          <a:xfrm>
            <a:off x="279400" y="1236134"/>
            <a:ext cx="8644466" cy="1803046"/>
          </a:xfrm>
        </p:spPr>
        <p:txBody>
          <a:bodyPr/>
          <a:lstStyle/>
          <a:p>
            <a:r>
              <a:rPr lang="en-US" dirty="0" smtClean="0"/>
              <a:t>Meaning </a:t>
            </a:r>
            <a:r>
              <a:rPr lang="en-US" dirty="0"/>
              <a:t>of the letters in a sequence are context </a:t>
            </a:r>
            <a:r>
              <a:rPr lang="en-US" dirty="0" smtClean="0"/>
              <a:t>dependent</a:t>
            </a:r>
          </a:p>
          <a:p>
            <a:r>
              <a:rPr lang="en-US" dirty="0"/>
              <a:t>T</a:t>
            </a:r>
            <a:r>
              <a:rPr lang="en-US" dirty="0" smtClean="0"/>
              <a:t>he letter “A</a:t>
            </a:r>
            <a:r>
              <a:rPr lang="en-US" dirty="0"/>
              <a:t>" could be part of a DNA, RNA or protein sequence. </a:t>
            </a:r>
          </a:p>
          <a:p>
            <a:r>
              <a:rPr lang="en-US" dirty="0" smtClean="0"/>
              <a:t>Comparing two </a:t>
            </a:r>
            <a:r>
              <a:rPr lang="en-US" dirty="0" err="1" smtClean="0"/>
              <a:t>Seq</a:t>
            </a:r>
            <a:r>
              <a:rPr lang="en-US" dirty="0"/>
              <a:t> </a:t>
            </a:r>
            <a:r>
              <a:rPr lang="en-US" dirty="0" smtClean="0"/>
              <a:t>objects </a:t>
            </a:r>
            <a:r>
              <a:rPr lang="en-US" dirty="0"/>
              <a:t>could mean considering </a:t>
            </a:r>
            <a:r>
              <a:rPr lang="en-US" dirty="0" smtClean="0"/>
              <a:t>both the </a:t>
            </a:r>
            <a:r>
              <a:rPr lang="en-US" dirty="0"/>
              <a:t>sequence </a:t>
            </a:r>
            <a:r>
              <a:rPr lang="en-US" dirty="0" smtClean="0"/>
              <a:t>strings and</a:t>
            </a:r>
            <a:r>
              <a:rPr lang="en-US" dirty="0"/>
              <a:t> </a:t>
            </a:r>
            <a:r>
              <a:rPr lang="en-US" dirty="0" smtClean="0"/>
              <a:t>the alphabets</a:t>
            </a:r>
          </a:p>
          <a:p>
            <a:r>
              <a:rPr lang="en-US" dirty="0" smtClean="0"/>
              <a:t>Compare the sequences </a:t>
            </a:r>
            <a:r>
              <a:rPr lang="en-US" dirty="0"/>
              <a:t>as </a:t>
            </a:r>
            <a:r>
              <a:rPr lang="en-US" dirty="0" smtClean="0"/>
              <a:t>string:</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91722139-D3E7-4C40-A912-CF1D68207057}"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31407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Bio.Alphabet import IUPAC</a:t>
            </a:r>
          </a:p>
          <a:p>
            <a:r>
              <a:rPr lang="mr-IN" sz="1200" dirty="0">
                <a:latin typeface="Arial"/>
                <a:cs typeface="Arial"/>
              </a:rPr>
              <a:t>&gt;&gt;&gt; seq1 = Seq("ACGT", IUPAC.unambiguous_dna)</a:t>
            </a:r>
          </a:p>
          <a:p>
            <a:r>
              <a:rPr lang="mr-IN" sz="1200" dirty="0">
                <a:latin typeface="Arial"/>
                <a:cs typeface="Arial"/>
              </a:rPr>
              <a:t>&gt;&gt;&gt; seq2 = Seq("ACGT", IUPAC.ambiguous_dna)</a:t>
            </a:r>
          </a:p>
          <a:p>
            <a:r>
              <a:rPr lang="mr-IN" sz="1200" dirty="0">
                <a:latin typeface="Arial"/>
                <a:cs typeface="Arial"/>
              </a:rPr>
              <a:t>&gt;&gt;&gt; str(seq1) == str(seq2)</a:t>
            </a:r>
          </a:p>
          <a:p>
            <a:r>
              <a:rPr lang="mr-IN" sz="1200" dirty="0">
                <a:solidFill>
                  <a:srgbClr val="FF0000"/>
                </a:solidFill>
                <a:latin typeface="Arial"/>
                <a:cs typeface="Arial"/>
              </a:rPr>
              <a:t>True</a:t>
            </a:r>
          </a:p>
        </p:txBody>
      </p:sp>
      <p:sp>
        <p:nvSpPr>
          <p:cNvPr id="8" name="ZoneTexte 7"/>
          <p:cNvSpPr txBox="1"/>
          <p:nvPr/>
        </p:nvSpPr>
        <p:spPr>
          <a:xfrm>
            <a:off x="279400" y="433234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str(seq1) == str(seq1)</a:t>
            </a:r>
          </a:p>
          <a:p>
            <a:r>
              <a:rPr lang="de-DE" sz="1200" dirty="0" smtClean="0">
                <a:solidFill>
                  <a:srgbClr val="FF0000"/>
                </a:solidFill>
                <a:latin typeface="Arial"/>
                <a:cs typeface="Arial"/>
              </a:rPr>
              <a:t>True</a:t>
            </a:r>
            <a:endParaRPr lang="fr-FR" sz="1200" dirty="0">
              <a:solidFill>
                <a:srgbClr val="FF0000"/>
              </a:solidFill>
              <a:latin typeface="Arial"/>
              <a:cs typeface="Arial"/>
            </a:endParaRPr>
          </a:p>
        </p:txBody>
      </p:sp>
      <p:sp>
        <p:nvSpPr>
          <p:cNvPr id="9" name="ZoneTexte 8"/>
          <p:cNvSpPr txBox="1"/>
          <p:nvPr/>
        </p:nvSpPr>
        <p:spPr>
          <a:xfrm>
            <a:off x="279400" y="557339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seq1 == seq2</a:t>
            </a:r>
          </a:p>
          <a:p>
            <a:r>
              <a:rPr lang="mr-IN" sz="1200" dirty="0">
                <a:solidFill>
                  <a:srgbClr val="FF0000"/>
                </a:solidFill>
                <a:latin typeface="Arial"/>
                <a:cs typeface="Arial"/>
              </a:rPr>
              <a:t>True</a:t>
            </a:r>
          </a:p>
          <a:p>
            <a:r>
              <a:rPr lang="mr-IN" sz="1200" dirty="0">
                <a:latin typeface="Arial"/>
                <a:cs typeface="Arial"/>
              </a:rPr>
              <a:t>&gt;&gt;&gt; seq1 == "ACGT"</a:t>
            </a:r>
          </a:p>
          <a:p>
            <a:r>
              <a:rPr lang="mr-IN" sz="1200" dirty="0">
                <a:solidFill>
                  <a:srgbClr val="FF0000"/>
                </a:solidFill>
                <a:latin typeface="Arial"/>
                <a:cs typeface="Arial"/>
              </a:rPr>
              <a:t>True</a:t>
            </a:r>
          </a:p>
        </p:txBody>
      </p:sp>
      <p:sp>
        <p:nvSpPr>
          <p:cNvPr id="10" name="Espace réservé du contenu 2"/>
          <p:cNvSpPr txBox="1">
            <a:spLocks/>
          </p:cNvSpPr>
          <p:nvPr/>
        </p:nvSpPr>
        <p:spPr>
          <a:xfrm>
            <a:off x="279400" y="4938024"/>
            <a:ext cx="8644466" cy="5393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Sequence </a:t>
            </a:r>
            <a:r>
              <a:rPr lang="en-US" dirty="0"/>
              <a:t>comparison only looks at the </a:t>
            </a:r>
            <a:r>
              <a:rPr lang="en-US" dirty="0" smtClean="0"/>
              <a:t>sequence, ignoring alphabet</a:t>
            </a:r>
            <a:endParaRPr lang="fr-FR" dirty="0"/>
          </a:p>
        </p:txBody>
      </p:sp>
    </p:spTree>
    <p:extLst>
      <p:ext uri="{BB962C8B-B14F-4D97-AF65-F5344CB8AC3E}">
        <p14:creationId xmlns:p14="http://schemas.microsoft.com/office/powerpoint/2010/main" val="232178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077371"/>
            <a:ext cx="8644466" cy="1213354"/>
          </a:xfrm>
        </p:spPr>
        <p:txBody>
          <a:bodyPr/>
          <a:lstStyle/>
          <a:p>
            <a:r>
              <a:rPr lang="en-US" dirty="0"/>
              <a:t>Note if you compare sequences with incompatible alphabets (e.g. DNA </a:t>
            </a:r>
            <a:r>
              <a:rPr lang="en-US" dirty="0" err="1"/>
              <a:t>vs</a:t>
            </a:r>
            <a:r>
              <a:rPr lang="en-US" dirty="0"/>
              <a:t> RNA, or nucleotide </a:t>
            </a:r>
            <a:r>
              <a:rPr lang="en-US" dirty="0" smtClean="0"/>
              <a:t>versus protein</a:t>
            </a:r>
            <a:r>
              <a:rPr lang="en-US" dirty="0"/>
              <a:t>), then you will get a warning but for the comparison itself only the string of letters in the </a:t>
            </a:r>
            <a:r>
              <a:rPr lang="en-US" dirty="0" smtClean="0"/>
              <a:t>sequence is </a:t>
            </a:r>
            <a:r>
              <a:rPr lang="en-US" dirty="0"/>
              <a:t>used:</a:t>
            </a:r>
          </a:p>
          <a:p>
            <a:endParaRPr lang="fr-FR" dirty="0"/>
          </a:p>
        </p:txBody>
      </p:sp>
      <p:sp>
        <p:nvSpPr>
          <p:cNvPr id="4" name="Espace réservé de la date 3"/>
          <p:cNvSpPr>
            <a:spLocks noGrp="1"/>
          </p:cNvSpPr>
          <p:nvPr>
            <p:ph type="dt" sz="half" idx="10"/>
          </p:nvPr>
        </p:nvSpPr>
        <p:spPr/>
        <p:txBody>
          <a:bodyPr/>
          <a:lstStyle/>
          <a:p>
            <a:fld id="{F575202B-7270-FA4F-9347-72520CA09DD1}"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414973"/>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a:t>
            </a:r>
            <a:r>
              <a:rPr lang="en-US" sz="1200" dirty="0" err="1"/>
              <a:t>generic_dna</a:t>
            </a:r>
            <a:r>
              <a:rPr lang="en-US" sz="1200" dirty="0"/>
              <a:t>, </a:t>
            </a:r>
            <a:r>
              <a:rPr lang="en-US" sz="1200" dirty="0" err="1"/>
              <a:t>generic_protein</a:t>
            </a:r>
            <a:endParaRPr lang="en-US" sz="1200" dirty="0"/>
          </a:p>
          <a:p>
            <a:r>
              <a:rPr lang="en-US" sz="1200" dirty="0"/>
              <a:t>&gt;&gt;&gt; </a:t>
            </a:r>
            <a:r>
              <a:rPr lang="en-US" sz="1200" dirty="0" err="1"/>
              <a:t>dna_seq</a:t>
            </a:r>
            <a:r>
              <a:rPr lang="en-US" sz="1200" dirty="0"/>
              <a:t> = </a:t>
            </a:r>
            <a:r>
              <a:rPr lang="en-US" sz="1200" dirty="0" err="1"/>
              <a:t>Seq</a:t>
            </a:r>
            <a:r>
              <a:rPr lang="en-US" sz="1200" dirty="0"/>
              <a:t>("ACGT", </a:t>
            </a:r>
            <a:r>
              <a:rPr lang="en-US" sz="1200" dirty="0" err="1"/>
              <a:t>generic_dna</a:t>
            </a:r>
            <a:r>
              <a:rPr lang="en-US" sz="1200" dirty="0"/>
              <a:t>)</a:t>
            </a:r>
          </a:p>
          <a:p>
            <a:r>
              <a:rPr lang="en-US" sz="1200" dirty="0"/>
              <a:t>&gt;&gt;&gt; </a:t>
            </a:r>
            <a:r>
              <a:rPr lang="en-US" sz="1200" dirty="0" err="1"/>
              <a:t>prot_seq</a:t>
            </a:r>
            <a:r>
              <a:rPr lang="en-US" sz="1200" dirty="0"/>
              <a:t> = </a:t>
            </a:r>
            <a:r>
              <a:rPr lang="en-US" sz="1200" dirty="0" err="1"/>
              <a:t>Seq</a:t>
            </a:r>
            <a:r>
              <a:rPr lang="en-US" sz="1200" dirty="0"/>
              <a:t>(``ACGT'', </a:t>
            </a:r>
            <a:r>
              <a:rPr lang="en-US" sz="1200" dirty="0" err="1"/>
              <a:t>generic_protein</a:t>
            </a:r>
            <a:r>
              <a:rPr lang="en-US" sz="1200" dirty="0"/>
              <a:t>)</a:t>
            </a:r>
          </a:p>
          <a:p>
            <a:r>
              <a:rPr lang="en-US" sz="1200" dirty="0"/>
              <a:t>&gt;&gt;&gt; </a:t>
            </a:r>
            <a:r>
              <a:rPr lang="en-US" sz="1200" dirty="0" err="1"/>
              <a:t>dna_seq</a:t>
            </a:r>
            <a:r>
              <a:rPr lang="en-US" sz="1200" dirty="0"/>
              <a:t> == </a:t>
            </a:r>
            <a:r>
              <a:rPr lang="en-US" sz="1200" dirty="0" err="1" smtClean="0"/>
              <a:t>prot_seq</a:t>
            </a:r>
            <a:endParaRPr lang="en-US" sz="1200" dirty="0" smtClean="0"/>
          </a:p>
          <a:p>
            <a:r>
              <a:rPr lang="en-US" sz="1200" dirty="0" err="1">
                <a:solidFill>
                  <a:srgbClr val="FF0000"/>
                </a:solidFill>
              </a:rPr>
              <a:t>BiopythonWarning</a:t>
            </a:r>
            <a:r>
              <a:rPr lang="en-US" sz="1200" dirty="0">
                <a:solidFill>
                  <a:srgbClr val="FF0000"/>
                </a:solidFill>
              </a:rPr>
              <a:t>: Incompatible alphabets </a:t>
            </a:r>
            <a:r>
              <a:rPr lang="en-US" sz="1200" dirty="0" err="1">
                <a:solidFill>
                  <a:srgbClr val="FF0000"/>
                </a:solidFill>
              </a:rPr>
              <a:t>DNAAlphabet</a:t>
            </a:r>
            <a:r>
              <a:rPr lang="en-US" sz="1200" dirty="0">
                <a:solidFill>
                  <a:srgbClr val="FF0000"/>
                </a:solidFill>
              </a:rPr>
              <a:t>() and </a:t>
            </a:r>
            <a:r>
              <a:rPr lang="en-US" sz="1200" dirty="0" err="1">
                <a:solidFill>
                  <a:srgbClr val="FF0000"/>
                </a:solidFill>
              </a:rPr>
              <a:t>ProteinAlphabet</a:t>
            </a:r>
            <a:r>
              <a:rPr lang="en-US" sz="1200" dirty="0">
                <a:solidFill>
                  <a:srgbClr val="FF0000"/>
                </a:solidFill>
              </a:rPr>
              <a:t>()</a:t>
            </a:r>
          </a:p>
          <a:p>
            <a:r>
              <a:rPr lang="en-US" sz="1200" dirty="0" smtClean="0">
                <a:solidFill>
                  <a:srgbClr val="FF0000"/>
                </a:solidFill>
              </a:rPr>
              <a:t>True</a:t>
            </a:r>
            <a:endParaRPr lang="en-US" sz="1200" dirty="0">
              <a:solidFill>
                <a:srgbClr val="FF0000"/>
              </a:solidFill>
            </a:endParaRPr>
          </a:p>
        </p:txBody>
      </p:sp>
      <p:sp>
        <p:nvSpPr>
          <p:cNvPr id="8" name="Espace réservé du contenu 2"/>
          <p:cNvSpPr txBox="1">
            <a:spLocks/>
          </p:cNvSpPr>
          <p:nvPr/>
        </p:nvSpPr>
        <p:spPr>
          <a:xfrm>
            <a:off x="279400" y="3920932"/>
            <a:ext cx="8644466" cy="2372892"/>
          </a:xfrm>
          <a:prstGeom prst="rect">
            <a:avLst/>
          </a:prstGeom>
          <a:solidFill>
            <a:srgbClr val="ED7C43"/>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WARNING: Older versions of </a:t>
            </a:r>
            <a:r>
              <a:rPr lang="en-US" dirty="0" err="1" smtClean="0"/>
              <a:t>Biopython</a:t>
            </a:r>
            <a:r>
              <a:rPr lang="en-US" dirty="0" smtClean="0"/>
              <a:t> instead used to check if the </a:t>
            </a:r>
            <a:r>
              <a:rPr lang="en-US" dirty="0" err="1" smtClean="0"/>
              <a:t>Seq</a:t>
            </a:r>
            <a:r>
              <a:rPr lang="en-US" dirty="0" smtClean="0"/>
              <a:t> objects were the same object in memory. </a:t>
            </a:r>
          </a:p>
          <a:p>
            <a:r>
              <a:rPr lang="en-US" dirty="0"/>
              <a:t>I</a:t>
            </a:r>
            <a:r>
              <a:rPr lang="en-US" dirty="0" smtClean="0"/>
              <a:t>mportant if you need to support scripts on both old and new versions of </a:t>
            </a:r>
            <a:r>
              <a:rPr lang="en-US" dirty="0" err="1" smtClean="0"/>
              <a:t>Biopython</a:t>
            </a:r>
            <a:r>
              <a:rPr lang="en-US" dirty="0" smtClean="0"/>
              <a:t>.</a:t>
            </a:r>
          </a:p>
          <a:p>
            <a:r>
              <a:rPr lang="en-US" dirty="0" smtClean="0"/>
              <a:t>Make the comparison explicit by wrapping your sequence objects with either </a:t>
            </a:r>
            <a:r>
              <a:rPr lang="en-US" dirty="0" err="1" smtClean="0"/>
              <a:t>str</a:t>
            </a:r>
            <a:r>
              <a:rPr lang="en-US" dirty="0" smtClean="0"/>
              <a:t>(...) for string based comparison or id(...) for object instance based comparison.</a:t>
            </a:r>
          </a:p>
          <a:p>
            <a:endParaRPr lang="fr-FR" dirty="0"/>
          </a:p>
        </p:txBody>
      </p:sp>
    </p:spTree>
    <p:extLst>
      <p:ext uri="{BB962C8B-B14F-4D97-AF65-F5344CB8AC3E}">
        <p14:creationId xmlns:p14="http://schemas.microsoft.com/office/powerpoint/2010/main" val="11394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a:t>
            </a:r>
            <a:r>
              <a:rPr lang="fr-FR" dirty="0" err="1" smtClean="0"/>
              <a:t>Biopython</a:t>
            </a:r>
            <a:r>
              <a:rPr lang="fr-FR" dirty="0" smtClean="0"/>
              <a:t> ?</a:t>
            </a:r>
            <a:endParaRPr lang="fr-FR" dirty="0"/>
          </a:p>
        </p:txBody>
      </p:sp>
      <p:sp>
        <p:nvSpPr>
          <p:cNvPr id="3" name="Espace réservé du contenu 2"/>
          <p:cNvSpPr>
            <a:spLocks noGrp="1"/>
          </p:cNvSpPr>
          <p:nvPr>
            <p:ph idx="1"/>
          </p:nvPr>
        </p:nvSpPr>
        <p:spPr/>
        <p:txBody>
          <a:bodyPr/>
          <a:lstStyle/>
          <a:p>
            <a:r>
              <a:rPr lang="en-US" dirty="0" smtClean="0"/>
              <a:t>The </a:t>
            </a:r>
            <a:r>
              <a:rPr lang="en-US" dirty="0" err="1"/>
              <a:t>Biopython</a:t>
            </a:r>
            <a:r>
              <a:rPr lang="en-US" dirty="0"/>
              <a:t> Project is an international association of developers of freely available Python </a:t>
            </a:r>
            <a:r>
              <a:rPr lang="en-US" dirty="0" smtClean="0"/>
              <a:t>tools </a:t>
            </a:r>
            <a:r>
              <a:rPr lang="en-US" dirty="0"/>
              <a:t>for computational molecular biology</a:t>
            </a:r>
          </a:p>
          <a:p>
            <a:endParaRPr lang="en-US" dirty="0" smtClean="0"/>
          </a:p>
          <a:p>
            <a:r>
              <a:rPr lang="en-US" dirty="0" smtClean="0"/>
              <a:t>The </a:t>
            </a:r>
            <a:r>
              <a:rPr lang="en-US" dirty="0" err="1"/>
              <a:t>Biopython</a:t>
            </a:r>
            <a:r>
              <a:rPr lang="en-US" dirty="0"/>
              <a:t> web site </a:t>
            </a:r>
            <a:r>
              <a:rPr lang="mr-IN" dirty="0" smtClean="0"/>
              <a:t>(</a:t>
            </a:r>
            <a:r>
              <a:rPr lang="en-US" dirty="0" smtClean="0"/>
              <a:t>http</a:t>
            </a:r>
            <a:r>
              <a:rPr lang="en-US" dirty="0"/>
              <a:t>://</a:t>
            </a:r>
            <a:r>
              <a:rPr lang="en-US" dirty="0" err="1" smtClean="0"/>
              <a:t>www.biopython.org</a:t>
            </a:r>
            <a:r>
              <a:rPr lang="en-US" dirty="0" smtClean="0"/>
              <a:t>) </a:t>
            </a:r>
            <a:r>
              <a:rPr lang="en-US" dirty="0"/>
              <a:t>provides an </a:t>
            </a:r>
            <a:r>
              <a:rPr lang="en-US" dirty="0" smtClean="0"/>
              <a:t>online resource </a:t>
            </a:r>
            <a:r>
              <a:rPr lang="en-US" dirty="0"/>
              <a:t>for modules, scripts</a:t>
            </a:r>
            <a:r>
              <a:rPr lang="en-US" dirty="0" smtClean="0"/>
              <a:t>, and </a:t>
            </a:r>
            <a:r>
              <a:rPr lang="en-US" dirty="0"/>
              <a:t>web links for developers of Python-based software for bioinformatics use and research. </a:t>
            </a:r>
            <a:endParaRPr lang="en-US" dirty="0" smtClean="0"/>
          </a:p>
          <a:p>
            <a:endParaRPr lang="en-US" dirty="0"/>
          </a:p>
          <a:p>
            <a:r>
              <a:rPr lang="en-US" dirty="0" smtClean="0"/>
              <a:t>Basically</a:t>
            </a:r>
            <a:r>
              <a:rPr lang="en-US" dirty="0"/>
              <a:t>, </a:t>
            </a:r>
            <a:r>
              <a:rPr lang="en-US" dirty="0" smtClean="0"/>
              <a:t>the goal </a:t>
            </a:r>
            <a:r>
              <a:rPr lang="en-US" dirty="0"/>
              <a:t>of </a:t>
            </a:r>
            <a:r>
              <a:rPr lang="en-US" dirty="0" err="1"/>
              <a:t>Biopython</a:t>
            </a:r>
            <a:r>
              <a:rPr lang="en-US" dirty="0"/>
              <a:t> is to make it as easy as possible to use Python for bioinformatics by creating high-quality</a:t>
            </a:r>
            <a:r>
              <a:rPr lang="en-US" dirty="0" smtClean="0"/>
              <a:t>, reusable </a:t>
            </a:r>
            <a:r>
              <a:rPr lang="en-US" dirty="0"/>
              <a:t>modules and </a:t>
            </a:r>
            <a:r>
              <a:rPr lang="en-US" dirty="0" err="1"/>
              <a:t>classe</a:t>
            </a:r>
            <a:endParaRPr lang="en-US" dirty="0"/>
          </a:p>
          <a:p>
            <a:endParaRPr lang="fr-FR" dirty="0" smtClean="0"/>
          </a:p>
        </p:txBody>
      </p:sp>
      <p:sp>
        <p:nvSpPr>
          <p:cNvPr id="4" name="Espace réservé de la date 3"/>
          <p:cNvSpPr>
            <a:spLocks noGrp="1"/>
          </p:cNvSpPr>
          <p:nvPr>
            <p:ph type="dt" sz="half" idx="10"/>
          </p:nvPr>
        </p:nvSpPr>
        <p:spPr/>
        <p:txBody>
          <a:bodyPr/>
          <a:lstStyle/>
          <a:p>
            <a:fld id="{9BBFB046-DC18-C04D-BD7C-1BA0FC9E7F71}"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Tree>
    <p:extLst>
      <p:ext uri="{BB962C8B-B14F-4D97-AF65-F5344CB8AC3E}">
        <p14:creationId xmlns:p14="http://schemas.microsoft.com/office/powerpoint/2010/main" val="204769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MutableSeq</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endParaRPr lang="fr-FR" dirty="0">
              <a:solidFill>
                <a:schemeClr val="bg1"/>
              </a:solidFill>
            </a:endParaRPr>
          </a:p>
        </p:txBody>
      </p:sp>
      <p:sp>
        <p:nvSpPr>
          <p:cNvPr id="3" name="Espace réservé du contenu 2"/>
          <p:cNvSpPr>
            <a:spLocks noGrp="1"/>
          </p:cNvSpPr>
          <p:nvPr>
            <p:ph idx="1"/>
          </p:nvPr>
        </p:nvSpPr>
        <p:spPr>
          <a:xfrm>
            <a:off x="279400" y="969663"/>
            <a:ext cx="8644466" cy="532941"/>
          </a:xfrm>
        </p:spPr>
        <p:txBody>
          <a:bodyPr/>
          <a:lstStyle/>
          <a:p>
            <a:r>
              <a:rPr lang="fr-FR" dirty="0" err="1" smtClean="0"/>
              <a:t>T</a:t>
            </a:r>
            <a:r>
              <a:rPr lang="en-US" dirty="0" smtClean="0"/>
              <a:t>he </a:t>
            </a:r>
            <a:r>
              <a:rPr lang="en-US" dirty="0" err="1" smtClean="0"/>
              <a:t>Seq</a:t>
            </a:r>
            <a:r>
              <a:rPr lang="en-US" dirty="0"/>
              <a:t> </a:t>
            </a:r>
            <a:r>
              <a:rPr lang="en-US" dirty="0" smtClean="0"/>
              <a:t>object </a:t>
            </a:r>
            <a:r>
              <a:rPr lang="en-US" dirty="0"/>
              <a:t>is </a:t>
            </a:r>
            <a:r>
              <a:rPr lang="en-US" dirty="0" smtClean="0"/>
              <a:t>“read </a:t>
            </a:r>
            <a:r>
              <a:rPr lang="en-US" dirty="0"/>
              <a:t>only", or in Python terminology, immutable</a:t>
            </a:r>
          </a:p>
          <a:p>
            <a:endParaRPr lang="fr-FR" dirty="0"/>
          </a:p>
        </p:txBody>
      </p:sp>
      <p:sp>
        <p:nvSpPr>
          <p:cNvPr id="4" name="Espace réservé de la date 3"/>
          <p:cNvSpPr>
            <a:spLocks noGrp="1"/>
          </p:cNvSpPr>
          <p:nvPr>
            <p:ph type="dt" sz="half" idx="10"/>
          </p:nvPr>
        </p:nvSpPr>
        <p:spPr/>
        <p:txBody>
          <a:bodyPr/>
          <a:lstStyle/>
          <a:p>
            <a:fld id="{7CB59A03-4E78-3143-BA5B-9B04A458933E}"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170988" y="1419818"/>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my_seq</a:t>
            </a:r>
            <a:r>
              <a:rPr lang="en-US" sz="1200" dirty="0" smtClean="0">
                <a:latin typeface="Arial"/>
                <a:cs typeface="Arial"/>
              </a:rPr>
              <a:t> = </a:t>
            </a:r>
            <a:r>
              <a:rPr lang="en-US" sz="1200" dirty="0" err="1" smtClean="0">
                <a:latin typeface="Arial"/>
                <a:cs typeface="Arial"/>
              </a:rPr>
              <a:t>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p:txBody>
      </p:sp>
      <p:sp>
        <p:nvSpPr>
          <p:cNvPr id="8" name="ZoneTexte 7"/>
          <p:cNvSpPr txBox="1"/>
          <p:nvPr/>
        </p:nvSpPr>
        <p:spPr>
          <a:xfrm>
            <a:off x="170988" y="409382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my_seq.tomutable</a:t>
            </a:r>
            <a:r>
              <a:rPr lang="en-US" sz="1200" dirty="0" smtClean="0">
                <a:latin typeface="Arial"/>
                <a:cs typeface="Arial"/>
              </a:rPr>
              <a:t>()</a:t>
            </a:r>
          </a:p>
          <a:p>
            <a:r>
              <a:rPr lang="en-US" sz="1200" dirty="0" smtClean="0">
                <a:latin typeface="Arial"/>
                <a:cs typeface="Arial"/>
              </a:rPr>
              <a:t>&gt;&gt;&gt; </a:t>
            </a:r>
            <a:r>
              <a:rPr lang="en-US" sz="1200" dirty="0" err="1" smtClean="0">
                <a:latin typeface="Arial"/>
                <a:cs typeface="Arial"/>
              </a:rPr>
              <a:t>mutable_seq</a:t>
            </a:r>
            <a:endParaRPr lang="en-US" sz="1200" dirty="0" smtClean="0">
              <a:latin typeface="Arial"/>
              <a:cs typeface="Arial"/>
            </a:endParaRPr>
          </a:p>
          <a:p>
            <a:r>
              <a:rPr lang="en-US" sz="1200" dirty="0" err="1" smtClean="0">
                <a:solidFill>
                  <a:srgbClr val="FF0000"/>
                </a:solidFill>
                <a:latin typeface="Arial"/>
                <a:cs typeface="Arial"/>
              </a:rPr>
              <a:t>MutableSeq</a:t>
            </a:r>
            <a:r>
              <a:rPr lang="en-US" sz="1200" dirty="0" smtClean="0">
                <a:solidFill>
                  <a:srgbClr val="FF0000"/>
                </a:solidFill>
                <a:latin typeface="Arial"/>
                <a:cs typeface="Arial"/>
              </a:rPr>
              <a:t>('GCCATTGTAATGGGCCGCTGAAAGGGTGCCCGA', </a:t>
            </a:r>
            <a:r>
              <a:rPr lang="en-US" sz="1200" dirty="0" err="1" smtClean="0">
                <a:solidFill>
                  <a:srgbClr val="FF0000"/>
                </a:solidFill>
                <a:latin typeface="Arial"/>
                <a:cs typeface="Arial"/>
              </a:rPr>
              <a:t>IUPACUnambiguousDNA</a:t>
            </a:r>
            <a:r>
              <a:rPr lang="en-US" sz="1200" dirty="0" smtClean="0">
                <a:solidFill>
                  <a:srgbClr val="FF0000"/>
                </a:solidFill>
                <a:latin typeface="Arial"/>
                <a:cs typeface="Arial"/>
              </a:rPr>
              <a:t>())</a:t>
            </a:r>
          </a:p>
        </p:txBody>
      </p:sp>
      <p:sp>
        <p:nvSpPr>
          <p:cNvPr id="11" name="ZoneTexte 10"/>
          <p:cNvSpPr txBox="1"/>
          <p:nvPr/>
        </p:nvSpPr>
        <p:spPr>
          <a:xfrm>
            <a:off x="170988" y="263819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latin typeface="Arial"/>
                <a:cs typeface="Arial"/>
              </a:rPr>
              <a:t>&gt;&gt;&gt; my_seq[5] = "G »</a:t>
            </a:r>
            <a:endParaRPr lang="fr-FR" sz="1200" dirty="0" smtClean="0">
              <a:latin typeface="Arial"/>
              <a:cs typeface="Arial"/>
            </a:endParaRPr>
          </a:p>
          <a:p>
            <a:r>
              <a:rPr lang="en-US" sz="1200" dirty="0" err="1" smtClean="0">
                <a:solidFill>
                  <a:srgbClr val="FF0000"/>
                </a:solidFill>
                <a:latin typeface="Arial"/>
                <a:cs typeface="Arial"/>
              </a:rPr>
              <a:t>Traceback</a:t>
            </a:r>
            <a:r>
              <a:rPr lang="en-US" sz="1200" dirty="0" smtClean="0">
                <a:solidFill>
                  <a:srgbClr val="FF0000"/>
                </a:solidFill>
                <a:latin typeface="Arial"/>
                <a:cs typeface="Arial"/>
              </a:rPr>
              <a:t> (most recent call last)</a:t>
            </a:r>
            <a:r>
              <a:rPr lang="en-US" sz="1200" dirty="0" smtClean="0">
                <a:solidFill>
                  <a:srgbClr val="FF0000"/>
                </a:solidFill>
                <a:latin typeface="Arial"/>
                <a:cs typeface="Arial"/>
              </a:rPr>
              <a:t>:</a:t>
            </a:r>
            <a:endParaRPr lang="en-US" sz="1200" dirty="0" smtClean="0">
              <a:solidFill>
                <a:srgbClr val="FF0000"/>
              </a:solidFill>
              <a:latin typeface="Arial"/>
              <a:cs typeface="Arial"/>
            </a:endParaRPr>
          </a:p>
          <a:p>
            <a:r>
              <a:rPr lang="en-US" sz="1200" dirty="0" err="1" smtClean="0">
                <a:solidFill>
                  <a:srgbClr val="FF0000"/>
                </a:solidFill>
                <a:latin typeface="Arial"/>
                <a:cs typeface="Arial"/>
              </a:rPr>
              <a:t>TypeError</a:t>
            </a:r>
            <a:r>
              <a:rPr lang="en-US" sz="1200" dirty="0" smtClean="0">
                <a:solidFill>
                  <a:srgbClr val="FF0000"/>
                </a:solidFill>
                <a:latin typeface="Arial"/>
                <a:cs typeface="Arial"/>
              </a:rPr>
              <a:t>: '</a:t>
            </a:r>
            <a:r>
              <a:rPr lang="en-US" sz="1200" dirty="0" err="1" smtClean="0">
                <a:solidFill>
                  <a:srgbClr val="FF0000"/>
                </a:solidFill>
                <a:latin typeface="Arial"/>
                <a:cs typeface="Arial"/>
              </a:rPr>
              <a:t>Seq</a:t>
            </a:r>
            <a:r>
              <a:rPr lang="en-US" sz="1200" dirty="0" smtClean="0">
                <a:solidFill>
                  <a:srgbClr val="FF0000"/>
                </a:solidFill>
                <a:latin typeface="Arial"/>
                <a:cs typeface="Arial"/>
              </a:rPr>
              <a:t>' object does not support item assignment</a:t>
            </a:r>
          </a:p>
        </p:txBody>
      </p:sp>
      <p:sp>
        <p:nvSpPr>
          <p:cNvPr id="12" name="Espace réservé du contenu 2"/>
          <p:cNvSpPr txBox="1">
            <a:spLocks/>
          </p:cNvSpPr>
          <p:nvPr/>
        </p:nvSpPr>
        <p:spPr>
          <a:xfrm>
            <a:off x="279400" y="2088829"/>
            <a:ext cx="8644466" cy="53294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Observe what happens if you try to edit the sequence:</a:t>
            </a:r>
          </a:p>
          <a:p>
            <a:endParaRPr lang="fr-FR" dirty="0"/>
          </a:p>
        </p:txBody>
      </p:sp>
      <p:sp>
        <p:nvSpPr>
          <p:cNvPr id="13" name="Espace réservé du contenu 2"/>
          <p:cNvSpPr txBox="1">
            <a:spLocks/>
          </p:cNvSpPr>
          <p:nvPr/>
        </p:nvSpPr>
        <p:spPr>
          <a:xfrm>
            <a:off x="170988" y="3375254"/>
            <a:ext cx="8644466" cy="7185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cs typeface="Arial"/>
              </a:rPr>
              <a:t>However, you can convert it into a mutable sequence (a </a:t>
            </a:r>
            <a:r>
              <a:rPr lang="en-US" dirty="0" err="1">
                <a:cs typeface="Arial"/>
              </a:rPr>
              <a:t>MutableSeq</a:t>
            </a:r>
            <a:r>
              <a:rPr lang="en-US" dirty="0">
                <a:cs typeface="Arial"/>
              </a:rPr>
              <a:t> object) and do pretty much anything you want with it:</a:t>
            </a:r>
          </a:p>
          <a:p>
            <a:endParaRPr lang="fr-FR" dirty="0"/>
          </a:p>
        </p:txBody>
      </p:sp>
      <p:sp>
        <p:nvSpPr>
          <p:cNvPr id="14" name="Espace réservé du contenu 2"/>
          <p:cNvSpPr txBox="1">
            <a:spLocks/>
          </p:cNvSpPr>
          <p:nvPr/>
        </p:nvSpPr>
        <p:spPr>
          <a:xfrm>
            <a:off x="170988" y="4809036"/>
            <a:ext cx="8644466" cy="532941"/>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cs typeface="Arial"/>
              </a:defRPr>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Alternatively, you can create a </a:t>
            </a:r>
            <a:r>
              <a:rPr lang="en-US" dirty="0" err="1"/>
              <a:t>MutableSeq</a:t>
            </a:r>
            <a:r>
              <a:rPr lang="en-US" dirty="0"/>
              <a:t> object directly from a string:</a:t>
            </a:r>
          </a:p>
          <a:p>
            <a:endParaRPr lang="fr-FR" dirty="0"/>
          </a:p>
        </p:txBody>
      </p:sp>
      <p:sp>
        <p:nvSpPr>
          <p:cNvPr id="15" name="ZoneTexte 14"/>
          <p:cNvSpPr txBox="1"/>
          <p:nvPr/>
        </p:nvSpPr>
        <p:spPr>
          <a:xfrm>
            <a:off x="170988" y="533063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MutableSeq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MutableSeq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Tree>
    <p:extLst>
      <p:ext uri="{BB962C8B-B14F-4D97-AF65-F5344CB8AC3E}">
        <p14:creationId xmlns:p14="http://schemas.microsoft.com/office/powerpoint/2010/main" val="70292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98920"/>
          </a:xfrm>
        </p:spPr>
        <p:txBody>
          <a:bodyPr/>
          <a:lstStyle/>
          <a:p>
            <a:r>
              <a:rPr lang="en-US" dirty="0"/>
              <a:t>Either way will give you a sequence object which can be changed:</a:t>
            </a:r>
            <a:endParaRPr lang="fr-FR" dirty="0"/>
          </a:p>
        </p:txBody>
      </p:sp>
      <p:sp>
        <p:nvSpPr>
          <p:cNvPr id="4" name="Espace réservé de la date 3"/>
          <p:cNvSpPr>
            <a:spLocks noGrp="1"/>
          </p:cNvSpPr>
          <p:nvPr>
            <p:ph type="dt" sz="half" idx="10"/>
          </p:nvPr>
        </p:nvSpPr>
        <p:spPr/>
        <p:txBody>
          <a:bodyPr/>
          <a:lstStyle/>
          <a:p>
            <a:fld id="{816908AA-A60E-9D4B-A089-9B6A43B56327}"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2830100"/>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latin typeface="Arial"/>
                <a:cs typeface="Arial"/>
              </a:rPr>
              <a:t>&gt;</a:t>
            </a:r>
            <a:r>
              <a:rPr lang="mr-IN" sz="1200" dirty="0">
                <a:latin typeface="Arial"/>
                <a:cs typeface="Arial"/>
              </a:rPr>
              <a:t>&gt;&gt; mutable_seq[5] = "C"</a:t>
            </a:r>
          </a:p>
          <a:p>
            <a:r>
              <a:rPr lang="mr-IN" sz="1200" dirty="0">
                <a:latin typeface="Arial"/>
                <a:cs typeface="Arial"/>
              </a:rPr>
              <a:t>&gt;&gt;&gt; mutable_seq</a:t>
            </a:r>
          </a:p>
          <a:p>
            <a:r>
              <a:rPr lang="mr-IN" sz="1200" dirty="0">
                <a:solidFill>
                  <a:srgbClr val="FF0000"/>
                </a:solidFill>
                <a:latin typeface="Arial"/>
                <a:cs typeface="Arial"/>
              </a:rPr>
              <a:t>MutableSeq('GCCATCGTAATGGGCCGCTGAAAGGGTGCCCGA', IUPACUnambiguousDNA())</a:t>
            </a:r>
          </a:p>
          <a:p>
            <a:r>
              <a:rPr lang="mr-IN" sz="1200" dirty="0">
                <a:latin typeface="Arial"/>
                <a:cs typeface="Arial"/>
              </a:rPr>
              <a:t>&gt;&gt;&gt; mutable_seq.remove("T")</a:t>
            </a:r>
          </a:p>
          <a:p>
            <a:r>
              <a:rPr lang="mr-IN" sz="1200" dirty="0">
                <a:latin typeface="Arial"/>
                <a:cs typeface="Arial"/>
              </a:rPr>
              <a:t>&gt;&gt;&gt; mutable_seq</a:t>
            </a:r>
          </a:p>
          <a:p>
            <a:r>
              <a:rPr lang="mr-IN" sz="1200" dirty="0">
                <a:solidFill>
                  <a:srgbClr val="FF0000"/>
                </a:solidFill>
                <a:latin typeface="Arial"/>
                <a:cs typeface="Arial"/>
              </a:rPr>
              <a:t>MutableSeq('GCCACGTAATGGGCCGCTGAAAGGGTGCCCGA', IUPACUnambiguousDNA())</a:t>
            </a:r>
          </a:p>
          <a:p>
            <a:r>
              <a:rPr lang="mr-IN" sz="1200" dirty="0">
                <a:latin typeface="Arial"/>
                <a:cs typeface="Arial"/>
              </a:rPr>
              <a:t>&gt;&gt;&gt; mutable_seq.reverse()</a:t>
            </a:r>
          </a:p>
          <a:p>
            <a:r>
              <a:rPr lang="mr-IN" sz="1200" dirty="0">
                <a:latin typeface="Arial"/>
                <a:cs typeface="Arial"/>
              </a:rPr>
              <a:t>&gt;&gt;&gt; mutable_seq</a:t>
            </a:r>
          </a:p>
          <a:p>
            <a:r>
              <a:rPr lang="mr-IN" sz="1200" dirty="0">
                <a:solidFill>
                  <a:srgbClr val="FF0000"/>
                </a:solidFill>
                <a:latin typeface="Arial"/>
                <a:cs typeface="Arial"/>
              </a:rPr>
              <a:t>MutableSeq('AGCCCGTGGGAAAGTCGCCGGGTAATGCACCG',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8" name="ZoneTexte 7"/>
          <p:cNvSpPr txBox="1"/>
          <p:nvPr/>
        </p:nvSpPr>
        <p:spPr>
          <a:xfrm>
            <a:off x="279400" y="1853134"/>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MutableSeq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MutableSeq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9" name="Espace réservé du contenu 2"/>
          <p:cNvSpPr txBox="1">
            <a:spLocks/>
          </p:cNvSpPr>
          <p:nvPr/>
        </p:nvSpPr>
        <p:spPr>
          <a:xfrm>
            <a:off x="279400" y="4634814"/>
            <a:ext cx="8644466" cy="70643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a:t>
            </a:r>
            <a:r>
              <a:rPr lang="en-US" dirty="0" smtClean="0"/>
              <a:t>ote </a:t>
            </a:r>
            <a:r>
              <a:rPr lang="en-US" dirty="0"/>
              <a:t>that unlike </a:t>
            </a:r>
            <a:r>
              <a:rPr lang="en-US" dirty="0" smtClean="0"/>
              <a:t>the </a:t>
            </a:r>
            <a:r>
              <a:rPr lang="en-US" dirty="0" err="1" smtClean="0"/>
              <a:t>Seq</a:t>
            </a:r>
            <a:r>
              <a:rPr lang="en-US" dirty="0"/>
              <a:t> </a:t>
            </a:r>
            <a:r>
              <a:rPr lang="en-US" dirty="0" smtClean="0"/>
              <a:t>object</a:t>
            </a:r>
            <a:r>
              <a:rPr lang="en-US" dirty="0"/>
              <a:t>, </a:t>
            </a:r>
            <a:r>
              <a:rPr lang="en-US" dirty="0" smtClean="0"/>
              <a:t>the </a:t>
            </a:r>
            <a:r>
              <a:rPr lang="en-US" dirty="0" err="1" smtClean="0"/>
              <a:t>MutableSeq</a:t>
            </a:r>
            <a:r>
              <a:rPr lang="en-US" dirty="0"/>
              <a:t> </a:t>
            </a:r>
            <a:r>
              <a:rPr lang="en-US" dirty="0" smtClean="0"/>
              <a:t>object's </a:t>
            </a:r>
            <a:r>
              <a:rPr lang="en-US" dirty="0"/>
              <a:t>methods </a:t>
            </a:r>
            <a:r>
              <a:rPr lang="en-US" dirty="0" smtClean="0"/>
              <a:t>like </a:t>
            </a:r>
            <a:r>
              <a:rPr lang="en-US" dirty="0" err="1" smtClean="0"/>
              <a:t>reverse_complement</a:t>
            </a:r>
            <a:r>
              <a:rPr lang="en-US" dirty="0"/>
              <a:t>(</a:t>
            </a:r>
            <a:r>
              <a:rPr lang="en-US" dirty="0" smtClean="0"/>
              <a:t>) and</a:t>
            </a:r>
            <a:r>
              <a:rPr lang="en-US" dirty="0"/>
              <a:t> </a:t>
            </a:r>
            <a:r>
              <a:rPr lang="en-US" dirty="0" smtClean="0"/>
              <a:t>reverse</a:t>
            </a:r>
            <a:r>
              <a:rPr lang="en-US" dirty="0"/>
              <a:t>(</a:t>
            </a:r>
            <a:r>
              <a:rPr lang="en-US" dirty="0" smtClean="0"/>
              <a:t>) act </a:t>
            </a:r>
            <a:r>
              <a:rPr lang="en-US" dirty="0"/>
              <a:t>in-situ!</a:t>
            </a:r>
          </a:p>
          <a:p>
            <a:endParaRPr lang="fr-FR" dirty="0"/>
          </a:p>
        </p:txBody>
      </p:sp>
      <p:sp>
        <p:nvSpPr>
          <p:cNvPr id="10" name="ZoneTexte 9"/>
          <p:cNvSpPr txBox="1"/>
          <p:nvPr/>
        </p:nvSpPr>
        <p:spPr>
          <a:xfrm>
            <a:off x="279400" y="543028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new_seq</a:t>
            </a:r>
            <a:r>
              <a:rPr lang="en-US" sz="1200" dirty="0"/>
              <a:t> = </a:t>
            </a:r>
            <a:r>
              <a:rPr lang="en-US" sz="1200" dirty="0" err="1"/>
              <a:t>mutable_seq.toseq</a:t>
            </a:r>
            <a:r>
              <a:rPr lang="en-US" sz="1200" dirty="0"/>
              <a:t>()</a:t>
            </a:r>
          </a:p>
          <a:p>
            <a:r>
              <a:rPr lang="en-US" sz="1200" dirty="0"/>
              <a:t>&gt;&gt;&gt; </a:t>
            </a:r>
            <a:r>
              <a:rPr lang="en-US" sz="1200" dirty="0" err="1"/>
              <a:t>new_seq</a:t>
            </a:r>
            <a:endParaRPr lang="en-US" sz="1200" dirty="0"/>
          </a:p>
          <a:p>
            <a:r>
              <a:rPr lang="en-US" sz="1200" dirty="0" err="1">
                <a:solidFill>
                  <a:srgbClr val="FF0000"/>
                </a:solidFill>
              </a:rPr>
              <a:t>Seq</a:t>
            </a:r>
            <a:r>
              <a:rPr lang="en-US" sz="1200" dirty="0">
                <a:solidFill>
                  <a:srgbClr val="FF0000"/>
                </a:solidFill>
              </a:rPr>
              <a:t>('AGCCCGTGGGAAAGTCGCCGGGTAATGCACCG', </a:t>
            </a:r>
            <a:r>
              <a:rPr lang="en-US" sz="1200" dirty="0" err="1">
                <a:solidFill>
                  <a:srgbClr val="FF0000"/>
                </a:solidFill>
              </a:rPr>
              <a:t>IUPACUnambiguousDNA</a:t>
            </a:r>
            <a:r>
              <a:rPr lang="en-US" sz="1200" dirty="0">
                <a:solidFill>
                  <a:srgbClr val="FF0000"/>
                </a:solidFill>
              </a:rPr>
              <a:t>())</a:t>
            </a:r>
          </a:p>
        </p:txBody>
      </p:sp>
    </p:spTree>
    <p:extLst>
      <p:ext uri="{BB962C8B-B14F-4D97-AF65-F5344CB8AC3E}">
        <p14:creationId xmlns:p14="http://schemas.microsoft.com/office/powerpoint/2010/main" val="68591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UnknowSeq</a:t>
            </a:r>
            <a:r>
              <a:rPr lang="fr-FR" dirty="0" smtClean="0"/>
              <a:t> </a:t>
            </a:r>
            <a:r>
              <a:rPr lang="fr-FR" dirty="0" err="1" smtClean="0"/>
              <a:t>objects</a:t>
            </a:r>
            <a:endParaRPr lang="fr-FR" dirty="0"/>
          </a:p>
        </p:txBody>
      </p:sp>
      <p:sp>
        <p:nvSpPr>
          <p:cNvPr id="3" name="Espace réservé du contenu 2"/>
          <p:cNvSpPr>
            <a:spLocks noGrp="1"/>
          </p:cNvSpPr>
          <p:nvPr>
            <p:ph idx="1"/>
          </p:nvPr>
        </p:nvSpPr>
        <p:spPr>
          <a:xfrm>
            <a:off x="279400" y="1236134"/>
            <a:ext cx="8644466" cy="1632942"/>
          </a:xfrm>
        </p:spPr>
        <p:txBody>
          <a:bodyPr/>
          <a:lstStyle/>
          <a:p>
            <a:r>
              <a:rPr lang="en-US" dirty="0" smtClean="0"/>
              <a:t>Subclass </a:t>
            </a:r>
            <a:r>
              <a:rPr lang="en-US" dirty="0"/>
              <a:t>of the </a:t>
            </a:r>
            <a:r>
              <a:rPr lang="en-US" dirty="0" smtClean="0"/>
              <a:t>basic </a:t>
            </a:r>
            <a:r>
              <a:rPr lang="en-US" dirty="0" err="1" smtClean="0"/>
              <a:t>Seq</a:t>
            </a:r>
            <a:r>
              <a:rPr lang="en-US" dirty="0"/>
              <a:t> </a:t>
            </a:r>
            <a:r>
              <a:rPr lang="en-US" dirty="0" smtClean="0"/>
              <a:t>object </a:t>
            </a:r>
          </a:p>
          <a:p>
            <a:r>
              <a:rPr lang="en-US" dirty="0" smtClean="0"/>
              <a:t>Represent </a:t>
            </a:r>
            <a:r>
              <a:rPr lang="en-US" dirty="0"/>
              <a:t>a sequence </a:t>
            </a:r>
            <a:r>
              <a:rPr lang="en-US" dirty="0" smtClean="0"/>
              <a:t>where we </a:t>
            </a:r>
            <a:r>
              <a:rPr lang="en-US" dirty="0"/>
              <a:t>know the length, but not the actual letters making it up. </a:t>
            </a:r>
            <a:endParaRPr lang="en-US" dirty="0" smtClean="0"/>
          </a:p>
          <a:p>
            <a:r>
              <a:rPr lang="en-US" dirty="0" smtClean="0"/>
              <a:t>Better than </a:t>
            </a:r>
            <a:r>
              <a:rPr lang="en-US" dirty="0" err="1" smtClean="0"/>
              <a:t>Seq</a:t>
            </a:r>
            <a:r>
              <a:rPr lang="en-US" dirty="0" smtClean="0"/>
              <a:t> object for memory</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FA7473CA-1C1D-5047-82A9-6D3164075AEC}"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2359507"/>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UnknownSeq</a:t>
            </a:r>
          </a:p>
          <a:p>
            <a:r>
              <a:rPr lang="mr-IN" sz="1200" dirty="0">
                <a:latin typeface="Arial"/>
                <a:cs typeface="Arial"/>
              </a:rPr>
              <a:t>&gt;&gt;&gt; unk = UnknownSeq(20)</a:t>
            </a:r>
          </a:p>
          <a:p>
            <a:r>
              <a:rPr lang="mr-IN" sz="1200" dirty="0">
                <a:latin typeface="Arial"/>
                <a:cs typeface="Arial"/>
              </a:rPr>
              <a:t>&gt;&gt;&gt; unk</a:t>
            </a:r>
          </a:p>
          <a:p>
            <a:r>
              <a:rPr lang="mr-IN" sz="1200" dirty="0">
                <a:solidFill>
                  <a:srgbClr val="FF0000"/>
                </a:solidFill>
                <a:latin typeface="Arial"/>
                <a:cs typeface="Arial"/>
              </a:rPr>
              <a:t>UnknownSeq(20, alphabet = Alphabet(), character = '?')</a:t>
            </a:r>
          </a:p>
          <a:p>
            <a:r>
              <a:rPr lang="mr-IN" sz="1200" dirty="0">
                <a:latin typeface="Arial"/>
                <a:cs typeface="Arial"/>
              </a:rPr>
              <a:t>&gt;&gt;&gt; print(unk)</a:t>
            </a:r>
          </a:p>
          <a:p>
            <a:r>
              <a:rPr lang="mr-IN" sz="1200" dirty="0">
                <a:solidFill>
                  <a:srgbClr val="FF0000"/>
                </a:solidFill>
                <a:latin typeface="Arial"/>
                <a:cs typeface="Arial"/>
              </a:rPr>
              <a:t>????????????????????</a:t>
            </a:r>
          </a:p>
          <a:p>
            <a:r>
              <a:rPr lang="mr-IN" sz="1200" dirty="0">
                <a:latin typeface="Arial"/>
                <a:cs typeface="Arial"/>
              </a:rPr>
              <a:t>&gt;&gt;&gt; len(unk)</a:t>
            </a:r>
          </a:p>
          <a:p>
            <a:r>
              <a:rPr lang="mr-IN" sz="1200" dirty="0" smtClean="0">
                <a:solidFill>
                  <a:srgbClr val="FF0000"/>
                </a:solidFill>
                <a:latin typeface="Arial"/>
                <a:cs typeface="Arial"/>
              </a:rPr>
              <a:t>20</a:t>
            </a:r>
            <a:endParaRPr lang="fr-FR" sz="1200" dirty="0" smtClean="0">
              <a:solidFill>
                <a:srgbClr val="FF0000"/>
              </a:solidFill>
              <a:latin typeface="Arial"/>
              <a:cs typeface="Arial"/>
            </a:endParaRPr>
          </a:p>
        </p:txBody>
      </p:sp>
      <p:sp>
        <p:nvSpPr>
          <p:cNvPr id="8" name="ZoneTexte 7"/>
          <p:cNvSpPr txBox="1"/>
          <p:nvPr/>
        </p:nvSpPr>
        <p:spPr>
          <a:xfrm>
            <a:off x="283491" y="3986642"/>
            <a:ext cx="8640375" cy="697952"/>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S</a:t>
            </a:r>
            <a:r>
              <a:rPr lang="en-US" dirty="0" smtClean="0"/>
              <a:t>pecify </a:t>
            </a:r>
            <a:r>
              <a:rPr lang="en-US" dirty="0"/>
              <a:t>an alphabet, meaning for nucleotide sequences the letter defaults to </a:t>
            </a:r>
            <a:r>
              <a:rPr lang="en-US" dirty="0" smtClean="0"/>
              <a:t>“N</a:t>
            </a:r>
            <a:r>
              <a:rPr lang="en-US" dirty="0"/>
              <a:t>" </a:t>
            </a:r>
            <a:r>
              <a:rPr lang="en-US" dirty="0" smtClean="0"/>
              <a:t>and for </a:t>
            </a:r>
            <a:r>
              <a:rPr lang="en-US" dirty="0"/>
              <a:t>proteins </a:t>
            </a:r>
            <a:r>
              <a:rPr lang="en-US" dirty="0" smtClean="0"/>
              <a:t>“X</a:t>
            </a:r>
            <a:r>
              <a:rPr lang="en-US" dirty="0"/>
              <a:t>", rather than just </a:t>
            </a:r>
            <a:r>
              <a:rPr lang="en-US" dirty="0" smtClean="0"/>
              <a:t>“?</a:t>
            </a:r>
            <a:r>
              <a:rPr lang="en-US" dirty="0"/>
              <a:t>"</a:t>
            </a:r>
          </a:p>
          <a:p>
            <a:endParaRPr lang="fr-FR" dirty="0"/>
          </a:p>
        </p:txBody>
      </p:sp>
      <p:sp>
        <p:nvSpPr>
          <p:cNvPr id="9" name="ZoneTexte 8"/>
          <p:cNvSpPr txBox="1"/>
          <p:nvPr/>
        </p:nvSpPr>
        <p:spPr>
          <a:xfrm>
            <a:off x="264477" y="4811907"/>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Bio.Seq</a:t>
            </a:r>
            <a:r>
              <a:rPr lang="en-US" sz="1200" dirty="0"/>
              <a:t> import </a:t>
            </a:r>
            <a:r>
              <a:rPr lang="en-US" sz="1200" dirty="0" err="1"/>
              <a:t>UnknownSeq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unk_dna</a:t>
            </a:r>
            <a:r>
              <a:rPr lang="en-US" sz="1200" dirty="0"/>
              <a:t> = </a:t>
            </a:r>
            <a:r>
              <a:rPr lang="en-US" sz="1200" dirty="0" err="1"/>
              <a:t>UnknownSeq</a:t>
            </a:r>
            <a:r>
              <a:rPr lang="en-US" sz="1200" dirty="0"/>
              <a:t>(20, alphabet=</a:t>
            </a:r>
            <a:r>
              <a:rPr lang="en-US" sz="1200" dirty="0" err="1"/>
              <a:t>IUPAC.ambiguous_dna</a:t>
            </a:r>
            <a:r>
              <a:rPr lang="en-US" sz="1200" dirty="0"/>
              <a:t>)</a:t>
            </a:r>
          </a:p>
          <a:p>
            <a:r>
              <a:rPr lang="en-US" sz="1200" dirty="0"/>
              <a:t>&gt;&gt;&gt; </a:t>
            </a:r>
            <a:r>
              <a:rPr lang="en-US" sz="1200" dirty="0" err="1"/>
              <a:t>unk_dna</a:t>
            </a:r>
            <a:endParaRPr lang="en-US" sz="1200" dirty="0"/>
          </a:p>
          <a:p>
            <a:r>
              <a:rPr lang="en-US" sz="1200" dirty="0" err="1">
                <a:solidFill>
                  <a:srgbClr val="FF0000"/>
                </a:solidFill>
              </a:rPr>
              <a:t>UnknownSeq</a:t>
            </a:r>
            <a:r>
              <a:rPr lang="en-US" sz="1200" dirty="0">
                <a:solidFill>
                  <a:srgbClr val="FF0000"/>
                </a:solidFill>
              </a:rPr>
              <a:t>(20, alphabet = </a:t>
            </a:r>
            <a:r>
              <a:rPr lang="en-US" sz="1200" dirty="0" err="1">
                <a:solidFill>
                  <a:srgbClr val="FF0000"/>
                </a:solidFill>
              </a:rPr>
              <a:t>IUPACAmbiguousDNA</a:t>
            </a:r>
            <a:r>
              <a:rPr lang="en-US" sz="1200" dirty="0">
                <a:solidFill>
                  <a:srgbClr val="FF0000"/>
                </a:solidFill>
              </a:rPr>
              <a:t>(), character = 'N')</a:t>
            </a:r>
          </a:p>
          <a:p>
            <a:r>
              <a:rPr lang="en-US" sz="1200" dirty="0"/>
              <a:t>&gt;&gt;&gt; print(</a:t>
            </a:r>
            <a:r>
              <a:rPr lang="en-US" sz="1200" dirty="0" err="1"/>
              <a:t>unk_dna</a:t>
            </a:r>
            <a:r>
              <a:rPr lang="en-US" sz="1200" dirty="0"/>
              <a:t>)</a:t>
            </a:r>
          </a:p>
          <a:p>
            <a:r>
              <a:rPr lang="en-US" sz="1200" dirty="0" smtClean="0">
                <a:solidFill>
                  <a:srgbClr val="FF0000"/>
                </a:solidFill>
              </a:rPr>
              <a:t>NNNNNNNNNNNNNNNNNNNN</a:t>
            </a:r>
            <a:endParaRPr lang="en-US" sz="1200" dirty="0">
              <a:solidFill>
                <a:srgbClr val="FF0000"/>
              </a:solidFill>
            </a:endParaRPr>
          </a:p>
        </p:txBody>
      </p:sp>
    </p:spTree>
    <p:extLst>
      <p:ext uri="{BB962C8B-B14F-4D97-AF65-F5344CB8AC3E}">
        <p14:creationId xmlns:p14="http://schemas.microsoft.com/office/powerpoint/2010/main" val="4060957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881040A-37B7-1E4F-8B8D-A8349C44DD58}"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Tree>
    <p:extLst>
      <p:ext uri="{BB962C8B-B14F-4D97-AF65-F5344CB8AC3E}">
        <p14:creationId xmlns:p14="http://schemas.microsoft.com/office/powerpoint/2010/main" val="263222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r>
              <a:rPr lang="en-US" dirty="0"/>
              <a:t>U</a:t>
            </a:r>
            <a:r>
              <a:rPr lang="en-US" dirty="0" smtClean="0"/>
              <a:t>sing richly annotated sequence data, say from </a:t>
            </a:r>
            <a:r>
              <a:rPr lang="en-US" dirty="0" err="1" smtClean="0"/>
              <a:t>GenBank</a:t>
            </a:r>
            <a:r>
              <a:rPr lang="en-US" dirty="0" smtClean="0"/>
              <a:t> or EMBL files,</a:t>
            </a:r>
          </a:p>
          <a:p>
            <a:pPr algn="just"/>
            <a:r>
              <a:rPr lang="en-US" dirty="0"/>
              <a:t>C</a:t>
            </a:r>
            <a:r>
              <a:rPr lang="en-US" dirty="0" smtClean="0"/>
              <a:t>over most things to do with the </a:t>
            </a:r>
            <a:r>
              <a:rPr lang="en-US" dirty="0" err="1" smtClean="0"/>
              <a:t>SeqRecord</a:t>
            </a:r>
            <a:r>
              <a:rPr lang="en-US" dirty="0" smtClean="0"/>
              <a:t> and </a:t>
            </a:r>
            <a:r>
              <a:rPr lang="en-US" dirty="0" err="1" smtClean="0"/>
              <a:t>SeqFeature</a:t>
            </a:r>
            <a:r>
              <a:rPr lang="en-US" dirty="0" smtClean="0"/>
              <a:t> objects</a:t>
            </a:r>
          </a:p>
          <a:p>
            <a:pPr algn="just"/>
            <a:r>
              <a:rPr lang="en-US" dirty="0"/>
              <a:t>R</a:t>
            </a:r>
            <a:r>
              <a:rPr lang="en-US" dirty="0" smtClean="0"/>
              <a:t>ead 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a:t>.</a:t>
            </a:r>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en-US" sz="1600" dirty="0" smtClean="0"/>
              <a:t> </a:t>
            </a:r>
            <a:r>
              <a:rPr lang="en-US" dirty="0" smtClean="0"/>
              <a:t>string</a:t>
            </a:r>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The keys are the name of the information, and the information </a:t>
            </a:r>
            <a:r>
              <a:rPr lang="en-US" dirty="0" smtClean="0"/>
              <a:t>is contained </a:t>
            </a:r>
            <a:r>
              <a:rPr lang="en-US" dirty="0"/>
              <a:t>in the value as a Python sequence (i.e. a list, tuple or string) with the same length </a:t>
            </a:r>
            <a:r>
              <a:rPr lang="en-US" dirty="0" smtClean="0"/>
              <a:t>as the </a:t>
            </a:r>
            <a:r>
              <a:rPr lang="en-US" dirty="0"/>
              <a:t>sequence itself. This is often used for quality scores (e.g. Section 20.1.6) or secondary </a:t>
            </a:r>
            <a:r>
              <a:rPr lang="en-US" dirty="0" smtClean="0"/>
              <a:t>structure information </a:t>
            </a:r>
            <a:r>
              <a:rPr lang="en-US" dirty="0"/>
              <a:t>(e.g.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a:t>
            </a:r>
            <a:r>
              <a:rPr lang="en-US" dirty="0" smtClean="0"/>
              <a:t>files</a:t>
            </a:r>
            <a:r>
              <a:rPr lang="en-US" dirty="0"/>
              <a:t>)</a:t>
            </a:r>
            <a:r>
              <a:rPr lang="en-US" dirty="0" smtClean="0"/>
              <a:t>.</a:t>
            </a:r>
          </a:p>
          <a:p>
            <a:r>
              <a:rPr lang="en-US" dirty="0" smtClean="0">
                <a:solidFill>
                  <a:srgbClr val="0076A8"/>
                </a:solidFill>
              </a:rPr>
              <a:t>.annotations </a:t>
            </a:r>
            <a:r>
              <a:rPr lang="en-US" dirty="0" smtClean="0"/>
              <a:t>- A </a:t>
            </a:r>
            <a:r>
              <a:rPr lang="en-US" dirty="0"/>
              <a:t>dictionary of additional information about the sequence. The keys are the name </a:t>
            </a:r>
            <a:r>
              <a:rPr lang="en-US" dirty="0" smtClean="0"/>
              <a:t>of the </a:t>
            </a:r>
            <a:r>
              <a:rPr lang="en-US" dirty="0"/>
              <a:t>information, and the information is contained in the value. This allows the addition of </a:t>
            </a:r>
            <a:r>
              <a:rPr lang="en-US" dirty="0" smtClean="0"/>
              <a:t>more “unstructured</a:t>
            </a:r>
            <a:r>
              <a:rPr lang="en-US" dirty="0"/>
              <a:t>" information to the sequence.</a:t>
            </a:r>
          </a:p>
          <a:p>
            <a:r>
              <a:rPr lang="en-US" dirty="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 The structure of </a:t>
            </a:r>
            <a:r>
              <a:rPr lang="en-US" dirty="0" smtClean="0"/>
              <a:t>sequence features </a:t>
            </a:r>
            <a:r>
              <a:rPr lang="en-US" dirty="0"/>
              <a:t>is described below in Section 4.3.</a:t>
            </a:r>
          </a:p>
          <a:p>
            <a:r>
              <a:rPr lang="en-US" dirty="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36</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37</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38</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39</a:t>
            </a:fld>
            <a:endParaRPr lang="fr-FR" dirty="0"/>
          </a:p>
        </p:txBody>
      </p:sp>
      <p:sp>
        <p:nvSpPr>
          <p:cNvPr id="7" name="Espace réservé du contenu 2"/>
          <p:cNvSpPr>
            <a:spLocks noGrp="1"/>
          </p:cNvSpPr>
          <p:nvPr>
            <p:ph idx="1"/>
          </p:nvPr>
        </p:nvSpPr>
        <p:spPr>
          <a:xfrm>
            <a:off x="279400" y="941294"/>
            <a:ext cx="8644466" cy="759745"/>
          </a:xfrm>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biopython</a:t>
            </a:r>
            <a:r>
              <a:rPr lang="en-US" dirty="0">
                <a:hlinkClick r:id="rId2"/>
              </a:rPr>
              <a:t>/</a:t>
            </a:r>
            <a:r>
              <a:rPr lang="en-US" dirty="0" err="1">
                <a:hlinkClick r:id="rId2"/>
              </a:rPr>
              <a:t>biopython</a:t>
            </a:r>
            <a:r>
              <a:rPr lang="en-US" dirty="0">
                <a:hlinkClick r:id="rId2"/>
              </a:rPr>
              <a:t>/blob/master/Tests/</a:t>
            </a:r>
            <a:r>
              <a:rPr lang="en-US" dirty="0" err="1">
                <a:hlinkClick r:id="rId2"/>
              </a:rPr>
              <a:t>GenBank</a:t>
            </a:r>
            <a:r>
              <a:rPr lang="en-US" dirty="0">
                <a:hlinkClick r:id="rId2"/>
              </a:rPr>
              <a:t>/NC_005816</a:t>
            </a:r>
            <a:r>
              <a:rPr lang="en-US" dirty="0" smtClean="0">
                <a:hlinkClick r:id="rId2"/>
              </a:rPr>
              <a:t>.fna</a:t>
            </a:r>
            <a:endParaRPr lang="fr-FR" dirty="0"/>
          </a:p>
        </p:txBody>
      </p:sp>
      <p:sp>
        <p:nvSpPr>
          <p:cNvPr id="8" name="ZoneTexte 7"/>
          <p:cNvSpPr txBox="1"/>
          <p:nvPr/>
        </p:nvSpPr>
        <p:spPr>
          <a:xfrm>
            <a:off x="279400" y="1703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311276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0" name="ZoneTexte 9"/>
          <p:cNvSpPr txBox="1"/>
          <p:nvPr/>
        </p:nvSpPr>
        <p:spPr>
          <a:xfrm>
            <a:off x="279400" y="496798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11" name="Espace réservé du contenu 2"/>
          <p:cNvSpPr txBox="1">
            <a:spLocks/>
          </p:cNvSpPr>
          <p:nvPr/>
        </p:nvSpPr>
        <p:spPr>
          <a:xfrm>
            <a:off x="279400" y="3589508"/>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Tree>
    <p:extLst>
      <p:ext uri="{BB962C8B-B14F-4D97-AF65-F5344CB8AC3E}">
        <p14:creationId xmlns:p14="http://schemas.microsoft.com/office/powerpoint/2010/main" val="4639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fonctionnalités </a:t>
            </a:r>
            <a:r>
              <a:rPr lang="fr-FR" dirty="0" err="1" smtClean="0"/>
              <a:t>Biopython</a:t>
            </a:r>
            <a:r>
              <a:rPr lang="fr-FR" dirty="0" smtClean="0"/>
              <a:t> </a:t>
            </a:r>
            <a:r>
              <a:rPr lang="mr-IN" dirty="0" smtClean="0"/>
              <a:t>(</a:t>
            </a:r>
            <a:r>
              <a:rPr lang="fr-FR" dirty="0" smtClean="0"/>
              <a:t>1)</a:t>
            </a:r>
            <a:endParaRPr lang="fr-FR" dirty="0"/>
          </a:p>
        </p:txBody>
      </p:sp>
      <p:sp>
        <p:nvSpPr>
          <p:cNvPr id="3" name="Espace réservé du contenu 2"/>
          <p:cNvSpPr>
            <a:spLocks noGrp="1"/>
          </p:cNvSpPr>
          <p:nvPr>
            <p:ph idx="1"/>
          </p:nvPr>
        </p:nvSpPr>
        <p:spPr/>
        <p:txBody>
          <a:bodyPr/>
          <a:lstStyle/>
          <a:p>
            <a:r>
              <a:rPr lang="en-US" dirty="0"/>
              <a:t>The ability to parse bioinformatics </a:t>
            </a:r>
            <a:r>
              <a:rPr lang="en-US" dirty="0" smtClean="0"/>
              <a:t>files </a:t>
            </a:r>
            <a:r>
              <a:rPr lang="en-US" dirty="0"/>
              <a:t>into Python utilizable data structures, including support </a:t>
            </a:r>
            <a:r>
              <a:rPr lang="en-US" dirty="0" smtClean="0"/>
              <a:t>for the </a:t>
            </a:r>
            <a:r>
              <a:rPr lang="en-US" dirty="0"/>
              <a:t>following formats</a:t>
            </a:r>
            <a:r>
              <a:rPr lang="en-US" dirty="0" smtClean="0"/>
              <a:t>:</a:t>
            </a:r>
            <a:endParaRPr lang="en-US" dirty="0"/>
          </a:p>
          <a:p>
            <a:pPr lvl="1"/>
            <a:r>
              <a:rPr lang="en-US" sz="1800" dirty="0"/>
              <a:t>Blast output </a:t>
            </a:r>
            <a:r>
              <a:rPr lang="en-US" sz="1800" dirty="0" smtClean="0"/>
              <a:t>- </a:t>
            </a:r>
            <a:r>
              <a:rPr lang="en-US" sz="1800" dirty="0"/>
              <a:t>both from standalone and WWW </a:t>
            </a:r>
            <a:r>
              <a:rPr lang="en-US" sz="1800" dirty="0" smtClean="0"/>
              <a:t>Blast</a:t>
            </a:r>
          </a:p>
          <a:p>
            <a:pPr lvl="1"/>
            <a:r>
              <a:rPr lang="en-US" sz="1800" dirty="0" err="1" smtClean="0"/>
              <a:t>Clustalw</a:t>
            </a:r>
            <a:endParaRPr lang="en-US" sz="1800" dirty="0"/>
          </a:p>
          <a:p>
            <a:pPr lvl="1"/>
            <a:r>
              <a:rPr lang="en-US" sz="1800" dirty="0" smtClean="0"/>
              <a:t>FASTA</a:t>
            </a:r>
            <a:endParaRPr lang="en-US" sz="1800" dirty="0"/>
          </a:p>
          <a:p>
            <a:pPr lvl="1"/>
            <a:r>
              <a:rPr lang="en-US" sz="1800" dirty="0" err="1" smtClean="0"/>
              <a:t>GenBank</a:t>
            </a:r>
            <a:endParaRPr lang="en-US" sz="1800" dirty="0"/>
          </a:p>
          <a:p>
            <a:pPr lvl="1"/>
            <a:r>
              <a:rPr lang="en-US" sz="1800" dirty="0"/>
              <a:t>PubMed and </a:t>
            </a:r>
            <a:r>
              <a:rPr lang="en-US" sz="1800" dirty="0" smtClean="0"/>
              <a:t>Medline</a:t>
            </a:r>
            <a:endParaRPr lang="en-US" sz="1800" dirty="0"/>
          </a:p>
          <a:p>
            <a:pPr lvl="1"/>
            <a:r>
              <a:rPr lang="en-US" sz="1800" dirty="0" err="1"/>
              <a:t>ExPASy</a:t>
            </a:r>
            <a:r>
              <a:rPr lang="en-US" sz="1800" dirty="0"/>
              <a:t> </a:t>
            </a:r>
            <a:r>
              <a:rPr lang="en-US" sz="1800" dirty="0" smtClean="0"/>
              <a:t>files</a:t>
            </a:r>
            <a:r>
              <a:rPr lang="en-US" sz="1800" dirty="0"/>
              <a:t>, like Enzyme and </a:t>
            </a:r>
            <a:r>
              <a:rPr lang="en-US" sz="1800" dirty="0" err="1" smtClean="0"/>
              <a:t>Prosite</a:t>
            </a:r>
            <a:endParaRPr lang="en-US" sz="1800" dirty="0"/>
          </a:p>
          <a:p>
            <a:pPr lvl="1"/>
            <a:r>
              <a:rPr lang="en-US" sz="1800" dirty="0"/>
              <a:t>SCOP, including </a:t>
            </a:r>
            <a:r>
              <a:rPr lang="en-US" sz="1800" dirty="0" smtClean="0"/>
              <a:t>“</a:t>
            </a:r>
            <a:r>
              <a:rPr lang="en-US" sz="1800" dirty="0" err="1" smtClean="0"/>
              <a:t>dom</a:t>
            </a:r>
            <a:r>
              <a:rPr lang="en-US" sz="1800" dirty="0" smtClean="0"/>
              <a:t>”</a:t>
            </a:r>
            <a:r>
              <a:rPr lang="en-US" sz="1800" dirty="0" smtClean="0"/>
              <a:t> </a:t>
            </a:r>
            <a:r>
              <a:rPr lang="en-US" sz="1800" dirty="0"/>
              <a:t>and </a:t>
            </a:r>
            <a:r>
              <a:rPr lang="en-US" sz="1800" dirty="0" smtClean="0"/>
              <a:t>“</a:t>
            </a:r>
            <a:r>
              <a:rPr lang="en-US" sz="1800" dirty="0" err="1" smtClean="0"/>
              <a:t>lin</a:t>
            </a:r>
            <a:r>
              <a:rPr lang="en-US" sz="1800" dirty="0" smtClean="0"/>
              <a:t>”</a:t>
            </a:r>
            <a:r>
              <a:rPr lang="en-US" sz="1800" dirty="0" smtClean="0"/>
              <a:t> </a:t>
            </a:r>
            <a:r>
              <a:rPr lang="en-US" sz="1800" dirty="0" smtClean="0"/>
              <a:t>files</a:t>
            </a:r>
            <a:endParaRPr lang="en-US" sz="1800" dirty="0"/>
          </a:p>
          <a:p>
            <a:pPr lvl="1"/>
            <a:r>
              <a:rPr lang="en-US" sz="1800" dirty="0" err="1" smtClean="0"/>
              <a:t>UniGene</a:t>
            </a:r>
            <a:endParaRPr lang="en-US" sz="1800" dirty="0"/>
          </a:p>
          <a:p>
            <a:pPr lvl="1"/>
            <a:r>
              <a:rPr lang="en-US" sz="1800" dirty="0" err="1"/>
              <a:t>SwissProt</a:t>
            </a:r>
            <a:endParaRPr lang="en-US" sz="1800" dirty="0"/>
          </a:p>
          <a:p>
            <a:endParaRPr lang="fr-FR" dirty="0"/>
          </a:p>
        </p:txBody>
      </p:sp>
      <p:sp>
        <p:nvSpPr>
          <p:cNvPr id="4" name="Espace réservé de la date 3"/>
          <p:cNvSpPr>
            <a:spLocks noGrp="1"/>
          </p:cNvSpPr>
          <p:nvPr>
            <p:ph type="dt" sz="half" idx="10"/>
          </p:nvPr>
        </p:nvSpPr>
        <p:spPr/>
        <p:txBody>
          <a:bodyPr/>
          <a:lstStyle/>
          <a:p>
            <a:fld id="{B30A75EC-4088-B547-BDB8-649A7E021FEA}"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2971996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E3E0818-2A22-BB4C-A3D2-172170FC9800}"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40</a:t>
            </a:fld>
            <a:endParaRPr lang="fr-FR" dirty="0"/>
          </a:p>
        </p:txBody>
      </p:sp>
    </p:spTree>
    <p:extLst>
      <p:ext uri="{BB962C8B-B14F-4D97-AF65-F5344CB8AC3E}">
        <p14:creationId xmlns:p14="http://schemas.microsoft.com/office/powerpoint/2010/main" val="1654523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41</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42</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r>
              <a:rPr lang="en-US" dirty="0"/>
              <a:t>based on the </a:t>
            </a:r>
            <a:r>
              <a:rPr lang="en-US" dirty="0" err="1"/>
              <a:t>GenBank</a:t>
            </a:r>
            <a:r>
              <a:rPr lang="en-US" dirty="0"/>
              <a:t>/EMBL feature </a:t>
            </a:r>
            <a:r>
              <a:rPr lang="en-US" dirty="0" smtClean="0"/>
              <a:t>tables</a:t>
            </a:r>
          </a:p>
          <a:p>
            <a:r>
              <a:rPr lang="en-US" dirty="0"/>
              <a:t>The 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r>
              <a:rPr lang="fr-FR" dirty="0" err="1" smtClean="0"/>
              <a:t>T</a:t>
            </a:r>
            <a:r>
              <a:rPr lang="en-US" dirty="0" smtClean="0"/>
              <a:t>his 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43</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44</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\evidence" and the </a:t>
            </a:r>
            <a:r>
              <a:rPr lang="en-US" sz="1600" dirty="0" smtClean="0"/>
              <a:t>value might </a:t>
            </a:r>
            <a:r>
              <a:rPr lang="en-US" sz="1600" dirty="0"/>
              <a:t>be \computational (non-experimental)."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con </a:t>
            </a:r>
            <a:r>
              <a:rPr lang="en-US" sz="1600" dirty="0" err="1"/>
              <a:t>rmed</a:t>
            </a:r>
            <a:r>
              <a:rPr lang="en-US" sz="1600" dirty="0"/>
              <a:t>. Note that other </a:t>
            </a:r>
            <a:r>
              <a:rPr lang="en-US" sz="1600" dirty="0" smtClean="0"/>
              <a:t>the value </a:t>
            </a:r>
            <a:r>
              <a:rPr lang="en-US" sz="1600" dirty="0"/>
              <a:t>will be a list of strings (even when there is only one string). This is a re </a:t>
            </a:r>
            <a:r>
              <a:rPr lang="en-US" sz="1600" dirty="0" err="1"/>
              <a:t>ection</a:t>
            </a:r>
            <a:r>
              <a:rPr lang="en-US" sz="1600" dirty="0"/>
              <a:t> of the </a:t>
            </a:r>
            <a:r>
              <a:rPr lang="en-US" sz="1600" dirty="0" smtClean="0"/>
              <a:t>feature tables </a:t>
            </a:r>
            <a:r>
              <a:rPr lang="en-US" sz="1600" dirty="0"/>
              <a:t>in </a:t>
            </a:r>
            <a:r>
              <a:rPr lang="en-US" sz="1600" dirty="0" err="1"/>
              <a:t>GenBank</a:t>
            </a:r>
            <a:r>
              <a:rPr lang="en-US" sz="1600" dirty="0"/>
              <a:t>/EMBL </a:t>
            </a:r>
            <a:r>
              <a:rPr lang="en-US" sz="1600" dirty="0" smtClean="0"/>
              <a:t>files</a:t>
            </a:r>
            <a:r>
              <a:rPr lang="en-US" sz="1600" dirty="0"/>
              <a:t>.</a:t>
            </a:r>
          </a:p>
          <a:p>
            <a:r>
              <a:rPr lang="en-US" dirty="0">
                <a:solidFill>
                  <a:srgbClr val="0C82C0"/>
                </a:solidFill>
              </a:rPr>
              <a:t>.</a:t>
            </a:r>
            <a:r>
              <a:rPr lang="en-US" dirty="0" err="1" smtClean="0">
                <a:solidFill>
                  <a:srgbClr val="0C82C0"/>
                </a:solidFill>
              </a:rPr>
              <a:t>sub_features</a:t>
            </a:r>
            <a:r>
              <a:rPr lang="en-US" dirty="0">
                <a:solidFill>
                  <a:srgbClr val="0C82C0"/>
                </a:solidFill>
              </a:rPr>
              <a:t> </a:t>
            </a:r>
            <a:r>
              <a:rPr lang="en-US" dirty="0" smtClean="0"/>
              <a:t>- Represent </a:t>
            </a:r>
            <a:r>
              <a:rPr lang="en-US" dirty="0"/>
              <a:t>features with complicated locations like `joins' in </a:t>
            </a:r>
            <a:r>
              <a:rPr lang="en-US" dirty="0" err="1" smtClean="0"/>
              <a:t>GenBank</a:t>
            </a:r>
            <a:r>
              <a:rPr lang="en-US" dirty="0"/>
              <a:t>/EMBL </a:t>
            </a:r>
            <a:r>
              <a:rPr lang="en-US" dirty="0" smtClean="0"/>
              <a:t>files</a:t>
            </a:r>
            <a:r>
              <a:rPr lang="en-US" dirty="0"/>
              <a:t>. </a:t>
            </a:r>
            <a:endParaRPr lang="en-US" dirty="0" smtClean="0"/>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45</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t>P</a:t>
            </a:r>
            <a:r>
              <a:rPr lang="en-US" dirty="0" err="1" smtClean="0"/>
              <a:t>osition</a:t>
            </a:r>
            <a:endParaRPr lang="en-US" dirty="0"/>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t>L</a:t>
            </a:r>
            <a:r>
              <a:rPr lang="en-US" dirty="0" err="1" smtClean="0"/>
              <a:t>ocation</a:t>
            </a:r>
            <a:endParaRPr lang="en-US" dirty="0"/>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t>FeatureLocation</a:t>
            </a:r>
            <a:r>
              <a:rPr lang="en-US" dirty="0"/>
              <a:t> </a:t>
            </a:r>
            <a:r>
              <a:rPr lang="en-US" dirty="0" smtClean="0"/>
              <a:t>object</a:t>
            </a:r>
          </a:p>
          <a:p>
            <a:pPr lvl="1"/>
            <a:r>
              <a:rPr lang="fr-FR" sz="1600" dirty="0" smtClean="0"/>
              <a:t>Ne</a:t>
            </a:r>
            <a:r>
              <a:rPr lang="en-US" sz="1600" dirty="0" err="1" smtClean="0"/>
              <a:t>ed</a:t>
            </a:r>
            <a:r>
              <a:rPr lang="en-US" sz="1600" dirty="0" smtClean="0"/>
              <a:t> </a:t>
            </a:r>
            <a:r>
              <a:rPr lang="en-US" sz="1600" dirty="0"/>
              <a:t>start </a:t>
            </a:r>
            <a:r>
              <a:rPr lang="en-US" sz="1600" dirty="0"/>
              <a:t>and end coordinates and a </a:t>
            </a:r>
            <a:r>
              <a:rPr lang="en-US" sz="1600" dirty="0" smtClean="0"/>
              <a:t>strand</a:t>
            </a:r>
          </a:p>
          <a:p>
            <a:pPr lvl="1"/>
            <a:endParaRPr lang="en-US" sz="1600" dirty="0"/>
          </a:p>
          <a:p>
            <a:r>
              <a:rPr lang="en-US" dirty="0" err="1"/>
              <a:t>CompoundLocation</a:t>
            </a:r>
            <a:r>
              <a:rPr lang="en-US" dirty="0"/>
              <a:t> </a:t>
            </a:r>
            <a:r>
              <a:rPr lang="en-US" dirty="0" smtClean="0"/>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t>FuzzyLocation</a:t>
            </a:r>
            <a:endParaRPr lang="en-US" dirty="0" smtClean="0"/>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46</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47</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48</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49</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smtClean="0"/>
              <a:t>(</a:t>
            </a:r>
            <a:r>
              <a:rPr lang="fr-FR" dirty="0" smtClean="0"/>
              <a:t>2)</a:t>
            </a:r>
            <a:endParaRPr lang="fr-FR" dirty="0"/>
          </a:p>
        </p:txBody>
      </p:sp>
      <p:sp>
        <p:nvSpPr>
          <p:cNvPr id="3" name="Espace réservé du contenu 2"/>
          <p:cNvSpPr>
            <a:spLocks noGrp="1"/>
          </p:cNvSpPr>
          <p:nvPr>
            <p:ph idx="1"/>
          </p:nvPr>
        </p:nvSpPr>
        <p:spPr/>
        <p:txBody>
          <a:bodyPr/>
          <a:lstStyle/>
          <a:p>
            <a:r>
              <a:rPr lang="en-US" dirty="0"/>
              <a:t>Files in the supported formats can be iterated over record by record or indexed and accessed via </a:t>
            </a:r>
            <a:r>
              <a:rPr lang="en-US" dirty="0" smtClean="0"/>
              <a:t>a Dictionary </a:t>
            </a:r>
            <a:r>
              <a:rPr lang="en-US" dirty="0"/>
              <a:t>interface</a:t>
            </a:r>
            <a:r>
              <a:rPr lang="en-US" dirty="0" smtClean="0"/>
              <a:t>.</a:t>
            </a:r>
          </a:p>
          <a:p>
            <a:endParaRPr lang="en-US" dirty="0"/>
          </a:p>
          <a:p>
            <a:r>
              <a:rPr lang="en-US" dirty="0"/>
              <a:t>Code to deal with popular on-line bioinformatics destinations such as</a:t>
            </a:r>
            <a:r>
              <a:rPr lang="en-US" dirty="0" smtClean="0"/>
              <a:t>:</a:t>
            </a:r>
            <a:endParaRPr lang="en-US" dirty="0"/>
          </a:p>
          <a:p>
            <a:pPr lvl="1"/>
            <a:r>
              <a:rPr lang="en-US" sz="1800" dirty="0"/>
              <a:t>NCBI { Blast, </a:t>
            </a:r>
            <a:r>
              <a:rPr lang="en-US" sz="1800" dirty="0" err="1"/>
              <a:t>Entrez</a:t>
            </a:r>
            <a:r>
              <a:rPr lang="en-US" sz="1800" dirty="0"/>
              <a:t> and PubMed </a:t>
            </a:r>
            <a:r>
              <a:rPr lang="en-US" sz="1800" dirty="0" smtClean="0"/>
              <a:t>services</a:t>
            </a:r>
          </a:p>
          <a:p>
            <a:pPr lvl="1"/>
            <a:r>
              <a:rPr lang="en-US" sz="1800" dirty="0" err="1" smtClean="0"/>
              <a:t>ExPASy</a:t>
            </a:r>
            <a:r>
              <a:rPr lang="en-US" sz="1800" dirty="0" smtClean="0"/>
              <a:t> </a:t>
            </a:r>
            <a:r>
              <a:rPr lang="en-US" sz="1800" dirty="0"/>
              <a:t>{ Swiss-</a:t>
            </a:r>
            <a:r>
              <a:rPr lang="en-US" sz="1800" dirty="0" err="1"/>
              <a:t>Prot</a:t>
            </a:r>
            <a:r>
              <a:rPr lang="en-US" sz="1800" dirty="0"/>
              <a:t> and </a:t>
            </a:r>
            <a:r>
              <a:rPr lang="en-US" sz="1800" dirty="0" err="1"/>
              <a:t>Prosite</a:t>
            </a:r>
            <a:r>
              <a:rPr lang="en-US" sz="1800" dirty="0"/>
              <a:t> entries, as well as </a:t>
            </a:r>
            <a:r>
              <a:rPr lang="en-US" sz="1800" dirty="0" err="1"/>
              <a:t>Prosite</a:t>
            </a:r>
            <a:r>
              <a:rPr lang="en-US" sz="1800" dirty="0"/>
              <a:t> </a:t>
            </a:r>
            <a:r>
              <a:rPr lang="en-US" sz="1800" dirty="0" smtClean="0"/>
              <a:t>searches</a:t>
            </a:r>
          </a:p>
          <a:p>
            <a:pPr lvl="1"/>
            <a:endParaRPr lang="en-US" sz="1800" dirty="0"/>
          </a:p>
          <a:p>
            <a:r>
              <a:rPr lang="en-US" dirty="0"/>
              <a:t>Interfaces to common bioinformatics programs such as:</a:t>
            </a:r>
          </a:p>
          <a:p>
            <a:pPr lvl="1"/>
            <a:r>
              <a:rPr lang="en-US" sz="1800" dirty="0" smtClean="0"/>
              <a:t>Standalone Blast from NCBI</a:t>
            </a:r>
          </a:p>
          <a:p>
            <a:pPr lvl="1"/>
            <a:r>
              <a:rPr lang="en-US" sz="1800" dirty="0" err="1" smtClean="0"/>
              <a:t>Clustalw</a:t>
            </a:r>
            <a:r>
              <a:rPr lang="en-US" sz="1800" dirty="0" smtClean="0"/>
              <a:t> </a:t>
            </a:r>
            <a:r>
              <a:rPr lang="en-US" sz="1800" dirty="0"/>
              <a:t>alignment program</a:t>
            </a:r>
          </a:p>
          <a:p>
            <a:pPr lvl="1"/>
            <a:r>
              <a:rPr lang="en-US" sz="1800" dirty="0" smtClean="0"/>
              <a:t>EMBOSS </a:t>
            </a:r>
            <a:r>
              <a:rPr lang="en-US" sz="1800" dirty="0"/>
              <a:t>command line tools</a:t>
            </a:r>
          </a:p>
          <a:p>
            <a:endParaRPr lang="en-US" dirty="0"/>
          </a:p>
          <a:p>
            <a:endParaRPr lang="fr-FR" dirty="0"/>
          </a:p>
        </p:txBody>
      </p:sp>
      <p:sp>
        <p:nvSpPr>
          <p:cNvPr id="4" name="Espace réservé de la date 3"/>
          <p:cNvSpPr>
            <a:spLocks noGrp="1"/>
          </p:cNvSpPr>
          <p:nvPr>
            <p:ph type="dt" sz="half" idx="10"/>
          </p:nvPr>
        </p:nvSpPr>
        <p:spPr/>
        <p:txBody>
          <a:bodyPr/>
          <a:lstStyle/>
          <a:p>
            <a:fld id="{B78E4C01-D620-5F47-81AE-6CCE1DF3C584}"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1849949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50</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in</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51</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les 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52</a:t>
            </a:fld>
            <a:endParaRPr lang="fr-FR" dirty="0"/>
          </a:p>
        </p:txBody>
      </p:sp>
    </p:spTree>
    <p:extLst>
      <p:ext uri="{BB962C8B-B14F-4D97-AF65-F5344CB8AC3E}">
        <p14:creationId xmlns:p14="http://schemas.microsoft.com/office/powerpoint/2010/main" val="2301671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973F3C1-11A8-D04D-95A5-A1A99A6B4EA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53</a:t>
            </a:fld>
            <a:endParaRPr lang="fr-FR" dirty="0"/>
          </a:p>
        </p:txBody>
      </p:sp>
    </p:spTree>
    <p:extLst>
      <p:ext uri="{BB962C8B-B14F-4D97-AF65-F5344CB8AC3E}">
        <p14:creationId xmlns:p14="http://schemas.microsoft.com/office/powerpoint/2010/main" val="1840520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54</a:t>
            </a:fld>
            <a:endParaRPr lang="fr-FR" dirty="0"/>
          </a:p>
        </p:txBody>
      </p:sp>
    </p:spTree>
    <p:extLst>
      <p:ext uri="{BB962C8B-B14F-4D97-AF65-F5344CB8AC3E}">
        <p14:creationId xmlns:p14="http://schemas.microsoft.com/office/powerpoint/2010/main" val="507791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47AF819-BBC3-A543-8BA9-FA628D21DBB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55</a:t>
            </a:fld>
            <a:endParaRPr lang="fr-FR" dirty="0"/>
          </a:p>
        </p:txBody>
      </p:sp>
    </p:spTree>
    <p:extLst>
      <p:ext uri="{BB962C8B-B14F-4D97-AF65-F5344CB8AC3E}">
        <p14:creationId xmlns:p14="http://schemas.microsoft.com/office/powerpoint/2010/main" val="1268716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Comparison</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62F3601-7146-CC48-8697-FBF0FCFBEDF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56</a:t>
            </a:fld>
            <a:endParaRPr lang="fr-FR" dirty="0"/>
          </a:p>
        </p:txBody>
      </p:sp>
    </p:spTree>
    <p:extLst>
      <p:ext uri="{BB962C8B-B14F-4D97-AF65-F5344CB8AC3E}">
        <p14:creationId xmlns:p14="http://schemas.microsoft.com/office/powerpoint/2010/main" val="2275927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978B048-116F-A14A-837B-3E8B8913224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57</a:t>
            </a:fld>
            <a:endParaRPr lang="fr-FR" dirty="0"/>
          </a:p>
        </p:txBody>
      </p:sp>
    </p:spTree>
    <p:extLst>
      <p:ext uri="{BB962C8B-B14F-4D97-AF65-F5344CB8AC3E}">
        <p14:creationId xmlns:p14="http://schemas.microsoft.com/office/powerpoint/2010/main" val="148033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format </a:t>
            </a:r>
            <a:r>
              <a:rPr lang="fr-FR" dirty="0" err="1" smtClean="0"/>
              <a:t>method</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FDABE6F-0AA6-9E48-B9FA-1EECEBC5549A}"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58</a:t>
            </a:fld>
            <a:endParaRPr lang="fr-FR" dirty="0"/>
          </a:p>
        </p:txBody>
      </p:sp>
    </p:spTree>
    <p:extLst>
      <p:ext uri="{BB962C8B-B14F-4D97-AF65-F5344CB8AC3E}">
        <p14:creationId xmlns:p14="http://schemas.microsoft.com/office/powerpoint/2010/main" val="2878227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F336E86-3137-6A4D-A04D-675C97C898D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59</a:t>
            </a:fld>
            <a:endParaRPr lang="fr-FR" dirty="0"/>
          </a:p>
        </p:txBody>
      </p:sp>
    </p:spTree>
    <p:extLst>
      <p:ext uri="{BB962C8B-B14F-4D97-AF65-F5344CB8AC3E}">
        <p14:creationId xmlns:p14="http://schemas.microsoft.com/office/powerpoint/2010/main" val="34531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smtClean="0"/>
              <a:t>(</a:t>
            </a:r>
            <a:r>
              <a:rPr lang="fr-FR" dirty="0" smtClean="0"/>
              <a:t>3)</a:t>
            </a:r>
            <a:endParaRPr lang="fr-FR" dirty="0"/>
          </a:p>
        </p:txBody>
      </p:sp>
      <p:sp>
        <p:nvSpPr>
          <p:cNvPr id="3" name="Espace réservé du contenu 2"/>
          <p:cNvSpPr>
            <a:spLocks noGrp="1"/>
          </p:cNvSpPr>
          <p:nvPr>
            <p:ph idx="1"/>
          </p:nvPr>
        </p:nvSpPr>
        <p:spPr/>
        <p:txBody>
          <a:bodyPr/>
          <a:lstStyle/>
          <a:p>
            <a:r>
              <a:rPr lang="en-US" dirty="0"/>
              <a:t>S</a:t>
            </a:r>
            <a:r>
              <a:rPr lang="en-US" dirty="0" smtClean="0"/>
              <a:t>tandard </a:t>
            </a:r>
            <a:r>
              <a:rPr lang="en-US" dirty="0"/>
              <a:t>sequence class that deals with sequences, ids on sequences, and sequence features.</a:t>
            </a:r>
          </a:p>
          <a:p>
            <a:r>
              <a:rPr lang="en-US" dirty="0"/>
              <a:t>P</a:t>
            </a:r>
            <a:r>
              <a:rPr lang="en-US" dirty="0" smtClean="0"/>
              <a:t>erforming </a:t>
            </a:r>
            <a:r>
              <a:rPr lang="en-US" dirty="0"/>
              <a:t>common operations on sequences, such as translation, transcription and </a:t>
            </a:r>
            <a:r>
              <a:rPr lang="en-US" dirty="0" smtClean="0"/>
              <a:t>weight calculations</a:t>
            </a:r>
            <a:r>
              <a:rPr lang="en-US" dirty="0"/>
              <a:t>.</a:t>
            </a:r>
          </a:p>
          <a:p>
            <a:r>
              <a:rPr lang="en-US" dirty="0"/>
              <a:t>P</a:t>
            </a:r>
            <a:r>
              <a:rPr lang="en-US" dirty="0" smtClean="0"/>
              <a:t>erform </a:t>
            </a:r>
            <a:r>
              <a:rPr lang="en-US" dirty="0" err="1" smtClean="0"/>
              <a:t>classication</a:t>
            </a:r>
            <a:r>
              <a:rPr lang="en-US" dirty="0" smtClean="0"/>
              <a:t> </a:t>
            </a:r>
            <a:r>
              <a:rPr lang="en-US" dirty="0"/>
              <a:t>of data using </a:t>
            </a:r>
            <a:r>
              <a:rPr lang="en-US" dirty="0" smtClean="0"/>
              <a:t>k-Nearest </a:t>
            </a:r>
            <a:r>
              <a:rPr lang="en-US" dirty="0"/>
              <a:t>Neighbors, Naive Bayes or Support </a:t>
            </a:r>
            <a:r>
              <a:rPr lang="en-US" dirty="0" err="1" smtClean="0"/>
              <a:t>VectorMachines</a:t>
            </a:r>
            <a:r>
              <a:rPr lang="en-US" dirty="0"/>
              <a:t>.</a:t>
            </a:r>
          </a:p>
          <a:p>
            <a:r>
              <a:rPr lang="en-US" dirty="0"/>
              <a:t>D</a:t>
            </a:r>
            <a:r>
              <a:rPr lang="en-US" dirty="0" smtClean="0"/>
              <a:t>ealing </a:t>
            </a:r>
            <a:r>
              <a:rPr lang="en-US" dirty="0"/>
              <a:t>with alignments, including a standard way to create and deal with </a:t>
            </a:r>
            <a:r>
              <a:rPr lang="en-US" dirty="0" smtClean="0"/>
              <a:t>substitution matrices</a:t>
            </a:r>
            <a:r>
              <a:rPr lang="en-US" dirty="0"/>
              <a:t>.</a:t>
            </a:r>
          </a:p>
          <a:p>
            <a:r>
              <a:rPr lang="en-US" dirty="0"/>
              <a:t>M</a:t>
            </a:r>
            <a:r>
              <a:rPr lang="en-US" dirty="0" smtClean="0"/>
              <a:t>aking </a:t>
            </a:r>
            <a:r>
              <a:rPr lang="en-US" dirty="0"/>
              <a:t>it easy to split up parallelizable tasks into </a:t>
            </a:r>
            <a:r>
              <a:rPr lang="en-US" dirty="0" smtClean="0"/>
              <a:t>separate processes</a:t>
            </a:r>
            <a:r>
              <a:rPr lang="en-US" dirty="0"/>
              <a:t>.</a:t>
            </a:r>
          </a:p>
          <a:p>
            <a:r>
              <a:rPr lang="en-US" dirty="0" smtClean="0"/>
              <a:t>GUI</a:t>
            </a:r>
            <a:r>
              <a:rPr lang="en-US" dirty="0"/>
              <a:t>-based programs to do basic sequence manipulations, translations, </a:t>
            </a:r>
            <a:r>
              <a:rPr lang="en-US" dirty="0" err="1"/>
              <a:t>BLASTing</a:t>
            </a:r>
            <a:r>
              <a:rPr lang="en-US" dirty="0"/>
              <a:t>, etc.</a:t>
            </a:r>
          </a:p>
          <a:p>
            <a:r>
              <a:rPr lang="en-US" dirty="0" smtClean="0"/>
              <a:t>Extensive </a:t>
            </a:r>
            <a:r>
              <a:rPr lang="en-US" dirty="0"/>
              <a:t>documentation and help with using the modules, including this le, on-line wiki </a:t>
            </a:r>
            <a:r>
              <a:rPr lang="en-US" dirty="0" smtClean="0"/>
              <a:t>documentation</a:t>
            </a:r>
            <a:r>
              <a:rPr lang="en-US" dirty="0"/>
              <a:t>, the web site, and the mailing list.</a:t>
            </a:r>
          </a:p>
          <a:p>
            <a:endParaRPr lang="fr-FR" dirty="0"/>
          </a:p>
        </p:txBody>
      </p:sp>
      <p:sp>
        <p:nvSpPr>
          <p:cNvPr id="4" name="Espace réservé de la date 3"/>
          <p:cNvSpPr>
            <a:spLocks noGrp="1"/>
          </p:cNvSpPr>
          <p:nvPr>
            <p:ph type="dt" sz="half" idx="10"/>
          </p:nvPr>
        </p:nvSpPr>
        <p:spPr/>
        <p:txBody>
          <a:bodyPr/>
          <a:lstStyle/>
          <a:p>
            <a:fld id="{CECE4330-7765-6A46-8D6E-E482C0B014E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Tree>
    <p:extLst>
      <p:ext uri="{BB962C8B-B14F-4D97-AF65-F5344CB8AC3E}">
        <p14:creationId xmlns:p14="http://schemas.microsoft.com/office/powerpoint/2010/main" val="3357795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Parsing</a:t>
            </a:r>
            <a:r>
              <a:rPr lang="fr-FR" dirty="0" smtClean="0"/>
              <a:t> </a:t>
            </a:r>
            <a:r>
              <a:rPr lang="fr-FR" dirty="0" err="1" smtClean="0"/>
              <a:t>sequences</a:t>
            </a:r>
            <a:r>
              <a:rPr lang="fr-FR" dirty="0" smtClean="0"/>
              <a:t> file formats : L’objet </a:t>
            </a:r>
            <a:r>
              <a:rPr lang="fr-FR" dirty="0" err="1" smtClean="0"/>
              <a:t>SeqRecord</a:t>
            </a:r>
            <a:endParaRPr lang="fr-FR" dirty="0"/>
          </a:p>
        </p:txBody>
      </p:sp>
      <p:sp>
        <p:nvSpPr>
          <p:cNvPr id="3" name="Espace réservé du contenu 2"/>
          <p:cNvSpPr>
            <a:spLocks noGrp="1"/>
          </p:cNvSpPr>
          <p:nvPr>
            <p:ph idx="1"/>
          </p:nvPr>
        </p:nvSpPr>
        <p:spPr/>
        <p:txBody>
          <a:bodyPr/>
          <a:lstStyle/>
          <a:p>
            <a:r>
              <a:rPr lang="en-US" dirty="0"/>
              <a:t>B</a:t>
            </a:r>
            <a:r>
              <a:rPr lang="en-US" dirty="0" smtClean="0"/>
              <a:t>ioinformatics </a:t>
            </a:r>
            <a:r>
              <a:rPr lang="en-US" dirty="0"/>
              <a:t>work involves dealing with the many types of </a:t>
            </a:r>
            <a:r>
              <a:rPr lang="en-US" dirty="0" smtClean="0"/>
              <a:t>file </a:t>
            </a:r>
            <a:r>
              <a:rPr lang="en-US" dirty="0"/>
              <a:t>formats designed </a:t>
            </a:r>
            <a:r>
              <a:rPr lang="en-US" dirty="0" smtClean="0"/>
              <a:t>to hold </a:t>
            </a:r>
            <a:r>
              <a:rPr lang="en-US" dirty="0"/>
              <a:t>biological data. </a:t>
            </a:r>
            <a:endParaRPr lang="en-US" dirty="0" smtClean="0"/>
          </a:p>
          <a:p>
            <a:endParaRPr lang="en-US" dirty="0" smtClean="0"/>
          </a:p>
          <a:p>
            <a:r>
              <a:rPr lang="en-US" dirty="0" smtClean="0"/>
              <a:t>These files </a:t>
            </a:r>
            <a:r>
              <a:rPr lang="en-US" dirty="0"/>
              <a:t>are loaded with interesting biological data, and a special challenge is </a:t>
            </a:r>
            <a:r>
              <a:rPr lang="en-US" dirty="0" smtClean="0"/>
              <a:t>parsing these files </a:t>
            </a:r>
            <a:r>
              <a:rPr lang="en-US" dirty="0"/>
              <a:t>into a format so that you can manipulate them with some kind of programming language. </a:t>
            </a:r>
            <a:endParaRPr lang="en-US" dirty="0" smtClean="0"/>
          </a:p>
          <a:p>
            <a:endParaRPr lang="en-US" dirty="0" smtClean="0"/>
          </a:p>
          <a:p>
            <a:r>
              <a:rPr lang="en-US" dirty="0" smtClean="0"/>
              <a:t>However, the </a:t>
            </a:r>
            <a:r>
              <a:rPr lang="en-US" dirty="0"/>
              <a:t>task of parsing these </a:t>
            </a:r>
            <a:r>
              <a:rPr lang="en-US" dirty="0" smtClean="0"/>
              <a:t>files </a:t>
            </a:r>
            <a:r>
              <a:rPr lang="en-US" dirty="0"/>
              <a:t>can be frustrated by the fact that the formats can change quite regularly, </a:t>
            </a:r>
            <a:r>
              <a:rPr lang="en-US" dirty="0" smtClean="0"/>
              <a:t>and that </a:t>
            </a:r>
            <a:r>
              <a:rPr lang="en-US" dirty="0"/>
              <a:t>formats may contain small subtleties which can break even the most well designed parsers</a:t>
            </a:r>
            <a:r>
              <a:rPr lang="en-US" dirty="0" smtClean="0"/>
              <a:t>.</a:t>
            </a:r>
          </a:p>
          <a:p>
            <a:r>
              <a:rPr lang="en-US" dirty="0" smtClean="0"/>
              <a:t>Remember to load module </a:t>
            </a:r>
            <a:r>
              <a:rPr lang="en-US" dirty="0" err="1" smtClean="0"/>
              <a:t>SeqIO</a:t>
            </a:r>
            <a:r>
              <a:rPr lang="en-US" dirty="0" smtClean="0"/>
              <a:t> using </a:t>
            </a:r>
          </a:p>
          <a:p>
            <a:pPr lvl="1"/>
            <a:r>
              <a:rPr lang="en-US" dirty="0" smtClean="0"/>
              <a:t>from </a:t>
            </a:r>
            <a:r>
              <a:rPr lang="en-US" dirty="0"/>
              <a:t>Bio import </a:t>
            </a:r>
            <a:r>
              <a:rPr lang="en-US" dirty="0" err="1"/>
              <a:t>SeqIO</a:t>
            </a:r>
            <a:endParaRPr lang="en-US" dirty="0"/>
          </a:p>
          <a:p>
            <a:endParaRPr lang="en-US" dirty="0" smtClean="0"/>
          </a:p>
          <a:p>
            <a:endParaRPr lang="en-US" dirty="0"/>
          </a:p>
        </p:txBody>
      </p:sp>
      <p:sp>
        <p:nvSpPr>
          <p:cNvPr id="4" name="Espace réservé de la date 3"/>
          <p:cNvSpPr>
            <a:spLocks noGrp="1"/>
          </p:cNvSpPr>
          <p:nvPr>
            <p:ph type="dt" sz="half" idx="10"/>
          </p:nvPr>
        </p:nvSpPr>
        <p:spPr/>
        <p:txBody>
          <a:bodyPr/>
          <a:lstStyle/>
          <a:p>
            <a:fld id="{90659545-D80F-6940-8935-5444DDD11EC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60</a:t>
            </a:fld>
            <a:endParaRPr lang="fr-FR" dirty="0"/>
          </a:p>
        </p:txBody>
      </p:sp>
    </p:spTree>
    <p:extLst>
      <p:ext uri="{BB962C8B-B14F-4D97-AF65-F5344CB8AC3E}">
        <p14:creationId xmlns:p14="http://schemas.microsoft.com/office/powerpoint/2010/main" val="4027644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FASTA parsing example</a:t>
            </a:r>
            <a:endParaRPr lang="fr-FR" dirty="0"/>
          </a:p>
        </p:txBody>
      </p:sp>
      <p:sp>
        <p:nvSpPr>
          <p:cNvPr id="3" name="Espace réservé du contenu 2"/>
          <p:cNvSpPr>
            <a:spLocks noGrp="1"/>
          </p:cNvSpPr>
          <p:nvPr>
            <p:ph idx="1"/>
          </p:nvPr>
        </p:nvSpPr>
        <p:spPr>
          <a:xfrm>
            <a:off x="279400" y="1236134"/>
            <a:ext cx="8644466" cy="884488"/>
          </a:xfrm>
        </p:spPr>
        <p:txBody>
          <a:bodyPr/>
          <a:lstStyle/>
          <a:p>
            <a:r>
              <a:rPr lang="en-US" dirty="0"/>
              <a:t>If you open the lady slipper orchids FASTA </a:t>
            </a:r>
            <a:r>
              <a:rPr lang="en-US" dirty="0" smtClean="0"/>
              <a:t>file </a:t>
            </a:r>
            <a:r>
              <a:rPr lang="en-US" dirty="0" err="1" smtClean="0"/>
              <a:t>ls_orchid.fasta</a:t>
            </a:r>
            <a:r>
              <a:rPr lang="en-US" dirty="0" smtClean="0"/>
              <a:t> (</a:t>
            </a:r>
            <a:r>
              <a:rPr lang="en-US" dirty="0"/>
              <a:t>94 </a:t>
            </a:r>
            <a:r>
              <a:rPr lang="en-US" dirty="0" smtClean="0"/>
              <a:t>records) in </a:t>
            </a:r>
            <a:r>
              <a:rPr lang="en-US" dirty="0"/>
              <a:t>your </a:t>
            </a:r>
            <a:r>
              <a:rPr lang="en-US" dirty="0" err="1"/>
              <a:t>favourite</a:t>
            </a:r>
            <a:r>
              <a:rPr lang="en-US" dirty="0"/>
              <a:t> text editor, you'll </a:t>
            </a:r>
            <a:r>
              <a:rPr lang="en-US" dirty="0" smtClean="0"/>
              <a:t>see that </a:t>
            </a:r>
            <a:r>
              <a:rPr lang="en-US" dirty="0"/>
              <a:t>the le starts like this:</a:t>
            </a:r>
          </a:p>
          <a:p>
            <a:endParaRPr lang="fr-FR" dirty="0"/>
          </a:p>
        </p:txBody>
      </p:sp>
      <p:sp>
        <p:nvSpPr>
          <p:cNvPr id="4" name="Espace réservé de la date 3"/>
          <p:cNvSpPr>
            <a:spLocks noGrp="1"/>
          </p:cNvSpPr>
          <p:nvPr>
            <p:ph type="dt" sz="half" idx="10"/>
          </p:nvPr>
        </p:nvSpPr>
        <p:spPr/>
        <p:txBody>
          <a:bodyPr/>
          <a:lstStyle/>
          <a:p>
            <a:fld id="{A18E86D2-2400-D240-81D5-6CBAAA5AF84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61</a:t>
            </a:fld>
            <a:endParaRPr lang="fr-FR" dirty="0"/>
          </a:p>
        </p:txBody>
      </p:sp>
      <p:sp>
        <p:nvSpPr>
          <p:cNvPr id="7" name="ZoneTexte 6"/>
          <p:cNvSpPr txBox="1"/>
          <p:nvPr/>
        </p:nvSpPr>
        <p:spPr>
          <a:xfrm>
            <a:off x="279400" y="2109282"/>
            <a:ext cx="8644466" cy="954107"/>
          </a:xfrm>
          <a:prstGeom prst="rect">
            <a:avLst/>
          </a:prstGeom>
          <a:solidFill>
            <a:schemeClr val="bg1">
              <a:lumMod val="95000"/>
            </a:schemeClr>
          </a:solidFill>
          <a:ln>
            <a:solidFill>
              <a:schemeClr val="tx1"/>
            </a:solidFill>
          </a:ln>
        </p:spPr>
        <p:txBody>
          <a:bodyPr wrap="square" rtlCol="0">
            <a:spAutoFit/>
          </a:bodyPr>
          <a:lstStyle/>
          <a:p>
            <a:r>
              <a:rPr lang="en-US" sz="1400" dirty="0"/>
              <a:t>&gt;gi|2765658|emb|Z78533.1|CIZ78533 </a:t>
            </a:r>
            <a:r>
              <a:rPr lang="en-US" sz="1400" dirty="0" err="1"/>
              <a:t>C.irapeanum</a:t>
            </a:r>
            <a:r>
              <a:rPr lang="en-US" sz="1400" dirty="0"/>
              <a:t> 5.8S </a:t>
            </a:r>
            <a:r>
              <a:rPr lang="en-US" sz="1400" dirty="0" err="1"/>
              <a:t>rRNA</a:t>
            </a:r>
            <a:r>
              <a:rPr lang="en-US" sz="1400" dirty="0"/>
              <a:t> gene and ITS1 and ITS2 DNA</a:t>
            </a:r>
          </a:p>
          <a:p>
            <a:r>
              <a:rPr lang="en-US" sz="1400" dirty="0" smtClean="0"/>
              <a:t>CGTAACAAGGTTTCCGTAGGTGAACCTGCGGAAGGATCATTGATGAGACCGTGGAATAAACGATCGAGTGAATCCGGAGGACCGGTGTACTCAGCTCACCGGGGGCATTGCTCCCGTGGTGACCCTGATTTGTTGTTGGG</a:t>
            </a:r>
            <a:endParaRPr lang="en-US" sz="1400" dirty="0"/>
          </a:p>
        </p:txBody>
      </p:sp>
      <p:sp>
        <p:nvSpPr>
          <p:cNvPr id="9" name="ZoneTexte 8"/>
          <p:cNvSpPr txBox="1"/>
          <p:nvPr/>
        </p:nvSpPr>
        <p:spPr>
          <a:xfrm>
            <a:off x="279400" y="3277316"/>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Corps)"/>
                <a:cs typeface="(Corps)"/>
              </a:rPr>
              <a:t>&gt;&gt;&gt;</a:t>
            </a:r>
            <a:r>
              <a:rPr lang="en-US" sz="1200" dirty="0" smtClean="0">
                <a:latin typeface="(Corps)"/>
                <a:cs typeface="(Corps)"/>
              </a:rPr>
              <a:t>from </a:t>
            </a:r>
            <a:r>
              <a:rPr lang="en-US" sz="1200" dirty="0">
                <a:latin typeface="(Corps)"/>
                <a:cs typeface="(Corps)"/>
              </a:rPr>
              <a:t>Bio import </a:t>
            </a:r>
            <a:r>
              <a:rPr lang="en-US" sz="1200" dirty="0" err="1">
                <a:latin typeface="(Corps)"/>
                <a:cs typeface="(Corps)"/>
              </a:rPr>
              <a:t>SeqIO</a:t>
            </a:r>
            <a:endParaRPr lang="en-US" sz="1200" dirty="0">
              <a:latin typeface="(Corps)"/>
              <a:cs typeface="(Corps)"/>
            </a:endParaRPr>
          </a:p>
          <a:p>
            <a:r>
              <a:rPr lang="fr-FR" sz="1200" dirty="0" smtClean="0">
                <a:latin typeface="(Corps)"/>
                <a:cs typeface="(Corps)"/>
              </a:rPr>
              <a:t>&gt;&gt;&gt;</a:t>
            </a:r>
            <a:r>
              <a:rPr lang="en-US" sz="1200" dirty="0" smtClean="0">
                <a:latin typeface="(Corps)"/>
                <a:cs typeface="(Corps)"/>
              </a:rPr>
              <a:t>for </a:t>
            </a:r>
            <a:r>
              <a:rPr lang="en-US" sz="1200" dirty="0" err="1">
                <a:latin typeface="(Corps)"/>
                <a:cs typeface="(Corps)"/>
              </a:rPr>
              <a:t>seq_record</a:t>
            </a:r>
            <a:r>
              <a:rPr lang="en-US" sz="1200" dirty="0">
                <a:latin typeface="(Corps)"/>
                <a:cs typeface="(Corps)"/>
              </a:rPr>
              <a:t> in </a:t>
            </a:r>
            <a:r>
              <a:rPr lang="en-US" sz="1200" dirty="0" err="1">
                <a:latin typeface="(Corps)"/>
                <a:cs typeface="(Corps)"/>
              </a:rPr>
              <a:t>SeqIO.parse</a:t>
            </a:r>
            <a:r>
              <a:rPr lang="en-US" sz="1200" dirty="0">
                <a:latin typeface="(Corps)"/>
                <a:cs typeface="(Corps)"/>
              </a:rPr>
              <a:t>("</a:t>
            </a:r>
            <a:r>
              <a:rPr lang="en-US" sz="1200" dirty="0" err="1">
                <a:latin typeface="(Corps)"/>
                <a:cs typeface="(Corps)"/>
              </a:rPr>
              <a:t>ls_orchid.fasta</a:t>
            </a:r>
            <a:r>
              <a:rPr lang="en-US" sz="1200" dirty="0">
                <a:latin typeface="(Corps)"/>
                <a:cs typeface="(Corps)"/>
              </a:rPr>
              <a:t>", "</a:t>
            </a:r>
            <a:r>
              <a:rPr lang="en-US" sz="1200" dirty="0" err="1">
                <a:latin typeface="(Corps)"/>
                <a:cs typeface="(Corps)"/>
              </a:rPr>
              <a:t>fasta</a:t>
            </a:r>
            <a:r>
              <a:rPr lang="en-US" sz="1200" dirty="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seq_record.id</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repr</a:t>
            </a:r>
            <a:r>
              <a:rPr lang="en-US" sz="1200" dirty="0">
                <a:latin typeface="(Corps)"/>
                <a:cs typeface="(Corps)"/>
              </a:rPr>
              <a:t>(</a:t>
            </a:r>
            <a:r>
              <a:rPr lang="en-US" sz="1200" dirty="0" err="1">
                <a:latin typeface="(Corps)"/>
                <a:cs typeface="(Corps)"/>
              </a:rPr>
              <a:t>seq_record.seq</a:t>
            </a:r>
            <a:r>
              <a:rPr lang="en-US" sz="1200" dirty="0">
                <a:latin typeface="(Corps)"/>
                <a:cs typeface="(Corps)"/>
              </a:rPr>
              <a:t>)</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len</a:t>
            </a:r>
            <a:r>
              <a:rPr lang="en-US" sz="1200" dirty="0">
                <a:latin typeface="(Corps)"/>
                <a:cs typeface="(Corps)"/>
              </a:rPr>
              <a:t>(</a:t>
            </a:r>
            <a:r>
              <a:rPr lang="en-US" sz="1200" dirty="0" err="1">
                <a:latin typeface="(Corps)"/>
                <a:cs typeface="(Corps)"/>
              </a:rPr>
              <a:t>seq_record</a:t>
            </a:r>
            <a:r>
              <a:rPr lang="en-US" sz="1200" dirty="0">
                <a:latin typeface="(Corps)"/>
                <a:cs typeface="(Corps)"/>
              </a:rPr>
              <a:t>)</a:t>
            </a:r>
            <a:r>
              <a:rPr lang="en-US" sz="1200" dirty="0" smtClean="0">
                <a:latin typeface="(Corps)"/>
                <a:cs typeface="(Corps)"/>
              </a:rPr>
              <a:t>)</a:t>
            </a:r>
          </a:p>
        </p:txBody>
      </p:sp>
      <p:sp>
        <p:nvSpPr>
          <p:cNvPr id="10" name="ZoneTexte 9"/>
          <p:cNvSpPr txBox="1"/>
          <p:nvPr/>
        </p:nvSpPr>
        <p:spPr>
          <a:xfrm>
            <a:off x="279400" y="4270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gi</a:t>
            </a:r>
            <a:r>
              <a:rPr lang="en-US" sz="1200" dirty="0">
                <a:solidFill>
                  <a:srgbClr val="CE4215"/>
                </a:solidFill>
              </a:rPr>
              <a:t>|2765658|emb|Z78533.1|</a:t>
            </a:r>
            <a:r>
              <a:rPr lang="en-US" sz="1200" dirty="0" smtClean="0">
                <a:solidFill>
                  <a:srgbClr val="CE4215"/>
                </a:solidFill>
              </a:rPr>
              <a:t>CIZ78533</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SingleLetterAlphabet</a:t>
            </a:r>
            <a:r>
              <a:rPr lang="en-US" sz="1200" dirty="0">
                <a:solidFill>
                  <a:srgbClr val="CE4215"/>
                </a:solidFill>
              </a:rPr>
              <a:t>()</a:t>
            </a:r>
            <a:r>
              <a:rPr lang="en-US" sz="1200" dirty="0" smtClean="0">
                <a:solidFill>
                  <a:srgbClr val="CE4215"/>
                </a:solidFill>
              </a:rPr>
              <a:t>)</a:t>
            </a:r>
            <a:endParaRPr lang="en-US" sz="1200" dirty="0">
              <a:solidFill>
                <a:srgbClr val="CE4215"/>
              </a:solidFill>
            </a:endParaRP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a:solidFill>
                  <a:srgbClr val="CE4215"/>
                </a:solidFill>
              </a:rPr>
              <a:t>gi|2765564|emb|Z78439.1|PBZ78439</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SingleLetterAlphabet</a:t>
            </a:r>
            <a:r>
              <a:rPr lang="en-US" sz="1200" dirty="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195722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a:t>
            </a:r>
            <a:r>
              <a:rPr lang="en-US" dirty="0" err="1" smtClean="0"/>
              <a:t>genbank</a:t>
            </a:r>
            <a:r>
              <a:rPr lang="en-US" dirty="0" smtClean="0"/>
              <a:t> </a:t>
            </a:r>
            <a:r>
              <a:rPr lang="en-US" dirty="0"/>
              <a:t>parsing example</a:t>
            </a:r>
            <a:endParaRPr lang="fr-FR" dirty="0"/>
          </a:p>
        </p:txBody>
      </p:sp>
      <p:sp>
        <p:nvSpPr>
          <p:cNvPr id="4" name="Espace réservé de la date 3"/>
          <p:cNvSpPr>
            <a:spLocks noGrp="1"/>
          </p:cNvSpPr>
          <p:nvPr>
            <p:ph type="dt" sz="half" idx="10"/>
          </p:nvPr>
        </p:nvSpPr>
        <p:spPr/>
        <p:txBody>
          <a:bodyPr/>
          <a:lstStyle/>
          <a:p>
            <a:fld id="{564E6AB2-EF21-D540-84B2-7C8042AC94A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62</a:t>
            </a:fld>
            <a:endParaRPr lang="fr-FR" dirty="0"/>
          </a:p>
        </p:txBody>
      </p:sp>
      <p:sp>
        <p:nvSpPr>
          <p:cNvPr id="11" name="ZoneTexte 10"/>
          <p:cNvSpPr txBox="1"/>
          <p:nvPr/>
        </p:nvSpPr>
        <p:spPr>
          <a:xfrm>
            <a:off x="317513" y="1149104"/>
            <a:ext cx="8548284"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a:t>
            </a:r>
            <a:r>
              <a:rPr lang="fr-FR" sz="1200" dirty="0" smtClean="0"/>
              <a:t>&gt; </a:t>
            </a:r>
            <a:r>
              <a:rPr lang="en-US" sz="1200" dirty="0" smtClean="0"/>
              <a:t>for </a:t>
            </a:r>
            <a:r>
              <a:rPr lang="en-US" sz="1200" dirty="0" err="1" smtClean="0"/>
              <a:t>seq_record</a:t>
            </a:r>
            <a:r>
              <a:rPr lang="en-US" sz="1200" dirty="0" smtClean="0"/>
              <a:t> in </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	print(</a:t>
            </a:r>
            <a:r>
              <a:rPr lang="en-US" sz="1200" dirty="0" err="1" smtClean="0"/>
              <a:t>seq_record.id</a:t>
            </a:r>
            <a:r>
              <a:rPr lang="en-US" sz="1200" dirty="0" smtClean="0"/>
              <a:t>)</a:t>
            </a:r>
          </a:p>
          <a:p>
            <a:r>
              <a:rPr lang="en-US" sz="1200" dirty="0" smtClean="0"/>
              <a:t>	print(</a:t>
            </a:r>
            <a:r>
              <a:rPr lang="en-US" sz="1200" dirty="0" err="1" smtClean="0"/>
              <a:t>repr</a:t>
            </a:r>
            <a:r>
              <a:rPr lang="en-US" sz="1200" dirty="0" smtClean="0"/>
              <a:t>(</a:t>
            </a:r>
            <a:r>
              <a:rPr lang="en-US" sz="1200" dirty="0" err="1" smtClean="0"/>
              <a:t>seq_record.seq</a:t>
            </a:r>
            <a:r>
              <a:rPr lang="en-US" sz="1200" dirty="0" smtClean="0"/>
              <a:t>))</a:t>
            </a:r>
          </a:p>
          <a:p>
            <a:r>
              <a:rPr lang="en-US" sz="1200" dirty="0" smtClean="0"/>
              <a:t>	print(</a:t>
            </a:r>
            <a:r>
              <a:rPr lang="en-US" sz="1200" dirty="0" err="1" smtClean="0"/>
              <a:t>len</a:t>
            </a:r>
            <a:r>
              <a:rPr lang="en-US" sz="1200" dirty="0" smtClean="0"/>
              <a:t>(</a:t>
            </a:r>
            <a:r>
              <a:rPr lang="en-US" sz="1200" dirty="0" err="1" smtClean="0"/>
              <a:t>seq_record</a:t>
            </a:r>
            <a:r>
              <a:rPr lang="en-US" sz="1200" dirty="0" smtClean="0"/>
              <a:t>))</a:t>
            </a:r>
          </a:p>
        </p:txBody>
      </p:sp>
      <p:sp>
        <p:nvSpPr>
          <p:cNvPr id="12" name="Espace réservé du contenu 2"/>
          <p:cNvSpPr txBox="1">
            <a:spLocks/>
          </p:cNvSpPr>
          <p:nvPr/>
        </p:nvSpPr>
        <p:spPr>
          <a:xfrm>
            <a:off x="431800" y="5629766"/>
            <a:ext cx="8644466" cy="88448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err="1" smtClean="0"/>
              <a:t>swiss</a:t>
            </a:r>
            <a:r>
              <a:rPr lang="en-US" dirty="0" smtClean="0"/>
              <a:t>” </a:t>
            </a:r>
            <a:r>
              <a:rPr lang="en-US" dirty="0"/>
              <a:t>for </a:t>
            </a:r>
            <a:r>
              <a:rPr lang="en-US" dirty="0" err="1"/>
              <a:t>SwissProt</a:t>
            </a:r>
            <a:r>
              <a:rPr lang="en-US" dirty="0"/>
              <a:t> files or </a:t>
            </a:r>
            <a:r>
              <a:rPr lang="en-US" dirty="0" smtClean="0"/>
              <a:t>“</a:t>
            </a:r>
            <a:r>
              <a:rPr lang="en-US" dirty="0" err="1" smtClean="0"/>
              <a:t>embl</a:t>
            </a:r>
            <a:r>
              <a:rPr lang="en-US" dirty="0" smtClean="0"/>
              <a:t>” </a:t>
            </a:r>
            <a:r>
              <a:rPr lang="en-US" dirty="0"/>
              <a:t>for EMBL text </a:t>
            </a:r>
            <a:r>
              <a:rPr lang="en-US" dirty="0" smtClean="0"/>
              <a:t>files</a:t>
            </a:r>
          </a:p>
          <a:p>
            <a:r>
              <a:rPr lang="en-US" dirty="0" smtClean="0"/>
              <a:t>See </a:t>
            </a:r>
            <a:r>
              <a:rPr lang="en-US" dirty="0"/>
              <a:t>wiki page (</a:t>
            </a:r>
            <a:r>
              <a:rPr lang="en-US" dirty="0">
                <a:hlinkClick r:id="rId2" action="ppaction://hlinkfile"/>
              </a:rPr>
              <a:t>http://</a:t>
            </a:r>
            <a:r>
              <a:rPr lang="en-US" dirty="0" err="1">
                <a:hlinkClick r:id="rId2" action="ppaction://hlinkfile"/>
              </a:rPr>
              <a:t>biopython.org</a:t>
            </a:r>
            <a:r>
              <a:rPr lang="en-US" dirty="0">
                <a:hlinkClick r:id="rId2" action="ppaction://hlinkfile"/>
              </a:rPr>
              <a:t>/wiki/</a:t>
            </a:r>
            <a:r>
              <a:rPr lang="en-US" dirty="0" err="1">
                <a:hlinkClick r:id="rId2" action="ppaction://hlinkfile"/>
              </a:rPr>
              <a:t>SeqIO</a:t>
            </a:r>
            <a:r>
              <a:rPr lang="en-US" dirty="0" smtClean="0"/>
              <a:t>)</a:t>
            </a:r>
          </a:p>
          <a:p>
            <a:endParaRPr lang="fr-FR" dirty="0"/>
          </a:p>
        </p:txBody>
      </p:sp>
      <p:sp>
        <p:nvSpPr>
          <p:cNvPr id="13" name="ZoneTexte 12"/>
          <p:cNvSpPr txBox="1"/>
          <p:nvPr/>
        </p:nvSpPr>
        <p:spPr>
          <a:xfrm>
            <a:off x="317513" y="4509317"/>
            <a:ext cx="8548284"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identifiers = [</a:t>
            </a:r>
            <a:r>
              <a:rPr lang="en-US" sz="1200" dirty="0" err="1"/>
              <a:t>seq_record.id</a:t>
            </a:r>
            <a:r>
              <a:rPr lang="en-US" sz="1200" dirty="0"/>
              <a:t> 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 </a:t>
            </a:r>
            <a:r>
              <a:rPr lang="en-US" sz="1200" dirty="0" smtClean="0"/>
              <a:t>identifiers</a:t>
            </a:r>
          </a:p>
        </p:txBody>
      </p:sp>
      <p:sp>
        <p:nvSpPr>
          <p:cNvPr id="14" name="Espace réservé du contenu 2"/>
          <p:cNvSpPr txBox="1">
            <a:spLocks/>
          </p:cNvSpPr>
          <p:nvPr/>
        </p:nvSpPr>
        <p:spPr>
          <a:xfrm>
            <a:off x="221331" y="3702038"/>
            <a:ext cx="8644466" cy="68662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Python iterator is within a list comprehension (or a generator expression)</a:t>
            </a:r>
            <a:endParaRPr lang="en-US" dirty="0">
              <a:solidFill>
                <a:srgbClr val="CE4215"/>
              </a:solidFill>
            </a:endParaRPr>
          </a:p>
        </p:txBody>
      </p:sp>
      <p:sp>
        <p:nvSpPr>
          <p:cNvPr id="10" name="ZoneTexte 9"/>
          <p:cNvSpPr txBox="1"/>
          <p:nvPr/>
        </p:nvSpPr>
        <p:spPr>
          <a:xfrm>
            <a:off x="317513" y="4945227"/>
            <a:ext cx="8548284"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a:t>
            </a:r>
            <a:r>
              <a:rPr lang="en-US" sz="1200" dirty="0">
                <a:solidFill>
                  <a:srgbClr val="CE4215"/>
                </a:solidFill>
              </a:rPr>
              <a:t>'Z78533.1', 'Z78532.1', 'Z78531.1', 'Z78530.1', 'Z78529.1', 'Z78527.1', ..., '</a:t>
            </a:r>
            <a:r>
              <a:rPr lang="en-US" sz="1200" dirty="0" smtClean="0">
                <a:solidFill>
                  <a:srgbClr val="CE4215"/>
                </a:solidFill>
              </a:rPr>
              <a:t>Z78439.1’]</a:t>
            </a:r>
            <a:endParaRPr lang="en-US" sz="1200" dirty="0">
              <a:solidFill>
                <a:srgbClr val="CE4215"/>
              </a:solidFill>
            </a:endParaRPr>
          </a:p>
        </p:txBody>
      </p:sp>
      <p:sp>
        <p:nvSpPr>
          <p:cNvPr id="15" name="ZoneTexte 14"/>
          <p:cNvSpPr txBox="1"/>
          <p:nvPr/>
        </p:nvSpPr>
        <p:spPr>
          <a:xfrm>
            <a:off x="317513" y="1931483"/>
            <a:ext cx="8548284"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p>
          <a:p>
            <a:r>
              <a:rPr lang="en-US" sz="1200" dirty="0" err="1" smtClean="0">
                <a:solidFill>
                  <a:srgbClr val="CE4215"/>
                </a:solidFill>
              </a:rPr>
              <a:t>Seq</a:t>
            </a:r>
            <a:r>
              <a:rPr lang="en-US" sz="1200" dirty="0" smtClean="0">
                <a:solidFill>
                  <a:srgbClr val="CE4215"/>
                </a:solidFill>
              </a:rPr>
              <a:t>('CGTAACAAGGTTTCCGTAGGTGAACCTGCGGAAGGATCATTGATGAGACCGTGG...CGC',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smtClean="0">
                <a:solidFill>
                  <a:srgbClr val="CE4215"/>
                </a:solidFill>
              </a:rPr>
              <a:t>Z78439.1</a:t>
            </a:r>
          </a:p>
          <a:p>
            <a:r>
              <a:rPr lang="en-US" sz="1200" dirty="0" err="1" smtClean="0">
                <a:solidFill>
                  <a:srgbClr val="CE4215"/>
                </a:solidFill>
              </a:rPr>
              <a:t>Seq</a:t>
            </a:r>
            <a:r>
              <a:rPr lang="en-US" sz="1200" dirty="0" smtClean="0">
                <a:solidFill>
                  <a:srgbClr val="CE4215"/>
                </a:solidFill>
              </a:rPr>
              <a:t>('CATTGTTGAGATCACATAATAATTGATCGAGTTAATCTGGAGGATCTGTTTACT...GCC',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387135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Iterating </a:t>
            </a:r>
            <a:r>
              <a:rPr lang="en-US" dirty="0"/>
              <a:t>over the records in a sequence </a:t>
            </a:r>
            <a:r>
              <a:rPr lang="en-US" dirty="0" smtClean="0"/>
              <a:t>file</a:t>
            </a:r>
            <a:endParaRPr lang="fr-FR" dirty="0"/>
          </a:p>
        </p:txBody>
      </p:sp>
      <p:sp>
        <p:nvSpPr>
          <p:cNvPr id="3" name="Espace réservé du contenu 2"/>
          <p:cNvSpPr>
            <a:spLocks noGrp="1"/>
          </p:cNvSpPr>
          <p:nvPr>
            <p:ph idx="1"/>
          </p:nvPr>
        </p:nvSpPr>
        <p:spPr>
          <a:xfrm>
            <a:off x="279400" y="1236135"/>
            <a:ext cx="8644466" cy="691704"/>
          </a:xfrm>
        </p:spPr>
        <p:txBody>
          <a:bodyPr/>
          <a:lstStyle/>
          <a:p>
            <a:r>
              <a:rPr lang="en-US" dirty="0"/>
              <a:t>The object returned </a:t>
            </a:r>
            <a:r>
              <a:rPr lang="en-US" dirty="0" smtClean="0"/>
              <a:t>by </a:t>
            </a:r>
            <a:r>
              <a:rPr lang="en-US" dirty="0" err="1" smtClean="0"/>
              <a:t>Bio.SeqIO</a:t>
            </a:r>
            <a:r>
              <a:rPr lang="en-US" dirty="0"/>
              <a:t> </a:t>
            </a:r>
            <a:r>
              <a:rPr lang="en-US" dirty="0" smtClean="0"/>
              <a:t>is </a:t>
            </a:r>
            <a:r>
              <a:rPr lang="en-US" dirty="0"/>
              <a:t>actually an iterator which </a:t>
            </a:r>
            <a:r>
              <a:rPr lang="en-US" dirty="0" smtClean="0"/>
              <a:t>returns </a:t>
            </a:r>
            <a:r>
              <a:rPr lang="en-US" dirty="0" err="1" smtClean="0"/>
              <a:t>SeqRecord</a:t>
            </a:r>
            <a:r>
              <a:rPr lang="en-US" dirty="0"/>
              <a:t> </a:t>
            </a:r>
            <a:r>
              <a:rPr lang="en-US" dirty="0" smtClean="0"/>
              <a:t>objects</a:t>
            </a:r>
            <a:endParaRPr lang="en-US" dirty="0"/>
          </a:p>
          <a:p>
            <a:endParaRPr lang="fr-FR" dirty="0"/>
          </a:p>
        </p:txBody>
      </p:sp>
      <p:sp>
        <p:nvSpPr>
          <p:cNvPr id="4" name="Espace réservé de la date 3"/>
          <p:cNvSpPr>
            <a:spLocks noGrp="1"/>
          </p:cNvSpPr>
          <p:nvPr>
            <p:ph type="dt" sz="half" idx="10"/>
          </p:nvPr>
        </p:nvSpPr>
        <p:spPr/>
        <p:txBody>
          <a:bodyPr/>
          <a:lstStyle/>
          <a:p>
            <a:fld id="{52E5C328-EAC5-6D4F-BF89-2F637320300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63</a:t>
            </a:fld>
            <a:endParaRPr lang="fr-FR" dirty="0"/>
          </a:p>
        </p:txBody>
      </p:sp>
      <p:sp>
        <p:nvSpPr>
          <p:cNvPr id="7" name="ZoneTexte 6"/>
          <p:cNvSpPr txBox="1"/>
          <p:nvPr/>
        </p:nvSpPr>
        <p:spPr>
          <a:xfrm>
            <a:off x="279400" y="214330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ls_orchid.fasta</a:t>
            </a:r>
            <a:r>
              <a:rPr lang="en-US" sz="1200" dirty="0"/>
              <a:t>", "</a:t>
            </a:r>
            <a:r>
              <a:rPr lang="en-US" sz="1200" dirty="0" err="1" smtClean="0"/>
              <a:t>fasta</a:t>
            </a:r>
            <a:r>
              <a:rPr lang="en-US" sz="1200" dirty="0" smtClean="0"/>
              <a:t>”)</a:t>
            </a:r>
          </a:p>
          <a:p>
            <a:r>
              <a:rPr lang="en-US" sz="1200" dirty="0" smtClean="0"/>
              <a:t>&gt;&gt;&gt;</a:t>
            </a:r>
            <a:r>
              <a:rPr lang="en-US" sz="1200" dirty="0" err="1" smtClean="0"/>
              <a:t>first_record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first_record.id</a:t>
            </a:r>
            <a:r>
              <a:rPr lang="en-US" sz="1200" dirty="0" smtClean="0"/>
              <a:t>)</a:t>
            </a:r>
          </a:p>
          <a:p>
            <a:r>
              <a:rPr lang="en-US" sz="1200" dirty="0" smtClean="0"/>
              <a:t>&gt;&gt;&gt;print</a:t>
            </a:r>
            <a:r>
              <a:rPr lang="en-US" sz="1200" dirty="0"/>
              <a:t>(</a:t>
            </a:r>
            <a:r>
              <a:rPr lang="en-US" sz="1200" dirty="0" err="1"/>
              <a:t>first_record.description</a:t>
            </a:r>
            <a:r>
              <a:rPr lang="en-US" sz="1200" dirty="0" smtClean="0"/>
              <a:t>)</a:t>
            </a:r>
          </a:p>
        </p:txBody>
      </p:sp>
      <p:sp>
        <p:nvSpPr>
          <p:cNvPr id="8" name="ZoneTexte 7"/>
          <p:cNvSpPr txBox="1"/>
          <p:nvPr/>
        </p:nvSpPr>
        <p:spPr>
          <a:xfrm>
            <a:off x="279400" y="45297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first_record</a:t>
            </a:r>
            <a:r>
              <a:rPr lang="en-US" sz="1200" dirty="0" smtClean="0"/>
              <a:t> </a:t>
            </a:r>
            <a:r>
              <a:rPr lang="en-US" sz="1200" dirty="0"/>
              <a:t>= next(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p:txBody>
      </p:sp>
      <p:sp>
        <p:nvSpPr>
          <p:cNvPr id="9" name="ZoneTexte 8"/>
          <p:cNvSpPr txBox="1"/>
          <p:nvPr/>
        </p:nvSpPr>
        <p:spPr>
          <a:xfrm>
            <a:off x="279400" y="408103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p>
        </p:txBody>
      </p:sp>
      <p:sp>
        <p:nvSpPr>
          <p:cNvPr id="10" name="ZoneTexte 9"/>
          <p:cNvSpPr txBox="1"/>
          <p:nvPr/>
        </p:nvSpPr>
        <p:spPr>
          <a:xfrm>
            <a:off x="279400" y="34347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second_record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second_record.id</a:t>
            </a:r>
            <a:r>
              <a:rPr lang="en-US" sz="1200" dirty="0" smtClean="0"/>
              <a:t>)</a:t>
            </a:r>
          </a:p>
          <a:p>
            <a:r>
              <a:rPr lang="en-US" sz="1200" dirty="0"/>
              <a:t>&gt;&gt;&gt;print(</a:t>
            </a:r>
            <a:r>
              <a:rPr lang="en-US" sz="1200" dirty="0" err="1"/>
              <a:t>second_record.description</a:t>
            </a:r>
            <a:r>
              <a:rPr lang="en-US" sz="1200" dirty="0" smtClean="0"/>
              <a:t>)</a:t>
            </a:r>
          </a:p>
        </p:txBody>
      </p:sp>
      <p:sp>
        <p:nvSpPr>
          <p:cNvPr id="11" name="ZoneTexte 10"/>
          <p:cNvSpPr txBox="1"/>
          <p:nvPr/>
        </p:nvSpPr>
        <p:spPr>
          <a:xfrm>
            <a:off x="279400" y="297429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p>
        </p:txBody>
      </p:sp>
    </p:spTree>
    <p:extLst>
      <p:ext uri="{BB962C8B-B14F-4D97-AF65-F5344CB8AC3E}">
        <p14:creationId xmlns:p14="http://schemas.microsoft.com/office/powerpoint/2010/main" val="3469321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Getting a list of the records in a sequence </a:t>
            </a:r>
            <a:r>
              <a:rPr lang="en-US" dirty="0" smtClean="0"/>
              <a:t>file</a:t>
            </a:r>
            <a:endParaRPr lang="fr-FR" dirty="0"/>
          </a:p>
        </p:txBody>
      </p:sp>
      <p:sp>
        <p:nvSpPr>
          <p:cNvPr id="3" name="Espace réservé du contenu 2"/>
          <p:cNvSpPr>
            <a:spLocks noGrp="1"/>
          </p:cNvSpPr>
          <p:nvPr>
            <p:ph idx="1"/>
          </p:nvPr>
        </p:nvSpPr>
        <p:spPr>
          <a:xfrm>
            <a:off x="279400" y="1054695"/>
            <a:ext cx="8644466" cy="1099952"/>
          </a:xfrm>
        </p:spPr>
        <p:txBody>
          <a:bodyPr/>
          <a:lstStyle/>
          <a:p>
            <a:r>
              <a:rPr lang="en-US" dirty="0"/>
              <a:t>A</a:t>
            </a:r>
            <a:r>
              <a:rPr lang="en-US" dirty="0" smtClean="0"/>
              <a:t>ccess records </a:t>
            </a:r>
            <a:r>
              <a:rPr lang="en-US" dirty="0"/>
              <a:t>in any </a:t>
            </a:r>
            <a:r>
              <a:rPr lang="en-US" dirty="0" smtClean="0"/>
              <a:t>order using Python list</a:t>
            </a:r>
            <a:r>
              <a:rPr lang="en-US" dirty="0"/>
              <a:t> </a:t>
            </a:r>
            <a:r>
              <a:rPr lang="en-US" dirty="0" smtClean="0"/>
              <a:t>data </a:t>
            </a:r>
            <a:r>
              <a:rPr lang="en-US" dirty="0"/>
              <a:t>type </a:t>
            </a:r>
            <a:r>
              <a:rPr lang="en-US" dirty="0" smtClean="0"/>
              <a:t>Using </a:t>
            </a:r>
            <a:r>
              <a:rPr lang="en-US" dirty="0"/>
              <a:t>a </a:t>
            </a:r>
            <a:r>
              <a:rPr lang="en-US" dirty="0" smtClean="0"/>
              <a:t>list</a:t>
            </a:r>
          </a:p>
          <a:p>
            <a:r>
              <a:rPr lang="en-US" dirty="0"/>
              <a:t>M</a:t>
            </a:r>
            <a:r>
              <a:rPr lang="en-US" dirty="0" smtClean="0"/>
              <a:t>uch </a:t>
            </a:r>
            <a:r>
              <a:rPr lang="en-US" dirty="0"/>
              <a:t>more </a:t>
            </a:r>
            <a:r>
              <a:rPr lang="en-US" dirty="0" smtClean="0"/>
              <a:t>flexible than </a:t>
            </a:r>
            <a:r>
              <a:rPr lang="en-US" dirty="0"/>
              <a:t>an iterator </a:t>
            </a:r>
            <a:r>
              <a:rPr lang="en-US" dirty="0" smtClean="0"/>
              <a:t>(length </a:t>
            </a:r>
            <a:r>
              <a:rPr lang="en-US" dirty="0"/>
              <a:t>of the list</a:t>
            </a:r>
            <a:r>
              <a:rPr lang="en-US" dirty="0" smtClean="0"/>
              <a:t>) but need </a:t>
            </a:r>
            <a:r>
              <a:rPr lang="en-US" dirty="0"/>
              <a:t>more memory </a:t>
            </a:r>
            <a:r>
              <a:rPr lang="en-US" dirty="0" smtClean="0"/>
              <a:t>(hold </a:t>
            </a:r>
            <a:r>
              <a:rPr lang="en-US" dirty="0"/>
              <a:t>all the records in memory at </a:t>
            </a:r>
            <a:r>
              <a:rPr lang="en-US" dirty="0" smtClean="0"/>
              <a:t>once).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878310B8-6126-3C41-B9B4-558208F84FEB}"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64</a:t>
            </a:fld>
            <a:endParaRPr lang="fr-FR" dirty="0"/>
          </a:p>
        </p:txBody>
      </p:sp>
      <p:sp>
        <p:nvSpPr>
          <p:cNvPr id="7" name="ZoneTexte 6"/>
          <p:cNvSpPr txBox="1"/>
          <p:nvPr/>
        </p:nvSpPr>
        <p:spPr>
          <a:xfrm>
            <a:off x="279400" y="2177308"/>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&gt;&gt;&gt;records = list(</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&gt;&gt;&gt;print("Found %</a:t>
            </a:r>
            <a:r>
              <a:rPr lang="en-US" sz="1200" dirty="0" err="1" smtClean="0"/>
              <a:t>i</a:t>
            </a:r>
            <a:r>
              <a:rPr lang="en-US" sz="1200" dirty="0" smtClean="0"/>
              <a:t> records" % </a:t>
            </a:r>
            <a:r>
              <a:rPr lang="en-US" sz="1200" dirty="0" err="1" smtClean="0"/>
              <a:t>len</a:t>
            </a:r>
            <a:r>
              <a:rPr lang="en-US" sz="1200" dirty="0" smtClean="0"/>
              <a:t>(records))</a:t>
            </a:r>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last_record</a:t>
            </a:r>
            <a:r>
              <a:rPr lang="en-US" sz="1200" dirty="0" smtClean="0"/>
              <a:t> = records[-1] #using Python's list tricks</a:t>
            </a:r>
          </a:p>
          <a:p>
            <a:r>
              <a:rPr lang="en-US" sz="1200" dirty="0" smtClean="0"/>
              <a:t>&gt;&gt;&gt;print(</a:t>
            </a:r>
            <a:r>
              <a:rPr lang="en-US" sz="1200" dirty="0" err="1" smtClean="0"/>
              <a:t>last_record.id</a:t>
            </a:r>
            <a:r>
              <a:rPr lang="en-US" sz="1200" dirty="0" smtClean="0"/>
              <a:t>)</a:t>
            </a:r>
          </a:p>
          <a:p>
            <a:r>
              <a:rPr lang="en-US" sz="1200" dirty="0" smtClean="0"/>
              <a:t>&gt;&gt;&gt;print(</a:t>
            </a:r>
            <a:r>
              <a:rPr lang="en-US" sz="1200" dirty="0" err="1" smtClean="0"/>
              <a:t>repr</a:t>
            </a:r>
            <a:r>
              <a:rPr lang="en-US" sz="1200" dirty="0" smtClean="0"/>
              <a:t>(</a:t>
            </a:r>
            <a:r>
              <a:rPr lang="en-US" sz="1200" dirty="0" err="1" smtClean="0"/>
              <a:t>last_record.seq</a:t>
            </a:r>
            <a:r>
              <a:rPr lang="en-US" sz="1200" dirty="0" smtClean="0"/>
              <a:t>))</a:t>
            </a:r>
          </a:p>
          <a:p>
            <a:r>
              <a:rPr lang="en-US" sz="1200" dirty="0" smtClean="0"/>
              <a:t>&gt;&gt;&gt;print(</a:t>
            </a:r>
            <a:r>
              <a:rPr lang="en-US" sz="1200" dirty="0" err="1" smtClean="0"/>
              <a:t>len</a:t>
            </a:r>
            <a:r>
              <a:rPr lang="en-US" sz="1200" dirty="0" smtClean="0"/>
              <a:t>(</a:t>
            </a:r>
            <a:r>
              <a:rPr lang="en-US" sz="1200" dirty="0" err="1" smtClean="0"/>
              <a:t>last_record</a:t>
            </a:r>
            <a:r>
              <a:rPr lang="en-US" sz="1200" dirty="0" smtClean="0"/>
              <a:t>))</a:t>
            </a:r>
          </a:p>
        </p:txBody>
      </p:sp>
      <p:sp>
        <p:nvSpPr>
          <p:cNvPr id="10" name="ZoneTexte 9"/>
          <p:cNvSpPr txBox="1"/>
          <p:nvPr/>
        </p:nvSpPr>
        <p:spPr>
          <a:xfrm>
            <a:off x="279400" y="2614188"/>
            <a:ext cx="8407400"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Found </a:t>
            </a:r>
            <a:r>
              <a:rPr lang="en-US" sz="1200" dirty="0">
                <a:solidFill>
                  <a:srgbClr val="CE4215"/>
                </a:solidFill>
              </a:rPr>
              <a:t>94 </a:t>
            </a:r>
            <a:r>
              <a:rPr lang="en-US" sz="1200" dirty="0" smtClean="0">
                <a:solidFill>
                  <a:srgbClr val="CE4215"/>
                </a:solidFill>
              </a:rPr>
              <a:t>records</a:t>
            </a:r>
            <a:endParaRPr lang="en-US" sz="1200" dirty="0">
              <a:solidFill>
                <a:srgbClr val="CE4215"/>
              </a:solidFill>
            </a:endParaRPr>
          </a:p>
        </p:txBody>
      </p:sp>
      <p:sp>
        <p:nvSpPr>
          <p:cNvPr id="11" name="ZoneTexte 10"/>
          <p:cNvSpPr txBox="1"/>
          <p:nvPr/>
        </p:nvSpPr>
        <p:spPr>
          <a:xfrm>
            <a:off x="279400" y="4758369"/>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a:t>
            </a:r>
            <a:r>
              <a:rPr lang="en-US" sz="1200" dirty="0" err="1" smtClean="0"/>
              <a:t>first_record</a:t>
            </a:r>
            <a:r>
              <a:rPr lang="en-US" sz="1200" dirty="0" smtClean="0"/>
              <a:t> = records[0] #remember, Python counts from zero</a:t>
            </a:r>
          </a:p>
          <a:p>
            <a:r>
              <a:rPr lang="en-US" sz="1200" dirty="0"/>
              <a:t>&gt;&gt;&gt;</a:t>
            </a:r>
            <a:r>
              <a:rPr lang="en-US" sz="1200" dirty="0" smtClean="0"/>
              <a:t>print(</a:t>
            </a:r>
            <a:r>
              <a:rPr lang="en-US" sz="1200" dirty="0" err="1" smtClean="0"/>
              <a:t>first_record.id</a:t>
            </a:r>
            <a:r>
              <a:rPr lang="en-US" sz="1200" dirty="0" smtClean="0"/>
              <a:t>)</a:t>
            </a:r>
          </a:p>
          <a:p>
            <a:r>
              <a:rPr lang="en-US" sz="1200" dirty="0"/>
              <a:t>&gt;&gt;&gt;</a:t>
            </a:r>
            <a:r>
              <a:rPr lang="en-US" sz="1200" dirty="0" smtClean="0"/>
              <a:t>print(</a:t>
            </a:r>
            <a:r>
              <a:rPr lang="en-US" sz="1200" dirty="0" err="1" smtClean="0"/>
              <a:t>repr</a:t>
            </a:r>
            <a:r>
              <a:rPr lang="en-US" sz="1200" dirty="0" smtClean="0"/>
              <a:t>(</a:t>
            </a:r>
            <a:r>
              <a:rPr lang="en-US" sz="1200" dirty="0" err="1" smtClean="0"/>
              <a:t>first_record.seq</a:t>
            </a:r>
            <a:r>
              <a:rPr lang="en-US" sz="1200" dirty="0" smtClean="0"/>
              <a:t>))</a:t>
            </a:r>
          </a:p>
          <a:p>
            <a:r>
              <a:rPr lang="en-US" sz="1200" dirty="0"/>
              <a:t>&gt;&gt;&gt;</a:t>
            </a:r>
            <a:r>
              <a:rPr lang="en-US" sz="1200" dirty="0" smtClean="0"/>
              <a:t>print(</a:t>
            </a:r>
            <a:r>
              <a:rPr lang="en-US" sz="1200" dirty="0" err="1" smtClean="0"/>
              <a:t>len</a:t>
            </a:r>
            <a:r>
              <a:rPr lang="en-US" sz="1200" dirty="0" smtClean="0"/>
              <a:t>(</a:t>
            </a:r>
            <a:r>
              <a:rPr lang="en-US" sz="1200" dirty="0" err="1" smtClean="0"/>
              <a:t>first_record</a:t>
            </a:r>
            <a:r>
              <a:rPr lang="en-US" sz="1200" dirty="0" smtClean="0"/>
              <a:t>)) </a:t>
            </a:r>
          </a:p>
        </p:txBody>
      </p:sp>
      <p:sp>
        <p:nvSpPr>
          <p:cNvPr id="12" name="ZoneTexte 11"/>
          <p:cNvSpPr txBox="1"/>
          <p:nvPr/>
        </p:nvSpPr>
        <p:spPr>
          <a:xfrm>
            <a:off x="279400" y="3901434"/>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solidFill>
                <a:srgbClr val="CE4215"/>
              </a:solidFill>
            </a:endParaRP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592</a:t>
            </a:r>
            <a:endParaRPr lang="en-US" sz="1200" dirty="0">
              <a:solidFill>
                <a:srgbClr val="CE4215"/>
              </a:solidFill>
            </a:endParaRPr>
          </a:p>
        </p:txBody>
      </p:sp>
      <p:sp>
        <p:nvSpPr>
          <p:cNvPr id="13" name="ZoneTexte 12"/>
          <p:cNvSpPr txBox="1"/>
          <p:nvPr/>
        </p:nvSpPr>
        <p:spPr>
          <a:xfrm>
            <a:off x="279400" y="558936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solidFill>
                <a:srgbClr val="CE4215"/>
              </a:solidFill>
            </a:endParaRP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740</a:t>
            </a:r>
            <a:endParaRPr lang="en-US" sz="1200" dirty="0">
              <a:solidFill>
                <a:srgbClr val="CE4215"/>
              </a:solidFill>
            </a:endParaRPr>
          </a:p>
        </p:txBody>
      </p:sp>
    </p:spTree>
    <p:extLst>
      <p:ext uri="{BB962C8B-B14F-4D97-AF65-F5344CB8AC3E}">
        <p14:creationId xmlns:p14="http://schemas.microsoft.com/office/powerpoint/2010/main" val="21381815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Extracting data</a:t>
            </a:r>
            <a:endParaRPr lang="fr-FR" dirty="0"/>
          </a:p>
        </p:txBody>
      </p:sp>
      <p:sp>
        <p:nvSpPr>
          <p:cNvPr id="3" name="Espace réservé du contenu 2"/>
          <p:cNvSpPr>
            <a:spLocks noGrp="1"/>
          </p:cNvSpPr>
          <p:nvPr>
            <p:ph idx="1"/>
          </p:nvPr>
        </p:nvSpPr>
        <p:spPr>
          <a:xfrm>
            <a:off x="279400" y="1236133"/>
            <a:ext cx="8644466" cy="759745"/>
          </a:xfrm>
        </p:spPr>
        <p:txBody>
          <a:bodyPr/>
          <a:lstStyle/>
          <a:p>
            <a:r>
              <a:rPr lang="en-US" dirty="0" smtClean="0"/>
              <a:t>As </a:t>
            </a:r>
            <a:r>
              <a:rPr lang="en-US" dirty="0"/>
              <a:t>an </a:t>
            </a:r>
            <a:r>
              <a:rPr lang="en-US" dirty="0" smtClean="0"/>
              <a:t>example of </a:t>
            </a:r>
            <a:r>
              <a:rPr lang="en-US" dirty="0"/>
              <a:t>how annotations are stored, we'll look at the output from parsing the </a:t>
            </a:r>
            <a:r>
              <a:rPr lang="en-US" dirty="0" smtClean="0"/>
              <a:t>first </a:t>
            </a:r>
            <a:r>
              <a:rPr lang="en-US" dirty="0"/>
              <a:t>record in the </a:t>
            </a:r>
            <a:r>
              <a:rPr lang="en-US" dirty="0" err="1"/>
              <a:t>GenBank</a:t>
            </a:r>
            <a:r>
              <a:rPr lang="en-US" dirty="0"/>
              <a:t> </a:t>
            </a:r>
            <a:r>
              <a:rPr lang="en-US" dirty="0" smtClean="0"/>
              <a:t>file </a:t>
            </a:r>
            <a:r>
              <a:rPr lang="en-US" dirty="0" err="1" smtClean="0"/>
              <a:t>ls</a:t>
            </a:r>
            <a:r>
              <a:rPr lang="en-US" dirty="0" err="1"/>
              <a:t>_</a:t>
            </a:r>
            <a:r>
              <a:rPr lang="en-US" dirty="0" err="1" smtClean="0"/>
              <a:t>orchid.gbk</a:t>
            </a:r>
            <a:r>
              <a:rPr lang="en-US" dirty="0"/>
              <a:t>.</a:t>
            </a:r>
          </a:p>
          <a:p>
            <a:endParaRPr lang="fr-FR" dirty="0"/>
          </a:p>
        </p:txBody>
      </p:sp>
      <p:sp>
        <p:nvSpPr>
          <p:cNvPr id="4" name="Espace réservé de la date 3"/>
          <p:cNvSpPr>
            <a:spLocks noGrp="1"/>
          </p:cNvSpPr>
          <p:nvPr>
            <p:ph type="dt" sz="half" idx="10"/>
          </p:nvPr>
        </p:nvSpPr>
        <p:spPr/>
        <p:txBody>
          <a:bodyPr/>
          <a:lstStyle/>
          <a:p>
            <a:fld id="{08CC1CE2-FA4A-BF48-A633-72794A498081}"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65</a:t>
            </a:fld>
            <a:endParaRPr lang="fr-FR" dirty="0"/>
          </a:p>
        </p:txBody>
      </p:sp>
      <p:sp>
        <p:nvSpPr>
          <p:cNvPr id="8" name="ZoneTexte 7"/>
          <p:cNvSpPr txBox="1"/>
          <p:nvPr/>
        </p:nvSpPr>
        <p:spPr>
          <a:xfrm>
            <a:off x="279400" y="27378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first_record</a:t>
            </a:r>
            <a:r>
              <a:rPr lang="en-US" sz="1200" dirty="0"/>
              <a:t> = next(</a:t>
            </a:r>
            <a:r>
              <a:rPr lang="en-US" sz="1200" dirty="0" err="1"/>
              <a:t>record_iterator</a:t>
            </a:r>
            <a:r>
              <a:rPr lang="en-US" sz="1200" dirty="0"/>
              <a:t>)</a:t>
            </a:r>
          </a:p>
          <a:p>
            <a:r>
              <a:rPr lang="en-US" sz="1200" dirty="0"/>
              <a:t>print(</a:t>
            </a:r>
            <a:r>
              <a:rPr lang="en-US" sz="1200" dirty="0" err="1"/>
              <a:t>first_record</a:t>
            </a:r>
            <a:r>
              <a:rPr lang="en-US" sz="1200" dirty="0" smtClean="0"/>
              <a:t>)</a:t>
            </a:r>
            <a:endParaRPr lang="en-US" sz="1200" dirty="0"/>
          </a:p>
        </p:txBody>
      </p:sp>
      <p:sp>
        <p:nvSpPr>
          <p:cNvPr id="9" name="Espace réservé du contenu 2"/>
          <p:cNvSpPr txBox="1">
            <a:spLocks/>
          </p:cNvSpPr>
          <p:nvPr/>
        </p:nvSpPr>
        <p:spPr>
          <a:xfrm>
            <a:off x="279400" y="1978092"/>
            <a:ext cx="8644466" cy="75974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Human </a:t>
            </a:r>
            <a:r>
              <a:rPr lang="en-US" dirty="0"/>
              <a:t>readable summary of most of the annotation data for the </a:t>
            </a:r>
            <a:r>
              <a:rPr lang="en-US" dirty="0" err="1"/>
              <a:t>SeqRecord</a:t>
            </a:r>
            <a:endParaRPr lang="en-US" dirty="0"/>
          </a:p>
          <a:p>
            <a:endParaRPr lang="fr-FR" dirty="0"/>
          </a:p>
        </p:txBody>
      </p:sp>
      <p:sp>
        <p:nvSpPr>
          <p:cNvPr id="10" name="ZoneTexte 9"/>
          <p:cNvSpPr txBox="1"/>
          <p:nvPr/>
        </p:nvSpPr>
        <p:spPr>
          <a:xfrm>
            <a:off x="279400" y="3374441"/>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ID: Z78533.1</a:t>
            </a:r>
          </a:p>
          <a:p>
            <a:r>
              <a:rPr lang="en-US" sz="1200" dirty="0">
                <a:solidFill>
                  <a:srgbClr val="FF0000"/>
                </a:solidFill>
              </a:rPr>
              <a:t>Name: Z78533</a:t>
            </a:r>
          </a:p>
          <a:p>
            <a:r>
              <a:rPr lang="en-US" sz="1200" dirty="0">
                <a:solidFill>
                  <a:srgbClr val="FF0000"/>
                </a:solidFill>
              </a:rPr>
              <a:t>Description: </a:t>
            </a:r>
            <a:r>
              <a:rPr lang="en-US" sz="1200" dirty="0" err="1">
                <a:solidFill>
                  <a:srgbClr val="FF0000"/>
                </a:solidFill>
              </a:rPr>
              <a:t>C.irapeanum</a:t>
            </a:r>
            <a:r>
              <a:rPr lang="en-US" sz="1200" dirty="0">
                <a:solidFill>
                  <a:srgbClr val="FF0000"/>
                </a:solidFill>
              </a:rPr>
              <a:t> 5.8S </a:t>
            </a:r>
            <a:r>
              <a:rPr lang="en-US" sz="1200" dirty="0" err="1">
                <a:solidFill>
                  <a:srgbClr val="FF0000"/>
                </a:solidFill>
              </a:rPr>
              <a:t>rRNA</a:t>
            </a:r>
            <a:r>
              <a:rPr lang="en-US" sz="1200" dirty="0">
                <a:solidFill>
                  <a:srgbClr val="FF0000"/>
                </a:solidFill>
              </a:rPr>
              <a:t> gene and ITS1 and ITS2 DNA.</a:t>
            </a:r>
          </a:p>
          <a:p>
            <a:r>
              <a:rPr lang="en-US" sz="1200" dirty="0">
                <a:solidFill>
                  <a:srgbClr val="FF0000"/>
                </a:solidFill>
              </a:rPr>
              <a:t>Number of features: 5</a:t>
            </a:r>
          </a:p>
          <a:p>
            <a:r>
              <a:rPr lang="en-US" sz="1200" dirty="0">
                <a:solidFill>
                  <a:srgbClr val="FF0000"/>
                </a:solidFill>
              </a:rPr>
              <a:t>/</a:t>
            </a:r>
            <a:r>
              <a:rPr lang="en-US" sz="1200" dirty="0" err="1">
                <a:solidFill>
                  <a:srgbClr val="FF0000"/>
                </a:solidFill>
              </a:rPr>
              <a:t>sequence_version</a:t>
            </a:r>
            <a:r>
              <a:rPr lang="en-US" sz="1200" dirty="0">
                <a:solidFill>
                  <a:srgbClr val="FF0000"/>
                </a:solidFill>
              </a:rPr>
              <a:t>=1</a:t>
            </a:r>
          </a:p>
          <a:p>
            <a:r>
              <a:rPr lang="en-US" sz="1200" dirty="0">
                <a:solidFill>
                  <a:srgbClr val="FF0000"/>
                </a:solidFill>
              </a:rPr>
              <a:t>/source=Cypripedium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/taxonomy=['</a:t>
            </a:r>
            <a:r>
              <a:rPr lang="en-US" sz="1200" dirty="0" err="1">
                <a:solidFill>
                  <a:srgbClr val="FF0000"/>
                </a:solidFill>
              </a:rPr>
              <a:t>Eukaryota</a:t>
            </a:r>
            <a:r>
              <a:rPr lang="en-US" sz="1200" dirty="0">
                <a:solidFill>
                  <a:srgbClr val="FF0000"/>
                </a:solidFill>
              </a:rPr>
              <a:t>', '</a:t>
            </a:r>
            <a:r>
              <a:rPr lang="en-US" sz="1200" dirty="0" err="1">
                <a:solidFill>
                  <a:srgbClr val="FF0000"/>
                </a:solidFill>
              </a:rPr>
              <a:t>Viridiplantae</a:t>
            </a:r>
            <a:r>
              <a:rPr lang="en-US" sz="1200" dirty="0">
                <a:solidFill>
                  <a:srgbClr val="FF0000"/>
                </a:solidFill>
              </a:rPr>
              <a:t>', '</a:t>
            </a:r>
            <a:r>
              <a:rPr lang="en-US" sz="1200" dirty="0" err="1">
                <a:solidFill>
                  <a:srgbClr val="FF0000"/>
                </a:solidFill>
              </a:rPr>
              <a:t>Streptophyta</a:t>
            </a:r>
            <a:r>
              <a:rPr lang="en-US" sz="1200" dirty="0">
                <a:solidFill>
                  <a:srgbClr val="FF0000"/>
                </a:solidFill>
              </a:rPr>
              <a:t>', ..., 'Cypripedium']</a:t>
            </a:r>
          </a:p>
          <a:p>
            <a:r>
              <a:rPr lang="en-US" sz="1200" dirty="0">
                <a:solidFill>
                  <a:srgbClr val="FF0000"/>
                </a:solidFill>
              </a:rPr>
              <a:t>/keywords=['5.8S ribosomal RNA', '5.8S </a:t>
            </a:r>
            <a:r>
              <a:rPr lang="en-US" sz="1200" dirty="0" err="1">
                <a:solidFill>
                  <a:srgbClr val="FF0000"/>
                </a:solidFill>
              </a:rPr>
              <a:t>rRNA</a:t>
            </a:r>
            <a:r>
              <a:rPr lang="en-US" sz="1200" dirty="0">
                <a:solidFill>
                  <a:srgbClr val="FF0000"/>
                </a:solidFill>
              </a:rPr>
              <a:t> gene', ..., 'ITS1', 'ITS2']</a:t>
            </a:r>
          </a:p>
          <a:p>
            <a:r>
              <a:rPr lang="en-US" sz="1200" dirty="0">
                <a:solidFill>
                  <a:srgbClr val="FF0000"/>
                </a:solidFill>
              </a:rPr>
              <a:t>/references=[...]</a:t>
            </a:r>
          </a:p>
          <a:p>
            <a:r>
              <a:rPr lang="en-US" sz="1200" dirty="0">
                <a:solidFill>
                  <a:srgbClr val="FF0000"/>
                </a:solidFill>
              </a:rPr>
              <a:t>/accessions=['Z78533']</a:t>
            </a:r>
          </a:p>
          <a:p>
            <a:r>
              <a:rPr lang="en-US" sz="1200" dirty="0">
                <a:solidFill>
                  <a:srgbClr val="FF0000"/>
                </a:solidFill>
              </a:rPr>
              <a:t>/</a:t>
            </a:r>
            <a:r>
              <a:rPr lang="en-US" sz="1200" dirty="0" err="1">
                <a:solidFill>
                  <a:srgbClr val="FF0000"/>
                </a:solidFill>
              </a:rPr>
              <a:t>data_file_division</a:t>
            </a:r>
            <a:r>
              <a:rPr lang="en-US" sz="1200" dirty="0">
                <a:solidFill>
                  <a:srgbClr val="FF0000"/>
                </a:solidFill>
              </a:rPr>
              <a:t>=PLN</a:t>
            </a:r>
          </a:p>
          <a:p>
            <a:r>
              <a:rPr lang="en-US" sz="1200" dirty="0">
                <a:solidFill>
                  <a:srgbClr val="FF0000"/>
                </a:solidFill>
              </a:rPr>
              <a:t>/date=30-NOV-2006</a:t>
            </a:r>
          </a:p>
          <a:p>
            <a:r>
              <a:rPr lang="en-US" sz="1200" dirty="0">
                <a:solidFill>
                  <a:srgbClr val="FF0000"/>
                </a:solidFill>
              </a:rPr>
              <a:t>/organism=Cypripedium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a:t>
            </a:r>
            <a:r>
              <a:rPr lang="en-US" sz="1200" dirty="0" err="1">
                <a:solidFill>
                  <a:srgbClr val="FF0000"/>
                </a:solidFill>
              </a:rPr>
              <a:t>gi</a:t>
            </a:r>
            <a:r>
              <a:rPr lang="en-US" sz="1200" dirty="0">
                <a:solidFill>
                  <a:srgbClr val="FF0000"/>
                </a:solidFill>
              </a:rPr>
              <a:t>=2765658</a:t>
            </a:r>
          </a:p>
          <a:p>
            <a:r>
              <a:rPr lang="en-US" sz="1200" dirty="0" err="1">
                <a:solidFill>
                  <a:srgbClr val="FF0000"/>
                </a:solidFill>
              </a:rPr>
              <a:t>Seq</a:t>
            </a:r>
            <a:r>
              <a:rPr lang="en-US" sz="1200" dirty="0">
                <a:solidFill>
                  <a:srgbClr val="FF0000"/>
                </a:solidFill>
              </a:rPr>
              <a:t>('CGTAACAAGGTTTCCGTAGGTGAACCTGCGGAAGGATCATTGATGAGACCGTGG...CGC', </a:t>
            </a:r>
            <a:r>
              <a:rPr lang="en-US" sz="1200" dirty="0" err="1">
                <a:solidFill>
                  <a:srgbClr val="FF0000"/>
                </a:solidFill>
              </a:rPr>
              <a:t>IUPACAmbiguousDNA</a:t>
            </a:r>
            <a:r>
              <a:rPr lang="en-US" sz="1200" dirty="0">
                <a:solidFill>
                  <a:srgbClr val="FF0000"/>
                </a:solidFill>
              </a:rPr>
              <a:t>())</a:t>
            </a:r>
          </a:p>
        </p:txBody>
      </p:sp>
    </p:spTree>
    <p:extLst>
      <p:ext uri="{BB962C8B-B14F-4D97-AF65-F5344CB8AC3E}">
        <p14:creationId xmlns:p14="http://schemas.microsoft.com/office/powerpoint/2010/main" val="403522722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691704"/>
          </a:xfrm>
        </p:spPr>
        <p:txBody>
          <a:bodyPr/>
          <a:lstStyle/>
          <a:p>
            <a:r>
              <a:rPr lang="en-US" dirty="0"/>
              <a:t>.</a:t>
            </a:r>
            <a:r>
              <a:rPr lang="en-US" dirty="0" smtClean="0"/>
              <a:t>annotations attribute </a:t>
            </a:r>
            <a:r>
              <a:rPr lang="en-US" dirty="0"/>
              <a:t>which is just a Python dictionary</a:t>
            </a:r>
            <a:r>
              <a:rPr lang="en-US" dirty="0" smtClean="0"/>
              <a:t>. </a:t>
            </a:r>
            <a:r>
              <a:rPr lang="en-US" dirty="0"/>
              <a:t>Like any Python dictionary, you can easily get a list of the </a:t>
            </a:r>
            <a:r>
              <a:rPr lang="en-US" dirty="0" smtClean="0"/>
              <a:t>keys and values:</a:t>
            </a:r>
            <a:endParaRPr lang="en-US" dirty="0"/>
          </a:p>
          <a:p>
            <a:endParaRPr lang="en-US" dirty="0"/>
          </a:p>
        </p:txBody>
      </p:sp>
      <p:sp>
        <p:nvSpPr>
          <p:cNvPr id="4" name="Espace réservé de la date 3"/>
          <p:cNvSpPr>
            <a:spLocks noGrp="1"/>
          </p:cNvSpPr>
          <p:nvPr>
            <p:ph type="dt" sz="half" idx="10"/>
          </p:nvPr>
        </p:nvSpPr>
        <p:spPr/>
        <p:txBody>
          <a:bodyPr/>
          <a:lstStyle/>
          <a:p>
            <a:fld id="{C6E96DDF-712C-D346-ACEE-2353D137A244}"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66</a:t>
            </a:fld>
            <a:endParaRPr lang="fr-FR" dirty="0"/>
          </a:p>
        </p:txBody>
      </p:sp>
      <p:sp>
        <p:nvSpPr>
          <p:cNvPr id="7" name="ZoneTexte 6"/>
          <p:cNvSpPr txBox="1"/>
          <p:nvPr/>
        </p:nvSpPr>
        <p:spPr>
          <a:xfrm>
            <a:off x="279400" y="202990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print(</a:t>
            </a:r>
            <a:r>
              <a:rPr lang="en-US" sz="1200" dirty="0" err="1"/>
              <a:t>first_record.annotations</a:t>
            </a:r>
            <a:r>
              <a:rPr lang="en-US" sz="1200" dirty="0"/>
              <a:t>)</a:t>
            </a:r>
          </a:p>
          <a:p>
            <a:r>
              <a:rPr lang="en-US" sz="1200" dirty="0" smtClean="0"/>
              <a:t>print</a:t>
            </a:r>
            <a:r>
              <a:rPr lang="en-US" sz="1200" dirty="0"/>
              <a:t>(</a:t>
            </a:r>
            <a:r>
              <a:rPr lang="en-US" sz="1200" dirty="0" err="1"/>
              <a:t>first_record.annotations.keys</a:t>
            </a:r>
            <a:r>
              <a:rPr lang="en-US" sz="1200" dirty="0"/>
              <a:t>())</a:t>
            </a:r>
          </a:p>
          <a:p>
            <a:r>
              <a:rPr lang="en-US" sz="1200" dirty="0" smtClean="0"/>
              <a:t>print</a:t>
            </a:r>
            <a:r>
              <a:rPr lang="en-US" sz="1200" dirty="0"/>
              <a:t>(</a:t>
            </a:r>
            <a:r>
              <a:rPr lang="en-US" sz="1200" dirty="0" err="1"/>
              <a:t>first_record.annotations.values</a:t>
            </a:r>
            <a:r>
              <a:rPr lang="en-US" sz="1200" dirty="0"/>
              <a:t>())</a:t>
            </a:r>
          </a:p>
        </p:txBody>
      </p:sp>
      <p:sp>
        <p:nvSpPr>
          <p:cNvPr id="9" name="ZoneTexte 8"/>
          <p:cNvSpPr txBox="1"/>
          <p:nvPr/>
        </p:nvSpPr>
        <p:spPr>
          <a:xfrm>
            <a:off x="279400" y="38638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["source"])</a:t>
            </a:r>
          </a:p>
          <a:p>
            <a:r>
              <a:rPr lang="en-US" sz="1200" dirty="0">
                <a:solidFill>
                  <a:srgbClr val="FF0000"/>
                </a:solidFill>
              </a:rPr>
              <a:t>Cypripedium </a:t>
            </a:r>
            <a:r>
              <a:rPr lang="en-US" sz="1200" dirty="0" err="1" smtClean="0">
                <a:solidFill>
                  <a:srgbClr val="FF0000"/>
                </a:solidFill>
              </a:rPr>
              <a:t>irapeanum</a:t>
            </a:r>
            <a:endParaRPr lang="en-US" sz="1200" dirty="0">
              <a:solidFill>
                <a:srgbClr val="FF0000"/>
              </a:solidFill>
            </a:endParaRPr>
          </a:p>
        </p:txBody>
      </p:sp>
      <p:sp>
        <p:nvSpPr>
          <p:cNvPr id="11" name="Espace réservé du contenu 2"/>
          <p:cNvSpPr txBox="1">
            <a:spLocks/>
          </p:cNvSpPr>
          <p:nvPr/>
        </p:nvSpPr>
        <p:spPr>
          <a:xfrm>
            <a:off x="431800" y="2862763"/>
            <a:ext cx="8644466" cy="6917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extract a list of the species from the </a:t>
            </a:r>
            <a:r>
              <a:rPr lang="en-US" dirty="0" err="1" smtClean="0"/>
              <a:t>ls</a:t>
            </a:r>
            <a:r>
              <a:rPr lang="en-US" dirty="0"/>
              <a:t> </a:t>
            </a:r>
            <a:r>
              <a:rPr lang="en-US" dirty="0" err="1" smtClean="0"/>
              <a:t>orchid.gbk</a:t>
            </a:r>
            <a:r>
              <a:rPr lang="en-US" dirty="0" smtClean="0"/>
              <a:t> </a:t>
            </a:r>
            <a:r>
              <a:rPr lang="en-US" dirty="0" err="1"/>
              <a:t>GenBank</a:t>
            </a:r>
            <a:r>
              <a:rPr lang="en-US" dirty="0"/>
              <a:t> le. The </a:t>
            </a:r>
            <a:r>
              <a:rPr lang="en-US" dirty="0" smtClean="0"/>
              <a:t>information we want is </a:t>
            </a:r>
            <a:r>
              <a:rPr lang="en-US" dirty="0"/>
              <a:t>held in the annotations dictionary under `source' and `</a:t>
            </a:r>
            <a:r>
              <a:rPr lang="en-US" dirty="0" smtClean="0"/>
              <a:t>organism’:</a:t>
            </a:r>
            <a:endParaRPr lang="en-US" dirty="0"/>
          </a:p>
        </p:txBody>
      </p:sp>
      <p:sp>
        <p:nvSpPr>
          <p:cNvPr id="12" name="Espace réservé du contenu 2"/>
          <p:cNvSpPr txBox="1">
            <a:spLocks/>
          </p:cNvSpPr>
          <p:nvPr/>
        </p:nvSpPr>
        <p:spPr>
          <a:xfrm>
            <a:off x="279400" y="5167878"/>
            <a:ext cx="8644466" cy="113397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general, `organism' is used for the scientific name (in Latin, e.g. Arabidopsis thaliana), while `source’ will often be the common name (e.g. </a:t>
            </a:r>
            <a:r>
              <a:rPr lang="en-US" dirty="0" err="1" smtClean="0"/>
              <a:t>thale</a:t>
            </a:r>
            <a:r>
              <a:rPr lang="en-US" dirty="0" smtClean="0"/>
              <a:t> cress)</a:t>
            </a:r>
          </a:p>
          <a:p>
            <a:endParaRPr lang="fr-FR" dirty="0"/>
          </a:p>
        </p:txBody>
      </p:sp>
      <p:sp>
        <p:nvSpPr>
          <p:cNvPr id="13" name="ZoneTexte 12"/>
          <p:cNvSpPr txBox="1"/>
          <p:nvPr/>
        </p:nvSpPr>
        <p:spPr>
          <a:xfrm>
            <a:off x="279400" y="454275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first_record.annotations</a:t>
            </a:r>
            <a:r>
              <a:rPr lang="en-US" sz="1200" dirty="0"/>
              <a:t>["organism"])</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Tree>
    <p:extLst>
      <p:ext uri="{BB962C8B-B14F-4D97-AF65-F5344CB8AC3E}">
        <p14:creationId xmlns:p14="http://schemas.microsoft.com/office/powerpoint/2010/main" val="135246263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1133973"/>
          </a:xfrm>
        </p:spPr>
        <p:txBody>
          <a:bodyPr/>
          <a:lstStyle/>
          <a:p>
            <a:r>
              <a:rPr lang="en-US" dirty="0" smtClean="0"/>
              <a:t>In </a:t>
            </a:r>
            <a:r>
              <a:rPr lang="en-US" dirty="0"/>
              <a:t>general, `organism' is used for the </a:t>
            </a:r>
            <a:r>
              <a:rPr lang="en-US" dirty="0" smtClean="0"/>
              <a:t>scientific </a:t>
            </a:r>
            <a:r>
              <a:rPr lang="en-US" dirty="0"/>
              <a:t>name (in Latin, </a:t>
            </a:r>
            <a:r>
              <a:rPr lang="en-US" dirty="0" smtClean="0"/>
              <a:t>e.g. Arabidopsis thaliana)</a:t>
            </a:r>
            <a:r>
              <a:rPr lang="en-US" dirty="0"/>
              <a:t>, while `</a:t>
            </a:r>
            <a:r>
              <a:rPr lang="en-US" dirty="0" smtClean="0"/>
              <a:t>source’</a:t>
            </a:r>
            <a:r>
              <a:rPr lang="en-US" dirty="0"/>
              <a:t> </a:t>
            </a:r>
            <a:r>
              <a:rPr lang="en-US" dirty="0" smtClean="0"/>
              <a:t>will </a:t>
            </a:r>
            <a:r>
              <a:rPr lang="en-US" dirty="0"/>
              <a:t>often be the common </a:t>
            </a:r>
            <a:r>
              <a:rPr lang="en-US" dirty="0" smtClean="0"/>
              <a:t>name (</a:t>
            </a:r>
            <a:r>
              <a:rPr lang="en-US" dirty="0"/>
              <a:t>e.g. </a:t>
            </a:r>
            <a:r>
              <a:rPr lang="en-US" dirty="0" err="1"/>
              <a:t>thale</a:t>
            </a:r>
            <a:r>
              <a:rPr lang="en-US" dirty="0"/>
              <a:t> cress)</a:t>
            </a:r>
          </a:p>
          <a:p>
            <a:endParaRPr lang="fr-FR" dirty="0"/>
          </a:p>
        </p:txBody>
      </p:sp>
      <p:sp>
        <p:nvSpPr>
          <p:cNvPr id="4" name="Espace réservé de la date 3"/>
          <p:cNvSpPr>
            <a:spLocks noGrp="1"/>
          </p:cNvSpPr>
          <p:nvPr>
            <p:ph type="dt" sz="half" idx="10"/>
          </p:nvPr>
        </p:nvSpPr>
        <p:spPr/>
        <p:txBody>
          <a:bodyPr/>
          <a:lstStyle/>
          <a:p>
            <a:fld id="{601363C9-4338-7443-BE61-F4B71B9923D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67</a:t>
            </a:fld>
            <a:endParaRPr lang="fr-FR" dirty="0"/>
          </a:p>
        </p:txBody>
      </p:sp>
      <p:sp>
        <p:nvSpPr>
          <p:cNvPr id="7" name="ZoneTexte 6"/>
          <p:cNvSpPr txBox="1"/>
          <p:nvPr/>
        </p:nvSpPr>
        <p:spPr>
          <a:xfrm>
            <a:off x="279400" y="274433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p>
          <a:p>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all_species.append</a:t>
            </a:r>
            <a:r>
              <a:rPr lang="en-US" sz="1200" dirty="0"/>
              <a:t>(</a:t>
            </a:r>
            <a:r>
              <a:rPr lang="en-US" sz="1200" dirty="0" err="1"/>
              <a:t>seq_record.annotations</a:t>
            </a:r>
            <a:r>
              <a:rPr lang="en-US" sz="1200" dirty="0"/>
              <a:t>["organism"])</a:t>
            </a:r>
          </a:p>
          <a:p>
            <a:r>
              <a:rPr lang="en-US" sz="1200" dirty="0"/>
              <a:t>print(</a:t>
            </a:r>
            <a:r>
              <a:rPr lang="en-US" sz="1200" dirty="0" err="1"/>
              <a:t>all_species</a:t>
            </a:r>
            <a:r>
              <a:rPr lang="en-US" sz="1200" dirty="0"/>
              <a:t>)</a:t>
            </a:r>
          </a:p>
        </p:txBody>
      </p:sp>
      <p:sp>
        <p:nvSpPr>
          <p:cNvPr id="8" name="ZoneTexte 7"/>
          <p:cNvSpPr txBox="1"/>
          <p:nvPr/>
        </p:nvSpPr>
        <p:spPr>
          <a:xfrm>
            <a:off x="279400" y="4450344"/>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r>
              <a:rPr lang="en-US" sz="1200" dirty="0" err="1"/>
              <a:t>seq_record.annotations</a:t>
            </a:r>
            <a:r>
              <a:rPr lang="en-US" sz="1200" dirty="0"/>
              <a:t>["organism"] for </a:t>
            </a:r>
            <a:r>
              <a:rPr lang="en-US" sz="1200" dirty="0" err="1"/>
              <a:t>seq_record</a:t>
            </a:r>
            <a:r>
              <a:rPr lang="en-US" sz="1200" dirty="0"/>
              <a:t> in \</a:t>
            </a:r>
          </a:p>
          <a:p>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print(</a:t>
            </a:r>
            <a:r>
              <a:rPr lang="en-US" sz="1200" dirty="0" err="1"/>
              <a:t>all_species</a:t>
            </a:r>
            <a:r>
              <a:rPr lang="en-US" sz="1200" dirty="0" smtClean="0"/>
              <a:t>)</a:t>
            </a:r>
          </a:p>
        </p:txBody>
      </p:sp>
      <p:sp>
        <p:nvSpPr>
          <p:cNvPr id="9" name="ZoneTexte 8"/>
          <p:cNvSpPr txBox="1"/>
          <p:nvPr/>
        </p:nvSpPr>
        <p:spPr>
          <a:xfrm>
            <a:off x="279400" y="53738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smtClean="0"/>
              <a:t>[</a:t>
            </a:r>
            <a:r>
              <a:rPr lang="pt-BR" sz="1200" dirty="0"/>
              <a:t>'</a:t>
            </a:r>
            <a:r>
              <a:rPr lang="pt-BR" sz="1200" dirty="0" err="1"/>
              <a:t>Cypripedium</a:t>
            </a:r>
            <a:r>
              <a:rPr lang="pt-BR" sz="1200" dirty="0"/>
              <a:t> </a:t>
            </a:r>
            <a:r>
              <a:rPr lang="pt-BR" sz="1200" dirty="0" err="1"/>
              <a:t>irapeanum</a:t>
            </a:r>
            <a:r>
              <a:rPr lang="pt-BR" sz="1200" dirty="0"/>
              <a:t>', '</a:t>
            </a:r>
            <a:r>
              <a:rPr lang="pt-BR" sz="1200" dirty="0" err="1"/>
              <a:t>Cypripedium</a:t>
            </a:r>
            <a:r>
              <a:rPr lang="pt-BR" sz="1200" dirty="0"/>
              <a:t> </a:t>
            </a:r>
            <a:r>
              <a:rPr lang="pt-BR" sz="1200" dirty="0" err="1"/>
              <a:t>californicum</a:t>
            </a:r>
            <a:r>
              <a:rPr lang="pt-BR" sz="1200" dirty="0"/>
              <a:t>', ..., '</a:t>
            </a:r>
            <a:r>
              <a:rPr lang="pt-BR" sz="1200" dirty="0" err="1"/>
              <a:t>Paphiopedilum</a:t>
            </a:r>
            <a:r>
              <a:rPr lang="pt-BR" sz="1200" dirty="0"/>
              <a:t> </a:t>
            </a:r>
            <a:r>
              <a:rPr lang="pt-BR" sz="1200" dirty="0" err="1"/>
              <a:t>barbatum</a:t>
            </a:r>
            <a:r>
              <a:rPr lang="pt-BR" sz="1200" dirty="0"/>
              <a:t>']</a:t>
            </a:r>
            <a:endParaRPr lang="en-US" sz="1200" dirty="0"/>
          </a:p>
        </p:txBody>
      </p:sp>
    </p:spTree>
    <p:extLst>
      <p:ext uri="{BB962C8B-B14F-4D97-AF65-F5344CB8AC3E}">
        <p14:creationId xmlns:p14="http://schemas.microsoft.com/office/powerpoint/2010/main" val="3046216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a:t>
            </a:r>
            <a:r>
              <a:rPr lang="fr-FR" dirty="0" err="1">
                <a:latin typeface="Lucida Grande"/>
                <a:ea typeface="Lucida Grande"/>
                <a:cs typeface="Lucida Grande"/>
              </a:rPr>
              <a:t>compressed</a:t>
            </a:r>
            <a:r>
              <a:rPr lang="fr-FR" dirty="0">
                <a:latin typeface="Lucida Grande"/>
                <a:ea typeface="Lucida Grande"/>
                <a:cs typeface="Lucida Grande"/>
              </a:rPr>
              <a:t> files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46D5979B-4747-FB4A-BF70-76809C1BEB78}"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68</a:t>
            </a:fld>
            <a:endParaRPr lang="fr-FR" dirty="0"/>
          </a:p>
        </p:txBody>
      </p:sp>
    </p:spTree>
    <p:extLst>
      <p:ext uri="{BB962C8B-B14F-4D97-AF65-F5344CB8AC3E}">
        <p14:creationId xmlns:p14="http://schemas.microsoft.com/office/powerpoint/2010/main" val="2310563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the net</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9B5B906-DB60-254B-B982-F62329EB7F88}"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69</a:t>
            </a:fld>
            <a:endParaRPr lang="fr-FR" dirty="0"/>
          </a:p>
        </p:txBody>
      </p:sp>
    </p:spTree>
    <p:extLst>
      <p:ext uri="{BB962C8B-B14F-4D97-AF65-F5344CB8AC3E}">
        <p14:creationId xmlns:p14="http://schemas.microsoft.com/office/powerpoint/2010/main" val="329330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NL" dirty="0" smtClean="0"/>
              <a:t>The Lady </a:t>
            </a:r>
            <a:r>
              <a:rPr lang="nl-NL" dirty="0"/>
              <a:t>Slipper </a:t>
            </a:r>
            <a:r>
              <a:rPr lang="nl-NL" dirty="0" err="1" smtClean="0"/>
              <a:t>Orchids</a:t>
            </a:r>
            <a:r>
              <a:rPr lang="nl-NL" dirty="0" smtClean="0"/>
              <a:t> case </a:t>
            </a:r>
            <a:endParaRPr lang="fr-FR" dirty="0"/>
          </a:p>
        </p:txBody>
      </p:sp>
      <p:sp>
        <p:nvSpPr>
          <p:cNvPr id="3" name="Espace réservé du contenu 2"/>
          <p:cNvSpPr>
            <a:spLocks noGrp="1"/>
          </p:cNvSpPr>
          <p:nvPr>
            <p:ph idx="1"/>
          </p:nvPr>
        </p:nvSpPr>
        <p:spPr/>
        <p:txBody>
          <a:bodyPr/>
          <a:lstStyle/>
          <a:p>
            <a:r>
              <a:rPr lang="en-US" dirty="0" smtClean="0"/>
              <a:t>The Lady </a:t>
            </a:r>
            <a:r>
              <a:rPr lang="en-US" dirty="0"/>
              <a:t>Slipper Orchids are in the </a:t>
            </a:r>
            <a:r>
              <a:rPr lang="en-US" dirty="0" err="1"/>
              <a:t>Orchidaceae</a:t>
            </a:r>
            <a:r>
              <a:rPr lang="en-US" dirty="0"/>
              <a:t> family </a:t>
            </a:r>
            <a:r>
              <a:rPr lang="en-US" dirty="0" smtClean="0"/>
              <a:t>and the </a:t>
            </a:r>
            <a:r>
              <a:rPr lang="en-US" dirty="0" err="1"/>
              <a:t>Cypripedioideae</a:t>
            </a:r>
            <a:r>
              <a:rPr lang="en-US" dirty="0"/>
              <a:t> sub-family and are made up of 5 genera</a:t>
            </a:r>
            <a:r>
              <a:rPr lang="en-US" dirty="0" smtClean="0"/>
              <a:t>:</a:t>
            </a:r>
          </a:p>
          <a:p>
            <a:r>
              <a:rPr lang="en-US" dirty="0" smtClean="0"/>
              <a:t>Cypripedium</a:t>
            </a:r>
            <a:endParaRPr lang="en-US" dirty="0"/>
          </a:p>
          <a:p>
            <a:r>
              <a:rPr lang="en-US" dirty="0" err="1" smtClean="0"/>
              <a:t>Paphiopedilum</a:t>
            </a:r>
            <a:endParaRPr lang="en-US" dirty="0"/>
          </a:p>
          <a:p>
            <a:r>
              <a:rPr lang="en-US" dirty="0" err="1" smtClean="0"/>
              <a:t>Phragmipedium</a:t>
            </a:r>
            <a:endParaRPr lang="en-US" dirty="0"/>
          </a:p>
          <a:p>
            <a:r>
              <a:rPr lang="en-US" dirty="0" err="1"/>
              <a:t>Selenipedium</a:t>
            </a:r>
            <a:endParaRPr lang="en-US" dirty="0"/>
          </a:p>
          <a:p>
            <a:r>
              <a:rPr lang="en-US" dirty="0" err="1" smtClean="0"/>
              <a:t>Mexipedium</a:t>
            </a:r>
            <a:endParaRPr lang="en-US" dirty="0"/>
          </a:p>
          <a:p>
            <a:endParaRPr lang="fr-FR" dirty="0"/>
          </a:p>
        </p:txBody>
      </p:sp>
      <p:sp>
        <p:nvSpPr>
          <p:cNvPr id="4" name="Espace réservé de la date 3"/>
          <p:cNvSpPr>
            <a:spLocks noGrp="1"/>
          </p:cNvSpPr>
          <p:nvPr>
            <p:ph type="dt" sz="half" idx="10"/>
          </p:nvPr>
        </p:nvSpPr>
        <p:spPr/>
        <p:txBody>
          <a:bodyPr/>
          <a:lstStyle/>
          <a:p>
            <a:fld id="{EA70A93A-7945-DF4B-9F61-E692557D4A7D}"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pic>
        <p:nvPicPr>
          <p:cNvPr id="7" name="Image 6" descr="orchi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2108200"/>
            <a:ext cx="3098800" cy="2628900"/>
          </a:xfrm>
          <a:prstGeom prst="rect">
            <a:avLst/>
          </a:prstGeom>
        </p:spPr>
      </p:pic>
      <p:pic>
        <p:nvPicPr>
          <p:cNvPr id="8" name="Image 7" descr="orchid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86200"/>
            <a:ext cx="2373540" cy="2239964"/>
          </a:xfrm>
          <a:prstGeom prst="rect">
            <a:avLst/>
          </a:prstGeom>
        </p:spPr>
      </p:pic>
    </p:spTree>
    <p:extLst>
      <p:ext uri="{BB962C8B-B14F-4D97-AF65-F5344CB8AC3E}">
        <p14:creationId xmlns:p14="http://schemas.microsoft.com/office/powerpoint/2010/main" val="2431161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Parsing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SwissProt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from</a:t>
            </a:r>
            <a:r>
              <a:rPr lang="fr-FR" dirty="0">
                <a:solidFill>
                  <a:schemeClr val="bg1"/>
                </a:solidFill>
                <a:latin typeface="Lucida Grande"/>
                <a:ea typeface="Lucida Grande"/>
                <a:cs typeface="Lucida Grande"/>
              </a:rPr>
              <a:t> the net</a:t>
            </a: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F0358708-4CAF-1A47-81A8-BC938940ABD9}"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70</a:t>
            </a:fld>
            <a:endParaRPr lang="fr-FR" dirty="0"/>
          </a:p>
        </p:txBody>
      </p:sp>
    </p:spTree>
    <p:extLst>
      <p:ext uri="{BB962C8B-B14F-4D97-AF65-F5344CB8AC3E}">
        <p14:creationId xmlns:p14="http://schemas.microsoft.com/office/powerpoint/2010/main" val="2595624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614141E-DF15-6A4B-AB0F-EE54CEFF66C2}"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71</a:t>
            </a:fld>
            <a:endParaRPr lang="fr-FR" dirty="0"/>
          </a:p>
        </p:txBody>
      </p:sp>
    </p:spTree>
    <p:extLst>
      <p:ext uri="{BB962C8B-B14F-4D97-AF65-F5344CB8AC3E}">
        <p14:creationId xmlns:p14="http://schemas.microsoft.com/office/powerpoint/2010/main" val="3045380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E9D1B44-14FB-CB48-A03B-1F7DA3ADFE13}"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72</a:t>
            </a:fld>
            <a:endParaRPr lang="fr-FR" dirty="0"/>
          </a:p>
        </p:txBody>
      </p:sp>
    </p:spTree>
    <p:extLst>
      <p:ext uri="{BB962C8B-B14F-4D97-AF65-F5344CB8AC3E}">
        <p14:creationId xmlns:p14="http://schemas.microsoft.com/office/powerpoint/2010/main" val="3553507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4114B18-61A7-9B43-B5CE-EC1D9E847737}"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73</a:t>
            </a:fld>
            <a:endParaRPr lang="fr-FR" dirty="0"/>
          </a:p>
        </p:txBody>
      </p:sp>
    </p:spTree>
    <p:extLst>
      <p:ext uri="{BB962C8B-B14F-4D97-AF65-F5344CB8AC3E}">
        <p14:creationId xmlns:p14="http://schemas.microsoft.com/office/powerpoint/2010/main" val="42934436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3C87B787-8F71-564D-ADC4-44CAACA8D6A4}"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74</a:t>
            </a:fld>
            <a:endParaRPr lang="fr-FR" dirty="0"/>
          </a:p>
        </p:txBody>
      </p:sp>
    </p:spTree>
    <p:extLst>
      <p:ext uri="{BB962C8B-B14F-4D97-AF65-F5344CB8AC3E}">
        <p14:creationId xmlns:p14="http://schemas.microsoft.com/office/powerpoint/2010/main" val="2921937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FA1CA78-5A92-9040-A7AF-F8B5E50C1FF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75</a:t>
            </a:fld>
            <a:endParaRPr lang="fr-FR" dirty="0"/>
          </a:p>
        </p:txBody>
      </p:sp>
    </p:spTree>
    <p:extLst>
      <p:ext uri="{BB962C8B-B14F-4D97-AF65-F5344CB8AC3E}">
        <p14:creationId xmlns:p14="http://schemas.microsoft.com/office/powerpoint/2010/main" val="2854183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D93BAE1-792B-294E-9F62-9711CC38FF3F}"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76</a:t>
            </a:fld>
            <a:endParaRPr lang="fr-FR" dirty="0"/>
          </a:p>
        </p:txBody>
      </p:sp>
    </p:spTree>
    <p:extLst>
      <p:ext uri="{BB962C8B-B14F-4D97-AF65-F5344CB8AC3E}">
        <p14:creationId xmlns:p14="http://schemas.microsoft.com/office/powerpoint/2010/main" val="37769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Working</a:t>
            </a:r>
            <a:r>
              <a:rPr lang="fr-FR" dirty="0" smtClean="0"/>
              <a:t> </a:t>
            </a:r>
            <a:r>
              <a:rPr lang="fr-FR" dirty="0" err="1" smtClean="0"/>
              <a:t>with</a:t>
            </a:r>
            <a:r>
              <a:rPr lang="fr-FR" dirty="0" smtClean="0"/>
              <a:t> </a:t>
            </a:r>
            <a:r>
              <a:rPr lang="fr-FR" dirty="0" err="1" smtClean="0"/>
              <a:t>sequence</a:t>
            </a:r>
            <a:r>
              <a:rPr lang="fr-FR" dirty="0" smtClean="0"/>
              <a:t>: The </a:t>
            </a:r>
            <a:r>
              <a:rPr lang="fr-FR" dirty="0" err="1" smtClean="0"/>
              <a:t>Seq</a:t>
            </a:r>
            <a:r>
              <a:rPr lang="fr-FR" dirty="0" smtClean="0"/>
              <a:t> Object</a:t>
            </a:r>
            <a:endParaRPr lang="fr-FR" dirty="0"/>
          </a:p>
        </p:txBody>
      </p:sp>
      <p:sp>
        <p:nvSpPr>
          <p:cNvPr id="3" name="Espace réservé du contenu 2"/>
          <p:cNvSpPr>
            <a:spLocks noGrp="1"/>
          </p:cNvSpPr>
          <p:nvPr>
            <p:ph idx="1"/>
          </p:nvPr>
        </p:nvSpPr>
        <p:spPr>
          <a:xfrm>
            <a:off x="279400" y="1236133"/>
            <a:ext cx="8644466" cy="1814387"/>
          </a:xfrm>
        </p:spPr>
        <p:txBody>
          <a:bodyPr/>
          <a:lstStyle/>
          <a:p>
            <a:r>
              <a:rPr lang="en-US" dirty="0"/>
              <a:t>Most of the time when we think about sequences we have in my mind a string of letters like </a:t>
            </a:r>
            <a:r>
              <a:rPr lang="en-US" dirty="0" smtClean="0"/>
              <a:t>`AGTACACTGGT’. </a:t>
            </a:r>
          </a:p>
          <a:p>
            <a:r>
              <a:rPr lang="en-US" dirty="0" smtClean="0"/>
              <a:t>You can create such </a:t>
            </a:r>
            <a:r>
              <a:rPr lang="en-US" dirty="0" err="1" smtClean="0"/>
              <a:t>Seq</a:t>
            </a:r>
            <a:r>
              <a:rPr lang="en-US" dirty="0" smtClean="0"/>
              <a:t> object with this sequence as follows the “&gt;&gt;&gt;” represents the </a:t>
            </a:r>
            <a:r>
              <a:rPr lang="en-US" dirty="0"/>
              <a:t>Python prompt followed by what you would type </a:t>
            </a:r>
            <a:r>
              <a:rPr lang="en-US" dirty="0" smtClean="0"/>
              <a:t>in</a:t>
            </a:r>
          </a:p>
          <a:p>
            <a:r>
              <a:rPr lang="en-US" dirty="0" smtClean="0"/>
              <a:t>DON’T </a:t>
            </a:r>
            <a:r>
              <a:rPr lang="en-US" dirty="0"/>
              <a:t>FORGET TO </a:t>
            </a:r>
            <a:r>
              <a:rPr lang="en-US" dirty="0" smtClean="0"/>
              <a:t>USE =&gt;  </a:t>
            </a:r>
            <a:r>
              <a:rPr lang="en-US" dirty="0">
                <a:solidFill>
                  <a:srgbClr val="FF0000"/>
                </a:solidFill>
              </a:rPr>
              <a:t>from </a:t>
            </a:r>
            <a:r>
              <a:rPr lang="en-US" dirty="0" err="1">
                <a:solidFill>
                  <a:srgbClr val="FF0000"/>
                </a:solidFill>
              </a:rPr>
              <a:t>Bio.Seq</a:t>
            </a:r>
            <a:r>
              <a:rPr lang="en-US" dirty="0">
                <a:solidFill>
                  <a:srgbClr val="FF0000"/>
                </a:solidFill>
              </a:rPr>
              <a:t> import </a:t>
            </a:r>
            <a:r>
              <a:rPr lang="en-US" dirty="0" err="1" smtClean="0">
                <a:solidFill>
                  <a:srgbClr val="FF0000"/>
                </a:solidFill>
              </a:rPr>
              <a:t>Seq</a:t>
            </a:r>
            <a:r>
              <a:rPr lang="en-US" dirty="0" smtClean="0">
                <a:solidFill>
                  <a:srgbClr val="FF0000"/>
                </a:solidFill>
              </a:rPr>
              <a:t> </a:t>
            </a:r>
            <a:r>
              <a:rPr lang="en-US" dirty="0" smtClean="0"/>
              <a:t>in your </a:t>
            </a:r>
            <a:r>
              <a:rPr lang="en-US" dirty="0" smtClean="0"/>
              <a:t>script</a:t>
            </a:r>
            <a:endParaRPr lang="en-US" dirty="0" smtClean="0"/>
          </a:p>
        </p:txBody>
      </p:sp>
      <p:sp>
        <p:nvSpPr>
          <p:cNvPr id="4" name="Espace réservé de la date 3"/>
          <p:cNvSpPr>
            <a:spLocks noGrp="1"/>
          </p:cNvSpPr>
          <p:nvPr>
            <p:ph type="dt" sz="half" idx="10"/>
          </p:nvPr>
        </p:nvSpPr>
        <p:spPr/>
        <p:txBody>
          <a:bodyPr/>
          <a:lstStyle/>
          <a:p>
            <a:fld id="{CB78E28A-D2CD-F44F-A0BB-600E48514626}"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10" name="ZoneTexte 9"/>
          <p:cNvSpPr txBox="1"/>
          <p:nvPr/>
        </p:nvSpPr>
        <p:spPr>
          <a:xfrm>
            <a:off x="279400" y="323195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from </a:t>
            </a:r>
            <a:r>
              <a:rPr lang="mr-IN" sz="1200" dirty="0"/>
              <a:t>Bio.Seq import </a:t>
            </a:r>
            <a:r>
              <a:rPr lang="mr-IN" sz="1200" dirty="0" smtClean="0"/>
              <a:t>Seq</a:t>
            </a:r>
            <a:endParaRPr lang="mr-IN" sz="1200" dirty="0"/>
          </a:p>
          <a:p>
            <a:r>
              <a:rPr lang="fr-FR" sz="1200" dirty="0"/>
              <a:t>&gt;&gt;&gt;</a:t>
            </a:r>
            <a:r>
              <a:rPr lang="mr-IN" sz="1200" dirty="0" smtClean="0"/>
              <a:t>my_seq </a:t>
            </a:r>
            <a:r>
              <a:rPr lang="mr-IN" sz="1200" dirty="0"/>
              <a:t>= Seq</a:t>
            </a:r>
            <a:r>
              <a:rPr lang="fr-FR" sz="1200" dirty="0"/>
              <a:t>(</a:t>
            </a:r>
            <a:r>
              <a:rPr lang="mr-IN" sz="1200" dirty="0"/>
              <a:t>"AGTACACTGGT”</a:t>
            </a:r>
            <a:r>
              <a:rPr lang="fr-FR" sz="1200" dirty="0" smtClean="0"/>
              <a:t>)</a:t>
            </a:r>
            <a:endParaRPr lang="mr-IN" sz="1200" dirty="0"/>
          </a:p>
          <a:p>
            <a:r>
              <a:rPr lang="fr-FR" sz="1200" dirty="0"/>
              <a:t>&gt;&gt;&gt;</a:t>
            </a:r>
            <a:r>
              <a:rPr lang="mr-IN" sz="1200" dirty="0" smtClean="0"/>
              <a:t>my_seq</a:t>
            </a:r>
            <a:endParaRPr lang="mr-IN" sz="1200" dirty="0"/>
          </a:p>
        </p:txBody>
      </p:sp>
      <p:sp>
        <p:nvSpPr>
          <p:cNvPr id="8" name="ZoneTexte 7"/>
          <p:cNvSpPr txBox="1"/>
          <p:nvPr/>
        </p:nvSpPr>
        <p:spPr>
          <a:xfrm>
            <a:off x="279400" y="60632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Seq</a:t>
            </a:r>
            <a:r>
              <a:rPr lang="fr-FR" sz="1200" dirty="0">
                <a:solidFill>
                  <a:srgbClr val="CE4215"/>
                </a:solidFill>
              </a:rPr>
              <a:t>(</a:t>
            </a:r>
            <a:r>
              <a:rPr lang="mr-IN" sz="1200" dirty="0">
                <a:solidFill>
                  <a:srgbClr val="CE4215"/>
                </a:solidFill>
              </a:rPr>
              <a:t>ACCAGTGTACT', Alphabet</a:t>
            </a:r>
            <a:r>
              <a:rPr lang="fr-FR" sz="1200" dirty="0">
                <a:solidFill>
                  <a:srgbClr val="CE4215"/>
                </a:solidFill>
              </a:rPr>
              <a:t>()</a:t>
            </a:r>
            <a:r>
              <a:rPr lang="fr-FR" sz="1200" dirty="0" smtClean="0">
                <a:solidFill>
                  <a:srgbClr val="CE4215"/>
                </a:solidFill>
              </a:rPr>
              <a:t>)</a:t>
            </a:r>
          </a:p>
        </p:txBody>
      </p:sp>
      <p:sp>
        <p:nvSpPr>
          <p:cNvPr id="9" name="ZoneTexte 8"/>
          <p:cNvSpPr txBox="1"/>
          <p:nvPr/>
        </p:nvSpPr>
        <p:spPr>
          <a:xfrm>
            <a:off x="279400" y="5824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my_seq.reverse_complement</a:t>
            </a:r>
            <a:r>
              <a:rPr lang="fr-FR" sz="1200" dirty="0" smtClean="0"/>
              <a:t>()</a:t>
            </a:r>
            <a:endParaRPr lang="mr-IN" sz="1200" dirty="0" smtClean="0"/>
          </a:p>
        </p:txBody>
      </p:sp>
      <p:sp>
        <p:nvSpPr>
          <p:cNvPr id="11" name="ZoneTexte 10"/>
          <p:cNvSpPr txBox="1"/>
          <p:nvPr/>
        </p:nvSpPr>
        <p:spPr>
          <a:xfrm>
            <a:off x="279400" y="5567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Seq</a:t>
            </a:r>
            <a:r>
              <a:rPr lang="fr-FR" sz="1200" dirty="0">
                <a:solidFill>
                  <a:srgbClr val="CE4215"/>
                </a:solidFill>
              </a:rPr>
              <a:t>(</a:t>
            </a:r>
            <a:r>
              <a:rPr lang="mr-IN" sz="1200" dirty="0">
                <a:solidFill>
                  <a:srgbClr val="CE4215"/>
                </a:solidFill>
              </a:rPr>
              <a:t>TCATGTGACCA', </a:t>
            </a:r>
            <a:r>
              <a:rPr lang="mr-IN" sz="1200" dirty="0" smtClean="0">
                <a:solidFill>
                  <a:srgbClr val="CE4215"/>
                </a:solidFill>
              </a:rPr>
              <a:t>Alphabe</a:t>
            </a:r>
            <a:r>
              <a:rPr lang="fr-FR" sz="1200" dirty="0" err="1" smtClean="0">
                <a:solidFill>
                  <a:srgbClr val="CE4215"/>
                </a:solidFill>
              </a:rPr>
              <a:t>t</a:t>
            </a:r>
            <a:r>
              <a:rPr lang="fr-FR" sz="1200" dirty="0" smtClean="0">
                <a:solidFill>
                  <a:srgbClr val="CE4215"/>
                </a:solidFill>
              </a:rPr>
              <a:t>(</a:t>
            </a:r>
            <a:r>
              <a:rPr lang="fr-FR" sz="1200" dirty="0">
                <a:solidFill>
                  <a:srgbClr val="CE4215"/>
                </a:solidFill>
              </a:rPr>
              <a:t>)</a:t>
            </a:r>
            <a:r>
              <a:rPr lang="fr-FR" sz="1200" dirty="0" smtClean="0">
                <a:solidFill>
                  <a:srgbClr val="CE4215"/>
                </a:solidFill>
              </a:rPr>
              <a:t>)</a:t>
            </a:r>
          </a:p>
        </p:txBody>
      </p:sp>
      <p:sp>
        <p:nvSpPr>
          <p:cNvPr id="12" name="ZoneTexte 11"/>
          <p:cNvSpPr txBox="1"/>
          <p:nvPr/>
        </p:nvSpPr>
        <p:spPr>
          <a:xfrm>
            <a:off x="279400" y="52938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my_seq.complement</a:t>
            </a:r>
            <a:r>
              <a:rPr lang="fr-FR" sz="1200" dirty="0"/>
              <a:t>(</a:t>
            </a:r>
            <a:r>
              <a:rPr lang="fr-FR" sz="1200" dirty="0" smtClean="0"/>
              <a:t>)</a:t>
            </a:r>
            <a:endParaRPr lang="mr-IN" sz="1200" dirty="0"/>
          </a:p>
        </p:txBody>
      </p:sp>
      <p:sp>
        <p:nvSpPr>
          <p:cNvPr id="13" name="ZoneTexte 12"/>
          <p:cNvSpPr txBox="1"/>
          <p:nvPr/>
        </p:nvSpPr>
        <p:spPr>
          <a:xfrm>
            <a:off x="279400" y="504279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Alphabet</a:t>
            </a:r>
            <a:r>
              <a:rPr lang="fr-FR" sz="1200" dirty="0" smtClean="0">
                <a:solidFill>
                  <a:srgbClr val="CE4215"/>
                </a:solidFill>
              </a:rPr>
              <a:t>(</a:t>
            </a:r>
            <a:r>
              <a:rPr lang="fr-FR" sz="1200" dirty="0">
                <a:solidFill>
                  <a:srgbClr val="CE4215"/>
                </a:solidFill>
              </a:rPr>
              <a:t>)</a:t>
            </a:r>
            <a:endParaRPr lang="fr-FR" sz="1200" dirty="0" smtClean="0">
              <a:solidFill>
                <a:srgbClr val="CE4215"/>
              </a:solidFill>
            </a:endParaRPr>
          </a:p>
        </p:txBody>
      </p:sp>
      <p:sp>
        <p:nvSpPr>
          <p:cNvPr id="14" name="ZoneTexte 13"/>
          <p:cNvSpPr txBox="1"/>
          <p:nvPr/>
        </p:nvSpPr>
        <p:spPr>
          <a:xfrm>
            <a:off x="279400" y="480305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my_seq.alphabet</a:t>
            </a:r>
            <a:endParaRPr lang="mr-IN" sz="1200" dirty="0"/>
          </a:p>
        </p:txBody>
      </p:sp>
      <p:sp>
        <p:nvSpPr>
          <p:cNvPr id="15" name="ZoneTexte 14"/>
          <p:cNvSpPr txBox="1"/>
          <p:nvPr/>
        </p:nvSpPr>
        <p:spPr>
          <a:xfrm>
            <a:off x="279400" y="433344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AGTACACTGGT</a:t>
            </a:r>
            <a:endParaRPr lang="mr-IN" sz="1200" dirty="0"/>
          </a:p>
        </p:txBody>
      </p:sp>
      <p:sp>
        <p:nvSpPr>
          <p:cNvPr id="16" name="ZoneTexte 15"/>
          <p:cNvSpPr txBox="1"/>
          <p:nvPr/>
        </p:nvSpPr>
        <p:spPr>
          <a:xfrm>
            <a:off x="279400" y="406466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 </a:t>
            </a:r>
            <a:r>
              <a:rPr lang="mr-IN" sz="1200" dirty="0"/>
              <a:t>print</a:t>
            </a:r>
            <a:r>
              <a:rPr lang="fr-FR" sz="1200" dirty="0"/>
              <a:t>(</a:t>
            </a:r>
            <a:r>
              <a:rPr lang="mr-IN" sz="1200" dirty="0"/>
              <a:t>my_seq</a:t>
            </a:r>
            <a:r>
              <a:rPr lang="fr-FR" sz="1200" dirty="0" smtClean="0"/>
              <a:t>)</a:t>
            </a:r>
            <a:endParaRPr lang="mr-IN" sz="1200" dirty="0"/>
          </a:p>
        </p:txBody>
      </p:sp>
      <p:sp>
        <p:nvSpPr>
          <p:cNvPr id="17" name="ZoneTexte 16"/>
          <p:cNvSpPr txBox="1"/>
          <p:nvPr/>
        </p:nvSpPr>
        <p:spPr>
          <a:xfrm>
            <a:off x="279400" y="37891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chemeClr val="accent6">
                    <a:lumMod val="75000"/>
                  </a:schemeClr>
                </a:solidFill>
              </a:rPr>
              <a:t>Seq</a:t>
            </a:r>
            <a:r>
              <a:rPr lang="fr-FR" sz="1200" dirty="0">
                <a:solidFill>
                  <a:schemeClr val="accent6">
                    <a:lumMod val="75000"/>
                  </a:schemeClr>
                </a:solidFill>
              </a:rPr>
              <a:t>(</a:t>
            </a:r>
            <a:r>
              <a:rPr lang="mr-IN" sz="1200" dirty="0">
                <a:solidFill>
                  <a:schemeClr val="accent6">
                    <a:lumMod val="75000"/>
                  </a:schemeClr>
                </a:solidFill>
              </a:rPr>
              <a:t>AGTACACTGGT', Alphabet</a:t>
            </a:r>
            <a:r>
              <a:rPr lang="fr-FR" sz="1200" dirty="0">
                <a:solidFill>
                  <a:schemeClr val="accent6">
                    <a:lumMod val="75000"/>
                  </a:schemeClr>
                </a:solidFill>
              </a:rPr>
              <a:t>()</a:t>
            </a:r>
            <a:r>
              <a:rPr lang="fr-FR" sz="1200" dirty="0" smtClean="0">
                <a:solidFill>
                  <a:schemeClr val="accent6">
                    <a:lumMod val="75000"/>
                  </a:schemeClr>
                </a:solidFill>
              </a:rPr>
              <a:t>)</a:t>
            </a:r>
            <a:endParaRPr lang="mr-IN" sz="1200" dirty="0"/>
          </a:p>
        </p:txBody>
      </p:sp>
    </p:spTree>
    <p:extLst>
      <p:ext uri="{BB962C8B-B14F-4D97-AF65-F5344CB8AC3E}">
        <p14:creationId xmlns:p14="http://schemas.microsoft.com/office/powerpoint/2010/main" val="344250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Sequences</a:t>
            </a:r>
            <a:r>
              <a:rPr lang="fr-FR" dirty="0"/>
              <a:t> et </a:t>
            </a:r>
            <a:r>
              <a:rPr lang="fr-FR" dirty="0" smtClean="0"/>
              <a:t>Alphabet: IUPAC Alphabet for </a:t>
            </a:r>
            <a:r>
              <a:rPr lang="en-US" dirty="0" smtClean="0"/>
              <a:t>DNA, RNA and proteins</a:t>
            </a:r>
            <a:endParaRPr lang="fr-FR" dirty="0"/>
          </a:p>
        </p:txBody>
      </p:sp>
      <p:sp>
        <p:nvSpPr>
          <p:cNvPr id="3" name="Espace réservé du contenu 2"/>
          <p:cNvSpPr>
            <a:spLocks noGrp="1"/>
          </p:cNvSpPr>
          <p:nvPr>
            <p:ph idx="1"/>
          </p:nvPr>
        </p:nvSpPr>
        <p:spPr/>
        <p:txBody>
          <a:bodyPr/>
          <a:lstStyle/>
          <a:p>
            <a:r>
              <a:rPr lang="en-US" dirty="0"/>
              <a:t>A</a:t>
            </a:r>
            <a:r>
              <a:rPr lang="en-US" dirty="0" smtClean="0"/>
              <a:t>vailable </a:t>
            </a:r>
            <a:r>
              <a:rPr lang="en-US" dirty="0"/>
              <a:t>alphabets for </a:t>
            </a:r>
            <a:r>
              <a:rPr lang="en-US" dirty="0" err="1"/>
              <a:t>Biopython</a:t>
            </a:r>
            <a:r>
              <a:rPr lang="en-US" dirty="0"/>
              <a:t> are </a:t>
            </a:r>
            <a:r>
              <a:rPr lang="en-US" dirty="0" smtClean="0"/>
              <a:t>defined </a:t>
            </a:r>
            <a:r>
              <a:rPr lang="en-US" dirty="0"/>
              <a:t>in </a:t>
            </a:r>
            <a:r>
              <a:rPr lang="en-US" dirty="0" smtClean="0"/>
              <a:t>the </a:t>
            </a:r>
            <a:r>
              <a:rPr lang="en-US" dirty="0" err="1" smtClean="0"/>
              <a:t>Bio.Alphabet</a:t>
            </a:r>
            <a:r>
              <a:rPr lang="en-US" dirty="0"/>
              <a:t> </a:t>
            </a:r>
            <a:r>
              <a:rPr lang="en-US" dirty="0" smtClean="0"/>
              <a:t>module.</a:t>
            </a:r>
          </a:p>
          <a:p>
            <a:r>
              <a:rPr lang="en-US" dirty="0" smtClean="0"/>
              <a:t>IUPAC (</a:t>
            </a:r>
            <a:r>
              <a:rPr lang="en-US" dirty="0" smtClean="0">
                <a:hlinkClick r:id="rId2"/>
              </a:rPr>
              <a:t>http</a:t>
            </a:r>
            <a:r>
              <a:rPr lang="en-US" dirty="0">
                <a:hlinkClick r:id="rId2"/>
              </a:rPr>
              <a:t>://www.chem.qmw.ac.uk/iupac</a:t>
            </a:r>
            <a:r>
              <a:rPr lang="en-US" dirty="0" smtClean="0">
                <a:hlinkClick r:id="rId2"/>
              </a:rPr>
              <a:t>/</a:t>
            </a:r>
            <a:r>
              <a:rPr lang="en-US" dirty="0" smtClean="0"/>
              <a:t>): </a:t>
            </a:r>
            <a:r>
              <a:rPr lang="pt-BR" dirty="0" err="1" smtClean="0"/>
              <a:t>Bio.Alphabet.IUPAC</a:t>
            </a:r>
            <a:endParaRPr lang="pt-BR" dirty="0" smtClean="0"/>
          </a:p>
          <a:p>
            <a:pPr lvl="1"/>
            <a:r>
              <a:rPr lang="en-US" sz="1600" dirty="0"/>
              <a:t>B</a:t>
            </a:r>
            <a:r>
              <a:rPr lang="en-US" sz="1600" dirty="0" smtClean="0"/>
              <a:t>asic </a:t>
            </a:r>
            <a:r>
              <a:rPr lang="en-US" sz="1600" dirty="0" err="1" smtClean="0"/>
              <a:t>IUPACProtein</a:t>
            </a:r>
            <a:r>
              <a:rPr lang="en-US" sz="1600" dirty="0" smtClean="0"/>
              <a:t> class</a:t>
            </a:r>
          </a:p>
          <a:p>
            <a:pPr lvl="1"/>
            <a:r>
              <a:rPr lang="en-US" sz="1600" dirty="0" smtClean="0"/>
              <a:t>Additional </a:t>
            </a:r>
            <a:r>
              <a:rPr lang="en-US" sz="1600" dirty="0" err="1"/>
              <a:t>ExtendedIUPACProtein</a:t>
            </a:r>
            <a:r>
              <a:rPr lang="en-US" sz="1600" dirty="0"/>
              <a:t> </a:t>
            </a:r>
            <a:r>
              <a:rPr lang="en-US" sz="1600" dirty="0" smtClean="0"/>
              <a:t>class with </a:t>
            </a:r>
            <a:r>
              <a:rPr lang="fr-FR" sz="1600" dirty="0" smtClean="0"/>
              <a:t>A</a:t>
            </a:r>
            <a:r>
              <a:rPr lang="en-US" sz="1600" dirty="0" err="1" smtClean="0"/>
              <a:t>dditional</a:t>
            </a:r>
            <a:r>
              <a:rPr lang="en-US" sz="1600" dirty="0" smtClean="0"/>
              <a:t> elements:</a:t>
            </a:r>
          </a:p>
          <a:p>
            <a:pPr lvl="2"/>
            <a:r>
              <a:rPr lang="en-US" sz="1400" dirty="0" smtClean="0"/>
              <a:t>"U</a:t>
            </a:r>
            <a:r>
              <a:rPr lang="en-US" sz="1400" dirty="0"/>
              <a:t>" (or "</a:t>
            </a:r>
            <a:r>
              <a:rPr lang="en-US" sz="1400" dirty="0" smtClean="0"/>
              <a:t>Sec</a:t>
            </a:r>
            <a:r>
              <a:rPr lang="en-US" sz="1400" dirty="0"/>
              <a:t>" for </a:t>
            </a:r>
            <a:r>
              <a:rPr lang="en-US" sz="1400" dirty="0" err="1"/>
              <a:t>selenocysteine</a:t>
            </a:r>
            <a:r>
              <a:rPr lang="en-US" sz="1400" dirty="0"/>
              <a:t>) </a:t>
            </a:r>
          </a:p>
          <a:p>
            <a:pPr lvl="2"/>
            <a:r>
              <a:rPr lang="en-US" sz="1400" dirty="0" smtClean="0"/>
              <a:t>"O</a:t>
            </a:r>
            <a:r>
              <a:rPr lang="en-US" sz="1400" dirty="0"/>
              <a:t>" (or "</a:t>
            </a:r>
            <a:r>
              <a:rPr lang="en-US" sz="1400" dirty="0" err="1" smtClean="0"/>
              <a:t>Pyl</a:t>
            </a:r>
            <a:r>
              <a:rPr lang="en-US" sz="1400" dirty="0"/>
              <a:t>" for </a:t>
            </a:r>
            <a:r>
              <a:rPr lang="en-US" sz="1400" dirty="0" err="1"/>
              <a:t>pyrrolysine</a:t>
            </a:r>
            <a:r>
              <a:rPr lang="en-US" sz="1400" dirty="0" smtClean="0"/>
              <a:t>)</a:t>
            </a:r>
            <a:endParaRPr lang="en-US" sz="1400" dirty="0"/>
          </a:p>
          <a:p>
            <a:pPr lvl="1"/>
            <a:r>
              <a:rPr lang="en-US" sz="1600" dirty="0" smtClean="0"/>
              <a:t>Plus </a:t>
            </a:r>
            <a:r>
              <a:rPr lang="en-US" sz="1600" dirty="0"/>
              <a:t>the ambiguous symbols:</a:t>
            </a:r>
          </a:p>
          <a:p>
            <a:pPr lvl="2"/>
            <a:r>
              <a:rPr lang="en-US" sz="1400" dirty="0" smtClean="0"/>
              <a:t>"</a:t>
            </a:r>
            <a:r>
              <a:rPr lang="en-US" sz="1400" dirty="0"/>
              <a:t>B" (or "</a:t>
            </a:r>
            <a:r>
              <a:rPr lang="en-US" sz="1400" dirty="0" err="1"/>
              <a:t>Asx</a:t>
            </a:r>
            <a:r>
              <a:rPr lang="en-US" sz="1400" dirty="0"/>
              <a:t>" for asparagine or aspartic acid</a:t>
            </a:r>
            <a:r>
              <a:rPr lang="en-US" sz="1400" dirty="0" smtClean="0"/>
              <a:t>)</a:t>
            </a:r>
          </a:p>
          <a:p>
            <a:pPr lvl="2"/>
            <a:r>
              <a:rPr lang="en-US" sz="1400" dirty="0" smtClean="0"/>
              <a:t>"Z</a:t>
            </a:r>
            <a:r>
              <a:rPr lang="en-US" sz="1400" dirty="0"/>
              <a:t>" (or "</a:t>
            </a:r>
            <a:r>
              <a:rPr lang="en-US" sz="1400" dirty="0" err="1" smtClean="0"/>
              <a:t>Glx</a:t>
            </a:r>
            <a:r>
              <a:rPr lang="en-US" sz="1400" dirty="0"/>
              <a:t>" for glutamine or glutamic acid</a:t>
            </a:r>
            <a:r>
              <a:rPr lang="en-US" sz="1400" dirty="0" smtClean="0"/>
              <a:t>)</a:t>
            </a:r>
            <a:endParaRPr lang="en-US" sz="1400" dirty="0"/>
          </a:p>
          <a:p>
            <a:pPr lvl="2"/>
            <a:r>
              <a:rPr lang="en-US" sz="1400" dirty="0" smtClean="0"/>
              <a:t>"J</a:t>
            </a:r>
            <a:r>
              <a:rPr lang="en-US" sz="1400" dirty="0"/>
              <a:t>" (or "</a:t>
            </a:r>
            <a:r>
              <a:rPr lang="en-US" sz="1400" dirty="0" err="1" smtClean="0"/>
              <a:t>Xle</a:t>
            </a:r>
            <a:r>
              <a:rPr lang="en-US" sz="1400" dirty="0" smtClean="0"/>
              <a:t>” for </a:t>
            </a:r>
            <a:r>
              <a:rPr lang="en-US" sz="1400" dirty="0" err="1"/>
              <a:t>leucine</a:t>
            </a:r>
            <a:r>
              <a:rPr lang="en-US" sz="1400" dirty="0"/>
              <a:t> isoleucine</a:t>
            </a:r>
            <a:r>
              <a:rPr lang="en-US" sz="1400" dirty="0" smtClean="0"/>
              <a:t>) </a:t>
            </a:r>
          </a:p>
          <a:p>
            <a:pPr lvl="2"/>
            <a:r>
              <a:rPr lang="en-US" sz="1400" dirty="0" smtClean="0"/>
              <a:t>"X</a:t>
            </a:r>
            <a:r>
              <a:rPr lang="en-US" sz="1400" dirty="0"/>
              <a:t>" (or "</a:t>
            </a:r>
            <a:r>
              <a:rPr lang="en-US" sz="1400" dirty="0" smtClean="0"/>
              <a:t>Xxx</a:t>
            </a:r>
            <a:r>
              <a:rPr lang="en-US" sz="1400" dirty="0"/>
              <a:t>" for an unknown amino acid).</a:t>
            </a:r>
          </a:p>
          <a:p>
            <a:pPr lvl="1"/>
            <a:r>
              <a:rPr lang="it-IT" sz="1600" dirty="0" err="1" smtClean="0"/>
              <a:t>IUPACUnambiguousDNA</a:t>
            </a:r>
            <a:r>
              <a:rPr lang="it-IT" sz="1600" dirty="0" smtClean="0"/>
              <a:t>,</a:t>
            </a:r>
            <a:r>
              <a:rPr lang="en-US" sz="1600" dirty="0"/>
              <a:t> which provides for just the basic letters</a:t>
            </a:r>
            <a:endParaRPr lang="it-IT" sz="1600" dirty="0" smtClean="0"/>
          </a:p>
          <a:p>
            <a:pPr lvl="1"/>
            <a:r>
              <a:rPr lang="it-IT" sz="1600" dirty="0" err="1" smtClean="0"/>
              <a:t>IUPACAmbiguousDNA</a:t>
            </a:r>
            <a:r>
              <a:rPr lang="it-IT" sz="1600" dirty="0" smtClean="0"/>
              <a:t>, </a:t>
            </a:r>
            <a:r>
              <a:rPr lang="en-US" sz="1600" dirty="0"/>
              <a:t>which provides </a:t>
            </a:r>
            <a:r>
              <a:rPr lang="en-US" sz="1600" dirty="0" smtClean="0"/>
              <a:t>for ambiguity </a:t>
            </a:r>
            <a:r>
              <a:rPr lang="en-US" sz="1600" dirty="0"/>
              <a:t>letters for every possible </a:t>
            </a:r>
            <a:r>
              <a:rPr lang="en-US" sz="1600" dirty="0" smtClean="0"/>
              <a:t>situation</a:t>
            </a:r>
            <a:endParaRPr lang="it-IT" sz="1600" dirty="0"/>
          </a:p>
          <a:p>
            <a:pPr lvl="1"/>
            <a:r>
              <a:rPr lang="en-US" sz="1600" dirty="0" err="1" smtClean="0"/>
              <a:t>ExtendedIUPACDNA</a:t>
            </a:r>
            <a:r>
              <a:rPr lang="en-US" sz="1600" dirty="0"/>
              <a:t>, which allows letters for </a:t>
            </a:r>
            <a:r>
              <a:rPr lang="en-US" sz="1600" dirty="0" err="1" smtClean="0"/>
              <a:t>modifiedbase</a:t>
            </a:r>
            <a:endParaRPr lang="en-US" sz="1600" dirty="0"/>
          </a:p>
          <a:p>
            <a:pPr lvl="1"/>
            <a:endParaRPr lang="it-IT" sz="1600" dirty="0"/>
          </a:p>
          <a:p>
            <a:pPr lvl="1"/>
            <a:endParaRPr lang="it-IT" sz="1600" dirty="0"/>
          </a:p>
          <a:p>
            <a:pPr lvl="1"/>
            <a:endParaRPr lang="en-US" dirty="0"/>
          </a:p>
          <a:p>
            <a:pPr lvl="1"/>
            <a:endParaRPr lang="fr-FR" dirty="0"/>
          </a:p>
        </p:txBody>
      </p:sp>
      <p:sp>
        <p:nvSpPr>
          <p:cNvPr id="4" name="Espace réservé de la date 3"/>
          <p:cNvSpPr>
            <a:spLocks noGrp="1"/>
          </p:cNvSpPr>
          <p:nvPr>
            <p:ph type="dt" sz="half" idx="10"/>
          </p:nvPr>
        </p:nvSpPr>
        <p:spPr/>
        <p:txBody>
          <a:bodyPr/>
          <a:lstStyle/>
          <a:p>
            <a:fld id="{67C2DE1B-3D66-5E48-B45C-4460F9197AEE}" type="datetime1">
              <a:rPr lang="fr-FR" smtClean="0"/>
              <a:t>31/10/16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Tree>
    <p:extLst>
      <p:ext uri="{BB962C8B-B14F-4D97-AF65-F5344CB8AC3E}">
        <p14:creationId xmlns:p14="http://schemas.microsoft.com/office/powerpoint/2010/main" val="2840687392"/>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26203</TotalTime>
  <Words>9433</Words>
  <Application>Microsoft Macintosh PowerPoint</Application>
  <PresentationFormat>Présentation à l'écran (4:3)</PresentationFormat>
  <Paragraphs>1086</Paragraphs>
  <Slides>76</Slides>
  <Notes>25</Notes>
  <HiddenSlides>0</HiddenSlides>
  <MMClips>0</MMClips>
  <ScaleCrop>false</ScaleCrop>
  <HeadingPairs>
    <vt:vector size="4" baseType="variant">
      <vt:variant>
        <vt:lpstr>Thème</vt:lpstr>
      </vt:variant>
      <vt:variant>
        <vt:i4>1</vt:i4>
      </vt:variant>
      <vt:variant>
        <vt:lpstr>Titres des diapositives</vt:lpstr>
      </vt:variant>
      <vt:variant>
        <vt:i4>76</vt:i4>
      </vt:variant>
    </vt:vector>
  </HeadingPairs>
  <TitlesOfParts>
    <vt:vector size="77" baseType="lpstr">
      <vt:lpstr>Thème Office</vt:lpstr>
      <vt:lpstr>Présentation PowerPoint</vt:lpstr>
      <vt:lpstr>  Formation CNRS 18 Novembre 2016 Python pour la biologie  </vt:lpstr>
      <vt:lpstr>Qu’est ce que Biopython ?</vt:lpstr>
      <vt:lpstr>Les fonctionnalités Biopython (1)</vt:lpstr>
      <vt:lpstr>Les fonctionnalités Biopython (2)</vt:lpstr>
      <vt:lpstr>Les fonctionnalités Biopython (3)</vt:lpstr>
      <vt:lpstr>The Lady Slipper Orchids case </vt:lpstr>
      <vt:lpstr>Working with sequence: The Seq Object</vt:lpstr>
      <vt:lpstr>Sequences et Alphabet: IUPAC Alphabet for DNA, RNA and proteins</vt:lpstr>
      <vt:lpstr>Sequences et Alphabet (2)</vt:lpstr>
      <vt:lpstr>Sequences act like strings (1)</vt:lpstr>
      <vt:lpstr>Sequences act like strings (2)</vt:lpstr>
      <vt:lpstr>Sequences act like strings (3)</vt:lpstr>
      <vt:lpstr>Slicing a sequence</vt:lpstr>
      <vt:lpstr>Turning Seq objects into strings</vt:lpstr>
      <vt:lpstr>Concatenating or adding sequences</vt:lpstr>
      <vt:lpstr>Concatenating or adding sequences (2)</vt:lpstr>
      <vt:lpstr>Changing case</vt:lpstr>
      <vt:lpstr>Nucleotide sequences and (reverse) complements</vt:lpstr>
      <vt:lpstr>Transcription</vt:lpstr>
      <vt:lpstr>Transcription (2)</vt:lpstr>
      <vt:lpstr>Transcription (3) (added in Biopython 1.49)</vt:lpstr>
      <vt:lpstr>Translation</vt:lpstr>
      <vt:lpstr>Translation (2)</vt:lpstr>
      <vt:lpstr>Translation (3)</vt:lpstr>
      <vt:lpstr>Translation Tables</vt:lpstr>
      <vt:lpstr>Translation Tables (2)</vt:lpstr>
      <vt:lpstr>Comparing Seq objects</vt:lpstr>
      <vt:lpstr>Présentation PowerPoint</vt:lpstr>
      <vt:lpstr>MutableSeq objects</vt:lpstr>
      <vt:lpstr>Présentation PowerPoint</vt:lpstr>
      <vt:lpstr>UnknowSeq objects</vt:lpstr>
      <vt:lpstr>Présentation PowerPoint</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Présentation PowerPoint</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in</vt:lpstr>
      <vt:lpstr>SeqFeature objects</vt:lpstr>
      <vt:lpstr>Présentation PowerPoint</vt:lpstr>
      <vt:lpstr>Présentation PowerPoint</vt:lpstr>
      <vt:lpstr>Présentation PowerPoint</vt:lpstr>
      <vt:lpstr>Comparison</vt:lpstr>
      <vt:lpstr>References</vt:lpstr>
      <vt:lpstr>The format method</vt:lpstr>
      <vt:lpstr>Présentation PowerPoint</vt:lpstr>
      <vt:lpstr>Parsing sequences file formats : L’objet SeqRecord</vt:lpstr>
      <vt:lpstr>Simple FASTA parsing example</vt:lpstr>
      <vt:lpstr>Simple genbank parsing example</vt:lpstr>
      <vt:lpstr>Iterating over the records in a sequence file</vt:lpstr>
      <vt:lpstr>Getting a list of the records in a sequence file</vt:lpstr>
      <vt:lpstr>Extracting data</vt:lpstr>
      <vt:lpstr>Présentation PowerPoint</vt:lpstr>
      <vt:lpstr>Présentation PowerPoint</vt:lpstr>
      <vt:lpstr>Parsing sequences from compressed files</vt:lpstr>
      <vt:lpstr>Parsing sequences from the net</vt:lpstr>
      <vt:lpstr> Parsing SwissProt sequences from the net</vt:lpstr>
      <vt:lpstr>Présentation PowerPoint</vt:lpstr>
      <vt:lpstr>Présentation PowerPoint</vt:lpstr>
      <vt:lpstr>Présentation PowerPoint</vt:lpstr>
      <vt:lpstr>Présentation PowerPoint</vt:lpstr>
      <vt:lpstr>Présentation PowerPoint</vt:lpstr>
      <vt:lpstr>Présentation PowerPoint</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294</cp:revision>
  <dcterms:created xsi:type="dcterms:W3CDTF">2013-12-13T12:27:54Z</dcterms:created>
  <dcterms:modified xsi:type="dcterms:W3CDTF">2016-10-31T10:49:43Z</dcterms:modified>
</cp:coreProperties>
</file>