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80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EDBB1433-DB27-184B-9163-3A925A392F73}">
          <p14:sldIdLst>
            <p14:sldId id="257"/>
            <p14:sldId id="256"/>
          </p14:sldIdLst>
        </p14:section>
        <p14:section name="Introduction" id="{15F6964E-BC74-1A41-81A9-9A9860F1C35D}">
          <p14:sldIdLst>
            <p14:sldId id="258"/>
          </p14:sldIdLst>
        </p14:section>
        <p14:section name="Parsing or Reading Sequence Alignments" id="{C7F3DB15-6AF6-1446-9310-D6BC5C7CF63D}">
          <p14:sldIdLst>
            <p14:sldId id="259"/>
          </p14:sldIdLst>
        </p14:section>
        <p14:section name="Single Alignments" id="{A735E577-27C3-C840-BEC0-52F77098FCEF}">
          <p14:sldIdLst>
            <p14:sldId id="260"/>
            <p14:sldId id="261"/>
            <p14:sldId id="262"/>
            <p14:sldId id="263"/>
          </p14:sldIdLst>
        </p14:section>
        <p14:section name="TP - Multiple alignments" id="{27D705DC-007E-3946-98D5-A38E8A1F13F7}">
          <p14:sldIdLst>
            <p14:sldId id="264"/>
            <p14:sldId id="279"/>
            <p14:sldId id="280"/>
          </p14:sldIdLst>
        </p14:section>
        <p14:section name="Ambiguous Alignments" id="{BB669416-414E-674E-8395-EB0E44DA3047}">
          <p14:sldIdLst>
            <p14:sldId id="265"/>
          </p14:sldIdLst>
        </p14:section>
        <p14:section name="Writing Alignments" id="{8D578974-BBE1-7242-84E3-98884932B517}">
          <p14:sldIdLst>
            <p14:sldId id="266"/>
          </p14:sldIdLst>
        </p14:section>
        <p14:section name="Converting between sequence alignment le formats" id="{91D67793-ACDC-EB47-9325-01AB4CF3B528}">
          <p14:sldIdLst>
            <p14:sldId id="267"/>
          </p14:sldIdLst>
        </p14:section>
        <p14:section name=" Getting your alignment objects as formatted strings" id="{CF6EDAE1-E113-6C49-A742-DD1B70EF1AC2}">
          <p14:sldIdLst>
            <p14:sldId id="268"/>
          </p14:sldIdLst>
        </p14:section>
        <p14:section name="Manipulating Alignments" id="{132A3556-363E-144F-A80B-00F4A92C1F65}">
          <p14:sldIdLst>
            <p14:sldId id="269"/>
          </p14:sldIdLst>
        </p14:section>
        <p14:section name="Slicing alignments" id="{C7ED4070-4441-EF47-A6ED-C9746AB039EE}">
          <p14:sldIdLst>
            <p14:sldId id="270"/>
          </p14:sldIdLst>
        </p14:section>
        <p14:section name=" Alignments as arrays" id="{FCA4CA0F-8795-664E-87A5-32ACD4D93A25}">
          <p14:sldIdLst>
            <p14:sldId id="271"/>
          </p14:sldIdLst>
        </p14:section>
        <p14:section name="Alignment Tools" id="{4EB960C5-2E2D-4548-9D3E-F48AD7131C48}">
          <p14:sldIdLst>
            <p14:sldId id="272"/>
          </p14:sldIdLst>
        </p14:section>
        <p14:section name="ClustalW" id="{7816FCE7-6DD8-6D4E-835F-E40EAB51ADFA}">
          <p14:sldIdLst>
            <p14:sldId id="273"/>
          </p14:sldIdLst>
        </p14:section>
        <p14:section name="MUSCLE" id="{4350AE68-4070-5D4A-A0AF-8BAFE6F4E291}">
          <p14:sldIdLst>
            <p14:sldId id="274"/>
          </p14:sldIdLst>
        </p14:section>
        <p14:section name="MUSCLE using stdout" id="{F0FC4D9C-BC99-9846-9EFA-8D230D67AE11}">
          <p14:sldIdLst>
            <p14:sldId id="275"/>
          </p14:sldIdLst>
        </p14:section>
        <p14:section name="MUSCLE using stdin and stdout" id="{73829C24-DC6C-4B48-8311-B75B4ED8E034}">
          <p14:sldIdLst>
            <p14:sldId id="276"/>
          </p14:sldIdLst>
        </p14:section>
        <p14:section name="EMBOSS needle and water" id="{29EE88AB-8034-694E-BFBD-58A4CC18C260}">
          <p14:sldIdLst>
            <p14:sldId id="277"/>
          </p14:sldIdLst>
        </p14:section>
        <p14:section name="Biopython's pairwise2" id="{36535940-C8B0-6040-9101-D6F24FA2464D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6" autoAdjust="0"/>
    <p:restoredTop sz="95392" autoAdjust="0"/>
  </p:normalViewPr>
  <p:slideViewPr>
    <p:cSldViewPr snapToGrid="0" snapToObjects="1">
      <p:cViewPr>
        <p:scale>
          <a:sx n="112" d="100"/>
          <a:sy n="112" d="100"/>
        </p:scale>
        <p:origin x="-600" y="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06/11/16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06/11/16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Cpte élève: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padawan</a:t>
            </a:r>
            <a:endParaRPr lang="fr-FR" dirty="0" smtClean="0"/>
          </a:p>
          <a:p>
            <a:r>
              <a:rPr lang="fr-FR" dirty="0" smtClean="0"/>
              <a:t>Mot de passe:</a:t>
            </a:r>
            <a:r>
              <a:rPr lang="fr-FR" baseline="0" dirty="0" smtClean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DE0"/>
                </a:solidFill>
              </a:rPr>
              <a:t>Chapitre 2</a:t>
            </a:r>
            <a:endParaRPr lang="fr-FR" sz="3200" dirty="0">
              <a:solidFill>
                <a:srgbClr val="009DE0"/>
              </a:solidFill>
            </a:endParaRP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</a:t>
            </a:r>
            <a:r>
              <a:rPr lang="fr-FR" baseline="30000" dirty="0" smtClean="0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chemeClr val="accent1"/>
                </a:solidFill>
              </a:rPr>
              <a:t>titre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  <a:endParaRPr lang="fr-FR" sz="3200" b="1" baseline="30000" dirty="0" smtClean="0"/>
          </a:p>
          <a:p>
            <a:pPr>
              <a:buSzPct val="90000"/>
            </a:pPr>
            <a:r>
              <a:rPr lang="fr-FR" sz="2400" b="1" baseline="30000" dirty="0" smtClean="0"/>
              <a:t>excerferum </a:t>
            </a:r>
            <a:r>
              <a:rPr lang="fr-FR" sz="2400" b="1" baseline="30000" dirty="0"/>
              <a:t>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 smtClean="0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 smtClean="0"/>
              <a:t>omnis</a:t>
            </a:r>
            <a:r>
              <a:rPr lang="fr-FR" sz="2400" baseline="30000" dirty="0" smtClean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 smtClean="0"/>
              <a:t>iliciae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cepernat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fugitas</a:t>
            </a:r>
            <a:r>
              <a:rPr lang="fr-FR" sz="2400" baseline="30000" dirty="0" smtClean="0"/>
              <a:t> sa </a:t>
            </a:r>
            <a:r>
              <a:rPr lang="fr-FR" sz="2400" baseline="30000" dirty="0" err="1" smtClean="0"/>
              <a:t>conse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molo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modi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berecti</a:t>
            </a:r>
            <a:r>
              <a:rPr lang="fr-FR" sz="2400" baseline="30000" dirty="0" smtClean="0"/>
              <a:t> tem </a:t>
            </a:r>
            <a:r>
              <a:rPr lang="fr-FR" sz="2400" baseline="30000" dirty="0" err="1" smtClean="0"/>
              <a:t>ius</a:t>
            </a:r>
            <a:r>
              <a:rPr lang="fr-FR" sz="2400" baseline="30000" dirty="0" smtClean="0"/>
              <a:t>, officie </a:t>
            </a:r>
            <a:r>
              <a:rPr lang="fr-FR" sz="2400" baseline="30000" dirty="0" err="1" smtClean="0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excerferum 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ditione </a:t>
            </a:r>
            <a:r>
              <a:rPr lang="fr-FR" sz="2800" b="1" i="0" baseline="30000" dirty="0"/>
              <a:t>dic tem hiciliciist, con rem aut volest, sedi doles 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erro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 smtClean="0"/>
              <a:t>eicipsa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pelesequod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que cum </a:t>
            </a:r>
            <a:r>
              <a:rPr lang="fr-FR" sz="2800" b="1" i="0" baseline="30000" dirty="0" err="1" smtClean="0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 smtClean="0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opython.org/wiki/AlignI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</a:t>
            </a:r>
            <a:r>
              <a:rPr lang="fr-FR" dirty="0" err="1" smtClean="0"/>
              <a:t>alignments</a:t>
            </a:r>
            <a:r>
              <a:rPr lang="fr-FR" dirty="0" smtClean="0"/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043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</a:t>
            </a:r>
            <a:r>
              <a:rPr lang="fr-FR" dirty="0" err="1" smtClean="0"/>
              <a:t>alignments</a:t>
            </a:r>
            <a:r>
              <a:rPr lang="fr-FR" dirty="0" smtClean="0"/>
              <a:t>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043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040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/>
          <a:lstStyle/>
          <a:p>
            <a:pPr algn="ctr"/>
            <a:r>
              <a:rPr lang="fr-FR" dirty="0" smtClean="0"/>
              <a:t>Biopython: Multiple </a:t>
            </a:r>
            <a:r>
              <a:rPr lang="fr-FR" dirty="0" err="1" smtClean="0"/>
              <a:t>alignments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tx1"/>
                </a:solidFill>
              </a:rPr>
              <a:t>Formation CNRS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18 Novembre 2016</a:t>
            </a:r>
            <a:br>
              <a:rPr lang="fr-FR" dirty="0" smtClean="0"/>
            </a:br>
            <a:r>
              <a:rPr lang="en-US" b="1" dirty="0" smtClean="0">
                <a:solidFill>
                  <a:schemeClr val="tx1"/>
                </a:solidFill>
              </a:rPr>
              <a:t>Python pour la </a:t>
            </a:r>
            <a:r>
              <a:rPr lang="en-US" b="1" dirty="0" err="1" smtClean="0">
                <a:solidFill>
                  <a:schemeClr val="tx1"/>
                </a:solidFill>
              </a:rPr>
              <a:t>biologie</a:t>
            </a:r>
            <a:r>
              <a:rPr lang="en-US" b="1" dirty="0"/>
              <a:t/>
            </a:r>
            <a:br>
              <a:rPr lang="en-US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37" y="737114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61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</a:t>
            </a:r>
            <a:r>
              <a:rPr lang="en-US" dirty="0"/>
              <a:t>of multiple </a:t>
            </a:r>
            <a:r>
              <a:rPr lang="en-US" dirty="0" smtClean="0"/>
              <a:t>sequences which </a:t>
            </a:r>
            <a:r>
              <a:rPr lang="en-US" dirty="0"/>
              <a:t>have been aligned </a:t>
            </a:r>
            <a:r>
              <a:rPr lang="en-US" dirty="0" smtClean="0"/>
              <a:t>together</a:t>
            </a:r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r>
              <a:rPr lang="en-US" dirty="0" smtClean="0"/>
              <a:t>Insertion </a:t>
            </a:r>
            <a:r>
              <a:rPr lang="en-US" dirty="0"/>
              <a:t>of gap characters, and addition of leading </a:t>
            </a:r>
            <a:r>
              <a:rPr lang="en-US" dirty="0" smtClean="0"/>
              <a:t>or trailing </a:t>
            </a:r>
            <a:r>
              <a:rPr lang="en-US" dirty="0"/>
              <a:t>gaps </a:t>
            </a:r>
          </a:p>
          <a:p>
            <a:pPr lvl="1"/>
            <a:r>
              <a:rPr lang="en-US" sz="1600" dirty="0" smtClean="0"/>
              <a:t>such </a:t>
            </a:r>
            <a:r>
              <a:rPr lang="en-US" sz="1600" dirty="0"/>
              <a:t>that all the sequence strings are the same length.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regarded as a matrix of letters, where each row is held as a </a:t>
            </a:r>
            <a:r>
              <a:rPr lang="en-US" dirty="0" err="1"/>
              <a:t>SeqRecord</a:t>
            </a:r>
            <a:r>
              <a:rPr lang="en-US" dirty="0"/>
              <a:t> object </a:t>
            </a:r>
            <a:r>
              <a:rPr lang="en-US" dirty="0" smtClean="0"/>
              <a:t>internally</a:t>
            </a:r>
            <a:endParaRPr lang="en-US" dirty="0"/>
          </a:p>
          <a:p>
            <a:endParaRPr lang="fr-FR" dirty="0" smtClean="0"/>
          </a:p>
          <a:p>
            <a:r>
              <a:rPr lang="fr-FR" dirty="0" smtClean="0"/>
              <a:t>I</a:t>
            </a:r>
            <a:r>
              <a:rPr lang="en-US" dirty="0" err="1" smtClean="0"/>
              <a:t>ntroduce</a:t>
            </a:r>
            <a:r>
              <a:rPr lang="en-US" dirty="0" smtClean="0"/>
              <a:t> :</a:t>
            </a:r>
          </a:p>
          <a:p>
            <a:pPr lvl="1"/>
            <a:r>
              <a:rPr lang="en-US" sz="1600" dirty="0" err="1" smtClean="0"/>
              <a:t>MultipleSeqAlignment</a:t>
            </a:r>
            <a:r>
              <a:rPr lang="en-US" sz="1600" dirty="0" smtClean="0"/>
              <a:t> object </a:t>
            </a:r>
            <a:r>
              <a:rPr lang="en-US" sz="1600" dirty="0"/>
              <a:t>which holds this kind of </a:t>
            </a:r>
            <a:r>
              <a:rPr lang="en-US" sz="1600" dirty="0" smtClean="0"/>
              <a:t>data</a:t>
            </a:r>
            <a:endParaRPr lang="en-US" sz="1600" dirty="0"/>
          </a:p>
          <a:p>
            <a:pPr lvl="1"/>
            <a:r>
              <a:rPr lang="en-US" sz="1600" dirty="0" err="1" smtClean="0"/>
              <a:t>Bio.AlignIO</a:t>
            </a:r>
            <a:r>
              <a:rPr lang="en-US" sz="1600" dirty="0" smtClean="0"/>
              <a:t> module </a:t>
            </a:r>
            <a:r>
              <a:rPr lang="en-US" sz="1600" dirty="0"/>
              <a:t>for reading and writing them as various </a:t>
            </a:r>
            <a:r>
              <a:rPr lang="en-US" sz="1600" dirty="0" smtClean="0"/>
              <a:t>file </a:t>
            </a:r>
            <a:r>
              <a:rPr lang="en-US" sz="1600" dirty="0"/>
              <a:t>formats (following the design of </a:t>
            </a:r>
            <a:r>
              <a:rPr lang="en-US" sz="1600" dirty="0" smtClean="0"/>
              <a:t>the </a:t>
            </a:r>
            <a:r>
              <a:rPr lang="en-US" sz="1600" dirty="0" err="1" smtClean="0"/>
              <a:t>Bio.SeqIO</a:t>
            </a:r>
            <a:r>
              <a:rPr lang="en-US" sz="1600" dirty="0"/>
              <a:t> </a:t>
            </a:r>
            <a:r>
              <a:rPr lang="en-US" sz="1600" dirty="0" smtClean="0"/>
              <a:t>module)</a:t>
            </a:r>
            <a:endParaRPr lang="en-US" sz="1600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B906-DB60-254B-B982-F62329EB7F88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56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or Reading Sequence Alignments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>
                <a:latin typeface="Arial"/>
                <a:cs typeface="Arial"/>
              </a:rPr>
              <a:t>Bio.AlignIO.read(</a:t>
            </a:r>
            <a:r>
              <a:rPr lang="mr-IN" dirty="0" smtClean="0">
                <a:latin typeface="Arial"/>
                <a:cs typeface="Arial"/>
              </a:rPr>
              <a:t>)</a:t>
            </a:r>
            <a:r>
              <a:rPr lang="fr-FR" dirty="0" smtClean="0">
                <a:latin typeface="Arial"/>
                <a:cs typeface="Arial"/>
              </a:rPr>
              <a:t> </a:t>
            </a:r>
            <a:r>
              <a:rPr lang="mr-IN" dirty="0" smtClean="0">
                <a:latin typeface="Arial"/>
                <a:cs typeface="Arial"/>
              </a:rPr>
              <a:t>and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mr-IN" dirty="0" smtClean="0">
                <a:latin typeface="Arial"/>
                <a:cs typeface="Arial"/>
              </a:rPr>
              <a:t>Bio.AlignIO.parse</a:t>
            </a:r>
            <a:r>
              <a:rPr lang="mr-IN" dirty="0">
                <a:latin typeface="Arial"/>
                <a:cs typeface="Arial"/>
              </a:rPr>
              <a:t>(</a:t>
            </a:r>
            <a:r>
              <a:rPr lang="mr-IN" dirty="0" smtClean="0">
                <a:latin typeface="Arial"/>
                <a:cs typeface="Arial"/>
              </a:rPr>
              <a:t>)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Using </a:t>
            </a:r>
            <a:r>
              <a:rPr lang="en-US" dirty="0" err="1" smtClean="0">
                <a:latin typeface="Arial"/>
                <a:cs typeface="Arial"/>
              </a:rPr>
              <a:t>Bio.AlignIO.parse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smtClean="0">
                <a:latin typeface="Arial"/>
                <a:cs typeface="Arial"/>
              </a:rPr>
              <a:t>) will </a:t>
            </a:r>
            <a:r>
              <a:rPr lang="en-US" dirty="0">
                <a:latin typeface="Arial"/>
                <a:cs typeface="Arial"/>
              </a:rPr>
              <a:t>return </a:t>
            </a:r>
            <a:r>
              <a:rPr lang="en-US" dirty="0" smtClean="0">
                <a:latin typeface="Arial"/>
                <a:cs typeface="Arial"/>
              </a:rPr>
              <a:t>an iterator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which gives </a:t>
            </a:r>
            <a:r>
              <a:rPr lang="en-US" dirty="0" err="1" smtClean="0">
                <a:latin typeface="Arial"/>
                <a:cs typeface="Arial"/>
              </a:rPr>
              <a:t>MultipleSeqAlignment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objects</a:t>
            </a:r>
          </a:p>
          <a:p>
            <a:r>
              <a:rPr lang="en-US" dirty="0" err="1"/>
              <a:t>Bio.AlignIO.read</a:t>
            </a:r>
            <a:r>
              <a:rPr lang="en-US" dirty="0"/>
              <a:t>(</a:t>
            </a:r>
            <a:r>
              <a:rPr lang="en-US" dirty="0" smtClean="0"/>
              <a:t>) function </a:t>
            </a:r>
            <a:r>
              <a:rPr lang="en-US" dirty="0"/>
              <a:t>which returns a </a:t>
            </a:r>
            <a:r>
              <a:rPr lang="en-US" dirty="0" smtClean="0"/>
              <a:t>single </a:t>
            </a:r>
            <a:r>
              <a:rPr lang="en-US" dirty="0" err="1" smtClean="0"/>
              <a:t>MultipleSeqAlignment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First </a:t>
            </a:r>
            <a:r>
              <a:rPr lang="en-US" dirty="0"/>
              <a:t>argument is </a:t>
            </a:r>
            <a:r>
              <a:rPr lang="en-US" dirty="0" smtClean="0"/>
              <a:t>a handle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read the data from, typically an open </a:t>
            </a:r>
            <a:r>
              <a:rPr lang="en-US" dirty="0" smtClean="0"/>
              <a:t>file, or a filename</a:t>
            </a:r>
          </a:p>
          <a:p>
            <a:r>
              <a:rPr lang="en-US" dirty="0" smtClean="0"/>
              <a:t>Second argument is a lower case </a:t>
            </a:r>
            <a:r>
              <a:rPr lang="en-US" dirty="0"/>
              <a:t>string specifying the alignment format. </a:t>
            </a:r>
            <a:r>
              <a:rPr lang="en-US" dirty="0" smtClean="0"/>
              <a:t>(see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://biopython.org/wiki/</a:t>
            </a:r>
            <a:r>
              <a:rPr lang="en-US" dirty="0" smtClean="0">
                <a:hlinkClick r:id="rId2"/>
              </a:rPr>
              <a:t>AlignIO</a:t>
            </a:r>
            <a:r>
              <a:rPr lang="en-US" dirty="0" smtClean="0"/>
              <a:t>)</a:t>
            </a:r>
          </a:p>
          <a:p>
            <a:r>
              <a:rPr lang="fr-FR" dirty="0" smtClean="0"/>
              <a:t>O</a:t>
            </a:r>
            <a:r>
              <a:rPr lang="en-US" dirty="0" err="1" smtClean="0"/>
              <a:t>ptional</a:t>
            </a:r>
            <a:r>
              <a:rPr lang="en-US" dirty="0" smtClean="0"/>
              <a:t> </a:t>
            </a:r>
            <a:r>
              <a:rPr lang="en-US" dirty="0" err="1" smtClean="0"/>
              <a:t>seq_count</a:t>
            </a:r>
            <a:r>
              <a:rPr lang="en-US" dirty="0"/>
              <a:t> </a:t>
            </a:r>
            <a:r>
              <a:rPr lang="en-US" dirty="0" smtClean="0"/>
              <a:t>argument </a:t>
            </a:r>
            <a:r>
              <a:rPr lang="en-US" dirty="0"/>
              <a:t>for dealing </a:t>
            </a:r>
            <a:r>
              <a:rPr lang="en-US" dirty="0" smtClean="0"/>
              <a:t>with ambiguous file formats</a:t>
            </a:r>
          </a:p>
          <a:p>
            <a:r>
              <a:rPr lang="fr-FR" dirty="0" smtClean="0"/>
              <a:t>O</a:t>
            </a:r>
            <a:r>
              <a:rPr lang="en-US" dirty="0" err="1" smtClean="0"/>
              <a:t>ptional</a:t>
            </a:r>
            <a:r>
              <a:rPr lang="en-US" dirty="0" smtClean="0"/>
              <a:t> </a:t>
            </a:r>
            <a:r>
              <a:rPr lang="fr-FR" dirty="0" smtClean="0"/>
              <a:t>A</a:t>
            </a:r>
            <a:r>
              <a:rPr lang="en-US" dirty="0" err="1" smtClean="0"/>
              <a:t>lphabet</a:t>
            </a:r>
            <a:r>
              <a:rPr lang="en-US" dirty="0" smtClean="0"/>
              <a:t> argument </a:t>
            </a:r>
            <a:r>
              <a:rPr lang="en-US" dirty="0"/>
              <a:t>allowing you to specify the expected alphabet.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74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43354"/>
            <a:ext cx="8644466" cy="4762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539081"/>
            <a:ext cx="8644466" cy="50783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/>
              <a:t># STOCKHOLM 1.0</a:t>
            </a:r>
          </a:p>
          <a:p>
            <a:r>
              <a:rPr lang="mr-IN" sz="1200" dirty="0"/>
              <a:t>#=GS COATB_BPIKE/30-81 AC P03620.1</a:t>
            </a:r>
          </a:p>
          <a:p>
            <a:r>
              <a:rPr lang="mr-IN" sz="1200" dirty="0"/>
              <a:t>#=GS COATB_BPIKE/30-81 DR PDB; 1ifl ; 1-52;</a:t>
            </a:r>
          </a:p>
          <a:p>
            <a:r>
              <a:rPr lang="mr-IN" sz="1200" dirty="0"/>
              <a:t>#=GS Q9T0Q8_BPIKE/1-52 AC Q9T0Q8.1</a:t>
            </a:r>
          </a:p>
          <a:p>
            <a:r>
              <a:rPr lang="mr-IN" sz="1200" dirty="0"/>
              <a:t>#=GS COATB_BPI22/32-83 AC P15416.1</a:t>
            </a:r>
          </a:p>
          <a:p>
            <a:r>
              <a:rPr lang="mr-IN" sz="1200" dirty="0"/>
              <a:t>#=GS COATB_BPM13/24-72 AC P69541.1</a:t>
            </a:r>
          </a:p>
          <a:p>
            <a:r>
              <a:rPr lang="mr-IN" sz="1200" dirty="0"/>
              <a:t>#=GS COATB_BPM13/24-72 DR PDB; 2cpb ; 1-49;</a:t>
            </a:r>
          </a:p>
          <a:p>
            <a:r>
              <a:rPr lang="mr-IN" sz="1200" dirty="0"/>
              <a:t>#=GS COATB_BPM13/24-72 DR PDB; 2cps ; 1-49;</a:t>
            </a:r>
          </a:p>
          <a:p>
            <a:r>
              <a:rPr lang="mr-IN" sz="1200" dirty="0"/>
              <a:t>#=GS COATB_BPZJ2/1-49 AC P03618.1</a:t>
            </a:r>
          </a:p>
          <a:p>
            <a:r>
              <a:rPr lang="mr-IN" sz="1200" dirty="0"/>
              <a:t>#=GS Q9T0Q9_BPFD/1-49 AC Q9T0Q9.1</a:t>
            </a:r>
          </a:p>
          <a:p>
            <a:r>
              <a:rPr lang="mr-IN" sz="1200" dirty="0"/>
              <a:t>#=GS Q9T0Q9_BPFD/1-49 DR PDB; 1nh4 A; 1-49;</a:t>
            </a:r>
          </a:p>
          <a:p>
            <a:r>
              <a:rPr lang="mr-IN" sz="1200" dirty="0"/>
              <a:t>#=GS COATB_BPIF1/22-73 AC P03619.2</a:t>
            </a:r>
          </a:p>
          <a:p>
            <a:r>
              <a:rPr lang="mr-IN" sz="1200" dirty="0"/>
              <a:t>#=GS COATB_BPIF1/22-73 DR PDB; 1ifk ; 1-50;</a:t>
            </a:r>
          </a:p>
          <a:p>
            <a:r>
              <a:rPr lang="mr-IN" sz="1200" dirty="0"/>
              <a:t>COATB_BPIKE/30-81 AEPNAATNYATEAMDSLKTQAIDLISQTWPVVTTVVVAGLVIRLFKKFSSKA</a:t>
            </a:r>
          </a:p>
          <a:p>
            <a:r>
              <a:rPr lang="mr-IN" sz="1200" dirty="0"/>
              <a:t>#=GR COATB_BPIKE/30-81 SS -HHHHHHHHHHHHHH--HHHHHHHH--HHHHHHHHHHHHHHHHHHHHH----</a:t>
            </a:r>
          </a:p>
          <a:p>
            <a:r>
              <a:rPr lang="mr-IN" sz="1200" dirty="0"/>
              <a:t>Q9T0Q8_BPIKE/1-52 AEPNAATNYATEAMDSLKTQAIDLISQTWPVVTTVVVAGLVIKLFKKFVSRA</a:t>
            </a:r>
          </a:p>
          <a:p>
            <a:r>
              <a:rPr lang="mr-IN" sz="1200" dirty="0"/>
              <a:t>COATB_BPI22/32-83 DGTSTATSYATEAMNSLKTQATDLIDQTWPVVTSVAVAGLAIRLFKKFSSKA</a:t>
            </a:r>
          </a:p>
          <a:p>
            <a:r>
              <a:rPr lang="mr-IN" sz="1200" dirty="0"/>
              <a:t>COATB_BPM13/24-72 AEGDDP...AKAAFNSLQASATEYIGYAWAMVVVIVGATIGIKLFKKFTSKA</a:t>
            </a:r>
          </a:p>
          <a:p>
            <a:r>
              <a:rPr lang="mr-IN" sz="1200" dirty="0"/>
              <a:t>#=GR COATB_BPM13/24-72 SS ---S-T...CHCHHHHCCCCTCCCTTCHHHHHHHHHHHHHHHHHHHHCTT--</a:t>
            </a:r>
          </a:p>
          <a:p>
            <a:r>
              <a:rPr lang="mr-IN" sz="1200" dirty="0"/>
              <a:t>COATB_BPZJ2/1-49 AEGDDP...AKAAFDSLQASATEYIGYAWAMVVVIVGATIGIKLFKKFASKA</a:t>
            </a:r>
          </a:p>
          <a:p>
            <a:r>
              <a:rPr lang="mr-IN" sz="1200" dirty="0"/>
              <a:t>Q9T0Q9_BPFD/1-49 AEGDDP...AKAAFDSLQASATEYIGYAWAMVVVIVGATIGIKLFKKFTSKA</a:t>
            </a:r>
          </a:p>
          <a:p>
            <a:r>
              <a:rPr lang="mr-IN" sz="1200" dirty="0"/>
              <a:t>#=GR Q9T0Q9_BPFD/1-49 SS ------...-HHHHHHHHHHHHHHHHHHHHHHHHHHHHHHHHHHHHHHHH--</a:t>
            </a:r>
          </a:p>
          <a:p>
            <a:r>
              <a:rPr lang="mr-IN" sz="1200" dirty="0"/>
              <a:t>COATB_BPIF1/22-73 FAADDATSQAKAAFDSLTAQATEMSGYAWALVVLVVGATVGIKLFKKFVSRA</a:t>
            </a:r>
          </a:p>
          <a:p>
            <a:r>
              <a:rPr lang="mr-IN" sz="1200" dirty="0"/>
              <a:t>#=GR COATB_BPIF1/22-73 SS XX-HHHH--HHHHHH--HHHHHHH--HHHHHHHHHHHHHHHHHHHHHHH---</a:t>
            </a:r>
          </a:p>
          <a:p>
            <a:r>
              <a:rPr lang="mr-IN" sz="1200" dirty="0"/>
              <a:t>#=GC SS_cons XHHHHHHHHHHHHHHHCHHHHHHHHCHHHHHHHHHHHHHHHHHHHHHHHC--</a:t>
            </a:r>
          </a:p>
          <a:p>
            <a:r>
              <a:rPr lang="mr-IN" sz="1200" dirty="0"/>
              <a:t>#=GC seq_cons AEssss...AptAhDSLpspAT-</a:t>
            </a:r>
            <a:r>
              <a:rPr lang="mr-IN" sz="1200" dirty="0" smtClean="0"/>
              <a:t>hIu.sWshVsslVsAsluIKLFKKFsSKA</a:t>
            </a:r>
            <a:endParaRPr lang="mr-IN" sz="1200" dirty="0"/>
          </a:p>
        </p:txBody>
      </p:sp>
    </p:spTree>
    <p:extLst>
      <p:ext uri="{BB962C8B-B14F-4D97-AF65-F5344CB8AC3E}">
        <p14:creationId xmlns:p14="http://schemas.microsoft.com/office/powerpoint/2010/main" val="179097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7624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12374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AlignIO</a:t>
            </a:r>
            <a:endParaRPr lang="en-US" sz="1200" dirty="0"/>
          </a:p>
          <a:p>
            <a:r>
              <a:rPr lang="en-US" sz="1200" dirty="0"/>
              <a:t>&gt;&gt;&gt; alignment = </a:t>
            </a:r>
            <a:r>
              <a:rPr lang="en-US" sz="1200" dirty="0" err="1"/>
              <a:t>AlignIO.read</a:t>
            </a:r>
            <a:r>
              <a:rPr lang="en-US" sz="1200" dirty="0"/>
              <a:t>("PF05371_seed.sth", "</a:t>
            </a:r>
            <a:r>
              <a:rPr lang="en-US" sz="1200" dirty="0" err="1"/>
              <a:t>stockholm</a:t>
            </a:r>
            <a:r>
              <a:rPr lang="en-US" sz="1200" dirty="0"/>
              <a:t>")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189453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print(alignment)</a:t>
            </a:r>
          </a:p>
          <a:p>
            <a:r>
              <a:rPr lang="en-US" sz="1200" dirty="0" err="1"/>
              <a:t>SingleLetterAlphabet</a:t>
            </a:r>
            <a:r>
              <a:rPr lang="en-US" sz="1200" dirty="0"/>
              <a:t>() alignment with 7 rows and 52 columns</a:t>
            </a:r>
          </a:p>
          <a:p>
            <a:r>
              <a:rPr lang="en-US" sz="1200" dirty="0"/>
              <a:t>AEPNAATNYATEAMDSLKTQAIDLISQTWPVVTTVVVAGLVIRL...SKA COATB_BPIKE/30-81</a:t>
            </a:r>
          </a:p>
          <a:p>
            <a:r>
              <a:rPr lang="en-US" sz="1200" dirty="0"/>
              <a:t>AEPNAATNYATEAMDSLKTQAIDLISQTWPVVTTVVVAGLVIKL...SRA Q9T0Q8_BPIKE/1-52</a:t>
            </a:r>
          </a:p>
          <a:p>
            <a:r>
              <a:rPr lang="en-US" sz="1200" dirty="0"/>
              <a:t>DGTSTATSYATEAMNSLKTQATDLIDQTWPVVTSVAVAGLAIRL...SKA COATB_BPI22/32-83</a:t>
            </a:r>
          </a:p>
          <a:p>
            <a:r>
              <a:rPr lang="en-US" sz="1200" dirty="0"/>
              <a:t>AEGDDP---AKAAFNSLQASATEYIGYAWAMVVVIVGATIGIKL...SKA COATB_BPM13/24-72</a:t>
            </a:r>
          </a:p>
          <a:p>
            <a:r>
              <a:rPr lang="en-US" sz="1200" dirty="0"/>
              <a:t>AEGDDP---AKAAFDSLQASATEYIGYAWAMVVVIVGATIGIKL...SKA COATB_BPZJ2/1-49</a:t>
            </a:r>
          </a:p>
          <a:p>
            <a:r>
              <a:rPr lang="en-US" sz="1200" dirty="0"/>
              <a:t>AEGDDP---AKAAFDSLQASATEYIGYAWAMVVVIVGATIGIKL...SKA Q9T0Q9_BPFD/1-49</a:t>
            </a:r>
          </a:p>
          <a:p>
            <a:r>
              <a:rPr lang="en-US" sz="1200" dirty="0"/>
              <a:t>FAADDATSQAKAAFDSLTAQATEMSGYAWALVVLVVGATVGIKL...SRA COATB_BPIF1/22-73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4067526"/>
            <a:ext cx="8644466" cy="25237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AlignIO</a:t>
            </a:r>
            <a:endParaRPr lang="en-US" sz="1200" dirty="0"/>
          </a:p>
          <a:p>
            <a:r>
              <a:rPr lang="en-US" sz="1200" dirty="0"/>
              <a:t>&gt;&gt;&gt; alignment = </a:t>
            </a:r>
            <a:r>
              <a:rPr lang="en-US" sz="1200" dirty="0" err="1"/>
              <a:t>AlignIO.read</a:t>
            </a:r>
            <a:r>
              <a:rPr lang="en-US" sz="1200" dirty="0"/>
              <a:t>("PF05371_seed.sth", "</a:t>
            </a:r>
            <a:r>
              <a:rPr lang="en-US" sz="1200" dirty="0" err="1"/>
              <a:t>stockholm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print("Alignment length %</a:t>
            </a:r>
            <a:r>
              <a:rPr lang="en-US" sz="1200" dirty="0" err="1"/>
              <a:t>i</a:t>
            </a:r>
            <a:r>
              <a:rPr lang="en-US" sz="1200" dirty="0"/>
              <a:t>" % </a:t>
            </a:r>
            <a:r>
              <a:rPr lang="en-US" sz="1200" dirty="0" err="1"/>
              <a:t>alignment.get_alignment_length</a:t>
            </a:r>
            <a:r>
              <a:rPr lang="en-US" sz="1200" dirty="0"/>
              <a:t>())</a:t>
            </a:r>
          </a:p>
          <a:p>
            <a:r>
              <a:rPr lang="en-US" sz="1200" dirty="0"/>
              <a:t>Alignment length 52</a:t>
            </a:r>
          </a:p>
          <a:p>
            <a:r>
              <a:rPr lang="en-US" sz="1200" dirty="0"/>
              <a:t>&gt;&gt;&gt; for record in alignment:</a:t>
            </a:r>
          </a:p>
          <a:p>
            <a:r>
              <a:rPr lang="en-US" sz="1200" dirty="0"/>
              <a:t>... print("%s - %s" % (</a:t>
            </a:r>
            <a:r>
              <a:rPr lang="en-US" sz="1200" dirty="0" err="1"/>
              <a:t>record.seq</a:t>
            </a:r>
            <a:r>
              <a:rPr lang="en-US" sz="1200" dirty="0"/>
              <a:t>, </a:t>
            </a:r>
            <a:r>
              <a:rPr lang="en-US" sz="1200" dirty="0" err="1"/>
              <a:t>record.id</a:t>
            </a:r>
            <a:r>
              <a:rPr lang="en-US" sz="1200" dirty="0"/>
              <a:t>))</a:t>
            </a:r>
          </a:p>
          <a:p>
            <a:r>
              <a:rPr lang="en-US" sz="1200" dirty="0"/>
              <a:t>AEPNAATNYATEAMDSLKTQAIDLISQTWPVVTTVVVAGLVIRLFKKFSSKA - COATB_BPIKE/30-81</a:t>
            </a:r>
          </a:p>
          <a:p>
            <a:r>
              <a:rPr lang="en-US" sz="1200" dirty="0"/>
              <a:t>AEPNAATNYATEAMDSLKTQAIDLISQTWPVVTTVVVAGLVIKLFKKFVSRA - Q9T0Q8_BPIKE/1-52</a:t>
            </a:r>
          </a:p>
          <a:p>
            <a:r>
              <a:rPr lang="en-US" sz="1200" dirty="0"/>
              <a:t>DGTSTATSYATEAMNSLKTQATDLIDQTWPVVTSVAVAGLAIRLFKKFSSKA - COATB_BPI22/32-83</a:t>
            </a:r>
          </a:p>
          <a:p>
            <a:r>
              <a:rPr lang="en-US" sz="1200" dirty="0"/>
              <a:t>AEGDDP---AKAAFNSLQASATEYIGYAWAMVVVIVGATIGIKLFKKFTSKA - COATB_BPM13/24-72</a:t>
            </a:r>
          </a:p>
          <a:p>
            <a:r>
              <a:rPr lang="en-US" sz="1200" dirty="0"/>
              <a:t>AEGDDP---AKAAFDSLQASATEYIGYAWAMVVVIVGATIGIKLFKKFASKA - COATB_BPZJ2/1-49</a:t>
            </a:r>
          </a:p>
          <a:p>
            <a:r>
              <a:rPr lang="en-US" sz="1200" dirty="0"/>
              <a:t>AEGDDP---AKAAFDSLQASATEYIGYAWAMVVVIVGATIGIKLFKKFTSKA - Q9T0Q9_BPFD/1-49</a:t>
            </a:r>
          </a:p>
          <a:p>
            <a:r>
              <a:rPr lang="en-US" sz="1200" dirty="0"/>
              <a:t>FAADDATSQAKAAFDSLTAQATEMSGYAWALVVLVVGATVGIKLFKKFVSRA - COATB_BPIF1/22-73</a:t>
            </a:r>
          </a:p>
        </p:txBody>
      </p:sp>
    </p:spTree>
    <p:extLst>
      <p:ext uri="{BB962C8B-B14F-4D97-AF65-F5344CB8AC3E}">
        <p14:creationId xmlns:p14="http://schemas.microsoft.com/office/powerpoint/2010/main" val="222886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8758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712374"/>
            <a:ext cx="8644466" cy="14157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/>
              <a:t>&gt;&gt;&gt; for record in alignment:</a:t>
            </a:r>
          </a:p>
          <a:p>
            <a:r>
              <a:rPr lang="mr-IN" sz="1200" dirty="0"/>
              <a:t>... if record.dbxrefs:</a:t>
            </a:r>
          </a:p>
          <a:p>
            <a:r>
              <a:rPr lang="mr-IN" sz="1200" dirty="0"/>
              <a:t>... print("%s %s" % (record.id, record.dbxrefs))</a:t>
            </a:r>
          </a:p>
          <a:p>
            <a:r>
              <a:rPr lang="mr-IN" sz="1200" dirty="0"/>
              <a:t>COATB_BPIKE/30-81 ['PDB; 1ifl ; 1-52;']</a:t>
            </a:r>
          </a:p>
          <a:p>
            <a:r>
              <a:rPr lang="mr-IN" sz="1200" dirty="0"/>
              <a:t>COATB_BPM13/24-72 ['PDB; 2cpb ; 1-49;', 'PDB; 2cps ; 1-49;']</a:t>
            </a:r>
          </a:p>
          <a:p>
            <a:r>
              <a:rPr lang="mr-IN" sz="1200" dirty="0"/>
              <a:t>Q9T0Q9_BPFD/1-49 ['PDB; 1nh4 A; 1-49;']</a:t>
            </a:r>
          </a:p>
          <a:p>
            <a:r>
              <a:rPr lang="mr-IN" sz="1200" dirty="0"/>
              <a:t>COATB_BPIF1/22-73 ['PDB; 1ifk ; 1-50;']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22624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for record in alignment:</a:t>
            </a:r>
          </a:p>
          <a:p>
            <a:r>
              <a:rPr lang="en-US" sz="1200" dirty="0"/>
              <a:t>... print(record)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3693306"/>
            <a:ext cx="8644466" cy="2739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tr-TR" sz="1200" dirty="0"/>
              <a:t>&gt;COATB_BPIKE/30-81</a:t>
            </a:r>
          </a:p>
          <a:p>
            <a:r>
              <a:rPr lang="tr-TR" sz="1200" dirty="0"/>
              <a:t>AEPNAATNYATEAMDSLKTQAIDLISQTWPVVTTVVVAGLVIRLFKKFSSKA</a:t>
            </a:r>
          </a:p>
          <a:p>
            <a:r>
              <a:rPr lang="tr-TR" sz="1200" dirty="0"/>
              <a:t>&gt;Q9T0Q8_BPIKE/1-52</a:t>
            </a:r>
          </a:p>
          <a:p>
            <a:r>
              <a:rPr lang="tr-TR" sz="1200" dirty="0"/>
              <a:t>AEPNAATNYATEAMDSLKTQAIDLISQTWPVVTTVVVAGLVIKLFKKFVSRA</a:t>
            </a:r>
          </a:p>
          <a:p>
            <a:r>
              <a:rPr lang="tr-TR" sz="1200" dirty="0"/>
              <a:t>&gt;COATB_BPI22/32-83</a:t>
            </a:r>
          </a:p>
          <a:p>
            <a:r>
              <a:rPr lang="tr-TR" sz="1200" dirty="0"/>
              <a:t>DGTSTATSYATEAMNSLKTQATDLIDQTWPVVTSVAVAGLAIRLFKKFSSKA</a:t>
            </a:r>
          </a:p>
          <a:p>
            <a:r>
              <a:rPr lang="tr-TR" sz="1200" dirty="0"/>
              <a:t>&gt;COATB_BPM13/24-72</a:t>
            </a:r>
          </a:p>
          <a:p>
            <a:r>
              <a:rPr lang="tr-TR" sz="1200" dirty="0"/>
              <a:t>AEGDDP---AKAAFNSLQASATEYIGYAWAMVVVIVGATIGIKLFKKFTSKA</a:t>
            </a:r>
          </a:p>
          <a:p>
            <a:r>
              <a:rPr lang="tr-TR" sz="1200" dirty="0"/>
              <a:t>&gt;COATB_BPZJ2/1-49</a:t>
            </a:r>
          </a:p>
          <a:p>
            <a:r>
              <a:rPr lang="tr-TR" sz="1200" dirty="0"/>
              <a:t>AEGDDP---AKAAFDSLQASATEYIGYAWAMVVVIVGATIGIKLFKKFASKA</a:t>
            </a:r>
          </a:p>
          <a:p>
            <a:r>
              <a:rPr lang="tr-TR" sz="1200" dirty="0"/>
              <a:t>&gt;Q9T0Q9_BPFD/1-49</a:t>
            </a:r>
          </a:p>
          <a:p>
            <a:r>
              <a:rPr lang="tr-TR" sz="1200" dirty="0"/>
              <a:t>AEGDDP---AKAAFDSLQASATEYIGYAWAMVVVIVGATIGIKLFKKFTSKA</a:t>
            </a:r>
          </a:p>
          <a:p>
            <a:r>
              <a:rPr lang="tr-TR" sz="1200" dirty="0"/>
              <a:t>&gt;COATB_BPIF1/22-73</a:t>
            </a:r>
          </a:p>
          <a:p>
            <a:r>
              <a:rPr lang="tr-TR" sz="1200" dirty="0"/>
              <a:t>FAADDATSQAKAAFDSLTAQATEMSGYAWALVVLVVGATVGIKLFKKFVSRA</a:t>
            </a:r>
          </a:p>
        </p:txBody>
      </p:sp>
    </p:spTree>
    <p:extLst>
      <p:ext uri="{BB962C8B-B14F-4D97-AF65-F5344CB8AC3E}">
        <p14:creationId xmlns:p14="http://schemas.microsoft.com/office/powerpoint/2010/main" val="232495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986550"/>
          </a:xfrm>
        </p:spPr>
        <p:txBody>
          <a:bodyPr/>
          <a:lstStyle/>
          <a:p>
            <a:r>
              <a:rPr lang="en-US" dirty="0"/>
              <a:t>Note the website should have an option about showing gaps as periods (dots) or dashes, we've shown </a:t>
            </a:r>
            <a:r>
              <a:rPr lang="en-US" dirty="0" smtClean="0"/>
              <a:t>dashes above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25670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from Bio import </a:t>
            </a:r>
            <a:r>
              <a:rPr lang="en-US" sz="1200" dirty="0" err="1"/>
              <a:t>AlignIO</a:t>
            </a:r>
            <a:endParaRPr lang="en-US" sz="1200" dirty="0"/>
          </a:p>
          <a:p>
            <a:r>
              <a:rPr lang="en-US" sz="1200" dirty="0"/>
              <a:t>alignment = </a:t>
            </a:r>
            <a:r>
              <a:rPr lang="en-US" sz="1200" dirty="0" err="1"/>
              <a:t>AlignIO.read</a:t>
            </a:r>
            <a:r>
              <a:rPr lang="en-US" sz="1200" dirty="0"/>
              <a:t>("PF05371_seed.faa", "</a:t>
            </a:r>
            <a:r>
              <a:rPr lang="en-US" sz="1200" dirty="0" err="1"/>
              <a:t>fasta</a:t>
            </a:r>
            <a:r>
              <a:rPr lang="en-US" sz="1200" dirty="0"/>
              <a:t>")</a:t>
            </a:r>
          </a:p>
          <a:p>
            <a:r>
              <a:rPr lang="en-US" sz="1200" dirty="0"/>
              <a:t>print(alignment)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166840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AlignIO</a:t>
            </a:r>
            <a:endParaRPr lang="en-US" sz="1200" dirty="0"/>
          </a:p>
          <a:p>
            <a:r>
              <a:rPr lang="en-US" sz="1200" dirty="0"/>
              <a:t>&gt;&gt;&gt; help(</a:t>
            </a:r>
            <a:r>
              <a:rPr lang="en-US" sz="1200" dirty="0" err="1"/>
              <a:t>AlignIO</a:t>
            </a:r>
            <a:r>
              <a:rPr lang="en-US" sz="1200" dirty="0"/>
              <a:t>)</a:t>
            </a:r>
          </a:p>
          <a:p>
            <a:r>
              <a:rPr lang="en-US" sz="1200" dirty="0"/>
              <a:t>...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186603"/>
            <a:ext cx="731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that has changed in this code is the </a:t>
            </a:r>
            <a:r>
              <a:rPr lang="en-US" dirty="0" smtClean="0"/>
              <a:t>filename </a:t>
            </a:r>
            <a:r>
              <a:rPr lang="en-US" dirty="0"/>
              <a:t>and the format string.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304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</a:t>
            </a:r>
            <a:r>
              <a:rPr lang="fr-FR" dirty="0" err="1" smtClean="0"/>
              <a:t>alignments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07274"/>
            <a:ext cx="8644466" cy="498920"/>
          </a:xfrm>
        </p:spPr>
        <p:txBody>
          <a:bodyPr/>
          <a:lstStyle/>
          <a:p>
            <a:r>
              <a:rPr lang="en-US" dirty="0"/>
              <a:t>Suppose you have a small alignment in PHYLIP format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383514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668634"/>
            <a:ext cx="8644466" cy="29700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5 6</a:t>
            </a:r>
          </a:p>
          <a:p>
            <a:r>
              <a:rPr lang="en-US" sz="1100" dirty="0"/>
              <a:t>Alpha AAACCA</a:t>
            </a:r>
          </a:p>
          <a:p>
            <a:r>
              <a:rPr lang="en-US" sz="1100" dirty="0"/>
              <a:t>Beta AAACCC</a:t>
            </a:r>
          </a:p>
          <a:p>
            <a:r>
              <a:rPr lang="en-US" sz="1100" dirty="0"/>
              <a:t>Gamma ACCCCA</a:t>
            </a:r>
          </a:p>
          <a:p>
            <a:r>
              <a:rPr lang="en-US" sz="1100" dirty="0"/>
              <a:t>Delta CCCAAC</a:t>
            </a:r>
          </a:p>
          <a:p>
            <a:r>
              <a:rPr lang="en-US" sz="1100" dirty="0"/>
              <a:t>Epsilon CCCAAA</a:t>
            </a:r>
          </a:p>
          <a:p>
            <a:r>
              <a:rPr lang="en-US" sz="1100" dirty="0"/>
              <a:t>5 6</a:t>
            </a:r>
          </a:p>
          <a:p>
            <a:r>
              <a:rPr lang="en-US" sz="1100" dirty="0"/>
              <a:t>Alpha AAACAA</a:t>
            </a:r>
          </a:p>
          <a:p>
            <a:r>
              <a:rPr lang="en-US" sz="1100" dirty="0"/>
              <a:t>Beta AAACCC</a:t>
            </a:r>
          </a:p>
          <a:p>
            <a:r>
              <a:rPr lang="en-US" sz="1100" dirty="0"/>
              <a:t>Gamma ACCCAA</a:t>
            </a:r>
          </a:p>
          <a:p>
            <a:r>
              <a:rPr lang="en-US" sz="1100" dirty="0"/>
              <a:t>Delta CCCACC</a:t>
            </a:r>
          </a:p>
          <a:p>
            <a:r>
              <a:rPr lang="en-US" sz="1100" dirty="0"/>
              <a:t>Epsilon CCCAAA</a:t>
            </a:r>
          </a:p>
          <a:p>
            <a:r>
              <a:rPr lang="en-US" sz="1100" dirty="0"/>
              <a:t>5 6</a:t>
            </a:r>
          </a:p>
          <a:p>
            <a:r>
              <a:rPr lang="en-US" sz="1100" dirty="0"/>
              <a:t>Alpha AAAAAC</a:t>
            </a:r>
          </a:p>
          <a:p>
            <a:r>
              <a:rPr lang="en-US" sz="1100" dirty="0"/>
              <a:t>Beta AAACCC</a:t>
            </a:r>
          </a:p>
          <a:p>
            <a:r>
              <a:rPr lang="en-US" sz="1100" dirty="0"/>
              <a:t>Gamma AACAAC</a:t>
            </a:r>
          </a:p>
          <a:p>
            <a:r>
              <a:rPr lang="en-US" sz="1100" dirty="0"/>
              <a:t>Delta CCCCCA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1" y="2548606"/>
            <a:ext cx="8644466" cy="1080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bootstrap a phylogenetic tree using the PHYLIP </a:t>
            </a:r>
            <a:r>
              <a:rPr lang="en-US" dirty="0" smtClean="0"/>
              <a:t>tools:</a:t>
            </a:r>
          </a:p>
          <a:p>
            <a:pPr lvl="1"/>
            <a:r>
              <a:rPr lang="en-US" sz="1600" dirty="0" smtClean="0"/>
              <a:t>create </a:t>
            </a:r>
            <a:r>
              <a:rPr lang="en-US" sz="1600" dirty="0"/>
              <a:t>a set of many resampled alignments using the </a:t>
            </a:r>
            <a:r>
              <a:rPr lang="en-US" sz="1600" dirty="0" smtClean="0"/>
              <a:t>tool </a:t>
            </a:r>
            <a:r>
              <a:rPr lang="en-US" sz="1600" dirty="0" err="1" smtClean="0"/>
              <a:t>bootseq</a:t>
            </a:r>
            <a:endParaRPr lang="en-US" sz="1600" dirty="0"/>
          </a:p>
          <a:p>
            <a:r>
              <a:rPr lang="en-US" dirty="0" smtClean="0"/>
              <a:t>This </a:t>
            </a:r>
            <a:r>
              <a:rPr lang="en-US" dirty="0"/>
              <a:t>would give </a:t>
            </a:r>
            <a:r>
              <a:rPr lang="en-US" dirty="0" smtClean="0"/>
              <a:t>output (abbreviated </a:t>
            </a:r>
            <a:r>
              <a:rPr lang="en-US" dirty="0"/>
              <a:t>for conciseness</a:t>
            </a:r>
            <a:r>
              <a:rPr lang="en-US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28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30234</TotalTime>
  <Words>1260</Words>
  <Application>Microsoft Macintosh PowerPoint</Application>
  <PresentationFormat>Présentation à l'écran (4:3)</PresentationFormat>
  <Paragraphs>208</Paragraphs>
  <Slides>25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Présentation PowerPoint</vt:lpstr>
      <vt:lpstr>  Formation CNRS 18 Novembre 2016 Python pour la biologie  </vt:lpstr>
      <vt:lpstr>Introduction</vt:lpstr>
      <vt:lpstr>Parsing or Reading Sequence Alignments</vt:lpstr>
      <vt:lpstr>Présentation PowerPoint</vt:lpstr>
      <vt:lpstr>Présentation PowerPoint</vt:lpstr>
      <vt:lpstr>Présentation PowerPoint</vt:lpstr>
      <vt:lpstr>Présentation PowerPoint</vt:lpstr>
      <vt:lpstr>Multiple alignments</vt:lpstr>
      <vt:lpstr>Multiple alignments (2)</vt:lpstr>
      <vt:lpstr>Multiple alignments (3)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UBx1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benjamin dartigues</cp:lastModifiedBy>
  <cp:revision>308</cp:revision>
  <dcterms:created xsi:type="dcterms:W3CDTF">2013-12-13T12:27:54Z</dcterms:created>
  <dcterms:modified xsi:type="dcterms:W3CDTF">2016-11-07T14:14:17Z</dcterms:modified>
</cp:coreProperties>
</file>