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6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2D537EA-99E8-924B-BFB8-14CCF597C5B7}">
          <p14:sldIdLst>
            <p14:sldId id="257"/>
            <p14:sldId id="256"/>
          </p14:sldIdLst>
        </p14:section>
        <p14:section name="Accessing NCBI's Entrez databases" id="{BF622671-5E5B-F24E-8081-5DC82D63F47A}">
          <p14:sldIdLst/>
        </p14:section>
        <p14:section name="Entrez Guidelines" id="{8AC04DF4-620B-1244-A945-8425BD82D386}">
          <p14:sldIdLst>
            <p14:sldId id="258"/>
          </p14:sldIdLst>
        </p14:section>
        <p14:section name="EInfo: Obtaining information about the Entrez databases" id="{DC32098F-F799-E649-9808-8C51F285B585}">
          <p14:sldIdLst>
            <p14:sldId id="259"/>
            <p14:sldId id="261"/>
          </p14:sldIdLst>
        </p14:section>
        <p14:section name="ESearch: Searching the Entrez databases" id="{AE7EFAF0-B2A5-0145-9179-DF655899554C}">
          <p14:sldIdLst>
            <p14:sldId id="260"/>
          </p14:sldIdLst>
        </p14:section>
        <p14:section name="EPost: Uploading a list of identi ers" id="{053F817D-1E17-EC42-8940-8990BC9892D8}">
          <p14:sldIdLst/>
        </p14:section>
        <p14:section name="ESummary: Retrieving summaries from primary IDs" id="{D382A79F-E5B2-C642-A014-A7C85C3D774F}">
          <p14:sldIdLst/>
        </p14:section>
        <p14:section name="EFetch: Downloading full records from Entrez" id="{5BAED512-980A-9F42-B6DB-A36BCB0C91E4}">
          <p14:sldIdLst/>
        </p14:section>
        <p14:section name="ELink: Searching for related items in NCBI Entrez" id="{65D86FD4-600F-3E4A-931F-87AF1F33DB42}">
          <p14:sldIdLst/>
        </p14:section>
        <p14:section name="EGQuery: Global Query - counts for search terms" id="{73678C64-97CF-0C4C-A57A-8E363BBB1F5A}">
          <p14:sldIdLst/>
        </p14:section>
        <p14:section name="ESpell: Obtaining spelling suggestions" id="{0CDCBFED-0F56-F54E-804B-9EE558BE1BD3}">
          <p14:sldIdLst/>
        </p14:section>
        <p14:section name="Parsing huge Entrez XML les" id="{A2B6C5F3-EC8E-694A-8CE9-2F03C34AFF8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6" autoAdjust="0"/>
    <p:restoredTop sz="81455" autoAdjust="0"/>
  </p:normalViewPr>
  <p:slideViewPr>
    <p:cSldViewPr snapToGrid="0" snapToObjects="1">
      <p:cViewPr>
        <p:scale>
          <a:sx n="112" d="100"/>
          <a:sy n="112" d="100"/>
        </p:scale>
        <p:origin x="-464" y="1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08/11/16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08/11/16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Cpte élève: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padawan</a:t>
            </a:r>
            <a:endParaRPr lang="fr-FR" dirty="0" smtClean="0"/>
          </a:p>
          <a:p>
            <a:r>
              <a:rPr lang="fr-FR" dirty="0" smtClean="0"/>
              <a:t>Mot de passe:</a:t>
            </a:r>
            <a:r>
              <a:rPr lang="fr-FR" baseline="0" dirty="0" smtClean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&lt;DbName&gt;unigene&lt;/DbName&gt;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&lt;DbName&gt;unists&lt;/DbName&gt;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&lt;/DbList&gt;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&lt;/eInfoResult&gt;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07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9DE0"/>
                </a:solidFill>
              </a:rPr>
              <a:t>Chapitre 2</a:t>
            </a:r>
            <a:endParaRPr lang="fr-FR" sz="3200" dirty="0">
              <a:solidFill>
                <a:srgbClr val="009DE0"/>
              </a:solidFill>
            </a:endParaRP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</a:t>
            </a:r>
            <a:r>
              <a:rPr lang="fr-FR" baseline="30000" dirty="0" smtClean="0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chemeClr val="accent1"/>
                </a:solidFill>
              </a:rPr>
              <a:t>titre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  <a:endParaRPr lang="fr-FR" sz="3200" b="1" baseline="30000" dirty="0" smtClean="0"/>
          </a:p>
          <a:p>
            <a:pPr>
              <a:buSzPct val="90000"/>
            </a:pPr>
            <a:r>
              <a:rPr lang="fr-FR" sz="2400" b="1" baseline="30000" dirty="0" smtClean="0"/>
              <a:t>excerferum </a:t>
            </a:r>
            <a:r>
              <a:rPr lang="fr-FR" sz="2400" b="1" baseline="30000" dirty="0"/>
              <a:t>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 smtClean="0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 smtClean="0"/>
              <a:t>omnis</a:t>
            </a:r>
            <a:r>
              <a:rPr lang="fr-FR" sz="2400" baseline="30000" dirty="0" smtClean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 smtClean="0"/>
              <a:t>iliciae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cepernat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fugitas</a:t>
            </a:r>
            <a:r>
              <a:rPr lang="fr-FR" sz="2400" baseline="30000" dirty="0" smtClean="0"/>
              <a:t> sa </a:t>
            </a:r>
            <a:r>
              <a:rPr lang="fr-FR" sz="2400" baseline="30000" dirty="0" err="1" smtClean="0"/>
              <a:t>conse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molo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modi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berecti</a:t>
            </a:r>
            <a:r>
              <a:rPr lang="fr-FR" sz="2400" baseline="30000" dirty="0" smtClean="0"/>
              <a:t> tem </a:t>
            </a:r>
            <a:r>
              <a:rPr lang="fr-FR" sz="2400" baseline="30000" dirty="0" err="1" smtClean="0"/>
              <a:t>ius</a:t>
            </a:r>
            <a:r>
              <a:rPr lang="fr-FR" sz="2400" baseline="30000" dirty="0" smtClean="0"/>
              <a:t>, officie </a:t>
            </a:r>
            <a:r>
              <a:rPr lang="fr-FR" sz="2400" baseline="30000" dirty="0" err="1" smtClean="0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excerferum 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ditione </a:t>
            </a:r>
            <a:r>
              <a:rPr lang="fr-FR" sz="2800" b="1" i="0" baseline="30000" dirty="0"/>
              <a:t>dic tem hiciliciist, con rem aut volest, sedi doles 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erro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 smtClean="0"/>
              <a:t>eicipsa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pelesequod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que cum </a:t>
            </a:r>
            <a:r>
              <a:rPr lang="fr-FR" sz="2800" b="1" i="0" baseline="30000" dirty="0" err="1" smtClean="0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 smtClean="0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Biopython: </a:t>
            </a:r>
            <a:r>
              <a:rPr lang="en-US" dirty="0"/>
              <a:t>Accessing NCBI's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chemeClr val="tx1"/>
                </a:solidFill>
              </a:rPr>
              <a:t>Formation CNRS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18 Novembre 2016</a:t>
            </a:r>
            <a:br>
              <a:rPr lang="fr-FR" dirty="0" smtClean="0"/>
            </a:br>
            <a:r>
              <a:rPr lang="en-US" b="1" dirty="0" smtClean="0">
                <a:solidFill>
                  <a:schemeClr val="tx1"/>
                </a:solidFill>
              </a:rPr>
              <a:t>Python pour la </a:t>
            </a:r>
            <a:r>
              <a:rPr lang="en-US" b="1" dirty="0" err="1" smtClean="0">
                <a:solidFill>
                  <a:schemeClr val="tx1"/>
                </a:solidFill>
              </a:rPr>
              <a:t>biologie</a:t>
            </a:r>
            <a:r>
              <a:rPr lang="en-US" b="1" dirty="0"/>
              <a:t/>
            </a:r>
            <a:br>
              <a:rPr lang="en-US" b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01" y="262056"/>
            <a:ext cx="1956495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Entrez</a:t>
            </a:r>
            <a:r>
              <a:rPr lang="nl-NL" dirty="0"/>
              <a:t> </a:t>
            </a:r>
            <a:r>
              <a:rPr lang="nl-NL" dirty="0" err="1"/>
              <a:t>Guidelines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 </a:t>
            </a:r>
            <a:r>
              <a:rPr lang="en-US" dirty="0"/>
              <a:t>sensible with your usage levels. If you plan to download lots of data, consider </a:t>
            </a:r>
            <a:r>
              <a:rPr lang="en-US" dirty="0" smtClean="0"/>
              <a:t>other options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if you want easy access to all the human genes, consider fetching each </a:t>
            </a:r>
            <a:r>
              <a:rPr lang="en-US" dirty="0" smtClean="0"/>
              <a:t>chromosome by </a:t>
            </a:r>
            <a:r>
              <a:rPr lang="en-US" dirty="0"/>
              <a:t>FTP as a </a:t>
            </a:r>
            <a:r>
              <a:rPr lang="en-US" dirty="0" err="1"/>
              <a:t>GenBank</a:t>
            </a:r>
            <a:r>
              <a:rPr lang="en-US" dirty="0"/>
              <a:t> </a:t>
            </a:r>
            <a:r>
              <a:rPr lang="en-US" dirty="0" smtClean="0"/>
              <a:t>file</a:t>
            </a:r>
            <a:r>
              <a:rPr lang="en-US" dirty="0"/>
              <a:t>, and importing these into your own </a:t>
            </a:r>
            <a:r>
              <a:rPr lang="en-US" dirty="0" err="1"/>
              <a:t>BioSQL</a:t>
            </a:r>
            <a:r>
              <a:rPr lang="en-US" dirty="0"/>
              <a:t> </a:t>
            </a:r>
            <a:r>
              <a:rPr lang="en-US" dirty="0" smtClean="0"/>
              <a:t>database.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31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EInfo</a:t>
            </a:r>
            <a:r>
              <a:rPr lang="en-US" dirty="0"/>
              <a:t>: Obtaining information about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5"/>
            <a:ext cx="8644466" cy="748404"/>
          </a:xfrm>
        </p:spPr>
        <p:txBody>
          <a:bodyPr/>
          <a:lstStyle/>
          <a:p>
            <a:r>
              <a:rPr lang="en-US" dirty="0" err="1"/>
              <a:t>EInfo</a:t>
            </a:r>
            <a:r>
              <a:rPr lang="en-US" dirty="0"/>
              <a:t> provides </a:t>
            </a:r>
            <a:r>
              <a:rPr lang="en-US" dirty="0" smtClean="0"/>
              <a:t>field </a:t>
            </a:r>
            <a:r>
              <a:rPr lang="en-US" dirty="0"/>
              <a:t>index term counts, last update, and available links for each of NCBI's databases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012147"/>
            <a:ext cx="8644466" cy="4154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latin typeface="Arial"/>
                <a:cs typeface="Arial"/>
              </a:rPr>
              <a:t>&gt;&gt;&gt; from Bio import </a:t>
            </a:r>
            <a:r>
              <a:rPr lang="en-US" sz="1200" dirty="0" err="1">
                <a:latin typeface="Arial"/>
                <a:cs typeface="Arial"/>
              </a:rPr>
              <a:t>Entrez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Entrez.email</a:t>
            </a:r>
            <a:r>
              <a:rPr lang="en-US" sz="1200" dirty="0">
                <a:latin typeface="Arial"/>
                <a:cs typeface="Arial"/>
              </a:rPr>
              <a:t> = "</a:t>
            </a:r>
            <a:r>
              <a:rPr lang="en-US" sz="1200" dirty="0" err="1">
                <a:latin typeface="Arial"/>
                <a:cs typeface="Arial"/>
              </a:rPr>
              <a:t>A.N.Other@example.com</a:t>
            </a:r>
            <a:r>
              <a:rPr lang="en-US" sz="1200" dirty="0">
                <a:latin typeface="Arial"/>
                <a:cs typeface="Arial"/>
              </a:rPr>
              <a:t>" # Always tell NCBI who you are</a:t>
            </a:r>
          </a:p>
          <a:p>
            <a:r>
              <a:rPr lang="en-US" sz="1200" dirty="0">
                <a:latin typeface="Arial"/>
                <a:cs typeface="Arial"/>
              </a:rPr>
              <a:t>&gt;&gt;&gt; handle = </a:t>
            </a:r>
            <a:r>
              <a:rPr lang="en-US" sz="1200" dirty="0" err="1">
                <a:latin typeface="Arial"/>
                <a:cs typeface="Arial"/>
              </a:rPr>
              <a:t>Entrez.einfo</a:t>
            </a:r>
            <a:r>
              <a:rPr lang="en-US" sz="1200" dirty="0">
                <a:latin typeface="Arial"/>
                <a:cs typeface="Arial"/>
              </a:rPr>
              <a:t>()</a:t>
            </a:r>
          </a:p>
          <a:p>
            <a:r>
              <a:rPr lang="en-US" sz="1200" dirty="0">
                <a:latin typeface="Arial"/>
                <a:cs typeface="Arial"/>
              </a:rPr>
              <a:t>&gt;&gt;&gt; result = </a:t>
            </a:r>
            <a:r>
              <a:rPr lang="en-US" sz="1200" dirty="0" err="1">
                <a:latin typeface="Arial"/>
                <a:cs typeface="Arial"/>
              </a:rPr>
              <a:t>handle.read</a:t>
            </a:r>
            <a:r>
              <a:rPr lang="en-US" sz="1200" dirty="0">
                <a:latin typeface="Arial"/>
                <a:cs typeface="Arial"/>
              </a:rPr>
              <a:t>(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  <a:p>
            <a:r>
              <a:rPr lang="mr-IN" sz="1200" dirty="0">
                <a:latin typeface="Arial"/>
                <a:cs typeface="Arial"/>
              </a:rPr>
              <a:t>&gt;&gt;&gt; print(result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r>
              <a:rPr lang="mr-IN" sz="1200" dirty="0">
                <a:latin typeface="Arial"/>
                <a:cs typeface="Arial"/>
              </a:rPr>
              <a:t> &lt;?xml version="1.0"?&gt;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&lt;!DOCTYPE eInfoResult PUBLIC "-//NLM//DTD eInfoResult, 11 May 2002//EN"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"http://www.ncbi.nlm.nih.gov/entrez/query/DTD/eInfo_020511.dtd"&gt;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&lt;eInfoResult&gt;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&lt;DbList&gt;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&lt;DbName&gt;pubmed&lt;/DbName&gt;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&lt;DbName&gt;protein&lt;/DbName&gt;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&lt;DbName&gt;nucleotide&lt;/DbName&gt;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&lt;DbName&gt;nuccore&lt;/DbName&gt;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&lt;DbName&gt;nucgss&lt;/DbName&gt;</a:t>
            </a:r>
          </a:p>
          <a:p>
            <a:r>
              <a:rPr lang="mr-IN" sz="1200" smtClean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DbName&gt;genome&lt;/DbName&gt;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&lt;DbName&gt;books&lt;/DbName&gt;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&lt;DbName&gt;cancerchromosomes&lt;/DbName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lang="fr-FR" sz="12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&lt;DbName&gt;unigene&lt;/DbName&gt;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&lt;DbName&gt;unists&lt;/DbName&gt;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&lt;/DbList&gt;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&lt;/eInfoResult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6753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EInfo</a:t>
            </a:r>
            <a:r>
              <a:rPr lang="en-US" dirty="0"/>
              <a:t>: Obtaining information about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782426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627620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Alphabet</a:t>
            </a:r>
            <a:r>
              <a:rPr lang="fr-FR" sz="1200" dirty="0" smtClean="0">
                <a:solidFill>
                  <a:srgbClr val="FF0000"/>
                </a:solidFill>
              </a:rPr>
              <a:t>()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79400" y="572220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mr-IN" sz="1200" dirty="0" smtClean="0"/>
              <a:t>my_seq.alphabet</a:t>
            </a:r>
            <a:endParaRPr lang="mr-IN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599920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mr-IN" sz="1200" dirty="0">
                <a:solidFill>
                  <a:srgbClr val="FF0000"/>
                </a:solidFill>
              </a:rPr>
              <a:t>('AGTACACTGGT', </a:t>
            </a:r>
            <a:r>
              <a:rPr lang="mr-IN" sz="1200" dirty="0" smtClean="0">
                <a:solidFill>
                  <a:srgbClr val="FF0000"/>
                </a:solidFill>
              </a:rPr>
              <a:t>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mr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91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ESearch</a:t>
            </a:r>
            <a:r>
              <a:rPr lang="en-US" dirty="0"/>
              <a:t>: Searching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1338097"/>
          </a:xfrm>
        </p:spPr>
        <p:txBody>
          <a:bodyPr/>
          <a:lstStyle/>
          <a:p>
            <a:r>
              <a:rPr lang="en-US" dirty="0"/>
              <a:t>Files in the supported formats can be iterated over record by record </a:t>
            </a:r>
            <a:r>
              <a:rPr lang="en-US" dirty="0" smtClean="0"/>
              <a:t>or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08/11/16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3157510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mr-IN" sz="1200" dirty="0" smtClean="0"/>
              <a:t>my_seq </a:t>
            </a:r>
            <a:r>
              <a:rPr lang="mr-IN" sz="1200" dirty="0"/>
              <a:t>= </a:t>
            </a:r>
            <a:r>
              <a:rPr lang="mr-IN" sz="1200" dirty="0" smtClean="0"/>
              <a:t>Seq</a:t>
            </a:r>
            <a:r>
              <a:rPr lang="fr-FR" sz="1200" dirty="0" smtClean="0"/>
              <a:t>(</a:t>
            </a:r>
            <a:r>
              <a:rPr lang="mr-IN" sz="1200" dirty="0" smtClean="0"/>
              <a:t>"AGTACACTGGT”</a:t>
            </a:r>
            <a:r>
              <a:rPr lang="fr-FR" sz="1200" dirty="0" smtClean="0"/>
              <a:t>)</a:t>
            </a:r>
            <a:endParaRPr lang="mr-IN" sz="1200" dirty="0"/>
          </a:p>
          <a:p>
            <a:r>
              <a:rPr lang="en-US" sz="1200" dirty="0"/>
              <a:t>&gt;&gt;&gt; </a:t>
            </a:r>
            <a:r>
              <a:rPr lang="mr-IN" sz="1200" dirty="0" smtClean="0"/>
              <a:t>my_seq</a:t>
            </a:r>
            <a:endParaRPr lang="mr-IN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413429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Alphabet</a:t>
            </a:r>
            <a:r>
              <a:rPr lang="fr-FR" sz="1200" dirty="0" smtClean="0">
                <a:solidFill>
                  <a:srgbClr val="FF0000"/>
                </a:solidFill>
              </a:rPr>
              <a:t>()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387347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mr-IN" sz="1200" dirty="0" smtClean="0"/>
              <a:t>my_seq.alphabet</a:t>
            </a:r>
            <a:endParaRPr lang="mr-IN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360539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mr-IN" sz="1200" dirty="0">
                <a:solidFill>
                  <a:srgbClr val="FF0000"/>
                </a:solidFill>
              </a:rPr>
              <a:t>('AGTACACTGGT', </a:t>
            </a:r>
            <a:r>
              <a:rPr lang="mr-IN" sz="1200" dirty="0" smtClean="0">
                <a:solidFill>
                  <a:srgbClr val="FF0000"/>
                </a:solidFill>
              </a:rPr>
              <a:t>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mr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6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29046</TotalTime>
  <Words>416</Words>
  <Application>Microsoft Macintosh PowerPoint</Application>
  <PresentationFormat>Présentation à l'écran (4:3)</PresentationFormat>
  <Paragraphs>60</Paragraphs>
  <Slides>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  Formation CNRS 18 Novembre 2016 Python pour la biologie  </vt:lpstr>
      <vt:lpstr>Entrez Guidelines</vt:lpstr>
      <vt:lpstr>EInfo: Obtaining information about the Entrez databases</vt:lpstr>
      <vt:lpstr>EInfo: Obtaining information about the Entrez databases</vt:lpstr>
      <vt:lpstr>ESearch: Searching the Entrez databases</vt:lpstr>
    </vt:vector>
  </TitlesOfParts>
  <Company>UBx1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benjamin dartigues</cp:lastModifiedBy>
  <cp:revision>303</cp:revision>
  <dcterms:created xsi:type="dcterms:W3CDTF">2013-12-13T12:27:54Z</dcterms:created>
  <dcterms:modified xsi:type="dcterms:W3CDTF">2016-11-08T09:16:05Z</dcterms:modified>
</cp:coreProperties>
</file>