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8"/>
  </p:notesMasterIdLst>
  <p:handoutMasterIdLst>
    <p:handoutMasterId r:id="rId79"/>
  </p:handoutMasterIdLst>
  <p:sldIdLst>
    <p:sldId id="257" r:id="rId2"/>
    <p:sldId id="256" r:id="rId3"/>
    <p:sldId id="366" r:id="rId4"/>
    <p:sldId id="367" r:id="rId5"/>
    <p:sldId id="368" r:id="rId6"/>
    <p:sldId id="369" r:id="rId7"/>
    <p:sldId id="372" r:id="rId8"/>
    <p:sldId id="370" r:id="rId9"/>
    <p:sldId id="387" r:id="rId10"/>
    <p:sldId id="412" r:id="rId11"/>
    <p:sldId id="388" r:id="rId12"/>
    <p:sldId id="413" r:id="rId13"/>
    <p:sldId id="414" r:id="rId14"/>
    <p:sldId id="389" r:id="rId15"/>
    <p:sldId id="390" r:id="rId16"/>
    <p:sldId id="391" r:id="rId17"/>
    <p:sldId id="415" r:id="rId18"/>
    <p:sldId id="416" r:id="rId19"/>
    <p:sldId id="395" r:id="rId20"/>
    <p:sldId id="396" r:id="rId21"/>
    <p:sldId id="417" r:id="rId22"/>
    <p:sldId id="418" r:id="rId23"/>
    <p:sldId id="397" r:id="rId24"/>
    <p:sldId id="419" r:id="rId25"/>
    <p:sldId id="420" r:id="rId26"/>
    <p:sldId id="421" r:id="rId27"/>
    <p:sldId id="422" r:id="rId28"/>
    <p:sldId id="423" r:id="rId29"/>
    <p:sldId id="424" r:id="rId30"/>
    <p:sldId id="425" r:id="rId31"/>
    <p:sldId id="434" r:id="rId32"/>
    <p:sldId id="426" r:id="rId33"/>
    <p:sldId id="464" r:id="rId34"/>
    <p:sldId id="435" r:id="rId35"/>
    <p:sldId id="427" r:id="rId36"/>
    <p:sldId id="436" r:id="rId37"/>
    <p:sldId id="428" r:id="rId38"/>
    <p:sldId id="438" r:id="rId39"/>
    <p:sldId id="439" r:id="rId40"/>
    <p:sldId id="441" r:id="rId41"/>
    <p:sldId id="440" r:id="rId42"/>
    <p:sldId id="442" r:id="rId43"/>
    <p:sldId id="443" r:id="rId44"/>
    <p:sldId id="457" r:id="rId45"/>
    <p:sldId id="456" r:id="rId46"/>
    <p:sldId id="458" r:id="rId47"/>
    <p:sldId id="459" r:id="rId48"/>
    <p:sldId id="460" r:id="rId49"/>
    <p:sldId id="461" r:id="rId50"/>
    <p:sldId id="462" r:id="rId51"/>
    <p:sldId id="463" r:id="rId52"/>
    <p:sldId id="429" r:id="rId53"/>
    <p:sldId id="444" r:id="rId54"/>
    <p:sldId id="445" r:id="rId55"/>
    <p:sldId id="446" r:id="rId56"/>
    <p:sldId id="430" r:id="rId57"/>
    <p:sldId id="431" r:id="rId58"/>
    <p:sldId id="432" r:id="rId59"/>
    <p:sldId id="433" r:id="rId60"/>
    <p:sldId id="373" r:id="rId61"/>
    <p:sldId id="374" r:id="rId62"/>
    <p:sldId id="375" r:id="rId63"/>
    <p:sldId id="383" r:id="rId64"/>
    <p:sldId id="384" r:id="rId65"/>
    <p:sldId id="385" r:id="rId66"/>
    <p:sldId id="386" r:id="rId67"/>
    <p:sldId id="377" r:id="rId68"/>
    <p:sldId id="447" r:id="rId69"/>
    <p:sldId id="448" r:id="rId70"/>
    <p:sldId id="449" r:id="rId71"/>
    <p:sldId id="450" r:id="rId72"/>
    <p:sldId id="451" r:id="rId73"/>
    <p:sldId id="452" r:id="rId74"/>
    <p:sldId id="453" r:id="rId75"/>
    <p:sldId id="454" r:id="rId76"/>
    <p:sldId id="455" r:id="rId77"/>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id="{EDBB1433-DB27-184B-9163-3A925A392F73}">
          <p14:sldIdLst>
            <p14:sldId id="257"/>
            <p14:sldId id="256"/>
          </p14:sldIdLst>
        </p14:section>
        <p14:section name="Introduction" id="{15F6964E-BC74-1A41-81A9-9A9860F1C35D}">
          <p14:sldIdLst>
            <p14:sldId id="366"/>
            <p14:sldId id="367"/>
            <p14:sldId id="368"/>
            <p14:sldId id="369"/>
            <p14:sldId id="372"/>
          </p14:sldIdLst>
        </p14:section>
        <p14:section name="The Seq Object" id="{C2DE3202-5F34-4944-AC52-E02D1E110BD2}">
          <p14:sldIdLst>
            <p14:sldId id="370"/>
          </p14:sldIdLst>
        </p14:section>
        <p14:section name="Sequences et Alphabet" id="{311002FD-6313-EE42-996C-07B2B3A0BB1A}">
          <p14:sldIdLst>
            <p14:sldId id="387"/>
            <p14:sldId id="412"/>
          </p14:sldIdLst>
        </p14:section>
        <p14:section name="Sequences act like strings" id="{E05DD9DB-F700-5E42-B1F7-8028EB2DB786}">
          <p14:sldIdLst>
            <p14:sldId id="388"/>
            <p14:sldId id="413"/>
            <p14:sldId id="414"/>
          </p14:sldIdLst>
        </p14:section>
        <p14:section name="Slicing a sequence" id="{FDB9E7E1-0D61-FA4C-BE8C-BC249EF0A9A5}">
          <p14:sldIdLst>
            <p14:sldId id="389"/>
          </p14:sldIdLst>
        </p14:section>
        <p14:section name="Turning Seq objects into strings" id="{1D43F292-FAC3-514D-8721-3212E52BBFFC}">
          <p14:sldIdLst>
            <p14:sldId id="390"/>
          </p14:sldIdLst>
        </p14:section>
        <p14:section name="Concatenating or adding sequences" id="{6BBDAD8B-B796-CE40-AEA4-F09B324D0431}">
          <p14:sldIdLst>
            <p14:sldId id="391"/>
            <p14:sldId id="415"/>
          </p14:sldIdLst>
        </p14:section>
        <p14:section name="Changing case" id="{73102009-AABD-C24C-809E-568D9FF1E0CF}">
          <p14:sldIdLst>
            <p14:sldId id="416"/>
          </p14:sldIdLst>
        </p14:section>
        <p14:section name="Nucleotide sequences and (reverse) complements" id="{1C67C468-F80E-254F-BA34-B3A4977AF1BE}">
          <p14:sldIdLst>
            <p14:sldId id="395"/>
          </p14:sldIdLst>
        </p14:section>
        <p14:section name="Transcription" id="{002753A9-5A4C-6047-AA92-C87147526CFA}">
          <p14:sldIdLst>
            <p14:sldId id="396"/>
            <p14:sldId id="417"/>
            <p14:sldId id="418"/>
          </p14:sldIdLst>
        </p14:section>
        <p14:section name="Translation" id="{D5E08F0A-6040-0043-959D-3FCF2EE45F50}">
          <p14:sldIdLst>
            <p14:sldId id="397"/>
            <p14:sldId id="419"/>
            <p14:sldId id="420"/>
          </p14:sldIdLst>
        </p14:section>
        <p14:section name="Translation Tables" id="{B801D125-5304-3B4B-A1C6-12AB31BEAB4D}">
          <p14:sldIdLst>
            <p14:sldId id="421"/>
            <p14:sldId id="422"/>
          </p14:sldIdLst>
        </p14:section>
        <p14:section name="Comparing Seq objects" id="{DBE3E5C2-AF0F-8243-993E-90DAB4CF1386}">
          <p14:sldIdLst>
            <p14:sldId id="423"/>
            <p14:sldId id="424"/>
          </p14:sldIdLst>
        </p14:section>
        <p14:section name="MutableSeq objects" id="{3AAB9DF9-CB13-F24B-951C-41C3180E7B1A}">
          <p14:sldIdLst>
            <p14:sldId id="425"/>
            <p14:sldId id="434"/>
          </p14:sldIdLst>
        </p14:section>
        <p14:section name="UnknownSeq objects" id="{69B925E0-7942-5E4E-BCF5-5409DBA9FD71}">
          <p14:sldIdLst>
            <p14:sldId id="426"/>
          </p14:sldIdLst>
        </p14:section>
        <p14:section name="TP - Seq Object" id="{27D705DC-007E-3946-98D5-A38E8A1F13F7}">
          <p14:sldIdLst>
            <p14:sldId id="464"/>
          </p14:sldIdLst>
        </p14:section>
        <p14:section name="The Seq Annotation Object" id="{4492D611-090C-BB42-A5D6-4DD05B7E1BC5}">
          <p14:sldIdLst>
            <p14:sldId id="435"/>
          </p14:sldIdLst>
        </p14:section>
        <p14:section name="The SeqRecord Object" id="{722E685D-BC2F-3346-823C-AD18D29106F3}">
          <p14:sldIdLst>
            <p14:sldId id="427"/>
            <p14:sldId id="436"/>
          </p14:sldIdLst>
        </p14:section>
        <p14:section name="Creating a SeqRecord" id="{4E4FBC9E-54A7-4E4F-B288-DAA28E505131}">
          <p14:sldIdLst/>
        </p14:section>
        <p14:section name=" SeqRecord objects from scratch" id="{C393108F-2615-4246-AD1D-CAF7A52A2AAD}">
          <p14:sldIdLst>
            <p14:sldId id="428"/>
            <p14:sldId id="438"/>
          </p14:sldIdLst>
        </p14:section>
        <p14:section name="SeqRecord objects from FASTA files" id="{B3D6BD81-9A69-1544-8F1E-DA3423EDFF8B}">
          <p14:sldIdLst>
            <p14:sldId id="439"/>
            <p14:sldId id="441"/>
          </p14:sldIdLst>
        </p14:section>
        <p14:section name="SeqRecord objects from GenBank files" id="{0EDAE088-53CD-1947-B2ED-F776EA93DB94}">
          <p14:sldIdLst>
            <p14:sldId id="440"/>
            <p14:sldId id="442"/>
          </p14:sldIdLst>
        </p14:section>
        <p14:section name="Feature, location and position objects" id="{F35472B4-6AC3-9645-B7B7-88EE83576103}">
          <p14:sldIdLst/>
        </p14:section>
        <p14:section name="SeqFeature objects" id="{E72AA21C-925F-814E-B061-542A299EB419}">
          <p14:sldIdLst>
            <p14:sldId id="443"/>
            <p14:sldId id="457"/>
            <p14:sldId id="456"/>
          </p14:sldIdLst>
        </p14:section>
        <p14:section name="Positions and locations" id="{AD97EB0C-C061-C048-AACE-63A0A6FE9598}">
          <p14:sldIdLst>
            <p14:sldId id="458"/>
            <p14:sldId id="459"/>
            <p14:sldId id="460"/>
            <p14:sldId id="461"/>
            <p14:sldId id="462"/>
            <p14:sldId id="463"/>
          </p14:sldIdLst>
        </p14:section>
        <p14:section name=" Sequence described by a feature or location" id="{B3EB8387-CF53-1B49-BC6F-02ADFF7232A3}">
          <p14:sldIdLst>
            <p14:sldId id="429"/>
            <p14:sldId id="444"/>
            <p14:sldId id="445"/>
            <p14:sldId id="446"/>
          </p14:sldIdLst>
        </p14:section>
        <p14:section name="Comparison" id="{08209E4C-3486-AA48-8F53-4869D9354FAE}">
          <p14:sldIdLst>
            <p14:sldId id="430"/>
          </p14:sldIdLst>
        </p14:section>
        <p14:section name="References" id="{5A3D6D62-D35B-DA4A-BBD6-03A8CFE97CFB}">
          <p14:sldIdLst>
            <p14:sldId id="431"/>
          </p14:sldIdLst>
        </p14:section>
        <p14:section name="The format method" id="{D3241173-21F4-1A40-A588-374A142F654F}">
          <p14:sldIdLst>
            <p14:sldId id="432"/>
          </p14:sldIdLst>
        </p14:section>
        <p14:section name="Sequence Input/Output" id="{7DA80375-AA07-FE4F-9737-33786933E7C5}">
          <p14:sldIdLst>
            <p14:sldId id="433"/>
          </p14:sldIdLst>
        </p14:section>
        <p14:section name="Parsing or reading sequences" id="{7B93112A-D16A-5742-A059-8C7BD62BF0C9}">
          <p14:sldIdLst/>
        </p14:section>
        <p14:section name="reading sequence files" id="{617D847A-8D82-244B-A550-6753AFFC1964}">
          <p14:sldIdLst>
            <p14:sldId id="373"/>
            <p14:sldId id="374"/>
            <p14:sldId id="375"/>
          </p14:sldIdLst>
        </p14:section>
        <p14:section name="Iterating over the records in a sequence file" id="{DD07B770-818B-144B-8F7F-FB5B481F1BE3}">
          <p14:sldIdLst>
            <p14:sldId id="383"/>
          </p14:sldIdLst>
        </p14:section>
        <p14:section name="Getting a list of the records in a sequence file" id="{8C9C01DF-17ED-DF4C-B104-ABBDFB0AEE7B}">
          <p14:sldIdLst>
            <p14:sldId id="384"/>
          </p14:sldIdLst>
        </p14:section>
        <p14:section name="Extracting data" id="{23B4E1FB-B633-D64F-B419-5B7B69DD8FE9}">
          <p14:sldIdLst>
            <p14:sldId id="385"/>
            <p14:sldId id="386"/>
            <p14:sldId id="377"/>
          </p14:sldIdLst>
        </p14:section>
        <p14:section name="Parsing sequences from compressed files" id="{52ACF61C-42D2-E24A-B499-E9832D29F75F}">
          <p14:sldIdLst>
            <p14:sldId id="447"/>
          </p14:sldIdLst>
        </p14:section>
        <p14:section name="Parsing sequences from the net" id="{14F4644E-9313-EE42-BCB5-D29B53BD58B9}">
          <p14:sldIdLst>
            <p14:sldId id="448"/>
          </p14:sldIdLst>
        </p14:section>
        <p14:section name=" Parsing SwissProt sequences from the net" id="{D7E0BA25-7EAB-AA4E-B9CE-3BC96523E84F}">
          <p14:sldIdLst>
            <p14:sldId id="449"/>
          </p14:sldIdLst>
        </p14:section>
        <p14:section name="Sequence files as Dictionaries" id="{883FE811-F81E-854E-ACE2-EF53752F4D59}">
          <p14:sldIdLst>
            <p14:sldId id="450"/>
          </p14:sldIdLst>
        </p14:section>
        <p14:section name="Sequence files as Dictionaries - In memory" id="{8A61E0FB-62BD-194E-8965-6A76F24CEC80}">
          <p14:sldIdLst>
            <p14:sldId id="451"/>
          </p14:sldIdLst>
        </p14:section>
        <p14:section name=" Sequence files as Dictionaries - Indexed les" id="{1C40D418-95CC-F74D-BB78-A8B8138A7AC6}">
          <p14:sldIdLst>
            <p14:sldId id="452"/>
          </p14:sldIdLst>
        </p14:section>
        <p14:section name=" Sequence files as Dictionaries - Database indexed les" id="{C0F96960-1AD9-F24A-991E-67BBFEC5E3EF}">
          <p14:sldIdLst>
            <p14:sldId id="453"/>
          </p14:sldIdLst>
        </p14:section>
        <p14:section name=" Indexing compressed files" id="{1E76C9BD-8FC8-CD48-8DA0-4B742856FD66}">
          <p14:sldIdLst>
            <p14:sldId id="454"/>
          </p14:sldIdLst>
        </p14:section>
        <p14:section name="Writing Sequence Files" id="{46ED8698-E080-704E-843B-5F84FE99BAD7}">
          <p14:sldIdLst>
            <p14:sldId id="45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C4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66" autoAdjust="0"/>
    <p:restoredTop sz="95392" autoAdjust="0"/>
  </p:normalViewPr>
  <p:slideViewPr>
    <p:cSldViewPr snapToGrid="0" snapToObjects="1">
      <p:cViewPr>
        <p:scale>
          <a:sx n="112" d="100"/>
          <a:sy n="112" d="100"/>
        </p:scale>
        <p:origin x="-624" y="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80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interSettings" Target="printerSettings/printerSettings1.bin"/><Relationship Id="rId81" Type="http://schemas.openxmlformats.org/officeDocument/2006/relationships/presProps" Target="presProps.xml"/><Relationship Id="rId82" Type="http://schemas.openxmlformats.org/officeDocument/2006/relationships/viewProps" Target="viewProps.xml"/><Relationship Id="rId83" Type="http://schemas.openxmlformats.org/officeDocument/2006/relationships/theme" Target="theme/theme1.xml"/><Relationship Id="rId84"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handoutMaster" Target="handoutMasters/handout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B47243-285B-2741-8C7D-C88258D9CCFA}" type="datetimeFigureOut">
              <a:rPr lang="fr-FR" smtClean="0"/>
              <a:t>09/11/16</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CA9166-BC48-2C47-B9BF-6F57720E77B8}" type="slidenum">
              <a:rPr lang="fr-FR" smtClean="0"/>
              <a:t>‹#›</a:t>
            </a:fld>
            <a:endParaRPr lang="fr-FR"/>
          </a:p>
        </p:txBody>
      </p:sp>
    </p:spTree>
    <p:extLst>
      <p:ext uri="{BB962C8B-B14F-4D97-AF65-F5344CB8AC3E}">
        <p14:creationId xmlns:p14="http://schemas.microsoft.com/office/powerpoint/2010/main" val="2136282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088D39-B4EA-D24B-B9C3-6A64886EABE2}" type="datetimeFigureOut">
              <a:rPr lang="fr-FR" smtClean="0"/>
              <a:t>09/11/16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0E2CBA-6097-B848-A7DA-4D7BD6EB303B}" type="slidenum">
              <a:rPr lang="fr-FR" smtClean="0"/>
              <a:t>‹#›</a:t>
            </a:fld>
            <a:endParaRPr lang="fr-FR"/>
          </a:p>
        </p:txBody>
      </p:sp>
    </p:spTree>
    <p:extLst>
      <p:ext uri="{BB962C8B-B14F-4D97-AF65-F5344CB8AC3E}">
        <p14:creationId xmlns:p14="http://schemas.microsoft.com/office/powerpoint/2010/main" val="61802886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Cpte élève:</a:t>
            </a:r>
            <a:r>
              <a:rPr lang="fr-FR" baseline="0" dirty="0" smtClean="0"/>
              <a:t> </a:t>
            </a:r>
            <a:r>
              <a:rPr lang="fr-FR" baseline="0" dirty="0" err="1" smtClean="0"/>
              <a:t>padawan</a:t>
            </a:r>
            <a:endParaRPr lang="fr-FR" dirty="0" smtClean="0"/>
          </a:p>
          <a:p>
            <a:r>
              <a:rPr lang="fr-FR" dirty="0" smtClean="0"/>
              <a:t>Mot de passe:</a:t>
            </a:r>
            <a:r>
              <a:rPr lang="fr-FR" baseline="0" dirty="0" smtClean="0"/>
              <a:t> trust</a:t>
            </a:r>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a:t>
            </a:fld>
            <a:endParaRPr lang="fr-FR"/>
          </a:p>
        </p:txBody>
      </p:sp>
    </p:spTree>
    <p:extLst>
      <p:ext uri="{BB962C8B-B14F-4D97-AF65-F5344CB8AC3E}">
        <p14:creationId xmlns:p14="http://schemas.microsoft.com/office/powerpoint/2010/main" val="4191341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mr-IN" sz="1200" kern="1200" dirty="0" smtClean="0">
                <a:solidFill>
                  <a:schemeClr val="tx1"/>
                </a:solidFill>
                <a:effectLst/>
                <a:latin typeface="Arial"/>
                <a:ea typeface="+mn-ea"/>
                <a:cs typeface="Arial"/>
              </a:rPr>
              <a:t>&gt;&gt;&gt; dna_seq.lower()</a:t>
            </a:r>
          </a:p>
          <a:p>
            <a:r>
              <a:rPr lang="mr-IN" sz="1200" kern="1200" dirty="0" smtClean="0">
                <a:solidFill>
                  <a:schemeClr val="tx1"/>
                </a:solidFill>
                <a:effectLst/>
                <a:latin typeface="Arial"/>
                <a:ea typeface="+mn-ea"/>
                <a:cs typeface="Arial"/>
              </a:rPr>
              <a:t>Seq('acgt', DNAAlphabet())</a:t>
            </a:r>
            <a:endParaRPr lang="mr-IN" sz="1200" kern="1200" dirty="0">
              <a:solidFill>
                <a:schemeClr val="tx1"/>
              </a:solidFill>
              <a:effectLst/>
              <a:latin typeface="Arial"/>
              <a:ea typeface="+mn-ea"/>
              <a:cs typeface="Arial"/>
            </a:endParaRPr>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18</a:t>
            </a:fld>
            <a:endParaRPr lang="fr-FR"/>
          </a:p>
        </p:txBody>
      </p:sp>
    </p:spTree>
    <p:extLst>
      <p:ext uri="{BB962C8B-B14F-4D97-AF65-F5344CB8AC3E}">
        <p14:creationId xmlns:p14="http://schemas.microsoft.com/office/powerpoint/2010/main" val="2375458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19</a:t>
            </a:fld>
            <a:endParaRPr lang="fr-FR"/>
          </a:p>
        </p:txBody>
      </p:sp>
    </p:spTree>
    <p:extLst>
      <p:ext uri="{BB962C8B-B14F-4D97-AF65-F5344CB8AC3E}">
        <p14:creationId xmlns:p14="http://schemas.microsoft.com/office/powerpoint/2010/main" val="2737154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20</a:t>
            </a:fld>
            <a:endParaRPr lang="fr-FR"/>
          </a:p>
        </p:txBody>
      </p:sp>
    </p:spTree>
    <p:extLst>
      <p:ext uri="{BB962C8B-B14F-4D97-AF65-F5344CB8AC3E}">
        <p14:creationId xmlns:p14="http://schemas.microsoft.com/office/powerpoint/2010/main" val="3853931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pt-BR" sz="1200" kern="1200" dirty="0" err="1" smtClean="0">
                <a:solidFill>
                  <a:schemeClr val="tx1"/>
                </a:solidFill>
                <a:effectLst/>
                <a:latin typeface="+mn-lt"/>
                <a:ea typeface="+mn-ea"/>
                <a:cs typeface="+mn-cs"/>
              </a:rPr>
              <a:t>Seq</a:t>
            </a:r>
            <a:r>
              <a:rPr lang="pt-BR" sz="1200" kern="1200" dirty="0" smtClean="0">
                <a:solidFill>
                  <a:schemeClr val="tx1"/>
                </a:solidFill>
                <a:effectLst/>
                <a:latin typeface="+mn-lt"/>
                <a:ea typeface="+mn-ea"/>
                <a:cs typeface="+mn-cs"/>
              </a:rPr>
              <a:t>(‘CTATCGGGCACCCTTTCAGCGGCCCATTACAATGGCCAT’, </a:t>
            </a:r>
            <a:r>
              <a:rPr lang="pt-BR" sz="1200" kern="1200" dirty="0" err="1" smtClean="0">
                <a:solidFill>
                  <a:schemeClr val="tx1"/>
                </a:solidFill>
                <a:effectLst/>
                <a:latin typeface="+mn-lt"/>
                <a:ea typeface="+mn-ea"/>
                <a:cs typeface="+mn-cs"/>
              </a:rPr>
              <a:t>IUPACUnambiguousDNA</a:t>
            </a:r>
            <a:r>
              <a:rPr lang="pt-BR" sz="1200" kern="1200" dirty="0" smtClean="0">
                <a:solidFill>
                  <a:schemeClr val="tx1"/>
                </a:solidFill>
                <a:effectLst/>
                <a:latin typeface="+mn-lt"/>
                <a:ea typeface="+mn-ea"/>
                <a:cs typeface="+mn-cs"/>
              </a:rPr>
              <a:t>())</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21</a:t>
            </a:fld>
            <a:endParaRPr lang="fr-FR"/>
          </a:p>
        </p:txBody>
      </p:sp>
    </p:spTree>
    <p:extLst>
      <p:ext uri="{BB962C8B-B14F-4D97-AF65-F5344CB8AC3E}">
        <p14:creationId xmlns:p14="http://schemas.microsoft.com/office/powerpoint/2010/main" val="2392066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&gt;&gt;&gt; from </a:t>
            </a:r>
            <a:r>
              <a:rPr lang="en-US" sz="1200" kern="1200" dirty="0" err="1" smtClean="0">
                <a:solidFill>
                  <a:schemeClr val="tx1"/>
                </a:solidFill>
                <a:effectLst/>
                <a:latin typeface="+mn-lt"/>
                <a:ea typeface="+mn-ea"/>
                <a:cs typeface="+mn-cs"/>
              </a:rPr>
              <a:t>Bio.Seq</a:t>
            </a:r>
            <a:r>
              <a:rPr lang="en-US" sz="1200" kern="1200" dirty="0" smtClean="0">
                <a:solidFill>
                  <a:schemeClr val="tx1"/>
                </a:solidFill>
                <a:effectLst/>
                <a:latin typeface="+mn-lt"/>
                <a:ea typeface="+mn-ea"/>
                <a:cs typeface="+mn-cs"/>
              </a:rPr>
              <a:t> import </a:t>
            </a:r>
            <a:r>
              <a:rPr lang="en-US" sz="1200" kern="1200" dirty="0" err="1" smtClean="0">
                <a:solidFill>
                  <a:schemeClr val="tx1"/>
                </a:solidFill>
                <a:effectLst/>
                <a:latin typeface="+mn-lt"/>
                <a:ea typeface="+mn-ea"/>
                <a:cs typeface="+mn-cs"/>
              </a:rPr>
              <a:t>Seq</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&gt;&gt;&gt; from </a:t>
            </a:r>
            <a:r>
              <a:rPr lang="en-US" sz="1200" kern="1200" dirty="0" err="1" smtClean="0">
                <a:solidFill>
                  <a:schemeClr val="tx1"/>
                </a:solidFill>
                <a:effectLst/>
                <a:latin typeface="+mn-lt"/>
                <a:ea typeface="+mn-ea"/>
                <a:cs typeface="+mn-cs"/>
              </a:rPr>
              <a:t>Bio.Alphabet</a:t>
            </a:r>
            <a:r>
              <a:rPr lang="en-US" sz="1200" kern="1200" dirty="0" smtClean="0">
                <a:solidFill>
                  <a:schemeClr val="tx1"/>
                </a:solidFill>
                <a:effectLst/>
                <a:latin typeface="+mn-lt"/>
                <a:ea typeface="+mn-ea"/>
                <a:cs typeface="+mn-cs"/>
              </a:rPr>
              <a:t> import IUPAC</a:t>
            </a:r>
          </a:p>
          <a:p>
            <a:r>
              <a:rPr lang="en-US" sz="1200" kern="1200" dirty="0" smtClean="0">
                <a:solidFill>
                  <a:schemeClr val="tx1"/>
                </a:solidFill>
                <a:effectLst/>
                <a:latin typeface="+mn-lt"/>
                <a:ea typeface="+mn-ea"/>
                <a:cs typeface="+mn-cs"/>
              </a:rPr>
              <a:t>&gt;&gt;&gt; </a:t>
            </a:r>
            <a:r>
              <a:rPr lang="en-US" sz="1200" kern="1200" dirty="0" err="1" smtClean="0">
                <a:solidFill>
                  <a:schemeClr val="tx1"/>
                </a:solidFill>
                <a:effectLst/>
                <a:latin typeface="+mn-lt"/>
                <a:ea typeface="+mn-ea"/>
                <a:cs typeface="+mn-cs"/>
              </a:rPr>
              <a:t>messenger_rna</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Seq</a:t>
            </a:r>
            <a:r>
              <a:rPr lang="en-US" sz="1200" kern="1200" dirty="0" smtClean="0">
                <a:solidFill>
                  <a:schemeClr val="tx1"/>
                </a:solidFill>
                <a:effectLst/>
                <a:latin typeface="+mn-lt"/>
                <a:ea typeface="+mn-ea"/>
                <a:cs typeface="+mn-cs"/>
              </a:rPr>
              <a:t>("AUGGCCAUUGUAAUGGGCCGCUGAAAGGGUGCCCGAUAG", </a:t>
            </a:r>
            <a:r>
              <a:rPr lang="en-US" sz="1200" kern="1200" dirty="0" err="1" smtClean="0">
                <a:solidFill>
                  <a:schemeClr val="tx1"/>
                </a:solidFill>
                <a:effectLst/>
                <a:latin typeface="+mn-lt"/>
                <a:ea typeface="+mn-ea"/>
                <a:cs typeface="+mn-cs"/>
              </a:rPr>
              <a:t>IUPAC.unambiguous_rna</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&gt;&gt;&gt; </a:t>
            </a:r>
            <a:r>
              <a:rPr lang="en-US" sz="1200" kern="1200" dirty="0" err="1" smtClean="0">
                <a:solidFill>
                  <a:schemeClr val="tx1"/>
                </a:solidFill>
                <a:effectLst/>
                <a:latin typeface="+mn-lt"/>
                <a:ea typeface="+mn-ea"/>
                <a:cs typeface="+mn-cs"/>
              </a:rPr>
              <a:t>messenger_rna</a:t>
            </a:r>
            <a:endParaRPr lang="en-US"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22</a:t>
            </a:fld>
            <a:endParaRPr lang="fr-FR"/>
          </a:p>
        </p:txBody>
      </p:sp>
    </p:spTree>
    <p:extLst>
      <p:ext uri="{BB962C8B-B14F-4D97-AF65-F5344CB8AC3E}">
        <p14:creationId xmlns:p14="http://schemas.microsoft.com/office/powerpoint/2010/main" val="2172209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also translate directly from the coding strand DNA sequence:</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23</a:t>
            </a:fld>
            <a:endParaRPr lang="fr-FR"/>
          </a:p>
        </p:txBody>
      </p:sp>
    </p:spTree>
    <p:extLst>
      <p:ext uri="{BB962C8B-B14F-4D97-AF65-F5344CB8AC3E}">
        <p14:creationId xmlns:p14="http://schemas.microsoft.com/office/powerpoint/2010/main" val="1345463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translate the nucleotides up to the </a:t>
            </a:r>
            <a:r>
              <a:rPr lang="en-US" sz="1200" kern="1200" dirty="0" err="1" smtClean="0">
                <a:solidFill>
                  <a:schemeClr val="tx1"/>
                </a:solidFill>
                <a:effectLst/>
                <a:latin typeface="+mn-lt"/>
                <a:ea typeface="+mn-ea"/>
                <a:cs typeface="+mn-cs"/>
              </a:rPr>
              <a:t>rst</a:t>
            </a:r>
            <a:r>
              <a:rPr lang="en-US" sz="1200" kern="1200" dirty="0" smtClean="0">
                <a:solidFill>
                  <a:schemeClr val="tx1"/>
                </a:solidFill>
                <a:effectLst/>
                <a:latin typeface="+mn-lt"/>
                <a:ea typeface="+mn-ea"/>
                <a:cs typeface="+mn-cs"/>
              </a:rPr>
              <a:t> in frame stop codon, and then stop (as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happens in nature)</a:t>
            </a:r>
            <a:endParaRPr lang="en-US"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24</a:t>
            </a:fld>
            <a:endParaRPr lang="fr-FR"/>
          </a:p>
        </p:txBody>
      </p:sp>
    </p:spTree>
    <p:extLst>
      <p:ext uri="{BB962C8B-B14F-4D97-AF65-F5344CB8AC3E}">
        <p14:creationId xmlns:p14="http://schemas.microsoft.com/office/powerpoint/2010/main" val="2358273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This happens a lot in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bacteria,</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 example, the gene </a:t>
            </a:r>
            <a:r>
              <a:rPr lang="en-US" sz="1200" kern="1200" dirty="0" err="1" smtClean="0">
                <a:solidFill>
                  <a:schemeClr val="tx1"/>
                </a:solidFill>
                <a:effectLst/>
                <a:latin typeface="+mn-lt"/>
                <a:ea typeface="+mn-ea"/>
                <a:cs typeface="+mn-cs"/>
              </a:rPr>
              <a:t>yaaX</a:t>
            </a:r>
            <a:r>
              <a:rPr lang="en-US" sz="1200" kern="1200" dirty="0" smtClean="0">
                <a:solidFill>
                  <a:schemeClr val="tx1"/>
                </a:solidFill>
                <a:effectLst/>
                <a:latin typeface="+mn-lt"/>
                <a:ea typeface="+mn-ea"/>
                <a:cs typeface="+mn-cs"/>
              </a:rPr>
              <a:t> in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 coli</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K12:</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25</a:t>
            </a:fld>
            <a:endParaRPr lang="fr-FR"/>
          </a:p>
        </p:txBody>
      </p:sp>
    </p:spTree>
    <p:extLst>
      <p:ext uri="{BB962C8B-B14F-4D97-AF65-F5344CB8AC3E}">
        <p14:creationId xmlns:p14="http://schemas.microsoft.com/office/powerpoint/2010/main" val="3248488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de-DE" sz="1200" kern="1200" dirty="0" smtClean="0">
                <a:solidFill>
                  <a:schemeClr val="tx1"/>
                </a:solidFill>
                <a:latin typeface="+mn-lt"/>
                <a:ea typeface="+mn-ea"/>
                <a:cs typeface="+mn-cs"/>
              </a:rPr>
              <a:t>Table 1 Standard, SGC0</a:t>
            </a:r>
          </a:p>
          <a:p>
            <a:endParaRPr lang="fr-FR" sz="1200" kern="1200" dirty="0" smtClean="0">
              <a:solidFill>
                <a:schemeClr val="tx1"/>
              </a:solidFill>
              <a:latin typeface="+mn-lt"/>
              <a:ea typeface="+mn-ea"/>
              <a:cs typeface="+mn-cs"/>
            </a:endParaRPr>
          </a:p>
          <a:p>
            <a:r>
              <a:rPr lang="de-DE" sz="1200" kern="1200" dirty="0" smtClean="0">
                <a:solidFill>
                  <a:schemeClr val="tx1"/>
                </a:solidFill>
                <a:latin typeface="+mn-lt"/>
                <a:ea typeface="+mn-ea"/>
                <a:cs typeface="+mn-cs"/>
              </a:rPr>
              <a:t>  |  T      |  C      |  A      |  G      |</a:t>
            </a:r>
          </a:p>
          <a:p>
            <a:r>
              <a:rPr lang="mr-IN" sz="1200" kern="1200" dirty="0" smtClean="0">
                <a:solidFill>
                  <a:schemeClr val="tx1"/>
                </a:solidFill>
                <a:latin typeface="+mn-lt"/>
                <a:ea typeface="+mn-ea"/>
                <a:cs typeface="+mn-cs"/>
              </a:rPr>
              <a:t>--+---------+---------+---------+---------+--</a:t>
            </a:r>
          </a:p>
          <a:p>
            <a:r>
              <a:rPr lang="hr-HR" sz="1200" kern="1200" dirty="0" smtClean="0">
                <a:solidFill>
                  <a:schemeClr val="tx1"/>
                </a:solidFill>
                <a:latin typeface="+mn-lt"/>
                <a:ea typeface="+mn-ea"/>
                <a:cs typeface="+mn-cs"/>
              </a:rPr>
              <a:t>T | TTT F   | TCT S   | TAT Y   | TGT C   | T</a:t>
            </a:r>
          </a:p>
          <a:p>
            <a:r>
              <a:rPr lang="hr-HR" sz="1200" kern="1200" dirty="0" smtClean="0">
                <a:solidFill>
                  <a:schemeClr val="tx1"/>
                </a:solidFill>
                <a:latin typeface="+mn-lt"/>
                <a:ea typeface="+mn-ea"/>
                <a:cs typeface="+mn-cs"/>
              </a:rPr>
              <a:t>T | TTC F   | TCC S   | TAC Y   | TGC C   | C</a:t>
            </a:r>
          </a:p>
          <a:p>
            <a:r>
              <a:rPr lang="hr-HR" sz="1200" kern="1200" dirty="0" smtClean="0">
                <a:solidFill>
                  <a:schemeClr val="tx1"/>
                </a:solidFill>
                <a:latin typeface="+mn-lt"/>
                <a:ea typeface="+mn-ea"/>
                <a:cs typeface="+mn-cs"/>
              </a:rPr>
              <a:t>T | TTA L   | TCA S   | TAA Stop| TGA Stop| A</a:t>
            </a:r>
          </a:p>
          <a:p>
            <a:r>
              <a:rPr lang="hr-HR" sz="1200" kern="1200" dirty="0" smtClean="0">
                <a:solidFill>
                  <a:schemeClr val="tx1"/>
                </a:solidFill>
                <a:latin typeface="+mn-lt"/>
                <a:ea typeface="+mn-ea"/>
                <a:cs typeface="+mn-cs"/>
              </a:rPr>
              <a:t>T | TTG L(s)| TCG S   | TAG Stop| TGG W   | G</a:t>
            </a:r>
          </a:p>
          <a:p>
            <a:r>
              <a:rPr lang="mr-IN" sz="1200" kern="1200" dirty="0" smtClean="0">
                <a:solidFill>
                  <a:schemeClr val="tx1"/>
                </a:solidFill>
                <a:latin typeface="+mn-lt"/>
                <a:ea typeface="+mn-ea"/>
                <a:cs typeface="+mn-cs"/>
              </a:rPr>
              <a:t>--+---------+---------+---------+---------+--</a:t>
            </a:r>
          </a:p>
          <a:p>
            <a:r>
              <a:rPr lang="hr-HR" sz="1200" kern="1200" dirty="0" smtClean="0">
                <a:solidFill>
                  <a:schemeClr val="tx1"/>
                </a:solidFill>
                <a:latin typeface="+mn-lt"/>
                <a:ea typeface="+mn-ea"/>
                <a:cs typeface="+mn-cs"/>
              </a:rPr>
              <a:t>C | CTT L   | CCT P   | CAT H   | CGT R   | T</a:t>
            </a:r>
          </a:p>
          <a:p>
            <a:r>
              <a:rPr lang="hr-HR" sz="1200" kern="1200" dirty="0" smtClean="0">
                <a:solidFill>
                  <a:schemeClr val="tx1"/>
                </a:solidFill>
                <a:latin typeface="+mn-lt"/>
                <a:ea typeface="+mn-ea"/>
                <a:cs typeface="+mn-cs"/>
              </a:rPr>
              <a:t>C | CTC L   | CCC P   | CAC H   | CGC R   | C</a:t>
            </a:r>
          </a:p>
          <a:p>
            <a:r>
              <a:rPr lang="hr-HR" sz="1200" kern="1200" dirty="0" smtClean="0">
                <a:solidFill>
                  <a:schemeClr val="tx1"/>
                </a:solidFill>
                <a:latin typeface="+mn-lt"/>
                <a:ea typeface="+mn-ea"/>
                <a:cs typeface="+mn-cs"/>
              </a:rPr>
              <a:t>C | CTA L   | CCA P   | CAA Q   | CGA R   | A</a:t>
            </a:r>
          </a:p>
          <a:p>
            <a:r>
              <a:rPr lang="hr-HR" sz="1200" kern="1200" dirty="0" smtClean="0">
                <a:solidFill>
                  <a:schemeClr val="tx1"/>
                </a:solidFill>
                <a:latin typeface="+mn-lt"/>
                <a:ea typeface="+mn-ea"/>
                <a:cs typeface="+mn-cs"/>
              </a:rPr>
              <a:t>C | CTG L(s)| CCG P   | CAG Q   | CGG R   | G</a:t>
            </a:r>
          </a:p>
          <a:p>
            <a:r>
              <a:rPr lang="mr-IN" sz="1200" kern="1200" dirty="0" smtClean="0">
                <a:solidFill>
                  <a:schemeClr val="tx1"/>
                </a:solidFill>
                <a:latin typeface="+mn-lt"/>
                <a:ea typeface="+mn-ea"/>
                <a:cs typeface="+mn-cs"/>
              </a:rPr>
              <a:t>--+---------+---------+---------+---------+--</a:t>
            </a:r>
          </a:p>
          <a:p>
            <a:r>
              <a:rPr lang="hr-HR" sz="1200" kern="1200" dirty="0" smtClean="0">
                <a:solidFill>
                  <a:schemeClr val="tx1"/>
                </a:solidFill>
                <a:latin typeface="+mn-lt"/>
                <a:ea typeface="+mn-ea"/>
                <a:cs typeface="+mn-cs"/>
              </a:rPr>
              <a:t>A | ATT I   | ACT T   | AAT N   | AGT S   | T</a:t>
            </a:r>
          </a:p>
          <a:p>
            <a:r>
              <a:rPr lang="hr-HR" sz="1200" kern="1200" dirty="0" smtClean="0">
                <a:solidFill>
                  <a:schemeClr val="tx1"/>
                </a:solidFill>
                <a:latin typeface="+mn-lt"/>
                <a:ea typeface="+mn-ea"/>
                <a:cs typeface="+mn-cs"/>
              </a:rPr>
              <a:t>A | ATC I   | ACC T   | AAC N   | AGC S   | C</a:t>
            </a:r>
          </a:p>
          <a:p>
            <a:r>
              <a:rPr lang="hr-HR" sz="1200" kern="1200" dirty="0" smtClean="0">
                <a:solidFill>
                  <a:schemeClr val="tx1"/>
                </a:solidFill>
                <a:latin typeface="+mn-lt"/>
                <a:ea typeface="+mn-ea"/>
                <a:cs typeface="+mn-cs"/>
              </a:rPr>
              <a:t>A | ATA I   | ACA T   | AAA K   | AGA R   | A</a:t>
            </a:r>
          </a:p>
          <a:p>
            <a:r>
              <a:rPr lang="hr-HR" sz="1200" kern="1200" dirty="0" smtClean="0">
                <a:solidFill>
                  <a:schemeClr val="tx1"/>
                </a:solidFill>
                <a:latin typeface="+mn-lt"/>
                <a:ea typeface="+mn-ea"/>
                <a:cs typeface="+mn-cs"/>
              </a:rPr>
              <a:t>A | ATG M(s)| ACG T   | AAG K   | AGG R   | G</a:t>
            </a:r>
          </a:p>
          <a:p>
            <a:r>
              <a:rPr lang="mr-IN" sz="1200" kern="1200" dirty="0" smtClean="0">
                <a:solidFill>
                  <a:schemeClr val="tx1"/>
                </a:solidFill>
                <a:latin typeface="+mn-lt"/>
                <a:ea typeface="+mn-ea"/>
                <a:cs typeface="+mn-cs"/>
              </a:rPr>
              <a:t>--+---------+---------+---------+---------+--</a:t>
            </a:r>
          </a:p>
          <a:p>
            <a:r>
              <a:rPr lang="hr-HR" sz="1200" kern="1200" dirty="0" smtClean="0">
                <a:solidFill>
                  <a:schemeClr val="tx1"/>
                </a:solidFill>
                <a:latin typeface="+mn-lt"/>
                <a:ea typeface="+mn-ea"/>
                <a:cs typeface="+mn-cs"/>
              </a:rPr>
              <a:t>G | GTT V   | GCT A   | GAT D   | GGT G   | T</a:t>
            </a:r>
          </a:p>
          <a:p>
            <a:r>
              <a:rPr lang="hr-HR" sz="1200" kern="1200" dirty="0" smtClean="0">
                <a:solidFill>
                  <a:schemeClr val="tx1"/>
                </a:solidFill>
                <a:latin typeface="+mn-lt"/>
                <a:ea typeface="+mn-ea"/>
                <a:cs typeface="+mn-cs"/>
              </a:rPr>
              <a:t>G | GTC V   | GCC A   | GAC D   | GGC G   | C</a:t>
            </a:r>
          </a:p>
          <a:p>
            <a:r>
              <a:rPr lang="hr-HR" sz="1200" kern="1200" dirty="0" smtClean="0">
                <a:solidFill>
                  <a:schemeClr val="tx1"/>
                </a:solidFill>
                <a:latin typeface="+mn-lt"/>
                <a:ea typeface="+mn-ea"/>
                <a:cs typeface="+mn-cs"/>
              </a:rPr>
              <a:t>G | GTA V   | GCA A   | GAA E   | GGA G   | A</a:t>
            </a:r>
          </a:p>
          <a:p>
            <a:r>
              <a:rPr lang="hr-HR" sz="1200" kern="1200" dirty="0" smtClean="0">
                <a:solidFill>
                  <a:schemeClr val="tx1"/>
                </a:solidFill>
                <a:latin typeface="+mn-lt"/>
                <a:ea typeface="+mn-ea"/>
                <a:cs typeface="+mn-cs"/>
              </a:rPr>
              <a:t>G | GTG V   | GCG A   | GAG E   | GGG G   | G</a:t>
            </a:r>
          </a:p>
          <a:p>
            <a:r>
              <a:rPr lang="mr-IN" sz="1200" kern="1200" dirty="0" smtClean="0">
                <a:solidFill>
                  <a:schemeClr val="tx1"/>
                </a:solidFill>
                <a:latin typeface="+mn-lt"/>
                <a:ea typeface="+mn-ea"/>
                <a:cs typeface="+mn-cs"/>
              </a:rPr>
              <a:t>--+---------+---------+---------+---------+--</a:t>
            </a:r>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26</a:t>
            </a:fld>
            <a:endParaRPr lang="fr-FR"/>
          </a:p>
        </p:txBody>
      </p:sp>
    </p:spTree>
    <p:extLst>
      <p:ext uri="{BB962C8B-B14F-4D97-AF65-F5344CB8AC3E}">
        <p14:creationId xmlns:p14="http://schemas.microsoft.com/office/powerpoint/2010/main" val="3620184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mr-IN" sz="1200" kern="1200" dirty="0" smtClean="0">
                <a:solidFill>
                  <a:schemeClr val="tx1"/>
                </a:solidFill>
                <a:effectLst/>
                <a:latin typeface="+mn-lt"/>
                <a:ea typeface="+mn-ea"/>
                <a:cs typeface="+mn-cs"/>
              </a:rPr>
              <a:t>&gt;&gt;&gt; mito_table.stop_codons</a:t>
            </a:r>
          </a:p>
          <a:p>
            <a:r>
              <a:rPr lang="mr-IN" sz="1200" kern="1200" dirty="0" smtClean="0">
                <a:solidFill>
                  <a:schemeClr val="tx1"/>
                </a:solidFill>
                <a:effectLst/>
                <a:latin typeface="+mn-lt"/>
                <a:ea typeface="+mn-ea"/>
                <a:cs typeface="+mn-cs"/>
              </a:rPr>
              <a:t>['TAA', 'TAG', 'AGA', 'AGG']</a:t>
            </a:r>
          </a:p>
          <a:p>
            <a:r>
              <a:rPr lang="mr-IN" sz="1200" kern="1200" dirty="0" smtClean="0">
                <a:solidFill>
                  <a:schemeClr val="tx1"/>
                </a:solidFill>
                <a:effectLst/>
                <a:latin typeface="+mn-lt"/>
                <a:ea typeface="+mn-ea"/>
                <a:cs typeface="+mn-cs"/>
              </a:rPr>
              <a:t>&gt;&gt;&gt; mito_table.start_codons</a:t>
            </a:r>
          </a:p>
          <a:p>
            <a:r>
              <a:rPr lang="mr-IN" sz="1200" kern="1200" dirty="0" smtClean="0">
                <a:solidFill>
                  <a:schemeClr val="tx1"/>
                </a:solidFill>
                <a:effectLst/>
                <a:latin typeface="+mn-lt"/>
                <a:ea typeface="+mn-ea"/>
                <a:cs typeface="+mn-cs"/>
              </a:rPr>
              <a:t>['ATT', 'ATC', 'ATA', 'ATG', 'GTG']</a:t>
            </a:r>
          </a:p>
          <a:p>
            <a:r>
              <a:rPr lang="mr-IN" sz="1200" kern="1200" dirty="0" smtClean="0">
                <a:solidFill>
                  <a:schemeClr val="tx1"/>
                </a:solidFill>
                <a:effectLst/>
                <a:latin typeface="+mn-lt"/>
                <a:ea typeface="+mn-ea"/>
                <a:cs typeface="+mn-cs"/>
              </a:rPr>
              <a:t>&gt;&gt;&gt; mito_table.forward_table["ACG"]</a:t>
            </a:r>
          </a:p>
          <a:p>
            <a:r>
              <a:rPr lang="mr-IN" sz="1200" kern="1200" dirty="0" smtClean="0">
                <a:solidFill>
                  <a:schemeClr val="tx1"/>
                </a:solidFill>
                <a:effectLst/>
                <a:latin typeface="+mn-lt"/>
                <a:ea typeface="+mn-ea"/>
                <a:cs typeface="+mn-cs"/>
              </a:rPr>
              <a:t>'T'</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27</a:t>
            </a:fld>
            <a:endParaRPr lang="fr-FR"/>
          </a:p>
        </p:txBody>
      </p:sp>
    </p:spTree>
    <p:extLst>
      <p:ext uri="{BB962C8B-B14F-4D97-AF65-F5344CB8AC3E}">
        <p14:creationId xmlns:p14="http://schemas.microsoft.com/office/powerpoint/2010/main" val="3772240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3</a:t>
            </a:fld>
            <a:endParaRPr lang="fr-FR"/>
          </a:p>
        </p:txBody>
      </p:sp>
    </p:spTree>
    <p:extLst>
      <p:ext uri="{BB962C8B-B14F-4D97-AF65-F5344CB8AC3E}">
        <p14:creationId xmlns:p14="http://schemas.microsoft.com/office/powerpoint/2010/main" val="2995721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mr-IN" sz="1200" kern="1200" dirty="0" smtClean="0">
                <a:solidFill>
                  <a:schemeClr val="tx1"/>
                </a:solidFill>
                <a:effectLst/>
                <a:latin typeface="+mn-lt"/>
                <a:ea typeface="+mn-ea"/>
                <a:cs typeface="+mn-cs"/>
              </a:rPr>
              <a:t>&gt;&gt;&gt; seq1 == seq2</a:t>
            </a:r>
          </a:p>
          <a:p>
            <a:r>
              <a:rPr lang="mr-IN" sz="1200" kern="1200" dirty="0" smtClean="0">
                <a:solidFill>
                  <a:schemeClr val="tx1"/>
                </a:solidFill>
                <a:effectLst/>
                <a:latin typeface="+mn-lt"/>
                <a:ea typeface="+mn-ea"/>
                <a:cs typeface="+mn-cs"/>
              </a:rPr>
              <a:t>True</a:t>
            </a:r>
          </a:p>
          <a:p>
            <a:r>
              <a:rPr lang="mr-IN" sz="1200" kern="1200" dirty="0" smtClean="0">
                <a:solidFill>
                  <a:schemeClr val="tx1"/>
                </a:solidFill>
                <a:effectLst/>
                <a:latin typeface="+mn-lt"/>
                <a:ea typeface="+mn-ea"/>
                <a:cs typeface="+mn-cs"/>
              </a:rPr>
              <a:t>&gt;&gt;&gt; seq1 == "ACGT"</a:t>
            </a:r>
          </a:p>
          <a:p>
            <a:r>
              <a:rPr lang="mr-IN" sz="1200" kern="1200" dirty="0" smtClean="0">
                <a:solidFill>
                  <a:schemeClr val="tx1"/>
                </a:solidFill>
                <a:effectLst/>
                <a:latin typeface="+mn-lt"/>
                <a:ea typeface="+mn-ea"/>
                <a:cs typeface="+mn-cs"/>
              </a:rPr>
              <a:t>True</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28</a:t>
            </a:fld>
            <a:endParaRPr lang="fr-FR"/>
          </a:p>
        </p:txBody>
      </p:sp>
    </p:spTree>
    <p:extLst>
      <p:ext uri="{BB962C8B-B14F-4D97-AF65-F5344CB8AC3E}">
        <p14:creationId xmlns:p14="http://schemas.microsoft.com/office/powerpoint/2010/main" val="677025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Observe what happens if you try to edit the sequence:</a:t>
            </a:r>
            <a:endParaRPr lang="en-US" sz="1200" dirty="0" smtClean="0">
              <a:latin typeface="Arial"/>
              <a:cs typeface="Arial"/>
            </a:endParaRPr>
          </a:p>
          <a:p>
            <a:r>
              <a:rPr lang="en-US" sz="1200" dirty="0" smtClean="0">
                <a:latin typeface="Arial"/>
                <a:cs typeface="Arial"/>
              </a:rPr>
              <a:t>However, you can convert it into a mutable sequence (a</a:t>
            </a:r>
            <a:r>
              <a:rPr lang="en-US" sz="1200" baseline="0" dirty="0" smtClean="0">
                <a:latin typeface="Arial"/>
                <a:cs typeface="Arial"/>
              </a:rPr>
              <a:t> </a:t>
            </a:r>
            <a:r>
              <a:rPr lang="en-US" sz="1200" dirty="0" err="1" smtClean="0">
                <a:latin typeface="Arial"/>
                <a:cs typeface="Arial"/>
              </a:rPr>
              <a:t>MutableSeq</a:t>
            </a:r>
            <a:r>
              <a:rPr lang="en-US" sz="1200" baseline="0" dirty="0" smtClean="0">
                <a:latin typeface="Arial"/>
                <a:cs typeface="Arial"/>
              </a:rPr>
              <a:t> </a:t>
            </a:r>
            <a:r>
              <a:rPr lang="en-US" sz="1200" dirty="0" smtClean="0">
                <a:latin typeface="Arial"/>
                <a:cs typeface="Arial"/>
              </a:rPr>
              <a:t>object) and do pretty much anything</a:t>
            </a:r>
            <a:r>
              <a:rPr lang="en-US" sz="1200" baseline="0" dirty="0" smtClean="0">
                <a:latin typeface="Arial"/>
                <a:cs typeface="Arial"/>
              </a:rPr>
              <a:t> </a:t>
            </a:r>
            <a:r>
              <a:rPr lang="en-US" sz="1200" dirty="0" smtClean="0">
                <a:latin typeface="Arial"/>
                <a:cs typeface="Arial"/>
              </a:rPr>
              <a:t>you want with it: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Arial"/>
                <a:cs typeface="Arial"/>
              </a:rPr>
              <a:t>Alternatively, you can create a </a:t>
            </a:r>
            <a:r>
              <a:rPr lang="en-US" sz="1200" dirty="0" err="1" smtClean="0">
                <a:latin typeface="Arial"/>
                <a:cs typeface="Arial"/>
              </a:rPr>
              <a:t>MutableSeq</a:t>
            </a:r>
            <a:r>
              <a:rPr lang="en-US" sz="1200" dirty="0" smtClean="0">
                <a:latin typeface="Arial"/>
                <a:cs typeface="Arial"/>
              </a:rPr>
              <a:t> object directly from a string:</a:t>
            </a:r>
          </a:p>
          <a:p>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30</a:t>
            </a:fld>
            <a:endParaRPr lang="fr-FR"/>
          </a:p>
        </p:txBody>
      </p:sp>
    </p:spTree>
    <p:extLst>
      <p:ext uri="{BB962C8B-B14F-4D97-AF65-F5344CB8AC3E}">
        <p14:creationId xmlns:p14="http://schemas.microsoft.com/office/powerpoint/2010/main" val="525675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automatically assign a more </a:t>
            </a:r>
            <a:r>
              <a:rPr lang="en-US" sz="1200" kern="1200" dirty="0" err="1" smtClean="0">
                <a:solidFill>
                  <a:schemeClr val="tx1"/>
                </a:solidFill>
                <a:effectLst/>
                <a:latin typeface="+mn-lt"/>
                <a:ea typeface="+mn-ea"/>
                <a:cs typeface="+mn-cs"/>
              </a:rPr>
              <a:t>specfic</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alphabet</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41</a:t>
            </a:fld>
            <a:endParaRPr lang="fr-FR"/>
          </a:p>
        </p:txBody>
      </p:sp>
    </p:spTree>
    <p:extLst>
      <p:ext uri="{BB962C8B-B14F-4D97-AF65-F5344CB8AC3E}">
        <p14:creationId xmlns:p14="http://schemas.microsoft.com/office/powerpoint/2010/main" val="1598740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&gt;&gt;&gt; </a:t>
            </a:r>
            <a:r>
              <a:rPr lang="en-US" sz="1200" kern="1200" dirty="0" err="1" smtClean="0">
                <a:solidFill>
                  <a:schemeClr val="tx1"/>
                </a:solidFill>
                <a:effectLst/>
                <a:latin typeface="+mn-lt"/>
                <a:ea typeface="+mn-ea"/>
                <a:cs typeface="+mn-cs"/>
              </a:rPr>
              <a:t>my_location.start</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AfterPosition</a:t>
            </a:r>
            <a:r>
              <a:rPr lang="en-US" sz="1200" kern="1200" dirty="0" smtClean="0">
                <a:solidFill>
                  <a:schemeClr val="tx1"/>
                </a:solidFill>
                <a:effectLst/>
                <a:latin typeface="+mn-lt"/>
                <a:ea typeface="+mn-ea"/>
                <a:cs typeface="+mn-cs"/>
              </a:rPr>
              <a:t>(5)</a:t>
            </a:r>
          </a:p>
          <a:p>
            <a:r>
              <a:rPr lang="en-US" sz="1200" kern="1200" dirty="0" smtClean="0">
                <a:solidFill>
                  <a:schemeClr val="tx1"/>
                </a:solidFill>
                <a:effectLst/>
                <a:latin typeface="+mn-lt"/>
                <a:ea typeface="+mn-ea"/>
                <a:cs typeface="+mn-cs"/>
              </a:rPr>
              <a:t>&gt;&gt;&gt; print(</a:t>
            </a:r>
            <a:r>
              <a:rPr lang="en-US" sz="1200" kern="1200" dirty="0" err="1" smtClean="0">
                <a:solidFill>
                  <a:schemeClr val="tx1"/>
                </a:solidFill>
                <a:effectLst/>
                <a:latin typeface="+mn-lt"/>
                <a:ea typeface="+mn-ea"/>
                <a:cs typeface="+mn-cs"/>
              </a:rPr>
              <a:t>my_location.start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&gt;5</a:t>
            </a:r>
          </a:p>
          <a:p>
            <a:r>
              <a:rPr lang="en-US" sz="1200" kern="1200" dirty="0" smtClean="0">
                <a:solidFill>
                  <a:schemeClr val="tx1"/>
                </a:solidFill>
                <a:effectLst/>
                <a:latin typeface="+mn-lt"/>
                <a:ea typeface="+mn-ea"/>
                <a:cs typeface="+mn-cs"/>
              </a:rPr>
              <a:t>&gt;&gt;&gt; </a:t>
            </a:r>
            <a:r>
              <a:rPr lang="en-US" sz="1200" kern="1200" dirty="0" err="1" smtClean="0">
                <a:solidFill>
                  <a:schemeClr val="tx1"/>
                </a:solidFill>
                <a:effectLst/>
                <a:latin typeface="+mn-lt"/>
                <a:ea typeface="+mn-ea"/>
                <a:cs typeface="+mn-cs"/>
              </a:rPr>
              <a:t>my_location.end</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BetweenPosition</a:t>
            </a:r>
            <a:r>
              <a:rPr lang="en-US" sz="1200" kern="1200" dirty="0" smtClean="0">
                <a:solidFill>
                  <a:schemeClr val="tx1"/>
                </a:solidFill>
                <a:effectLst/>
                <a:latin typeface="+mn-lt"/>
                <a:ea typeface="+mn-ea"/>
                <a:cs typeface="+mn-cs"/>
              </a:rPr>
              <a:t>(9, left=8, right=9)</a:t>
            </a:r>
          </a:p>
          <a:p>
            <a:r>
              <a:rPr lang="en-US" sz="1200" kern="1200" dirty="0" smtClean="0">
                <a:solidFill>
                  <a:schemeClr val="tx1"/>
                </a:solidFill>
                <a:effectLst/>
                <a:latin typeface="+mn-lt"/>
                <a:ea typeface="+mn-ea"/>
                <a:cs typeface="+mn-cs"/>
              </a:rPr>
              <a:t>&gt;&gt;&gt; print(</a:t>
            </a:r>
            <a:r>
              <a:rPr lang="en-US" sz="1200" kern="1200" dirty="0" err="1" smtClean="0">
                <a:solidFill>
                  <a:schemeClr val="tx1"/>
                </a:solidFill>
                <a:effectLst/>
                <a:latin typeface="+mn-lt"/>
                <a:ea typeface="+mn-ea"/>
                <a:cs typeface="+mn-cs"/>
              </a:rPr>
              <a:t>my_location.end</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(8^9)</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49</a:t>
            </a:fld>
            <a:endParaRPr lang="fr-FR"/>
          </a:p>
        </p:txBody>
      </p:sp>
    </p:spTree>
    <p:extLst>
      <p:ext uri="{BB962C8B-B14F-4D97-AF65-F5344CB8AC3E}">
        <p14:creationId xmlns:p14="http://schemas.microsoft.com/office/powerpoint/2010/main" val="4071905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Note that gene and CDS features from </a:t>
            </a:r>
            <a:r>
              <a:rPr lang="en-US" sz="1200" kern="1200" dirty="0" err="1" smtClean="0">
                <a:solidFill>
                  <a:schemeClr val="tx1"/>
                </a:solidFill>
                <a:effectLst/>
                <a:latin typeface="+mn-lt"/>
                <a:ea typeface="+mn-ea"/>
                <a:cs typeface="+mn-cs"/>
              </a:rPr>
              <a:t>GenBank</a:t>
            </a:r>
            <a:r>
              <a:rPr lang="en-US" sz="1200" kern="1200" dirty="0" smtClean="0">
                <a:solidFill>
                  <a:schemeClr val="tx1"/>
                </a:solidFill>
                <a:effectLst/>
                <a:latin typeface="+mn-lt"/>
                <a:ea typeface="+mn-ea"/>
                <a:cs typeface="+mn-cs"/>
              </a:rPr>
              <a:t> or EMBL les defined with joins are the union of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exons - they do not cover any introns.</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51</a:t>
            </a:fld>
            <a:endParaRPr lang="fr-FR"/>
          </a:p>
        </p:txBody>
      </p:sp>
    </p:spTree>
    <p:extLst>
      <p:ext uri="{BB962C8B-B14F-4D97-AF65-F5344CB8AC3E}">
        <p14:creationId xmlns:p14="http://schemas.microsoft.com/office/powerpoint/2010/main" val="4027353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human readable summary of most of the annotation data for the</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SeqRecord</a:t>
            </a:r>
            <a:endParaRPr lang="en-US"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65</a:t>
            </a:fld>
            <a:endParaRPr lang="fr-FR"/>
          </a:p>
        </p:txBody>
      </p:sp>
    </p:spTree>
    <p:extLst>
      <p:ext uri="{BB962C8B-B14F-4D97-AF65-F5344CB8AC3E}">
        <p14:creationId xmlns:p14="http://schemas.microsoft.com/office/powerpoint/2010/main" val="410977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specify the alphabet explicitly</a:t>
            </a:r>
            <a:endParaRPr lang="en-US"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10</a:t>
            </a:fld>
            <a:endParaRPr lang="fr-FR"/>
          </a:p>
        </p:txBody>
      </p:sp>
    </p:spTree>
    <p:extLst>
      <p:ext uri="{BB962C8B-B14F-4D97-AF65-F5344CB8AC3E}">
        <p14:creationId xmlns:p14="http://schemas.microsoft.com/office/powerpoint/2010/main" val="3642690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mr-IN" sz="1200" kern="1200" dirty="0" smtClean="0">
                <a:solidFill>
                  <a:schemeClr val="tx1"/>
                </a:solidFill>
                <a:effectLst/>
                <a:latin typeface="+mn-lt"/>
                <a:ea typeface="+mn-ea"/>
                <a:cs typeface="+mn-cs"/>
              </a:rPr>
              <a:t>&gt;&gt;&gt; print(len(my_seq))</a:t>
            </a:r>
            <a:endParaRPr lang="mr-IN"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11</a:t>
            </a:fld>
            <a:endParaRPr lang="fr-FR"/>
          </a:p>
        </p:txBody>
      </p:sp>
    </p:spTree>
    <p:extLst>
      <p:ext uri="{BB962C8B-B14F-4D97-AF65-F5344CB8AC3E}">
        <p14:creationId xmlns:p14="http://schemas.microsoft.com/office/powerpoint/2010/main" val="1065772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&gt;&gt;&gt; from </a:t>
            </a:r>
            <a:r>
              <a:rPr lang="en-US" dirty="0" err="1" smtClean="0"/>
              <a:t>Bio.Seq</a:t>
            </a:r>
            <a:r>
              <a:rPr lang="en-US" dirty="0" smtClean="0"/>
              <a:t> import </a:t>
            </a:r>
            <a:r>
              <a:rPr lang="en-US" dirty="0" err="1" smtClean="0"/>
              <a:t>Seq</a:t>
            </a:r>
            <a:endParaRPr lang="en-US" dirty="0" smtClean="0"/>
          </a:p>
          <a:p>
            <a:r>
              <a:rPr lang="en-US" dirty="0" smtClean="0"/>
              <a:t>&gt;&gt;&gt; from </a:t>
            </a:r>
            <a:r>
              <a:rPr lang="en-US" dirty="0" err="1" smtClean="0"/>
              <a:t>Bio.Alphabet</a:t>
            </a:r>
            <a:r>
              <a:rPr lang="en-US" dirty="0" smtClean="0"/>
              <a:t> import IUPAC</a:t>
            </a:r>
          </a:p>
          <a:p>
            <a:r>
              <a:rPr lang="en-US" dirty="0" smtClean="0"/>
              <a:t>&gt;&gt;&gt; from </a:t>
            </a:r>
            <a:r>
              <a:rPr lang="en-US" dirty="0" err="1" smtClean="0"/>
              <a:t>Bio.SeqUtils</a:t>
            </a:r>
            <a:r>
              <a:rPr lang="en-US" dirty="0" smtClean="0"/>
              <a:t> import GC</a:t>
            </a:r>
          </a:p>
          <a:p>
            <a:r>
              <a:rPr lang="en-US" dirty="0" smtClean="0"/>
              <a:t>&gt;&gt;&gt; </a:t>
            </a:r>
            <a:r>
              <a:rPr lang="en-US" dirty="0" err="1" smtClean="0"/>
              <a:t>my_seq</a:t>
            </a:r>
            <a:r>
              <a:rPr lang="en-US" dirty="0" smtClean="0"/>
              <a:t> = </a:t>
            </a:r>
            <a:r>
              <a:rPr lang="en-US" dirty="0" err="1" smtClean="0"/>
              <a:t>Seq</a:t>
            </a:r>
            <a:r>
              <a:rPr lang="en-US" dirty="0" smtClean="0"/>
              <a:t>('GATCGATGGGCCTATATAGGATCGAAAATCGC', </a:t>
            </a:r>
            <a:r>
              <a:rPr lang="en-US" dirty="0" err="1" smtClean="0"/>
              <a:t>IUPAC.unambiguous_dna</a:t>
            </a:r>
            <a:r>
              <a:rPr lang="en-US" dirty="0" smtClean="0"/>
              <a:t>)</a:t>
            </a:r>
          </a:p>
          <a:p>
            <a:r>
              <a:rPr lang="en-US" dirty="0" smtClean="0"/>
              <a:t>&gt;&gt;&gt; GC(</a:t>
            </a:r>
            <a:r>
              <a:rPr lang="en-US" dirty="0" err="1" smtClean="0"/>
              <a:t>my_seq</a:t>
            </a:r>
            <a:r>
              <a:rPr lang="en-US" dirty="0" smtClean="0"/>
              <a:t>)</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13</a:t>
            </a:fld>
            <a:endParaRPr lang="fr-FR"/>
          </a:p>
        </p:txBody>
      </p:sp>
    </p:spTree>
    <p:extLst>
      <p:ext uri="{BB962C8B-B14F-4D97-AF65-F5344CB8AC3E}">
        <p14:creationId xmlns:p14="http://schemas.microsoft.com/office/powerpoint/2010/main" val="3669486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First item is included (i.e. 4 in this case) and the last is excluded (12 in this case)</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14</a:t>
            </a:fld>
            <a:endParaRPr lang="fr-FR"/>
          </a:p>
        </p:txBody>
      </p:sp>
    </p:spTree>
    <p:extLst>
      <p:ext uri="{BB962C8B-B14F-4D97-AF65-F5344CB8AC3E}">
        <p14:creationId xmlns:p14="http://schemas.microsoft.com/office/powerpoint/2010/main" val="2375458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Also use the</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Seq</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object directly with a</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placeholder when using the Python string formatting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 interpolation operator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15</a:t>
            </a:fld>
            <a:endParaRPr lang="fr-FR"/>
          </a:p>
        </p:txBody>
      </p:sp>
    </p:spTree>
    <p:extLst>
      <p:ext uri="{BB962C8B-B14F-4D97-AF65-F5344CB8AC3E}">
        <p14:creationId xmlns:p14="http://schemas.microsoft.com/office/powerpoint/2010/main" val="883335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Adding a generic nucleotide sequence to an unambiguous IUPAC DNA sequence, resulting in an ambiguous nucleotide sequence:</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16</a:t>
            </a:fld>
            <a:endParaRPr lang="fr-FR"/>
          </a:p>
        </p:txBody>
      </p:sp>
    </p:spTree>
    <p:extLst>
      <p:ext uri="{BB962C8B-B14F-4D97-AF65-F5344CB8AC3E}">
        <p14:creationId xmlns:p14="http://schemas.microsoft.com/office/powerpoint/2010/main" val="4131387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mr-IN" dirty="0" smtClean="0"/>
              <a:t>Seq('ACGTAACCGGTT', DNAAlphabet())</a:t>
            </a:r>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17</a:t>
            </a:fld>
            <a:endParaRPr lang="fr-FR"/>
          </a:p>
        </p:txBody>
      </p:sp>
    </p:spTree>
    <p:extLst>
      <p:ext uri="{BB962C8B-B14F-4D97-AF65-F5344CB8AC3E}">
        <p14:creationId xmlns:p14="http://schemas.microsoft.com/office/powerpoint/2010/main" val="1394911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1" name="Triangle rectangle 10"/>
          <p:cNvSpPr/>
          <p:nvPr userDrawn="1"/>
        </p:nvSpPr>
        <p:spPr>
          <a:xfrm flipV="1">
            <a:off x="0" y="-6"/>
            <a:ext cx="9144000" cy="4429827"/>
          </a:xfrm>
          <a:prstGeom prst="rtTriangle">
            <a:avLst/>
          </a:prstGeom>
          <a:solidFill>
            <a:srgbClr val="009DE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rgbClr val="000000"/>
                </a:solidFill>
                <a:effectLst/>
                <a:uLnTx/>
                <a:uFillTx/>
                <a:latin typeface="Arial"/>
                <a:ea typeface="+mn-ea"/>
                <a:cs typeface="+mn-cs"/>
              </a:rPr>
              <a:t> </a:t>
            </a:r>
            <a:endParaRPr kumimoji="0" lang="fr-FR" sz="1800" b="0" i="0" u="none" strike="noStrike" kern="0" cap="none" spc="0" normalizeH="0" baseline="0" noProof="0" dirty="0">
              <a:ln>
                <a:noFill/>
              </a:ln>
              <a:solidFill>
                <a:srgbClr val="000000"/>
              </a:solidFill>
              <a:effectLst/>
              <a:uLnTx/>
              <a:uFillTx/>
              <a:latin typeface="Arial"/>
              <a:ea typeface="+mn-ea"/>
              <a:cs typeface="+mn-cs"/>
            </a:endParaRPr>
          </a:p>
        </p:txBody>
      </p:sp>
      <p:sp>
        <p:nvSpPr>
          <p:cNvPr id="13" name="Sous-titre 2"/>
          <p:cNvSpPr>
            <a:spLocks noGrp="1"/>
          </p:cNvSpPr>
          <p:nvPr>
            <p:ph type="subTitle" idx="1"/>
          </p:nvPr>
        </p:nvSpPr>
        <p:spPr>
          <a:xfrm>
            <a:off x="1989073" y="2341150"/>
            <a:ext cx="5462301" cy="2083093"/>
          </a:xfrm>
          <a:prstGeom prst="rect">
            <a:avLst/>
          </a:prstGeom>
          <a:solidFill>
            <a:srgbClr val="443A31"/>
          </a:solidFill>
        </p:spPr>
        <p:txBody>
          <a:bodyPr lIns="180000" tIns="180000" rIns="180000" bIns="180000" anchor="ct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rgbClr val="FFFFFF"/>
                </a:solidFill>
                <a:effectLst/>
                <a:uLnTx/>
                <a:uFillTx/>
              </a:rPr>
              <a:t>Cliquez pour modifier le style des sous-titres du masque</a:t>
            </a:r>
            <a:endParaRPr kumimoji="0" lang="fr-FR" sz="1800" b="0" i="0" u="none" strike="noStrike" kern="0" cap="none" spc="0" normalizeH="0" baseline="0" noProof="0" dirty="0">
              <a:ln>
                <a:noFill/>
              </a:ln>
              <a:solidFill>
                <a:srgbClr val="FFFFFF"/>
              </a:solidFill>
              <a:effectLst/>
              <a:uLnTx/>
              <a:uFillTx/>
            </a:endParaRPr>
          </a:p>
        </p:txBody>
      </p:sp>
      <p:pic>
        <p:nvPicPr>
          <p:cNvPr id="14" name="Image 13" descr="Animationx10.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38317" y="5350058"/>
            <a:ext cx="3184430" cy="1279341"/>
          </a:xfrm>
          <a:prstGeom prst="rect">
            <a:avLst/>
          </a:prstGeom>
        </p:spPr>
      </p:pic>
      <p:sp>
        <p:nvSpPr>
          <p:cNvPr id="15" name="Titre 14"/>
          <p:cNvSpPr>
            <a:spLocks noGrp="1"/>
          </p:cNvSpPr>
          <p:nvPr>
            <p:ph type="title"/>
          </p:nvPr>
        </p:nvSpPr>
        <p:spPr>
          <a:xfrm>
            <a:off x="203199" y="262056"/>
            <a:ext cx="6400800" cy="2066512"/>
          </a:xfrm>
        </p:spPr>
        <p:txBody>
          <a:bodyPr/>
          <a:lstStyle>
            <a:lvl1pPr>
              <a:defRPr>
                <a:solidFill>
                  <a:srgbClr val="FFFFFF"/>
                </a:solidFill>
              </a:defRPr>
            </a:lvl1pPr>
          </a:lstStyle>
          <a:p>
            <a:r>
              <a:rPr lang="fr-FR" dirty="0" smtClean="0"/>
              <a:t>Cliquez et modifiez le titre</a:t>
            </a:r>
            <a:endParaRPr lang="fr-FR" dirty="0"/>
          </a:p>
        </p:txBody>
      </p:sp>
    </p:spTree>
    <p:extLst>
      <p:ext uri="{BB962C8B-B14F-4D97-AF65-F5344CB8AC3E}">
        <p14:creationId xmlns:p14="http://schemas.microsoft.com/office/powerpoint/2010/main" val="3110068691"/>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p>
        </p:txBody>
      </p:sp>
      <p:pic>
        <p:nvPicPr>
          <p:cNvPr id="4" name="Image 3" descr="Animationx10.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9412" y="2703766"/>
            <a:ext cx="7688302" cy="3088766"/>
          </a:xfrm>
          <a:prstGeom prst="rect">
            <a:avLst/>
          </a:prstGeom>
        </p:spPr>
      </p:pic>
      <p:sp>
        <p:nvSpPr>
          <p:cNvPr id="5" name="Triangle rectangle 4"/>
          <p:cNvSpPr/>
          <p:nvPr userDrawn="1"/>
        </p:nvSpPr>
        <p:spPr>
          <a:xfrm flipV="1">
            <a:off x="0" y="-6"/>
            <a:ext cx="9144000" cy="3479806"/>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bg1"/>
                </a:solidFill>
              </a:rPr>
              <a:t> </a:t>
            </a:r>
            <a:endParaRPr lang="fr-FR" dirty="0">
              <a:solidFill>
                <a:schemeClr val="bg1"/>
              </a:solidFill>
            </a:endParaRPr>
          </a:p>
        </p:txBody>
      </p:sp>
      <p:sp>
        <p:nvSpPr>
          <p:cNvPr id="6" name="Triangle rectangle 5"/>
          <p:cNvSpPr/>
          <p:nvPr userDrawn="1"/>
        </p:nvSpPr>
        <p:spPr>
          <a:xfrm flipH="1">
            <a:off x="0" y="6248400"/>
            <a:ext cx="9144000" cy="609600"/>
          </a:xfrm>
          <a:prstGeom prst="rtTriangle">
            <a:avLst/>
          </a:prstGeom>
          <a:solidFill>
            <a:schemeClr val="bg2"/>
          </a:solidFill>
          <a:ln w="190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bg1"/>
                </a:solidFill>
              </a:rPr>
              <a:t> </a:t>
            </a:r>
            <a:endParaRPr lang="fr-FR" dirty="0">
              <a:solidFill>
                <a:schemeClr val="bg1"/>
              </a:solidFill>
            </a:endParaRPr>
          </a:p>
        </p:txBody>
      </p:sp>
    </p:spTree>
    <p:extLst>
      <p:ext uri="{BB962C8B-B14F-4D97-AF65-F5344CB8AC3E}">
        <p14:creationId xmlns:p14="http://schemas.microsoft.com/office/powerpoint/2010/main" val="93900650"/>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ogner un rectangle à un seul coin 6"/>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smtClean="0"/>
              <a:t>Cliquez et modifiez le titre</a:t>
            </a:r>
            <a:endParaRPr lang="fr-FR" dirty="0"/>
          </a:p>
        </p:txBody>
      </p:sp>
      <p:sp>
        <p:nvSpPr>
          <p:cNvPr id="3" name="Espace réservé du contenu 2"/>
          <p:cNvSpPr>
            <a:spLocks noGrp="1"/>
          </p:cNvSpPr>
          <p:nvPr>
            <p:ph idx="1" hasCustomPrompt="1"/>
          </p:nvPr>
        </p:nvSpPr>
        <p:spPr>
          <a:xfrm>
            <a:off x="279400" y="1236134"/>
            <a:ext cx="8644466" cy="4890030"/>
          </a:xfrm>
        </p:spPr>
        <p:txBody>
          <a:bodyPr>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a:lvl5pPr>
          </a:lstStyle>
          <a:p>
            <a:pPr marL="0" marR="0" lvl="0" indent="0" algn="l" defTabSz="457200" rtl="0" eaLnBrk="1" fontAlgn="auto" latinLnBrk="0" hangingPunct="1">
              <a:lnSpc>
                <a:spcPct val="100000"/>
              </a:lnSpc>
              <a:spcBef>
                <a:spcPct val="20000"/>
              </a:spcBef>
              <a:spcAft>
                <a:spcPts val="0"/>
              </a:spcAft>
              <a:buClrTx/>
              <a:buSzTx/>
              <a:tabLst/>
              <a:defRPr/>
            </a:pPr>
            <a:r>
              <a:rPr kumimoji="0" lang="fr-FR" sz="2000" b="0" i="0" u="none" strike="noStrike" kern="1200" cap="none" spc="0" normalizeH="0" baseline="0" noProof="0" dirty="0" smtClean="0">
                <a:ln>
                  <a:noFill/>
                </a:ln>
                <a:solidFill>
                  <a:srgbClr val="000000"/>
                </a:solidFill>
                <a:effectLst/>
                <a:uLnTx/>
                <a:uFillTx/>
                <a:latin typeface="+mn-lt"/>
                <a:ea typeface="+mn-ea"/>
                <a:cs typeface="+mn-cs"/>
              </a:rPr>
              <a:t> Cliquez pour modifier les styles du texte du masque</a:t>
            </a:r>
          </a:p>
          <a:p>
            <a:pPr marL="742950" marR="0" lvl="1" indent="-285750" algn="l" defTabSz="457200" rtl="0" eaLnBrk="1" fontAlgn="auto" latinLnBrk="0" hangingPunct="1">
              <a:lnSpc>
                <a:spcPct val="100000"/>
              </a:lnSpc>
              <a:spcBef>
                <a:spcPct val="20000"/>
              </a:spcBef>
              <a:spcAft>
                <a:spcPts val="0"/>
              </a:spcAft>
              <a:buClr>
                <a:srgbClr val="009DE0"/>
              </a:buClr>
              <a:buSzTx/>
              <a:buFont typeface="Arial"/>
              <a:buChar char="›"/>
              <a:tabLst/>
              <a:defRPr/>
            </a:pPr>
            <a:r>
              <a:rPr kumimoji="0" lang="fr-FR" sz="1600" b="0" i="0" u="none" strike="noStrike" kern="1200" cap="none" spc="0" normalizeH="0" baseline="0" noProof="0" dirty="0" smtClean="0">
                <a:ln>
                  <a:noFill/>
                </a:ln>
                <a:solidFill>
                  <a:srgbClr val="000000"/>
                </a:solidFill>
                <a:effectLst/>
                <a:uLnTx/>
                <a:uFillTx/>
                <a:latin typeface="+mn-lt"/>
                <a:ea typeface="+mn-ea"/>
                <a:cs typeface="+mn-cs"/>
              </a:rPr>
              <a:t>Deuxième niveau</a:t>
            </a: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r>
              <a:rPr kumimoji="0" lang="fr-FR" sz="1600" b="0" i="0" u="none" strike="noStrike" kern="1200" cap="none" spc="0" normalizeH="0" baseline="0" noProof="0" dirty="0" smtClean="0">
                <a:ln>
                  <a:noFill/>
                </a:ln>
                <a:solidFill>
                  <a:srgbClr val="000000"/>
                </a:solidFill>
                <a:effectLst/>
                <a:uLnTx/>
                <a:uFillTx/>
                <a:latin typeface="+mn-lt"/>
                <a:ea typeface="+mn-ea"/>
                <a:cs typeface="+mn-cs"/>
              </a:rPr>
              <a:t>Troisième niveau</a:t>
            </a:r>
          </a:p>
          <a:p>
            <a:pPr marL="1600200" marR="0" lvl="3" indent="-228600" algn="l" defTabSz="457200" rtl="0" eaLnBrk="1" fontAlgn="auto" latinLnBrk="0" hangingPunct="1">
              <a:lnSpc>
                <a:spcPct val="100000"/>
              </a:lnSpc>
              <a:spcBef>
                <a:spcPct val="20000"/>
              </a:spcBef>
              <a:spcAft>
                <a:spcPts val="0"/>
              </a:spcAft>
              <a:buClrTx/>
              <a:buSzTx/>
              <a:buFont typeface="Arial"/>
              <a:buChar char="–"/>
              <a:tabLst/>
              <a:defRPr/>
            </a:pPr>
            <a:r>
              <a:rPr kumimoji="0" lang="fr-FR" sz="1600" b="0" i="0" u="none" strike="noStrike" kern="1200" cap="none" spc="0" normalizeH="0" baseline="0" noProof="0" dirty="0" smtClean="0">
                <a:ln>
                  <a:noFill/>
                </a:ln>
                <a:solidFill>
                  <a:srgbClr val="000000"/>
                </a:solidFill>
                <a:effectLst/>
                <a:uLnTx/>
                <a:uFillTx/>
                <a:latin typeface="+mn-lt"/>
                <a:ea typeface="+mn-ea"/>
                <a:cs typeface="+mn-cs"/>
              </a:rPr>
              <a:t>Quatrième niveau</a:t>
            </a:r>
          </a:p>
          <a:p>
            <a:pPr marL="2057400" marR="0" lvl="4" indent="-228600" algn="l" defTabSz="457200" rtl="0" eaLnBrk="1" fontAlgn="auto" latinLnBrk="0" hangingPunct="1">
              <a:lnSpc>
                <a:spcPct val="100000"/>
              </a:lnSpc>
              <a:spcBef>
                <a:spcPct val="20000"/>
              </a:spcBef>
              <a:spcAft>
                <a:spcPts val="0"/>
              </a:spcAft>
              <a:buClrTx/>
              <a:buSzTx/>
              <a:buFont typeface="Arial"/>
              <a:buChar char="»"/>
              <a:tabLst/>
              <a:defRPr/>
            </a:pPr>
            <a:r>
              <a:rPr kumimoji="0" lang="fr-FR" sz="1600" b="0" i="0" u="none" strike="noStrike" kern="1200" cap="none" spc="0" normalizeH="0" baseline="0" noProof="0" dirty="0" smtClean="0">
                <a:ln>
                  <a:noFill/>
                </a:ln>
                <a:solidFill>
                  <a:srgbClr val="000000"/>
                </a:solidFill>
                <a:effectLst/>
                <a:uLnTx/>
                <a:uFillTx/>
                <a:latin typeface="+mn-lt"/>
                <a:ea typeface="+mn-ea"/>
                <a:cs typeface="+mn-cs"/>
              </a:rPr>
              <a:t>Cinquième niveau</a:t>
            </a:r>
            <a:endParaRPr kumimoji="0" lang="fr-FR" sz="1600" b="0" i="0" u="none" strike="noStrike" kern="1200" cap="none" spc="0" normalizeH="0" baseline="0" noProof="0" dirty="0">
              <a:ln>
                <a:noFill/>
              </a:ln>
              <a:solidFill>
                <a:srgbClr val="000000"/>
              </a:solidFill>
              <a:effectLst/>
              <a:uLnTx/>
              <a:uFillTx/>
              <a:latin typeface="+mn-lt"/>
              <a:ea typeface="+mn-ea"/>
              <a:cs typeface="+mn-cs"/>
            </a:endParaRPr>
          </a:p>
        </p:txBody>
      </p:sp>
      <p:sp>
        <p:nvSpPr>
          <p:cNvPr id="4"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751463B9-2A29-154C-A5AC-383AEA094CA9}" type="datetime1">
              <a:rPr lang="fr-FR" smtClean="0"/>
              <a:t>09/11/16</a:t>
            </a:fld>
            <a:endParaRPr lang="fr-FR" dirty="0"/>
          </a:p>
        </p:txBody>
      </p:sp>
      <p:sp>
        <p:nvSpPr>
          <p:cNvPr id="5"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a:t>
            </a:fld>
            <a:endParaRPr lang="fr-FR" dirty="0"/>
          </a:p>
        </p:txBody>
      </p:sp>
      <p:pic>
        <p:nvPicPr>
          <p:cNvPr id="8" name="Image 7"/>
          <p:cNvPicPr>
            <a:picLocks noChangeAspect="1"/>
          </p:cNvPicPr>
          <p:nvPr userDrawn="1"/>
        </p:nvPicPr>
        <p:blipFill>
          <a:blip r:embed="rId2"/>
          <a:stretch>
            <a:fillRect/>
          </a:stretch>
        </p:blipFill>
        <p:spPr>
          <a:xfrm>
            <a:off x="8690607" y="6404607"/>
            <a:ext cx="466094" cy="466094"/>
          </a:xfrm>
          <a:prstGeom prst="rect">
            <a:avLst/>
          </a:prstGeom>
        </p:spPr>
      </p:pic>
      <p:cxnSp>
        <p:nvCxnSpPr>
          <p:cNvPr id="10" name="Connecteur droit 9"/>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700693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261534"/>
            <a:ext cx="4038600" cy="4864630"/>
          </a:xfrm>
        </p:spPr>
        <p:txBody>
          <a:bodyPr/>
          <a:lstStyle>
            <a:lvl1pPr marL="342900" indent="-342900">
              <a:buClr>
                <a:schemeClr val="accent6"/>
              </a:buClr>
              <a:buFont typeface="Brix Slab Bold" pitchFamily="50"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4648200" y="1261534"/>
            <a:ext cx="4038600" cy="4864629"/>
          </a:xfrm>
        </p:spPr>
        <p:txBody>
          <a:bodyPr/>
          <a:lstStyle>
            <a:lvl1pPr marL="342900" indent="-342900">
              <a:buClr>
                <a:schemeClr val="accent6"/>
              </a:buClr>
              <a:buFont typeface="Brix Slab Bold" pitchFamily="50"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Rogner un rectangle à un seul coin 8"/>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smtClean="0"/>
              <a:t>Cliquez et modifiez le titre</a:t>
            </a:r>
            <a:endParaRPr lang="fr-FR" dirty="0"/>
          </a:p>
        </p:txBody>
      </p:sp>
      <p:pic>
        <p:nvPicPr>
          <p:cNvPr id="14" name="Image 13"/>
          <p:cNvPicPr>
            <a:picLocks noChangeAspect="1"/>
          </p:cNvPicPr>
          <p:nvPr userDrawn="1"/>
        </p:nvPicPr>
        <p:blipFill>
          <a:blip r:embed="rId2"/>
          <a:stretch>
            <a:fillRect/>
          </a:stretch>
        </p:blipFill>
        <p:spPr>
          <a:xfrm>
            <a:off x="8690607" y="6404607"/>
            <a:ext cx="466094" cy="466094"/>
          </a:xfrm>
          <a:prstGeom prst="rect">
            <a:avLst/>
          </a:prstGeom>
        </p:spPr>
      </p:pic>
      <p:sp>
        <p:nvSpPr>
          <p:cNvPr id="16"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093F68C3-195D-9E4F-A0F2-F73993E4FFAC}" type="datetime1">
              <a:rPr lang="fr-FR" smtClean="0"/>
              <a:t>09/11/16</a:t>
            </a:fld>
            <a:endParaRPr lang="fr-FR" dirty="0"/>
          </a:p>
        </p:txBody>
      </p:sp>
      <p:sp>
        <p:nvSpPr>
          <p:cNvPr id="17"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smtClean="0"/>
              <a:t>Python pour la biologie</a:t>
            </a:r>
            <a:endParaRPr lang="fr-FR" dirty="0"/>
          </a:p>
        </p:txBody>
      </p:sp>
      <p:sp>
        <p:nvSpPr>
          <p:cNvPr id="18"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a:t>
            </a:fld>
            <a:endParaRPr lang="fr-FR" dirty="0"/>
          </a:p>
        </p:txBody>
      </p:sp>
      <p:cxnSp>
        <p:nvCxnSpPr>
          <p:cNvPr id="19" name="Connecteur droit 18"/>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695197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6" name="Rectangle 5"/>
          <p:cNvSpPr/>
          <p:nvPr userDrawn="1"/>
        </p:nvSpPr>
        <p:spPr>
          <a:xfrm>
            <a:off x="0" y="0"/>
            <a:ext cx="9144000" cy="5157193"/>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ZoneTexte 6"/>
          <p:cNvSpPr txBox="1"/>
          <p:nvPr userDrawn="1"/>
        </p:nvSpPr>
        <p:spPr>
          <a:xfrm>
            <a:off x="429444" y="5759564"/>
            <a:ext cx="6768752" cy="584775"/>
          </a:xfrm>
          <a:prstGeom prst="rect">
            <a:avLst/>
          </a:prstGeom>
          <a:noFill/>
        </p:spPr>
        <p:txBody>
          <a:bodyPr wrap="square" rtlCol="0">
            <a:spAutoFit/>
          </a:bodyPr>
          <a:lstStyle/>
          <a:p>
            <a:r>
              <a:rPr lang="fr-FR" sz="3200" dirty="0" smtClean="0">
                <a:solidFill>
                  <a:srgbClr val="009DE0"/>
                </a:solidFill>
              </a:rPr>
              <a:t>Chapitre 2</a:t>
            </a:r>
            <a:endParaRPr lang="fr-FR" sz="3200" dirty="0">
              <a:solidFill>
                <a:srgbClr val="009DE0"/>
              </a:solidFill>
            </a:endParaRPr>
          </a:p>
        </p:txBody>
      </p:sp>
      <p:sp>
        <p:nvSpPr>
          <p:cNvPr id="8" name="Triangle isocèle 7"/>
          <p:cNvSpPr/>
          <p:nvPr userDrawn="1"/>
        </p:nvSpPr>
        <p:spPr>
          <a:xfrm rot="10800000">
            <a:off x="0" y="0"/>
            <a:ext cx="9144000" cy="5157192"/>
          </a:xfrm>
          <a:prstGeom prst="triangle">
            <a:avLst>
              <a:gd name="adj" fmla="val 100000"/>
            </a:avLst>
          </a:prstGeom>
          <a:solidFill>
            <a:srgbClr val="443A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n>
                <a:noFill/>
              </a:ln>
            </a:endParaRPr>
          </a:p>
        </p:txBody>
      </p:sp>
      <p:pic>
        <p:nvPicPr>
          <p:cNvPr id="9" name="Image 8" descr="Animationx10.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51492" y="5668744"/>
            <a:ext cx="1977280" cy="794369"/>
          </a:xfrm>
          <a:prstGeom prst="rect">
            <a:avLst/>
          </a:prstGeom>
        </p:spPr>
      </p:pic>
    </p:spTree>
    <p:extLst>
      <p:ext uri="{BB962C8B-B14F-4D97-AF65-F5344CB8AC3E}">
        <p14:creationId xmlns:p14="http://schemas.microsoft.com/office/powerpoint/2010/main" val="1201196699"/>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pic>
        <p:nvPicPr>
          <p:cNvPr id="4" name="Espace réservé du contenu 3"/>
          <p:cNvPicPr>
            <a:picLocks noChangeAspect="1"/>
          </p:cNvPicPr>
          <p:nvPr userDrawn="1"/>
        </p:nvPicPr>
        <p:blipFill>
          <a:blip r:embed="rId2"/>
          <a:srcRect t="18855" b="18855"/>
          <a:stretch>
            <a:fillRect/>
          </a:stretch>
        </p:blipFill>
        <p:spPr>
          <a:xfrm>
            <a:off x="4174859" y="1308100"/>
            <a:ext cx="4622000" cy="3022601"/>
          </a:xfrm>
          <a:prstGeom prst="rect">
            <a:avLst/>
          </a:prstGeom>
          <a:ln>
            <a:solidFill>
              <a:srgbClr val="009DE0"/>
            </a:solidFill>
          </a:ln>
        </p:spPr>
      </p:pic>
      <p:sp>
        <p:nvSpPr>
          <p:cNvPr id="5" name="Triangle rectangle 4"/>
          <p:cNvSpPr/>
          <p:nvPr userDrawn="1"/>
        </p:nvSpPr>
        <p:spPr>
          <a:xfrm flipH="1">
            <a:off x="7980618" y="3597542"/>
            <a:ext cx="816241" cy="73315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p:cNvSpPr/>
          <p:nvPr userDrawn="1"/>
        </p:nvSpPr>
        <p:spPr>
          <a:xfrm>
            <a:off x="6714238" y="4390891"/>
            <a:ext cx="2082621" cy="215444"/>
          </a:xfrm>
          <a:prstGeom prst="rect">
            <a:avLst/>
          </a:prstGeom>
        </p:spPr>
        <p:txBody>
          <a:bodyPr wrap="none">
            <a:spAutoFit/>
          </a:bodyPr>
          <a:lstStyle/>
          <a:p>
            <a:pPr algn="r"/>
            <a:r>
              <a:rPr lang="fr-FR" sz="1200" baseline="30000" dirty="0"/>
              <a:t>reptiumende re omnisinis dolori blaccup</a:t>
            </a:r>
            <a:endParaRPr lang="fr-FR" sz="1200" dirty="0"/>
          </a:p>
        </p:txBody>
      </p:sp>
      <p:sp>
        <p:nvSpPr>
          <p:cNvPr id="7" name="ZoneTexte 6"/>
          <p:cNvSpPr txBox="1"/>
          <p:nvPr userDrawn="1"/>
        </p:nvSpPr>
        <p:spPr>
          <a:xfrm>
            <a:off x="4174859" y="4795579"/>
            <a:ext cx="4545800" cy="14628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tIns="280800" rtlCol="0">
            <a:noAutofit/>
          </a:bodyPr>
          <a:lstStyle/>
          <a:p>
            <a:pPr>
              <a:buSzPct val="90000"/>
            </a:pPr>
            <a:r>
              <a:rPr lang="fr-FR" baseline="30000" dirty="0">
                <a:solidFill>
                  <a:srgbClr val="FFFFFF"/>
                </a:solidFill>
              </a:rPr>
              <a:t>Itas eaquis et </a:t>
            </a:r>
            <a:r>
              <a:rPr lang="fr-FR" b="1" baseline="30000" dirty="0">
                <a:solidFill>
                  <a:srgbClr val="FFFFFF"/>
                </a:solidFill>
              </a:rPr>
              <a:t>excerferum nuscien </a:t>
            </a:r>
            <a:r>
              <a:rPr lang="fr-FR" baseline="30000" dirty="0">
                <a:solidFill>
                  <a:srgbClr val="FFFFFF"/>
                </a:solidFill>
              </a:rPr>
              <a:t>ditione dic tem hiciliciist, con rem aut volest, sedi doles erro te sa sam volum dolumqui aceprae eicipsa </a:t>
            </a:r>
            <a:r>
              <a:rPr lang="fr-FR" baseline="30000" dirty="0" smtClean="0">
                <a:solidFill>
                  <a:srgbClr val="FFFFFF"/>
                </a:solidFill>
              </a:rPr>
              <a:t>pelesequod</a:t>
            </a:r>
            <a:endParaRPr lang="fr-FR" baseline="30000" dirty="0">
              <a:solidFill>
                <a:srgbClr val="FFFFFF"/>
              </a:solidFill>
            </a:endParaRPr>
          </a:p>
        </p:txBody>
      </p:sp>
      <p:sp>
        <p:nvSpPr>
          <p:cNvPr id="8" name="Espace réservé du contenu 2"/>
          <p:cNvSpPr txBox="1">
            <a:spLocks/>
          </p:cNvSpPr>
          <p:nvPr userDrawn="1"/>
        </p:nvSpPr>
        <p:spPr>
          <a:xfrm>
            <a:off x="4064709" y="4648519"/>
            <a:ext cx="934850" cy="294122"/>
          </a:xfrm>
          <a:prstGeom prst="rect">
            <a:avLst/>
          </a:prstGeom>
          <a:solidFill>
            <a:srgbClr val="FFFFFF"/>
          </a:solidFill>
          <a:ln w="6350" cap="flat" cmpd="sng" algn="ctr">
            <a:solidFill>
              <a:schemeClr val="accent1"/>
            </a:solid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200" b="1" dirty="0" smtClean="0">
                <a:solidFill>
                  <a:schemeClr val="accent1"/>
                </a:solidFill>
              </a:rPr>
              <a:t>titre</a:t>
            </a:r>
            <a:endParaRPr lang="fr-FR" sz="1200" b="1" dirty="0">
              <a:solidFill>
                <a:schemeClr val="accent1"/>
              </a:solidFill>
            </a:endParaRPr>
          </a:p>
        </p:txBody>
      </p:sp>
      <p:sp>
        <p:nvSpPr>
          <p:cNvPr id="9" name="Espace réservé du contenu 2"/>
          <p:cNvSpPr txBox="1">
            <a:spLocks/>
          </p:cNvSpPr>
          <p:nvPr userDrawn="1"/>
        </p:nvSpPr>
        <p:spPr>
          <a:xfrm>
            <a:off x="4064709" y="1109195"/>
            <a:ext cx="1959241" cy="362838"/>
          </a:xfrm>
          <a:prstGeom prst="rect">
            <a:avLst/>
          </a:prstGeom>
          <a:solidFill>
            <a:schemeClr val="accent1"/>
          </a:solidFill>
          <a:ln w="25400" cap="flat" cmpd="sng" algn="ctr">
            <a:no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200" b="1" dirty="0" smtClean="0">
                <a:solidFill>
                  <a:srgbClr val="FFFFFF"/>
                </a:solidFill>
              </a:rPr>
              <a:t>titre</a:t>
            </a:r>
            <a:endParaRPr lang="fr-FR" sz="1200" b="1" dirty="0">
              <a:solidFill>
                <a:srgbClr val="FFFFFF"/>
              </a:solidFill>
            </a:endParaRPr>
          </a:p>
        </p:txBody>
      </p:sp>
      <p:sp>
        <p:nvSpPr>
          <p:cNvPr id="10" name="ZoneTexte 9"/>
          <p:cNvSpPr txBox="1"/>
          <p:nvPr userDrawn="1"/>
        </p:nvSpPr>
        <p:spPr>
          <a:xfrm>
            <a:off x="330200" y="1308100"/>
            <a:ext cx="3594100" cy="5096507"/>
          </a:xfrm>
          <a:prstGeom prst="rect">
            <a:avLst/>
          </a:prstGeom>
          <a:noFill/>
          <a:ln>
            <a:solidFill>
              <a:schemeClr val="accent1"/>
            </a:solidFill>
          </a:ln>
        </p:spPr>
        <p:txBody>
          <a:bodyPr wrap="square" tIns="280800" rtlCol="0">
            <a:noAutofit/>
          </a:bodyPr>
          <a:lstStyle/>
          <a:p>
            <a:pPr>
              <a:buSzPct val="90000"/>
            </a:pPr>
            <a:r>
              <a:rPr lang="fr-FR" sz="3200" b="1" baseline="30000" dirty="0"/>
              <a:t>Itas eaquis et </a:t>
            </a:r>
            <a:endParaRPr lang="fr-FR" sz="3200" b="1" baseline="30000" dirty="0" smtClean="0"/>
          </a:p>
          <a:p>
            <a:pPr>
              <a:buSzPct val="90000"/>
            </a:pPr>
            <a:r>
              <a:rPr lang="fr-FR" sz="2400" b="1" baseline="30000" dirty="0" smtClean="0"/>
              <a:t>excerferum </a:t>
            </a:r>
            <a:r>
              <a:rPr lang="fr-FR" sz="2400" b="1" baseline="30000" dirty="0"/>
              <a:t>nuscien </a:t>
            </a:r>
            <a:r>
              <a:rPr lang="fr-FR" sz="2400" baseline="30000" dirty="0"/>
              <a:t>ditione dic tem hiciliciist, con rem aut volest, sedi doles erro te sa sam volum dolumqui aceprae eicipsa pelesequod que cum hicieni hillant endi consequ iduciet ut lab </a:t>
            </a:r>
            <a:r>
              <a:rPr lang="fr-FR" sz="2400" baseline="30000" dirty="0" err="1"/>
              <a:t>int</a:t>
            </a:r>
            <a:r>
              <a:rPr lang="fr-FR" sz="2400" baseline="30000" dirty="0"/>
              <a:t>.</a:t>
            </a:r>
          </a:p>
          <a:p>
            <a:pPr marL="180975" indent="-165100">
              <a:buClr>
                <a:schemeClr val="accent6"/>
              </a:buClr>
              <a:buSzPct val="50000"/>
              <a:buFont typeface="Arial" panose="020B0604020202020204" pitchFamily="34" charset="0"/>
              <a:buChar char="›"/>
            </a:pPr>
            <a:r>
              <a:rPr lang="fr-FR" sz="2400" baseline="30000" dirty="0" err="1"/>
              <a:t>Ficiunt</a:t>
            </a:r>
            <a:r>
              <a:rPr lang="fr-FR" sz="2400" baseline="30000" dirty="0"/>
              <a:t> </a:t>
            </a:r>
            <a:r>
              <a:rPr lang="fr-FR" sz="2400" baseline="30000" dirty="0" err="1"/>
              <a:t>dolupta</a:t>
            </a:r>
            <a:r>
              <a:rPr lang="fr-FR" sz="2400" baseline="30000" dirty="0"/>
              <a:t> </a:t>
            </a:r>
            <a:r>
              <a:rPr lang="fr-FR" sz="2400" baseline="30000" dirty="0" err="1"/>
              <a:t>cone</a:t>
            </a:r>
            <a:r>
              <a:rPr lang="fr-FR" sz="2400" baseline="30000" dirty="0"/>
              <a:t> </a:t>
            </a:r>
            <a:r>
              <a:rPr lang="fr-FR" sz="2400" baseline="30000" dirty="0" err="1"/>
              <a:t>poris</a:t>
            </a:r>
            <a:r>
              <a:rPr lang="fr-FR" sz="2400" baseline="30000" dirty="0"/>
              <a:t> </a:t>
            </a:r>
            <a:r>
              <a:rPr lang="fr-FR" sz="2400" baseline="30000" dirty="0" err="1"/>
              <a:t>autaquu</a:t>
            </a:r>
            <a:r>
              <a:rPr lang="fr-FR" sz="2400" baseline="30000" dirty="0"/>
              <a:t> </a:t>
            </a:r>
            <a:r>
              <a:rPr lang="fr-FR" sz="2400" baseline="30000" dirty="0" err="1"/>
              <a:t>ndamus</a:t>
            </a:r>
            <a:r>
              <a:rPr lang="fr-FR" sz="2400" baseline="30000" dirty="0"/>
              <a:t>, </a:t>
            </a:r>
            <a:r>
              <a:rPr lang="fr-FR" sz="2400" baseline="30000" dirty="0" err="1"/>
              <a:t>cusciisque</a:t>
            </a:r>
            <a:r>
              <a:rPr lang="fr-FR" sz="2400" baseline="30000" dirty="0"/>
              <a:t> mo tem aut ut </a:t>
            </a:r>
            <a:r>
              <a:rPr lang="fr-FR" sz="2400" baseline="30000" dirty="0" err="1"/>
              <a:t>fugitin</a:t>
            </a:r>
            <a:r>
              <a:rPr lang="fr-FR" sz="2400" baseline="30000" dirty="0"/>
              <a:t> </a:t>
            </a:r>
            <a:r>
              <a:rPr lang="fr-FR" sz="2400" baseline="30000" dirty="0" err="1"/>
              <a:t>ullit</a:t>
            </a:r>
            <a:r>
              <a:rPr lang="fr-FR" sz="2400" baseline="30000" dirty="0"/>
              <a:t>, </a:t>
            </a:r>
            <a:r>
              <a:rPr lang="fr-FR" sz="2400" baseline="30000" dirty="0" err="1" smtClean="0"/>
              <a:t>iliquo</a:t>
            </a:r>
            <a:endParaRPr lang="fr-FR" sz="2400" baseline="30000" dirty="0"/>
          </a:p>
          <a:p>
            <a:pPr marL="180975" indent="-165100">
              <a:buClr>
                <a:schemeClr val="accent6"/>
              </a:buClr>
              <a:buSzPct val="50000"/>
              <a:buFont typeface="Arial" panose="020B0604020202020204" pitchFamily="34" charset="0"/>
              <a:buChar char="›"/>
            </a:pPr>
            <a:r>
              <a:rPr lang="fr-FR" sz="2400" baseline="30000" dirty="0" err="1" smtClean="0"/>
              <a:t>omnis</a:t>
            </a:r>
            <a:r>
              <a:rPr lang="fr-FR" sz="2400" baseline="30000" dirty="0" smtClean="0"/>
              <a:t> </a:t>
            </a:r>
            <a:r>
              <a:rPr lang="fr-FR" sz="2400" baseline="30000" dirty="0" err="1"/>
              <a:t>dolles</a:t>
            </a:r>
            <a:r>
              <a:rPr lang="fr-FR" sz="2400" baseline="30000" dirty="0"/>
              <a:t> </a:t>
            </a:r>
            <a:r>
              <a:rPr lang="fr-FR" sz="2400" baseline="30000" dirty="0" err="1"/>
              <a:t>diorumquam</a:t>
            </a:r>
            <a:r>
              <a:rPr lang="fr-FR" sz="2400" baseline="30000" dirty="0"/>
              <a:t>, </a:t>
            </a:r>
            <a:r>
              <a:rPr lang="fr-FR" sz="2400" baseline="30000" dirty="0" err="1"/>
              <a:t>ius</a:t>
            </a:r>
            <a:r>
              <a:rPr lang="fr-FR" sz="2400" baseline="30000" dirty="0"/>
              <a:t> </a:t>
            </a:r>
            <a:r>
              <a:rPr lang="fr-FR" sz="2400" baseline="30000" dirty="0" err="1"/>
              <a:t>sinvers</a:t>
            </a:r>
            <a:r>
              <a:rPr lang="fr-FR" sz="2400" baseline="30000" dirty="0"/>
              <a:t> </a:t>
            </a:r>
            <a:r>
              <a:rPr lang="fr-FR" sz="2400" baseline="30000" dirty="0" err="1"/>
              <a:t>pelitia</a:t>
            </a:r>
            <a:r>
              <a:rPr lang="fr-FR" sz="2400" baseline="30000" dirty="0"/>
              <a:t> quo </a:t>
            </a:r>
            <a:r>
              <a:rPr lang="fr-FR" sz="2400" baseline="30000" dirty="0" err="1"/>
              <a:t>ea</a:t>
            </a:r>
            <a:r>
              <a:rPr lang="fr-FR" sz="2400" baseline="30000" dirty="0"/>
              <a:t> </a:t>
            </a:r>
            <a:r>
              <a:rPr lang="fr-FR" sz="2400" baseline="30000" dirty="0" err="1"/>
              <a:t>nam</a:t>
            </a:r>
            <a:r>
              <a:rPr lang="fr-FR" sz="2400" baseline="30000" dirty="0"/>
              <a:t> </a:t>
            </a:r>
            <a:r>
              <a:rPr lang="fr-FR" sz="2400" baseline="30000" dirty="0" err="1"/>
              <a:t>repudit</a:t>
            </a:r>
            <a:r>
              <a:rPr lang="fr-FR" sz="2400" baseline="30000" dirty="0"/>
              <a:t> </a:t>
            </a:r>
            <a:r>
              <a:rPr lang="fr-FR" sz="2400" baseline="30000" dirty="0" err="1"/>
              <a:t>atisciam</a:t>
            </a:r>
            <a:r>
              <a:rPr lang="fr-FR" sz="2400" baseline="30000" dirty="0"/>
              <a:t> </a:t>
            </a:r>
            <a:r>
              <a:rPr lang="fr-FR" sz="2400" baseline="30000" dirty="0" err="1"/>
              <a:t>expera</a:t>
            </a:r>
            <a:r>
              <a:rPr lang="fr-FR" sz="2400" baseline="30000" dirty="0"/>
              <a:t> </a:t>
            </a:r>
            <a:r>
              <a:rPr lang="fr-FR" sz="2400" baseline="30000" dirty="0" err="1" smtClean="0"/>
              <a:t>iliciae</a:t>
            </a:r>
            <a:r>
              <a:rPr lang="fr-FR" sz="2400" baseline="30000" dirty="0" smtClean="0"/>
              <a:t> </a:t>
            </a:r>
            <a:r>
              <a:rPr lang="fr-FR" sz="2400" baseline="30000" dirty="0" err="1" smtClean="0"/>
              <a:t>cepernat</a:t>
            </a:r>
            <a:r>
              <a:rPr lang="fr-FR" sz="2400" baseline="30000" dirty="0" smtClean="0"/>
              <a:t> </a:t>
            </a:r>
            <a:r>
              <a:rPr lang="fr-FR" sz="2400" baseline="30000" dirty="0" err="1" smtClean="0"/>
              <a:t>fugitas</a:t>
            </a:r>
            <a:r>
              <a:rPr lang="fr-FR" sz="2400" baseline="30000" dirty="0" smtClean="0"/>
              <a:t> sa </a:t>
            </a:r>
            <a:r>
              <a:rPr lang="fr-FR" sz="2400" baseline="30000" dirty="0" err="1" smtClean="0"/>
              <a:t>conse</a:t>
            </a:r>
            <a:r>
              <a:rPr lang="fr-FR" sz="2400" baseline="30000" dirty="0" smtClean="0"/>
              <a:t> </a:t>
            </a:r>
            <a:r>
              <a:rPr lang="fr-FR" sz="2400" baseline="30000" dirty="0" err="1" smtClean="0"/>
              <a:t>molo</a:t>
            </a:r>
            <a:r>
              <a:rPr lang="fr-FR" sz="2400" baseline="30000" dirty="0" smtClean="0"/>
              <a:t> </a:t>
            </a:r>
            <a:r>
              <a:rPr lang="fr-FR" sz="2400" baseline="30000" dirty="0" err="1" smtClean="0"/>
              <a:t>modi</a:t>
            </a:r>
            <a:r>
              <a:rPr lang="fr-FR" sz="2400" baseline="30000" dirty="0" smtClean="0"/>
              <a:t> </a:t>
            </a:r>
            <a:r>
              <a:rPr lang="fr-FR" sz="2400" baseline="30000" dirty="0" err="1" smtClean="0"/>
              <a:t>berecti</a:t>
            </a:r>
            <a:r>
              <a:rPr lang="fr-FR" sz="2400" baseline="30000" dirty="0" smtClean="0"/>
              <a:t> tem </a:t>
            </a:r>
            <a:r>
              <a:rPr lang="fr-FR" sz="2400" baseline="30000" dirty="0" err="1" smtClean="0"/>
              <a:t>ius</a:t>
            </a:r>
            <a:r>
              <a:rPr lang="fr-FR" sz="2400" baseline="30000" dirty="0" smtClean="0"/>
              <a:t>, officie </a:t>
            </a:r>
            <a:r>
              <a:rPr lang="fr-FR" sz="2400" baseline="30000" dirty="0" err="1" smtClean="0"/>
              <a:t>ndiscipsam</a:t>
            </a:r>
            <a:endParaRPr lang="fr-FR" sz="2400" i="1" dirty="0"/>
          </a:p>
        </p:txBody>
      </p:sp>
      <p:sp>
        <p:nvSpPr>
          <p:cNvPr id="11" name="Rogner un rectangle à un seul coin 10"/>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smtClean="0"/>
              <a:t>Cliquez et modifiez le titre</a:t>
            </a:r>
            <a:endParaRPr lang="fr-FR" dirty="0"/>
          </a:p>
        </p:txBody>
      </p:sp>
      <p:pic>
        <p:nvPicPr>
          <p:cNvPr id="21" name="Image 20"/>
          <p:cNvPicPr>
            <a:picLocks noChangeAspect="1"/>
          </p:cNvPicPr>
          <p:nvPr userDrawn="1"/>
        </p:nvPicPr>
        <p:blipFill>
          <a:blip r:embed="rId3"/>
          <a:stretch>
            <a:fillRect/>
          </a:stretch>
        </p:blipFill>
        <p:spPr>
          <a:xfrm>
            <a:off x="8690607" y="6404607"/>
            <a:ext cx="466094" cy="466094"/>
          </a:xfrm>
          <a:prstGeom prst="rect">
            <a:avLst/>
          </a:prstGeom>
        </p:spPr>
      </p:pic>
      <p:sp>
        <p:nvSpPr>
          <p:cNvPr id="23"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797E56E4-32A0-A24B-AE7B-5E5E4DFEC148}" type="datetime1">
              <a:rPr lang="fr-FR" smtClean="0"/>
              <a:t>09/11/16</a:t>
            </a:fld>
            <a:endParaRPr lang="fr-FR" dirty="0"/>
          </a:p>
        </p:txBody>
      </p:sp>
      <p:sp>
        <p:nvSpPr>
          <p:cNvPr id="24"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smtClean="0"/>
              <a:t>Python pour la biologie</a:t>
            </a:r>
            <a:endParaRPr lang="fr-FR"/>
          </a:p>
        </p:txBody>
      </p:sp>
      <p:sp>
        <p:nvSpPr>
          <p:cNvPr id="25"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a:t>
            </a:fld>
            <a:endParaRPr lang="fr-FR"/>
          </a:p>
        </p:txBody>
      </p:sp>
      <p:cxnSp>
        <p:nvCxnSpPr>
          <p:cNvPr id="26" name="Connecteur droit 25"/>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
        <p:nvSpPr>
          <p:cNvPr id="17" name="Espace réservé du contenu 2"/>
          <p:cNvSpPr txBox="1">
            <a:spLocks/>
          </p:cNvSpPr>
          <p:nvPr userDrawn="1"/>
        </p:nvSpPr>
        <p:spPr>
          <a:xfrm>
            <a:off x="168009" y="1146614"/>
            <a:ext cx="2833424" cy="288000"/>
          </a:xfrm>
          <a:prstGeom prst="rect">
            <a:avLst/>
          </a:prstGeom>
          <a:solidFill>
            <a:schemeClr val="bg2"/>
          </a:solidFill>
          <a:ln w="25400" cap="flat" cmpd="sng" algn="ctr">
            <a:no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200" b="1" dirty="0" smtClean="0">
                <a:solidFill>
                  <a:srgbClr val="FFFFFF"/>
                </a:solidFill>
              </a:rPr>
              <a:t>titre</a:t>
            </a:r>
            <a:endParaRPr lang="fr-FR" sz="1200" b="1" dirty="0">
              <a:solidFill>
                <a:srgbClr val="FFFFFF"/>
              </a:solidFill>
            </a:endParaRPr>
          </a:p>
        </p:txBody>
      </p:sp>
    </p:spTree>
    <p:extLst>
      <p:ext uri="{BB962C8B-B14F-4D97-AF65-F5344CB8AC3E}">
        <p14:creationId xmlns:p14="http://schemas.microsoft.com/office/powerpoint/2010/main" val="248421705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pic>
        <p:nvPicPr>
          <p:cNvPr id="3" name="Espace réservé du contenu 3"/>
          <p:cNvPicPr>
            <a:picLocks noChangeAspect="1"/>
          </p:cNvPicPr>
          <p:nvPr userDrawn="1"/>
        </p:nvPicPr>
        <p:blipFill>
          <a:blip r:embed="rId2"/>
          <a:srcRect t="18855" b="18855"/>
          <a:stretch>
            <a:fillRect/>
          </a:stretch>
        </p:blipFill>
        <p:spPr>
          <a:xfrm>
            <a:off x="0" y="818567"/>
            <a:ext cx="9144000" cy="5439858"/>
          </a:xfrm>
          <a:prstGeom prst="rect">
            <a:avLst/>
          </a:prstGeom>
          <a:ln>
            <a:noFill/>
          </a:ln>
        </p:spPr>
      </p:pic>
      <p:sp>
        <p:nvSpPr>
          <p:cNvPr id="4" name="ZoneTexte 3"/>
          <p:cNvSpPr txBox="1"/>
          <p:nvPr userDrawn="1"/>
        </p:nvSpPr>
        <p:spPr>
          <a:xfrm>
            <a:off x="4390337" y="1575690"/>
            <a:ext cx="4361658" cy="2627048"/>
          </a:xfrm>
          <a:prstGeom prst="rect">
            <a:avLst/>
          </a:prstGeom>
          <a:solidFill>
            <a:srgbClr val="FFFFFF">
              <a:alpha val="92000"/>
            </a:srgbClr>
          </a:solidFill>
          <a:ln>
            <a:noFill/>
          </a:ln>
        </p:spPr>
        <p:txBody>
          <a:bodyPr wrap="square" tIns="280800" rtlCol="0">
            <a:noAutofit/>
          </a:bodyPr>
          <a:lstStyle/>
          <a:p>
            <a:pPr marL="355600" indent="-355600" defTabSz="541338">
              <a:spcBef>
                <a:spcPts val="1200"/>
              </a:spcBef>
              <a:buClr>
                <a:schemeClr val="accent6"/>
              </a:buClr>
              <a:buSzPct val="100000"/>
              <a:buFont typeface="Lucida Grande"/>
              <a:buChar char="➔"/>
              <a:tabLst/>
            </a:pPr>
            <a:r>
              <a:rPr lang="fr-FR" sz="2800" b="1" i="0" baseline="30000" dirty="0" smtClean="0"/>
              <a:t>excerferum nuscien</a:t>
            </a:r>
            <a:endParaRPr lang="fr-FR" sz="2800" b="1" i="0" baseline="30000" dirty="0"/>
          </a:p>
          <a:p>
            <a:pPr marL="355600" indent="-355600" defTabSz="541338">
              <a:spcBef>
                <a:spcPts val="1200"/>
              </a:spcBef>
              <a:buClr>
                <a:schemeClr val="accent6"/>
              </a:buClr>
              <a:buSzPct val="100000"/>
              <a:buFont typeface="Lucida Grande"/>
              <a:buChar char="➔"/>
              <a:tabLst/>
            </a:pPr>
            <a:r>
              <a:rPr lang="fr-FR" sz="2800" b="1" i="0" baseline="30000" dirty="0" smtClean="0"/>
              <a:t>ditione </a:t>
            </a:r>
            <a:r>
              <a:rPr lang="fr-FR" sz="2800" b="1" i="0" baseline="30000" dirty="0"/>
              <a:t>dic tem hiciliciist, con rem aut volest, sedi doles </a:t>
            </a:r>
            <a:endParaRPr lang="fr-FR" sz="2800" b="1" i="0" baseline="30000" dirty="0" smtClean="0"/>
          </a:p>
          <a:p>
            <a:pPr marL="355600" indent="-355600" defTabSz="541338">
              <a:spcBef>
                <a:spcPts val="1200"/>
              </a:spcBef>
              <a:buClr>
                <a:schemeClr val="accent6"/>
              </a:buClr>
              <a:buSzPct val="100000"/>
              <a:buFont typeface="Lucida Grande"/>
              <a:buChar char="➔"/>
              <a:tabLst/>
            </a:pPr>
            <a:r>
              <a:rPr lang="fr-FR" sz="2800" b="1" i="0" baseline="30000" dirty="0" err="1" smtClean="0"/>
              <a:t>erro</a:t>
            </a:r>
            <a:r>
              <a:rPr lang="fr-FR" sz="2800" b="1" i="0" baseline="30000" dirty="0" smtClean="0"/>
              <a:t> </a:t>
            </a:r>
            <a:r>
              <a:rPr lang="fr-FR" sz="2800" b="1" i="0" baseline="30000" dirty="0"/>
              <a:t>te sa </a:t>
            </a:r>
            <a:r>
              <a:rPr lang="fr-FR" sz="2800" b="1" i="0" baseline="30000" dirty="0" err="1"/>
              <a:t>sam</a:t>
            </a:r>
            <a:r>
              <a:rPr lang="fr-FR" sz="2800" b="1" i="0" baseline="30000" dirty="0"/>
              <a:t> </a:t>
            </a:r>
            <a:r>
              <a:rPr lang="fr-FR" sz="2800" b="1" i="0" baseline="30000" dirty="0" err="1"/>
              <a:t>volum</a:t>
            </a:r>
            <a:r>
              <a:rPr lang="fr-FR" sz="2800" b="1" i="0" baseline="30000" dirty="0"/>
              <a:t> </a:t>
            </a:r>
            <a:r>
              <a:rPr lang="fr-FR" sz="2800" b="1" i="0" baseline="30000" dirty="0" err="1"/>
              <a:t>dolumqui</a:t>
            </a:r>
            <a:r>
              <a:rPr lang="fr-FR" sz="2800" b="1" i="0" baseline="30000" dirty="0"/>
              <a:t> </a:t>
            </a:r>
            <a:r>
              <a:rPr lang="fr-FR" sz="2800" b="1" i="0" baseline="30000" dirty="0" err="1"/>
              <a:t>aceprae</a:t>
            </a:r>
            <a:r>
              <a:rPr lang="fr-FR" sz="2800" b="1" i="0" baseline="30000" dirty="0"/>
              <a:t> </a:t>
            </a:r>
            <a:r>
              <a:rPr lang="fr-FR" sz="2800" b="1" i="0" baseline="30000" dirty="0" err="1" smtClean="0"/>
              <a:t>eicipsa</a:t>
            </a:r>
            <a:endParaRPr lang="fr-FR" sz="2800" b="1" i="0" baseline="30000" dirty="0" smtClean="0"/>
          </a:p>
          <a:p>
            <a:pPr marL="355600" indent="-355600" defTabSz="541338">
              <a:spcBef>
                <a:spcPts val="1200"/>
              </a:spcBef>
              <a:buClr>
                <a:schemeClr val="accent6"/>
              </a:buClr>
              <a:buSzPct val="100000"/>
              <a:buFont typeface="Lucida Grande"/>
              <a:buChar char="➔"/>
              <a:tabLst/>
            </a:pPr>
            <a:r>
              <a:rPr lang="fr-FR" sz="2800" b="1" i="0" baseline="30000" dirty="0" err="1" smtClean="0"/>
              <a:t>pelesequod</a:t>
            </a:r>
            <a:r>
              <a:rPr lang="fr-FR" sz="2800" b="1" i="0" baseline="30000" dirty="0" smtClean="0"/>
              <a:t> </a:t>
            </a:r>
            <a:r>
              <a:rPr lang="fr-FR" sz="2800" b="1" i="0" baseline="30000" dirty="0"/>
              <a:t>que cum </a:t>
            </a:r>
            <a:r>
              <a:rPr lang="fr-FR" sz="2800" b="1" i="0" baseline="30000" dirty="0" err="1" smtClean="0"/>
              <a:t>hicieni</a:t>
            </a:r>
            <a:endParaRPr lang="fr-FR" sz="2800" b="1" i="0" dirty="0"/>
          </a:p>
        </p:txBody>
      </p:sp>
      <p:sp>
        <p:nvSpPr>
          <p:cNvPr id="5" name="Espace réservé du contenu 2"/>
          <p:cNvSpPr txBox="1">
            <a:spLocks/>
          </p:cNvSpPr>
          <p:nvPr userDrawn="1"/>
        </p:nvSpPr>
        <p:spPr>
          <a:xfrm>
            <a:off x="4308103" y="1409704"/>
            <a:ext cx="829009" cy="267588"/>
          </a:xfrm>
          <a:prstGeom prst="rect">
            <a:avLst/>
          </a:prstGeom>
          <a:solidFill>
            <a:schemeClr val="accent1"/>
          </a:solidFill>
          <a:ln w="25400" cap="flat" cmpd="sng" algn="ctr">
            <a:no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800" b="1" smtClean="0">
                <a:solidFill>
                  <a:srgbClr val="FFFFFF"/>
                </a:solidFill>
              </a:rPr>
              <a:t>titre</a:t>
            </a:r>
            <a:endParaRPr lang="fr-FR" sz="1800" b="1" dirty="0">
              <a:solidFill>
                <a:srgbClr val="FFFFFF"/>
              </a:solidFill>
            </a:endParaRPr>
          </a:p>
        </p:txBody>
      </p:sp>
      <p:pic>
        <p:nvPicPr>
          <p:cNvPr id="14" name="Image 13"/>
          <p:cNvPicPr>
            <a:picLocks noChangeAspect="1"/>
          </p:cNvPicPr>
          <p:nvPr userDrawn="1"/>
        </p:nvPicPr>
        <p:blipFill>
          <a:blip r:embed="rId3"/>
          <a:stretch>
            <a:fillRect/>
          </a:stretch>
        </p:blipFill>
        <p:spPr>
          <a:xfrm>
            <a:off x="8690607" y="6404607"/>
            <a:ext cx="466094" cy="466094"/>
          </a:xfrm>
          <a:prstGeom prst="rect">
            <a:avLst/>
          </a:prstGeom>
        </p:spPr>
      </p:pic>
      <p:sp>
        <p:nvSpPr>
          <p:cNvPr id="16" name="Rogner un rectangle à un seul coin 15"/>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smtClean="0"/>
              <a:t>Cliquez et modifiez le titre</a:t>
            </a:r>
            <a:endParaRPr lang="fr-FR" dirty="0"/>
          </a:p>
        </p:txBody>
      </p:sp>
      <p:sp>
        <p:nvSpPr>
          <p:cNvPr id="18"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DE9A3856-CABC-754C-812C-14B8D30E1B18}" type="datetime1">
              <a:rPr lang="fr-FR" smtClean="0"/>
              <a:t>09/11/16</a:t>
            </a:fld>
            <a:endParaRPr lang="fr-FR" dirty="0"/>
          </a:p>
        </p:txBody>
      </p:sp>
      <p:sp>
        <p:nvSpPr>
          <p:cNvPr id="19"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smtClean="0"/>
              <a:t>Python pour la biologie</a:t>
            </a:r>
            <a:endParaRPr lang="fr-FR"/>
          </a:p>
        </p:txBody>
      </p:sp>
      <p:sp>
        <p:nvSpPr>
          <p:cNvPr id="20"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a:t>
            </a:fld>
            <a:endParaRPr lang="fr-FR"/>
          </a:p>
        </p:txBody>
      </p:sp>
      <p:cxnSp>
        <p:nvCxnSpPr>
          <p:cNvPr id="21" name="Connecteur droit 20"/>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9847874"/>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endParaRPr lang="fr-FR" dirty="0"/>
          </a:p>
        </p:txBody>
      </p:sp>
    </p:spTree>
    <p:extLst>
      <p:ext uri="{BB962C8B-B14F-4D97-AF65-F5344CB8AC3E}">
        <p14:creationId xmlns:p14="http://schemas.microsoft.com/office/powerpoint/2010/main" val="1709795545"/>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0" r:id="rId3"/>
    <p:sldLayoutId id="2147483652" r:id="rId4"/>
    <p:sldLayoutId id="2147483654" r:id="rId5"/>
    <p:sldLayoutId id="2147483655" r:id="rId6"/>
    <p:sldLayoutId id="2147483656" r:id="rId7"/>
  </p:sldLayoutIdLst>
  <p:timing>
    <p:tnLst>
      <p:par>
        <p:cTn xmlns:p14="http://schemas.microsoft.com/office/powerpoint/2010/main" id="1" dur="indefinite" restart="never" nodeType="tmRoot"/>
      </p:par>
    </p:tnLst>
  </p:timing>
  <p:hf hdr="0"/>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Clr>
          <a:schemeClr val="accent6"/>
        </a:buClr>
        <a:buFont typeface="Brix Slab Bold" pitchFamily="50" charset="0"/>
        <a:buNone/>
        <a:defRPr sz="32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Lucida Grande"/>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chemeClr val="accent6"/>
        </a:buClr>
        <a:buFont typeface="Wingdings" charset="2"/>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chemeClr val="accent6"/>
        </a:buClr>
        <a:buFont typeface="Wingdings" charset="2"/>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chemeClr val="accent6"/>
        </a:buClr>
        <a:buFont typeface="Wingdings" charset="2"/>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biopython.org/wiki/SeqRecord"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biopython/biopython/blob/master/Tests/GenBank/NC_005816.fn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github.com/biopython/biopython/blob/master/Tests/GenBank/NC_005816.gb"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Wiki%20SeqIO"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jpg"/><Relationship Id="rId3" Type="http://schemas.openxmlformats.org/officeDocument/2006/relationships/image" Target="../media/image7.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chem.qmw.ac.uk/iupa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658201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Sequences</a:t>
            </a:r>
            <a:r>
              <a:rPr lang="fr-FR" dirty="0" smtClean="0"/>
              <a:t> et Alphabet (2)</a:t>
            </a:r>
            <a:endParaRPr lang="fr-FR" dirty="0"/>
          </a:p>
        </p:txBody>
      </p:sp>
      <p:sp>
        <p:nvSpPr>
          <p:cNvPr id="3" name="Espace réservé du contenu 2"/>
          <p:cNvSpPr>
            <a:spLocks noGrp="1"/>
          </p:cNvSpPr>
          <p:nvPr>
            <p:ph idx="1"/>
          </p:nvPr>
        </p:nvSpPr>
        <p:spPr>
          <a:xfrm>
            <a:off x="279400" y="1003684"/>
            <a:ext cx="8644466" cy="464899"/>
          </a:xfrm>
        </p:spPr>
        <p:txBody>
          <a:bodyPr/>
          <a:lstStyle/>
          <a:p>
            <a:r>
              <a:rPr lang="en-US" dirty="0" smtClean="0"/>
              <a:t>Create </a:t>
            </a:r>
            <a:r>
              <a:rPr lang="en-US" dirty="0"/>
              <a:t>an ambiguous sequence with the default generic </a:t>
            </a:r>
            <a:r>
              <a:rPr lang="en-US" dirty="0" smtClean="0"/>
              <a:t>alphabet:</a:t>
            </a:r>
            <a:endParaRPr lang="fr-FR" dirty="0"/>
          </a:p>
        </p:txBody>
      </p:sp>
      <p:sp>
        <p:nvSpPr>
          <p:cNvPr id="4" name="Espace réservé de la date 3"/>
          <p:cNvSpPr>
            <a:spLocks noGrp="1"/>
          </p:cNvSpPr>
          <p:nvPr>
            <p:ph type="dt" sz="half" idx="10"/>
          </p:nvPr>
        </p:nvSpPr>
        <p:spPr/>
        <p:txBody>
          <a:bodyPr/>
          <a:lstStyle/>
          <a:p>
            <a:fld id="{93CBED37-D7BB-174A-9FC7-56685CD6E865}"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10</a:t>
            </a:fld>
            <a:endParaRPr lang="fr-FR" dirty="0"/>
          </a:p>
        </p:txBody>
      </p:sp>
      <p:sp>
        <p:nvSpPr>
          <p:cNvPr id="7" name="ZoneTexte 6"/>
          <p:cNvSpPr txBox="1"/>
          <p:nvPr/>
        </p:nvSpPr>
        <p:spPr>
          <a:xfrm>
            <a:off x="279400" y="1467816"/>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a:t>
            </a:r>
            <a:r>
              <a:rPr lang="mr-IN" sz="1200" dirty="0" smtClean="0"/>
              <a:t>my_seq </a:t>
            </a:r>
            <a:r>
              <a:rPr lang="mr-IN" sz="1200" dirty="0"/>
              <a:t>= </a:t>
            </a:r>
            <a:r>
              <a:rPr lang="mr-IN" sz="1200" dirty="0" smtClean="0"/>
              <a:t>Seq</a:t>
            </a:r>
            <a:r>
              <a:rPr lang="fr-FR" sz="1200" dirty="0" smtClean="0"/>
              <a:t>(</a:t>
            </a:r>
            <a:r>
              <a:rPr lang="mr-IN" sz="1200" dirty="0" smtClean="0"/>
              <a:t>"AGTACACTGGT”</a:t>
            </a:r>
            <a:r>
              <a:rPr lang="fr-FR" sz="1200" dirty="0" smtClean="0"/>
              <a:t>)</a:t>
            </a:r>
            <a:endParaRPr lang="mr-IN" sz="1200" dirty="0"/>
          </a:p>
          <a:p>
            <a:r>
              <a:rPr lang="en-US" sz="1200" dirty="0"/>
              <a:t>&gt;&gt;&gt; </a:t>
            </a:r>
            <a:r>
              <a:rPr lang="mr-IN" sz="1200" dirty="0" smtClean="0"/>
              <a:t>my_seq</a:t>
            </a:r>
            <a:endParaRPr lang="mr-IN" sz="1200" dirty="0"/>
          </a:p>
        </p:txBody>
      </p:sp>
      <p:sp>
        <p:nvSpPr>
          <p:cNvPr id="8" name="ZoneTexte 7"/>
          <p:cNvSpPr txBox="1"/>
          <p:nvPr/>
        </p:nvSpPr>
        <p:spPr>
          <a:xfrm>
            <a:off x="279400" y="3287269"/>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from </a:t>
            </a:r>
            <a:r>
              <a:rPr lang="en-US" sz="1200" dirty="0" err="1"/>
              <a:t>Bio.Alphabet</a:t>
            </a:r>
            <a:r>
              <a:rPr lang="en-US" sz="1200" dirty="0"/>
              <a:t> import IUPAC</a:t>
            </a:r>
          </a:p>
          <a:p>
            <a:r>
              <a:rPr lang="en-US" sz="1200" dirty="0"/>
              <a:t>&gt;&gt;&gt; </a:t>
            </a:r>
            <a:r>
              <a:rPr lang="en-US" sz="1200" dirty="0" err="1"/>
              <a:t>my_seq</a:t>
            </a:r>
            <a:r>
              <a:rPr lang="en-US" sz="1200" dirty="0"/>
              <a:t> = </a:t>
            </a:r>
            <a:r>
              <a:rPr lang="en-US" sz="1200" dirty="0" err="1"/>
              <a:t>Seq</a:t>
            </a:r>
            <a:r>
              <a:rPr lang="en-US" sz="1200" dirty="0"/>
              <a:t>("AGTACACTGGT", </a:t>
            </a:r>
            <a:r>
              <a:rPr lang="en-US" sz="1200" dirty="0" err="1"/>
              <a:t>IUPAC.unambiguous_dna</a:t>
            </a:r>
            <a:r>
              <a:rPr lang="en-US" sz="1200" dirty="0"/>
              <a:t>)</a:t>
            </a:r>
          </a:p>
          <a:p>
            <a:r>
              <a:rPr lang="en-US" sz="1200" dirty="0"/>
              <a:t>&gt;&gt;&gt; </a:t>
            </a:r>
            <a:r>
              <a:rPr lang="en-US" sz="1200" dirty="0" err="1" smtClean="0"/>
              <a:t>my_seq</a:t>
            </a:r>
            <a:endParaRPr lang="en-US" sz="1200" dirty="0"/>
          </a:p>
        </p:txBody>
      </p:sp>
      <p:sp>
        <p:nvSpPr>
          <p:cNvPr id="9" name="ZoneTexte 8"/>
          <p:cNvSpPr txBox="1"/>
          <p:nvPr/>
        </p:nvSpPr>
        <p:spPr>
          <a:xfrm>
            <a:off x="279400" y="4918485"/>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from </a:t>
            </a:r>
            <a:r>
              <a:rPr lang="en-US" sz="1200" dirty="0" err="1"/>
              <a:t>Bio.Alphabet</a:t>
            </a:r>
            <a:r>
              <a:rPr lang="en-US" sz="1200" dirty="0"/>
              <a:t> import IUPAC</a:t>
            </a:r>
          </a:p>
          <a:p>
            <a:r>
              <a:rPr lang="en-US" sz="1200" dirty="0"/>
              <a:t>&gt;&gt;&gt; </a:t>
            </a:r>
            <a:r>
              <a:rPr lang="en-US" sz="1200" dirty="0" err="1"/>
              <a:t>my_prot</a:t>
            </a:r>
            <a:r>
              <a:rPr lang="en-US" sz="1200" dirty="0"/>
              <a:t> = </a:t>
            </a:r>
            <a:r>
              <a:rPr lang="en-US" sz="1200" dirty="0" err="1"/>
              <a:t>Seq</a:t>
            </a:r>
            <a:r>
              <a:rPr lang="en-US" sz="1200" dirty="0"/>
              <a:t>("AGTACACTGGT", </a:t>
            </a:r>
            <a:r>
              <a:rPr lang="en-US" sz="1200" dirty="0" err="1"/>
              <a:t>IUPAC.protein</a:t>
            </a:r>
            <a:r>
              <a:rPr lang="en-US" sz="1200" dirty="0"/>
              <a:t>)</a:t>
            </a:r>
          </a:p>
          <a:p>
            <a:r>
              <a:rPr lang="en-US" sz="1200" dirty="0"/>
              <a:t>&gt;&gt;&gt; </a:t>
            </a:r>
            <a:r>
              <a:rPr lang="en-US" sz="1200" dirty="0" err="1" smtClean="0"/>
              <a:t>my_prot</a:t>
            </a:r>
            <a:endParaRPr lang="en-US" sz="1200" dirty="0"/>
          </a:p>
        </p:txBody>
      </p:sp>
      <p:sp>
        <p:nvSpPr>
          <p:cNvPr id="10" name="Espace réservé du contenu 2"/>
          <p:cNvSpPr txBox="1">
            <a:spLocks/>
          </p:cNvSpPr>
          <p:nvPr/>
        </p:nvSpPr>
        <p:spPr>
          <a:xfrm>
            <a:off x="279400" y="2744454"/>
            <a:ext cx="8644466" cy="464899"/>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Specify </a:t>
            </a:r>
            <a:r>
              <a:rPr lang="en-US" dirty="0"/>
              <a:t>the alphabet explicitly</a:t>
            </a:r>
          </a:p>
        </p:txBody>
      </p:sp>
      <p:sp>
        <p:nvSpPr>
          <p:cNvPr id="11" name="ZoneTexte 10"/>
          <p:cNvSpPr txBox="1"/>
          <p:nvPr/>
        </p:nvSpPr>
        <p:spPr>
          <a:xfrm>
            <a:off x="279400" y="244460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smtClean="0">
                <a:solidFill>
                  <a:srgbClr val="FF0000"/>
                </a:solidFill>
              </a:rPr>
              <a:t>Alphabet</a:t>
            </a:r>
            <a:r>
              <a:rPr lang="fr-FR" sz="1200" dirty="0" smtClean="0">
                <a:solidFill>
                  <a:srgbClr val="FF0000"/>
                </a:solidFill>
              </a:rPr>
              <a:t>()</a:t>
            </a:r>
            <a:endParaRPr lang="mr-IN" sz="1200" dirty="0">
              <a:solidFill>
                <a:srgbClr val="FF0000"/>
              </a:solidFill>
            </a:endParaRPr>
          </a:p>
        </p:txBody>
      </p:sp>
      <p:sp>
        <p:nvSpPr>
          <p:cNvPr id="12" name="ZoneTexte 11"/>
          <p:cNvSpPr txBox="1"/>
          <p:nvPr/>
        </p:nvSpPr>
        <p:spPr>
          <a:xfrm>
            <a:off x="279400" y="218378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a:t>
            </a:r>
            <a:r>
              <a:rPr lang="mr-IN" sz="1200" dirty="0" smtClean="0"/>
              <a:t>my_seq.alphabet</a:t>
            </a:r>
            <a:endParaRPr lang="mr-IN" sz="1200" dirty="0"/>
          </a:p>
        </p:txBody>
      </p:sp>
      <p:sp>
        <p:nvSpPr>
          <p:cNvPr id="13" name="ZoneTexte 12"/>
          <p:cNvSpPr txBox="1"/>
          <p:nvPr/>
        </p:nvSpPr>
        <p:spPr>
          <a:xfrm>
            <a:off x="279400" y="1915704"/>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smtClean="0">
                <a:solidFill>
                  <a:srgbClr val="FF0000"/>
                </a:solidFill>
              </a:rPr>
              <a:t>Seq</a:t>
            </a:r>
            <a:r>
              <a:rPr lang="mr-IN" sz="1200" dirty="0">
                <a:solidFill>
                  <a:srgbClr val="FF0000"/>
                </a:solidFill>
              </a:rPr>
              <a:t>('AGTACACTGGT', </a:t>
            </a:r>
            <a:r>
              <a:rPr lang="mr-IN" sz="1200" dirty="0" smtClean="0">
                <a:solidFill>
                  <a:srgbClr val="FF0000"/>
                </a:solidFill>
              </a:rPr>
              <a:t>Alphabet</a:t>
            </a:r>
            <a:r>
              <a:rPr lang="fr-FR" sz="1200" dirty="0" smtClean="0">
                <a:solidFill>
                  <a:srgbClr val="FF0000"/>
                </a:solidFill>
              </a:rPr>
              <a:t>())</a:t>
            </a:r>
            <a:endParaRPr lang="mr-IN" sz="1200" dirty="0">
              <a:solidFill>
                <a:srgbClr val="FF0000"/>
              </a:solidFill>
            </a:endParaRPr>
          </a:p>
        </p:txBody>
      </p:sp>
      <p:sp>
        <p:nvSpPr>
          <p:cNvPr id="14" name="ZoneTexte 13"/>
          <p:cNvSpPr txBox="1"/>
          <p:nvPr/>
        </p:nvSpPr>
        <p:spPr>
          <a:xfrm>
            <a:off x="279400" y="4474765"/>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smtClean="0">
                <a:solidFill>
                  <a:srgbClr val="FF0000"/>
                </a:solidFill>
              </a:rPr>
              <a:t>IUPACUnambiguousDNA</a:t>
            </a:r>
            <a:r>
              <a:rPr lang="en-US" sz="1200" dirty="0">
                <a:solidFill>
                  <a:srgbClr val="FF0000"/>
                </a:solidFill>
              </a:rPr>
              <a:t>()</a:t>
            </a:r>
          </a:p>
        </p:txBody>
      </p:sp>
      <p:sp>
        <p:nvSpPr>
          <p:cNvPr id="15" name="ZoneTexte 14"/>
          <p:cNvSpPr txBox="1"/>
          <p:nvPr/>
        </p:nvSpPr>
        <p:spPr>
          <a:xfrm>
            <a:off x="279400" y="421390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a:t>
            </a:r>
            <a:r>
              <a:rPr lang="en-US" sz="1200" dirty="0" err="1" smtClean="0"/>
              <a:t>my_seq.alphabet</a:t>
            </a:r>
            <a:endParaRPr lang="en-US" sz="1200" dirty="0"/>
          </a:p>
        </p:txBody>
      </p:sp>
      <p:sp>
        <p:nvSpPr>
          <p:cNvPr id="16" name="ZoneTexte 15"/>
          <p:cNvSpPr txBox="1"/>
          <p:nvPr/>
        </p:nvSpPr>
        <p:spPr>
          <a:xfrm>
            <a:off x="279400" y="3921346"/>
            <a:ext cx="8644466" cy="3046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smtClean="0">
                <a:solidFill>
                  <a:srgbClr val="FF0000"/>
                </a:solidFill>
              </a:rPr>
              <a:t>Seq</a:t>
            </a:r>
            <a:r>
              <a:rPr lang="en-US" sz="1200" dirty="0">
                <a:solidFill>
                  <a:srgbClr val="FF0000"/>
                </a:solidFill>
              </a:rPr>
              <a:t>('AGTACACTGGT', </a:t>
            </a:r>
            <a:r>
              <a:rPr lang="en-US" sz="1200" dirty="0" err="1">
                <a:solidFill>
                  <a:srgbClr val="FF0000"/>
                </a:solidFill>
              </a:rPr>
              <a:t>IUPACUnambiguousDNA</a:t>
            </a:r>
            <a:r>
              <a:rPr lang="en-US" sz="1200" dirty="0">
                <a:solidFill>
                  <a:srgbClr val="FF0000"/>
                </a:solidFill>
              </a:rPr>
              <a:t>()</a:t>
            </a:r>
            <a:r>
              <a:rPr lang="en-US" sz="1200" dirty="0" smtClean="0">
                <a:solidFill>
                  <a:srgbClr val="FF0000"/>
                </a:solidFill>
              </a:rPr>
              <a:t>)</a:t>
            </a:r>
            <a:endParaRPr lang="en-US" sz="1200" dirty="0">
              <a:solidFill>
                <a:srgbClr val="FF0000"/>
              </a:solidFill>
            </a:endParaRPr>
          </a:p>
        </p:txBody>
      </p:sp>
      <p:sp>
        <p:nvSpPr>
          <p:cNvPr id="17" name="ZoneTexte 16"/>
          <p:cNvSpPr txBox="1"/>
          <p:nvPr/>
        </p:nvSpPr>
        <p:spPr>
          <a:xfrm>
            <a:off x="279400" y="6080654"/>
            <a:ext cx="8644466" cy="3046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smtClean="0">
                <a:solidFill>
                  <a:srgbClr val="FF0000"/>
                </a:solidFill>
              </a:rPr>
              <a:t>IUPACProtein</a:t>
            </a:r>
            <a:r>
              <a:rPr lang="en-US" sz="1200" dirty="0">
                <a:solidFill>
                  <a:srgbClr val="FF0000"/>
                </a:solidFill>
              </a:rPr>
              <a:t>()</a:t>
            </a:r>
          </a:p>
        </p:txBody>
      </p:sp>
      <p:sp>
        <p:nvSpPr>
          <p:cNvPr id="18" name="ZoneTexte 17"/>
          <p:cNvSpPr txBox="1"/>
          <p:nvPr/>
        </p:nvSpPr>
        <p:spPr>
          <a:xfrm>
            <a:off x="279400" y="581098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a:t>
            </a:r>
            <a:r>
              <a:rPr lang="en-US" sz="1200" dirty="0" err="1" smtClean="0"/>
              <a:t>my_prot.alphabet</a:t>
            </a:r>
            <a:endParaRPr lang="en-US" sz="1200" dirty="0"/>
          </a:p>
        </p:txBody>
      </p:sp>
      <p:sp>
        <p:nvSpPr>
          <p:cNvPr id="19" name="ZoneTexte 18"/>
          <p:cNvSpPr txBox="1"/>
          <p:nvPr/>
        </p:nvSpPr>
        <p:spPr>
          <a:xfrm>
            <a:off x="279400" y="5555089"/>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smtClean="0">
                <a:solidFill>
                  <a:srgbClr val="FF0000"/>
                </a:solidFill>
              </a:rPr>
              <a:t>Seq</a:t>
            </a:r>
            <a:r>
              <a:rPr lang="en-US" sz="1200" dirty="0">
                <a:solidFill>
                  <a:srgbClr val="FF0000"/>
                </a:solidFill>
              </a:rPr>
              <a:t>('AGTACACTGGT', </a:t>
            </a:r>
            <a:r>
              <a:rPr lang="en-US" sz="1200" dirty="0" err="1">
                <a:solidFill>
                  <a:srgbClr val="FF0000"/>
                </a:solidFill>
              </a:rPr>
              <a:t>IUPACProtein</a:t>
            </a:r>
            <a:r>
              <a:rPr lang="en-US" sz="1200" dirty="0">
                <a:solidFill>
                  <a:srgbClr val="FF0000"/>
                </a:solidFill>
              </a:rPr>
              <a:t>()</a:t>
            </a:r>
            <a:r>
              <a:rPr lang="en-US" sz="1200" dirty="0" smtClean="0">
                <a:solidFill>
                  <a:srgbClr val="FF0000"/>
                </a:solidFill>
              </a:rPr>
              <a:t>)</a:t>
            </a:r>
            <a:endParaRPr lang="en-US" sz="1200" dirty="0">
              <a:solidFill>
                <a:srgbClr val="FF0000"/>
              </a:solidFill>
            </a:endParaRPr>
          </a:p>
        </p:txBody>
      </p:sp>
    </p:spTree>
    <p:extLst>
      <p:ext uri="{BB962C8B-B14F-4D97-AF65-F5344CB8AC3E}">
        <p14:creationId xmlns:p14="http://schemas.microsoft.com/office/powerpoint/2010/main" val="2320535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6"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solidFill>
                  <a:schemeClr val="bg1"/>
                </a:solidFill>
                <a:latin typeface="Lucida Grande"/>
                <a:ea typeface="Lucida Grande"/>
                <a:cs typeface="Lucida Grande"/>
              </a:rPr>
              <a:t>Sequences</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act</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like</a:t>
            </a:r>
            <a:r>
              <a:rPr lang="fr-FR" dirty="0">
                <a:solidFill>
                  <a:schemeClr val="bg1"/>
                </a:solidFill>
                <a:latin typeface="Lucida Grande"/>
                <a:ea typeface="Lucida Grande"/>
                <a:cs typeface="Lucida Grande"/>
              </a:rPr>
              <a:t> </a:t>
            </a:r>
            <a:r>
              <a:rPr lang="fr-FR" dirty="0" smtClean="0">
                <a:solidFill>
                  <a:schemeClr val="bg1"/>
                </a:solidFill>
                <a:latin typeface="Lucida Grande"/>
                <a:ea typeface="Lucida Grande"/>
                <a:cs typeface="Lucida Grande"/>
              </a:rPr>
              <a:t>strings (1)</a:t>
            </a:r>
            <a:endParaRPr lang="fr-FR" dirty="0">
              <a:solidFill>
                <a:schemeClr val="bg1"/>
              </a:solidFill>
            </a:endParaRPr>
          </a:p>
        </p:txBody>
      </p:sp>
      <p:sp>
        <p:nvSpPr>
          <p:cNvPr id="3" name="Espace réservé du contenu 2"/>
          <p:cNvSpPr>
            <a:spLocks noGrp="1"/>
          </p:cNvSpPr>
          <p:nvPr>
            <p:ph idx="1"/>
          </p:nvPr>
        </p:nvSpPr>
        <p:spPr>
          <a:xfrm>
            <a:off x="279400" y="954111"/>
            <a:ext cx="8644466" cy="1289776"/>
          </a:xfrm>
        </p:spPr>
        <p:txBody>
          <a:bodyPr/>
          <a:lstStyle/>
          <a:p>
            <a:r>
              <a:rPr lang="en-US" dirty="0"/>
              <a:t>D</a:t>
            </a:r>
            <a:r>
              <a:rPr lang="en-US" dirty="0" smtClean="0"/>
              <a:t>eal </a:t>
            </a:r>
            <a:r>
              <a:rPr lang="en-US" dirty="0"/>
              <a:t>with </a:t>
            </a:r>
            <a:r>
              <a:rPr lang="en-US" dirty="0" err="1"/>
              <a:t>Seq</a:t>
            </a:r>
            <a:r>
              <a:rPr lang="en-US" dirty="0"/>
              <a:t> objects as if they were normal Python </a:t>
            </a:r>
            <a:r>
              <a:rPr lang="en-US" dirty="0" smtClean="0"/>
              <a:t>strings</a:t>
            </a:r>
            <a:endParaRPr lang="en-US" dirty="0"/>
          </a:p>
          <a:p>
            <a:r>
              <a:rPr lang="en-US" dirty="0"/>
              <a:t>F</a:t>
            </a:r>
            <a:r>
              <a:rPr lang="en-US" dirty="0" smtClean="0"/>
              <a:t>or </a:t>
            </a:r>
            <a:r>
              <a:rPr lang="en-US" dirty="0"/>
              <a:t>example getting </a:t>
            </a:r>
            <a:r>
              <a:rPr lang="en-US" dirty="0" smtClean="0"/>
              <a:t>the length</a:t>
            </a:r>
            <a:r>
              <a:rPr lang="en-US" dirty="0"/>
              <a:t>, or iterating over the elements:</a:t>
            </a:r>
          </a:p>
          <a:p>
            <a:endParaRPr lang="fr-FR" dirty="0"/>
          </a:p>
        </p:txBody>
      </p:sp>
      <p:sp>
        <p:nvSpPr>
          <p:cNvPr id="4" name="Espace réservé de la date 3"/>
          <p:cNvSpPr>
            <a:spLocks noGrp="1"/>
          </p:cNvSpPr>
          <p:nvPr>
            <p:ph type="dt" sz="half" idx="10"/>
          </p:nvPr>
        </p:nvSpPr>
        <p:spPr/>
        <p:txBody>
          <a:bodyPr/>
          <a:lstStyle/>
          <a:p>
            <a:fld id="{4A36708A-A74F-D144-99B7-9E7373111E3F}"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11</a:t>
            </a:fld>
            <a:endParaRPr lang="fr-FR" dirty="0"/>
          </a:p>
        </p:txBody>
      </p:sp>
      <p:sp>
        <p:nvSpPr>
          <p:cNvPr id="7" name="ZoneTexte 6"/>
          <p:cNvSpPr txBox="1"/>
          <p:nvPr/>
        </p:nvSpPr>
        <p:spPr>
          <a:xfrm>
            <a:off x="279400" y="1777045"/>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from </a:t>
            </a:r>
            <a:r>
              <a:rPr lang="en-US" sz="1200" dirty="0" err="1"/>
              <a:t>Bio.Alphabet</a:t>
            </a:r>
            <a:r>
              <a:rPr lang="en-US" sz="1200" dirty="0"/>
              <a:t> import IUPAC</a:t>
            </a:r>
          </a:p>
          <a:p>
            <a:r>
              <a:rPr lang="en-US" sz="1200" dirty="0"/>
              <a:t>&gt;&gt;&gt; </a:t>
            </a:r>
            <a:r>
              <a:rPr lang="en-US" sz="1200" dirty="0" err="1"/>
              <a:t>my_seq</a:t>
            </a:r>
            <a:r>
              <a:rPr lang="en-US" sz="1200" dirty="0"/>
              <a:t> = </a:t>
            </a:r>
            <a:r>
              <a:rPr lang="en-US" sz="1200" dirty="0" err="1"/>
              <a:t>Seq</a:t>
            </a:r>
            <a:r>
              <a:rPr lang="en-US" sz="1200" dirty="0"/>
              <a:t>("</a:t>
            </a:r>
            <a:r>
              <a:rPr lang="en-US" sz="1200" dirty="0" smtClean="0"/>
              <a:t>GATC"</a:t>
            </a:r>
            <a:r>
              <a:rPr lang="en-US" sz="1200" dirty="0"/>
              <a:t>, </a:t>
            </a:r>
            <a:r>
              <a:rPr lang="en-US" sz="1200" dirty="0" err="1"/>
              <a:t>IUPAC.unambiguous_dna</a:t>
            </a:r>
            <a:r>
              <a:rPr lang="en-US" sz="1200" dirty="0"/>
              <a:t>)</a:t>
            </a:r>
          </a:p>
          <a:p>
            <a:r>
              <a:rPr lang="en-US" sz="1200" dirty="0"/>
              <a:t>&gt;&gt;&gt; for index, letter in enumerate(</a:t>
            </a:r>
            <a:r>
              <a:rPr lang="en-US" sz="1200" dirty="0" err="1"/>
              <a:t>my_seq</a:t>
            </a:r>
            <a:r>
              <a:rPr lang="en-US" sz="1200" dirty="0"/>
              <a:t>):</a:t>
            </a:r>
          </a:p>
          <a:p>
            <a:r>
              <a:rPr lang="en-US" sz="1200" dirty="0"/>
              <a:t>... print("%</a:t>
            </a:r>
            <a:r>
              <a:rPr lang="en-US" sz="1200" dirty="0" err="1"/>
              <a:t>i</a:t>
            </a:r>
            <a:r>
              <a:rPr lang="en-US" sz="1200" dirty="0"/>
              <a:t> %s" % (index, letter))</a:t>
            </a:r>
          </a:p>
        </p:txBody>
      </p:sp>
      <p:sp>
        <p:nvSpPr>
          <p:cNvPr id="8" name="ZoneTexte 7"/>
          <p:cNvSpPr txBox="1"/>
          <p:nvPr/>
        </p:nvSpPr>
        <p:spPr>
          <a:xfrm>
            <a:off x="279400" y="2594105"/>
            <a:ext cx="8644466" cy="9140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tr-TR" sz="1200" dirty="0">
                <a:solidFill>
                  <a:srgbClr val="FF0000"/>
                </a:solidFill>
              </a:rPr>
              <a:t>0 G</a:t>
            </a:r>
          </a:p>
          <a:p>
            <a:r>
              <a:rPr lang="tr-TR" sz="1200" dirty="0">
                <a:solidFill>
                  <a:srgbClr val="FF0000"/>
                </a:solidFill>
              </a:rPr>
              <a:t>1 A</a:t>
            </a:r>
          </a:p>
          <a:p>
            <a:r>
              <a:rPr lang="tr-TR" sz="1200" dirty="0">
                <a:solidFill>
                  <a:srgbClr val="FF0000"/>
                </a:solidFill>
              </a:rPr>
              <a:t>2 T</a:t>
            </a:r>
          </a:p>
          <a:p>
            <a:r>
              <a:rPr lang="tr-TR" sz="1200" dirty="0">
                <a:solidFill>
                  <a:srgbClr val="FF0000"/>
                </a:solidFill>
              </a:rPr>
              <a:t>3 </a:t>
            </a:r>
            <a:r>
              <a:rPr lang="tr-TR" sz="1200" dirty="0" smtClean="0">
                <a:solidFill>
                  <a:srgbClr val="FF0000"/>
                </a:solidFill>
              </a:rPr>
              <a:t>C</a:t>
            </a:r>
            <a:endParaRPr lang="tr-TR" sz="1200" dirty="0">
              <a:solidFill>
                <a:srgbClr val="FF0000"/>
              </a:solidFill>
            </a:endParaRPr>
          </a:p>
        </p:txBody>
      </p:sp>
      <p:sp>
        <p:nvSpPr>
          <p:cNvPr id="9" name="ZoneTexte 8"/>
          <p:cNvSpPr txBox="1"/>
          <p:nvPr/>
        </p:nvSpPr>
        <p:spPr>
          <a:xfrm>
            <a:off x="279400" y="3496862"/>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&gt;&gt;&gt; </a:t>
            </a:r>
            <a:r>
              <a:rPr lang="mr-IN" sz="1200" dirty="0" smtClean="0"/>
              <a:t>print</a:t>
            </a:r>
            <a:r>
              <a:rPr lang="fr-FR" sz="1200" dirty="0" smtClean="0"/>
              <a:t>(</a:t>
            </a:r>
            <a:r>
              <a:rPr lang="mr-IN" sz="1200" dirty="0" smtClean="0"/>
              <a:t>len</a:t>
            </a:r>
            <a:r>
              <a:rPr lang="fr-FR" sz="1200" dirty="0" smtClean="0"/>
              <a:t>(</a:t>
            </a:r>
            <a:r>
              <a:rPr lang="mr-IN" sz="1200" dirty="0" smtClean="0"/>
              <a:t>my_seq</a:t>
            </a:r>
            <a:r>
              <a:rPr lang="fr-FR" sz="1200" dirty="0" smtClean="0"/>
              <a:t>))</a:t>
            </a:r>
          </a:p>
        </p:txBody>
      </p:sp>
      <p:sp>
        <p:nvSpPr>
          <p:cNvPr id="10" name="ZoneTexte 9"/>
          <p:cNvSpPr txBox="1"/>
          <p:nvPr/>
        </p:nvSpPr>
        <p:spPr>
          <a:xfrm>
            <a:off x="279400" y="4649767"/>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my_seq</a:t>
            </a:r>
            <a:r>
              <a:rPr lang="en-US" sz="1200" dirty="0"/>
              <a:t>[0]) #first </a:t>
            </a:r>
            <a:r>
              <a:rPr lang="en-US" sz="1200" dirty="0" smtClean="0"/>
              <a:t>letter</a:t>
            </a:r>
            <a:endParaRPr lang="en-US" sz="1200" dirty="0"/>
          </a:p>
        </p:txBody>
      </p:sp>
      <p:sp>
        <p:nvSpPr>
          <p:cNvPr id="11" name="ZoneTexte 10"/>
          <p:cNvSpPr txBox="1"/>
          <p:nvPr/>
        </p:nvSpPr>
        <p:spPr>
          <a:xfrm>
            <a:off x="279400" y="3770619"/>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a:solidFill>
                  <a:srgbClr val="FF0000"/>
                </a:solidFill>
              </a:rPr>
              <a:t>4</a:t>
            </a:r>
            <a:endParaRPr lang="mr-IN" sz="1200" dirty="0">
              <a:solidFill>
                <a:srgbClr val="FF0000"/>
              </a:solidFill>
            </a:endParaRPr>
          </a:p>
        </p:txBody>
      </p:sp>
      <p:sp>
        <p:nvSpPr>
          <p:cNvPr id="12" name="ZoneTexte 11"/>
          <p:cNvSpPr txBox="1"/>
          <p:nvPr/>
        </p:nvSpPr>
        <p:spPr>
          <a:xfrm>
            <a:off x="279400" y="491542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FF0000"/>
                </a:solidFill>
              </a:rPr>
              <a:t>G</a:t>
            </a:r>
            <a:endParaRPr lang="en-US" sz="1200" dirty="0">
              <a:solidFill>
                <a:srgbClr val="FF0000"/>
              </a:solidFill>
            </a:endParaRPr>
          </a:p>
        </p:txBody>
      </p:sp>
      <p:sp>
        <p:nvSpPr>
          <p:cNvPr id="13" name="ZoneTexte 12"/>
          <p:cNvSpPr txBox="1"/>
          <p:nvPr/>
        </p:nvSpPr>
        <p:spPr>
          <a:xfrm>
            <a:off x="279400" y="517417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print(</a:t>
            </a:r>
            <a:r>
              <a:rPr lang="en-US" sz="1200" dirty="0" err="1"/>
              <a:t>my_seq</a:t>
            </a:r>
            <a:r>
              <a:rPr lang="en-US" sz="1200" dirty="0"/>
              <a:t>[2]) #third </a:t>
            </a:r>
            <a:r>
              <a:rPr lang="en-US" sz="1200" dirty="0" smtClean="0"/>
              <a:t>letter</a:t>
            </a:r>
            <a:endParaRPr lang="en-US" sz="1200" dirty="0"/>
          </a:p>
        </p:txBody>
      </p:sp>
      <p:sp>
        <p:nvSpPr>
          <p:cNvPr id="14" name="ZoneTexte 13"/>
          <p:cNvSpPr txBox="1"/>
          <p:nvPr/>
        </p:nvSpPr>
        <p:spPr>
          <a:xfrm>
            <a:off x="279400" y="5448378"/>
            <a:ext cx="8644466" cy="3046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FF0000"/>
                </a:solidFill>
              </a:rPr>
              <a:t>T</a:t>
            </a:r>
            <a:endParaRPr lang="en-US" sz="1200" dirty="0">
              <a:solidFill>
                <a:srgbClr val="FF0000"/>
              </a:solidFill>
            </a:endParaRPr>
          </a:p>
        </p:txBody>
      </p:sp>
      <p:sp>
        <p:nvSpPr>
          <p:cNvPr id="15" name="ZoneTexte 14"/>
          <p:cNvSpPr txBox="1"/>
          <p:nvPr/>
        </p:nvSpPr>
        <p:spPr>
          <a:xfrm>
            <a:off x="279400" y="575148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print(</a:t>
            </a:r>
            <a:r>
              <a:rPr lang="en-US" sz="1200" dirty="0" err="1"/>
              <a:t>my_seq</a:t>
            </a:r>
            <a:r>
              <a:rPr lang="en-US" sz="1200" dirty="0"/>
              <a:t>[-1]) #last </a:t>
            </a:r>
            <a:r>
              <a:rPr lang="en-US" sz="1200" dirty="0" smtClean="0"/>
              <a:t>letter</a:t>
            </a:r>
            <a:endParaRPr lang="en-US" sz="1200" dirty="0"/>
          </a:p>
        </p:txBody>
      </p:sp>
      <p:sp>
        <p:nvSpPr>
          <p:cNvPr id="16" name="ZoneTexte 15"/>
          <p:cNvSpPr txBox="1"/>
          <p:nvPr/>
        </p:nvSpPr>
        <p:spPr>
          <a:xfrm>
            <a:off x="279400" y="602442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FF0000"/>
                </a:solidFill>
              </a:rPr>
              <a:t>G</a:t>
            </a:r>
            <a:endParaRPr lang="en-US" sz="1200" dirty="0">
              <a:solidFill>
                <a:srgbClr val="FF0000"/>
              </a:solidFill>
            </a:endParaRPr>
          </a:p>
        </p:txBody>
      </p:sp>
      <p:sp>
        <p:nvSpPr>
          <p:cNvPr id="17" name="Espace réservé du contenu 2"/>
          <p:cNvSpPr txBox="1">
            <a:spLocks/>
          </p:cNvSpPr>
          <p:nvPr/>
        </p:nvSpPr>
        <p:spPr>
          <a:xfrm>
            <a:off x="279400" y="4197934"/>
            <a:ext cx="8644466" cy="565233"/>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Access </a:t>
            </a:r>
            <a:r>
              <a:rPr lang="en-US" dirty="0"/>
              <a:t>elements of the sequence in the same way </a:t>
            </a:r>
            <a:r>
              <a:rPr lang="en-US" dirty="0" smtClean="0"/>
              <a:t>as </a:t>
            </a:r>
            <a:r>
              <a:rPr lang="nb-NO" dirty="0"/>
              <a:t>for </a:t>
            </a:r>
            <a:r>
              <a:rPr lang="nb-NO" dirty="0" err="1"/>
              <a:t>string</a:t>
            </a:r>
            <a:r>
              <a:rPr lang="en-US" dirty="0" smtClean="0"/>
              <a:t> </a:t>
            </a:r>
            <a:endParaRPr lang="fr-FR" dirty="0"/>
          </a:p>
        </p:txBody>
      </p:sp>
    </p:spTree>
    <p:extLst>
      <p:ext uri="{BB962C8B-B14F-4D97-AF65-F5344CB8AC3E}">
        <p14:creationId xmlns:p14="http://schemas.microsoft.com/office/powerpoint/2010/main" val="11283083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latin typeface="Lucida Grande"/>
                <a:ea typeface="Lucida Grande"/>
                <a:cs typeface="Lucida Grande"/>
              </a:rPr>
              <a:t>Sequences</a:t>
            </a:r>
            <a:r>
              <a:rPr lang="fr-FR" dirty="0">
                <a:latin typeface="Lucida Grande"/>
                <a:ea typeface="Lucida Grande"/>
                <a:cs typeface="Lucida Grande"/>
              </a:rPr>
              <a:t> </a:t>
            </a:r>
            <a:r>
              <a:rPr lang="fr-FR" dirty="0" err="1">
                <a:latin typeface="Lucida Grande"/>
                <a:ea typeface="Lucida Grande"/>
                <a:cs typeface="Lucida Grande"/>
              </a:rPr>
              <a:t>act</a:t>
            </a:r>
            <a:r>
              <a:rPr lang="fr-FR" dirty="0">
                <a:latin typeface="Lucida Grande"/>
                <a:ea typeface="Lucida Grande"/>
                <a:cs typeface="Lucida Grande"/>
              </a:rPr>
              <a:t> </a:t>
            </a:r>
            <a:r>
              <a:rPr lang="fr-FR" dirty="0" err="1">
                <a:latin typeface="Lucida Grande"/>
                <a:ea typeface="Lucida Grande"/>
                <a:cs typeface="Lucida Grande"/>
              </a:rPr>
              <a:t>like</a:t>
            </a:r>
            <a:r>
              <a:rPr lang="fr-FR" dirty="0">
                <a:latin typeface="Lucida Grande"/>
                <a:ea typeface="Lucida Grande"/>
                <a:cs typeface="Lucida Grande"/>
              </a:rPr>
              <a:t> </a:t>
            </a:r>
            <a:r>
              <a:rPr lang="fr-FR" dirty="0" smtClean="0">
                <a:latin typeface="Lucida Grande"/>
                <a:ea typeface="Lucida Grande"/>
                <a:cs typeface="Lucida Grande"/>
              </a:rPr>
              <a:t>strings (2)</a:t>
            </a:r>
            <a:endParaRPr lang="fr-FR" dirty="0"/>
          </a:p>
        </p:txBody>
      </p:sp>
      <p:sp>
        <p:nvSpPr>
          <p:cNvPr id="3" name="Espace réservé du contenu 2"/>
          <p:cNvSpPr>
            <a:spLocks noGrp="1"/>
          </p:cNvSpPr>
          <p:nvPr>
            <p:ph idx="1"/>
          </p:nvPr>
        </p:nvSpPr>
        <p:spPr>
          <a:xfrm>
            <a:off x="279400" y="986654"/>
            <a:ext cx="8644466" cy="680364"/>
          </a:xfrm>
        </p:spPr>
        <p:txBody>
          <a:bodyPr/>
          <a:lstStyle/>
          <a:p>
            <a:r>
              <a:rPr lang="en-US" dirty="0" err="1" smtClean="0"/>
              <a:t>TheSeq</a:t>
            </a:r>
            <a:r>
              <a:rPr lang="en-US" dirty="0"/>
              <a:t> </a:t>
            </a:r>
            <a:r>
              <a:rPr lang="en-US" dirty="0" smtClean="0"/>
              <a:t>object </a:t>
            </a:r>
            <a:r>
              <a:rPr lang="en-US" dirty="0"/>
              <a:t>has </a:t>
            </a:r>
            <a:r>
              <a:rPr lang="en-US" dirty="0" smtClean="0"/>
              <a:t>a “.count</a:t>
            </a:r>
            <a:r>
              <a:rPr lang="en-US" dirty="0"/>
              <a:t>(</a:t>
            </a:r>
            <a:r>
              <a:rPr lang="en-US" dirty="0" smtClean="0"/>
              <a:t>)” method</a:t>
            </a:r>
            <a:r>
              <a:rPr lang="en-US" dirty="0"/>
              <a:t>, just like a string. Note that this means that like a </a:t>
            </a:r>
            <a:r>
              <a:rPr lang="en-US" dirty="0" smtClean="0"/>
              <a:t>Python string</a:t>
            </a:r>
            <a:r>
              <a:rPr lang="en-US" dirty="0"/>
              <a:t>, this gives </a:t>
            </a:r>
            <a:r>
              <a:rPr lang="en-US" dirty="0" smtClean="0"/>
              <a:t>a non</a:t>
            </a:r>
            <a:r>
              <a:rPr lang="en-US" dirty="0"/>
              <a:t>-</a:t>
            </a:r>
            <a:r>
              <a:rPr lang="en-US" dirty="0" smtClean="0"/>
              <a:t>overlapping count</a:t>
            </a:r>
            <a:r>
              <a:rPr lang="en-US" dirty="0"/>
              <a:t>:</a:t>
            </a:r>
          </a:p>
          <a:p>
            <a:endParaRPr lang="fr-FR" dirty="0"/>
          </a:p>
        </p:txBody>
      </p:sp>
      <p:sp>
        <p:nvSpPr>
          <p:cNvPr id="4" name="Espace réservé de la date 3"/>
          <p:cNvSpPr>
            <a:spLocks noGrp="1"/>
          </p:cNvSpPr>
          <p:nvPr>
            <p:ph type="dt" sz="half" idx="10"/>
          </p:nvPr>
        </p:nvSpPr>
        <p:spPr/>
        <p:txBody>
          <a:bodyPr/>
          <a:lstStyle/>
          <a:p>
            <a:fld id="{AB52CF4D-4ED3-CD4E-AAB3-2DE1E5BFD40C}"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12</a:t>
            </a:fld>
            <a:endParaRPr lang="fr-FR" dirty="0"/>
          </a:p>
        </p:txBody>
      </p:sp>
      <p:sp>
        <p:nvSpPr>
          <p:cNvPr id="8" name="ZoneTexte 7"/>
          <p:cNvSpPr txBox="1"/>
          <p:nvPr/>
        </p:nvSpPr>
        <p:spPr>
          <a:xfrm>
            <a:off x="279400" y="172897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&gt;&gt;&gt; </a:t>
            </a:r>
            <a:r>
              <a:rPr lang="mr-IN" sz="1200" dirty="0" smtClean="0"/>
              <a:t>"</a:t>
            </a:r>
            <a:r>
              <a:rPr lang="mr-IN" sz="1200" dirty="0"/>
              <a:t>AAAA".count("AA")</a:t>
            </a:r>
            <a:endParaRPr lang="en-US" sz="1200" dirty="0"/>
          </a:p>
        </p:txBody>
      </p:sp>
      <p:sp>
        <p:nvSpPr>
          <p:cNvPr id="9" name="ZoneTexte 8"/>
          <p:cNvSpPr txBox="1"/>
          <p:nvPr/>
        </p:nvSpPr>
        <p:spPr>
          <a:xfrm>
            <a:off x="279400" y="4107332"/>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smtClean="0"/>
              <a:t>Bio.Alphabet</a:t>
            </a:r>
            <a:r>
              <a:rPr lang="en-US" sz="1200" dirty="0" smtClean="0"/>
              <a:t> import IUPAC</a:t>
            </a:r>
            <a:endParaRPr lang="en-US" sz="1200" dirty="0"/>
          </a:p>
          <a:p>
            <a:r>
              <a:rPr lang="en-US" sz="1200" dirty="0"/>
              <a:t>&gt;&gt;&gt; </a:t>
            </a:r>
            <a:r>
              <a:rPr lang="en-US" sz="1200" dirty="0" err="1"/>
              <a:t>my_seq</a:t>
            </a:r>
            <a:r>
              <a:rPr lang="en-US" sz="1200" dirty="0"/>
              <a:t> = </a:t>
            </a:r>
            <a:r>
              <a:rPr lang="en-US" sz="1200" dirty="0" err="1"/>
              <a:t>Seq</a:t>
            </a:r>
            <a:r>
              <a:rPr lang="en-US" sz="1200" dirty="0"/>
              <a:t>('GATCGATGGGCCTATATAGGATCGAAAATCGC', </a:t>
            </a:r>
            <a:r>
              <a:rPr lang="en-US" sz="1200" dirty="0" err="1"/>
              <a:t>IUPAC.unambiguous_dna</a:t>
            </a:r>
            <a:r>
              <a:rPr lang="en-US" sz="1200" dirty="0"/>
              <a:t>)</a:t>
            </a:r>
          </a:p>
          <a:p>
            <a:r>
              <a:rPr lang="en-US" sz="1200" dirty="0"/>
              <a:t>&gt;&gt;&gt; </a:t>
            </a:r>
            <a:r>
              <a:rPr lang="en-US" sz="1200" dirty="0" err="1"/>
              <a:t>len</a:t>
            </a:r>
            <a:r>
              <a:rPr lang="en-US" sz="1200" dirty="0"/>
              <a:t>(</a:t>
            </a:r>
            <a:r>
              <a:rPr lang="en-US" sz="1200" dirty="0" err="1"/>
              <a:t>my_seq</a:t>
            </a:r>
            <a:r>
              <a:rPr lang="en-US" sz="1200" dirty="0" smtClean="0"/>
              <a:t>)</a:t>
            </a:r>
            <a:endParaRPr lang="fr-FR" sz="1200" dirty="0" smtClean="0"/>
          </a:p>
        </p:txBody>
      </p:sp>
      <p:sp>
        <p:nvSpPr>
          <p:cNvPr id="10" name="Espace réservé du contenu 2"/>
          <p:cNvSpPr txBox="1">
            <a:spLocks/>
          </p:cNvSpPr>
          <p:nvPr/>
        </p:nvSpPr>
        <p:spPr>
          <a:xfrm>
            <a:off x="279400" y="3010248"/>
            <a:ext cx="8644466" cy="981523"/>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For some biological uses, you may actually want an overlapping count (i.e. 3 in this trivial example). </a:t>
            </a:r>
            <a:r>
              <a:rPr lang="en-US" dirty="0" smtClean="0"/>
              <a:t>When searching </a:t>
            </a:r>
            <a:r>
              <a:rPr lang="en-US" dirty="0"/>
              <a:t>for single letters, this makes no </a:t>
            </a:r>
            <a:r>
              <a:rPr lang="en-US" dirty="0" smtClean="0"/>
              <a:t>difference</a:t>
            </a:r>
            <a:r>
              <a:rPr lang="en-US" dirty="0"/>
              <a:t>:</a:t>
            </a:r>
          </a:p>
          <a:p>
            <a:endParaRPr lang="fr-FR" dirty="0"/>
          </a:p>
        </p:txBody>
      </p:sp>
      <p:sp>
        <p:nvSpPr>
          <p:cNvPr id="12" name="ZoneTexte 11"/>
          <p:cNvSpPr txBox="1"/>
          <p:nvPr/>
        </p:nvSpPr>
        <p:spPr>
          <a:xfrm>
            <a:off x="279400" y="198392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FF0000"/>
                </a:solidFill>
              </a:rPr>
              <a:t>2</a:t>
            </a:r>
            <a:endParaRPr lang="en-US" sz="1200" dirty="0">
              <a:solidFill>
                <a:srgbClr val="FF0000"/>
              </a:solidFill>
            </a:endParaRPr>
          </a:p>
        </p:txBody>
      </p:sp>
      <p:sp>
        <p:nvSpPr>
          <p:cNvPr id="13" name="ZoneTexte 12"/>
          <p:cNvSpPr txBox="1"/>
          <p:nvPr/>
        </p:nvSpPr>
        <p:spPr>
          <a:xfrm>
            <a:off x="279400" y="2255607"/>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&gt;&gt;&gt;</a:t>
            </a:r>
            <a:r>
              <a:rPr lang="mr-IN" sz="1200" dirty="0" smtClean="0"/>
              <a:t> Seq</a:t>
            </a:r>
            <a:r>
              <a:rPr lang="fr-FR" sz="1200" dirty="0" smtClean="0"/>
              <a:t>(</a:t>
            </a:r>
            <a:r>
              <a:rPr lang="mr-IN" sz="1200" dirty="0" smtClean="0"/>
              <a:t>"AAAA”</a:t>
            </a:r>
            <a:r>
              <a:rPr lang="fr-FR" sz="1200" dirty="0" smtClean="0"/>
              <a:t>)</a:t>
            </a:r>
            <a:r>
              <a:rPr lang="mr-IN" sz="1200" dirty="0" smtClean="0"/>
              <a:t>.count</a:t>
            </a:r>
            <a:r>
              <a:rPr lang="fr-FR" sz="1200" dirty="0" smtClean="0"/>
              <a:t>(</a:t>
            </a:r>
            <a:r>
              <a:rPr lang="mr-IN" sz="1200" dirty="0" smtClean="0"/>
              <a:t>"AA”</a:t>
            </a:r>
            <a:r>
              <a:rPr lang="fr-FR" sz="1200" dirty="0" smtClean="0"/>
              <a:t>)</a:t>
            </a:r>
            <a:endParaRPr lang="en-US" sz="1200" dirty="0"/>
          </a:p>
        </p:txBody>
      </p:sp>
      <p:sp>
        <p:nvSpPr>
          <p:cNvPr id="14" name="ZoneTexte 13"/>
          <p:cNvSpPr txBox="1"/>
          <p:nvPr/>
        </p:nvSpPr>
        <p:spPr>
          <a:xfrm>
            <a:off x="279400" y="252252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FF0000"/>
                </a:solidFill>
              </a:rPr>
              <a:t>2</a:t>
            </a:r>
            <a:endParaRPr lang="en-US" sz="1200" dirty="0">
              <a:solidFill>
                <a:srgbClr val="FF0000"/>
              </a:solidFill>
            </a:endParaRPr>
          </a:p>
        </p:txBody>
      </p:sp>
      <p:sp>
        <p:nvSpPr>
          <p:cNvPr id="15" name="ZoneTexte 14"/>
          <p:cNvSpPr txBox="1"/>
          <p:nvPr/>
        </p:nvSpPr>
        <p:spPr>
          <a:xfrm>
            <a:off x="279400" y="582538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rPr>
              <a:t>46.875</a:t>
            </a:r>
          </a:p>
        </p:txBody>
      </p:sp>
      <p:sp>
        <p:nvSpPr>
          <p:cNvPr id="16" name="ZoneTexte 15"/>
          <p:cNvSpPr txBox="1"/>
          <p:nvPr/>
        </p:nvSpPr>
        <p:spPr>
          <a:xfrm>
            <a:off x="279400" y="5277825"/>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solidFill>
                  <a:srgbClr val="FF0000"/>
                </a:solidFill>
              </a:rPr>
              <a:t>9</a:t>
            </a:r>
            <a:endParaRPr lang="mr-IN" sz="1200" dirty="0">
              <a:solidFill>
                <a:srgbClr val="FF0000"/>
              </a:solidFill>
            </a:endParaRPr>
          </a:p>
        </p:txBody>
      </p:sp>
      <p:sp>
        <p:nvSpPr>
          <p:cNvPr id="17" name="ZoneTexte 16"/>
          <p:cNvSpPr txBox="1"/>
          <p:nvPr/>
        </p:nvSpPr>
        <p:spPr>
          <a:xfrm>
            <a:off x="279400" y="474393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solidFill>
                  <a:srgbClr val="FF0000"/>
                </a:solidFill>
              </a:rPr>
              <a:t>32</a:t>
            </a:r>
            <a:endParaRPr lang="mr-IN" sz="1200" dirty="0">
              <a:solidFill>
                <a:srgbClr val="FF0000"/>
              </a:solidFill>
            </a:endParaRPr>
          </a:p>
        </p:txBody>
      </p:sp>
      <p:sp>
        <p:nvSpPr>
          <p:cNvPr id="18" name="ZoneTexte 17"/>
          <p:cNvSpPr txBox="1"/>
          <p:nvPr/>
        </p:nvSpPr>
        <p:spPr>
          <a:xfrm>
            <a:off x="279400" y="555373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&gt;&gt;&gt;</a:t>
            </a:r>
            <a:r>
              <a:rPr lang="mr-IN" sz="1200" dirty="0" smtClean="0"/>
              <a:t> </a:t>
            </a:r>
            <a:r>
              <a:rPr lang="mr-IN" sz="1200" dirty="0"/>
              <a:t>100 * </a:t>
            </a:r>
            <a:r>
              <a:rPr lang="mr-IN" sz="1200" dirty="0" smtClean="0"/>
              <a:t>float</a:t>
            </a:r>
            <a:r>
              <a:rPr lang="fr-FR" sz="1200" dirty="0" smtClean="0"/>
              <a:t>(</a:t>
            </a:r>
            <a:r>
              <a:rPr lang="mr-IN" sz="1200" dirty="0" smtClean="0"/>
              <a:t>my_seq.count</a:t>
            </a:r>
            <a:r>
              <a:rPr lang="fr-FR" sz="1200" dirty="0" smtClean="0"/>
              <a:t>(‘</a:t>
            </a:r>
            <a:r>
              <a:rPr lang="mr-IN" sz="1200" dirty="0" smtClean="0"/>
              <a:t>G</a:t>
            </a:r>
            <a:r>
              <a:rPr lang="fr-FR" sz="1200" dirty="0" smtClean="0"/>
              <a:t>’)</a:t>
            </a:r>
            <a:r>
              <a:rPr lang="mr-IN" sz="1200" dirty="0" smtClean="0"/>
              <a:t> </a:t>
            </a:r>
            <a:r>
              <a:rPr lang="mr-IN" sz="1200" dirty="0"/>
              <a:t>+ </a:t>
            </a:r>
            <a:r>
              <a:rPr lang="mr-IN" sz="1200" dirty="0" smtClean="0"/>
              <a:t>my_seq.count</a:t>
            </a:r>
            <a:r>
              <a:rPr lang="fr-FR" sz="1200" dirty="0" smtClean="0"/>
              <a:t>(‘</a:t>
            </a:r>
            <a:r>
              <a:rPr lang="mr-IN" sz="1200" dirty="0" smtClean="0"/>
              <a:t>C</a:t>
            </a:r>
            <a:r>
              <a:rPr lang="fr-FR" sz="1200" dirty="0" smtClean="0"/>
              <a:t>’))</a:t>
            </a:r>
            <a:r>
              <a:rPr lang="mr-IN" sz="1200" dirty="0" smtClean="0"/>
              <a:t> </a:t>
            </a:r>
            <a:r>
              <a:rPr lang="mr-IN" sz="1200" dirty="0"/>
              <a:t>/ </a:t>
            </a:r>
            <a:r>
              <a:rPr lang="mr-IN" sz="1200" dirty="0" smtClean="0"/>
              <a:t>len</a:t>
            </a:r>
            <a:r>
              <a:rPr lang="fr-FR" sz="1200" dirty="0" smtClean="0"/>
              <a:t>(</a:t>
            </a:r>
            <a:r>
              <a:rPr lang="mr-IN" sz="1200" dirty="0" smtClean="0"/>
              <a:t>my_seq</a:t>
            </a:r>
            <a:r>
              <a:rPr lang="fr-FR" sz="1200" dirty="0" smtClean="0"/>
              <a:t>)</a:t>
            </a:r>
            <a:endParaRPr lang="mr-IN" sz="1200" dirty="0"/>
          </a:p>
        </p:txBody>
      </p:sp>
      <p:sp>
        <p:nvSpPr>
          <p:cNvPr id="19" name="ZoneTexte 18"/>
          <p:cNvSpPr txBox="1"/>
          <p:nvPr/>
        </p:nvSpPr>
        <p:spPr>
          <a:xfrm>
            <a:off x="279400" y="5004068"/>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a:t>
            </a:r>
            <a:r>
              <a:rPr lang="fr-FR" sz="1200" dirty="0"/>
              <a:t>&gt;&gt;</a:t>
            </a:r>
            <a:r>
              <a:rPr lang="mr-IN" sz="1200" dirty="0"/>
              <a:t> </a:t>
            </a:r>
            <a:r>
              <a:rPr lang="mr-IN" sz="1200" dirty="0" smtClean="0"/>
              <a:t>my_seq.count</a:t>
            </a:r>
            <a:r>
              <a:rPr lang="mr-IN" sz="1200" dirty="0"/>
              <a:t>("</a:t>
            </a:r>
            <a:r>
              <a:rPr lang="mr-IN" sz="1200" dirty="0" smtClean="0"/>
              <a:t>G”)</a:t>
            </a:r>
            <a:endParaRPr lang="mr-IN" sz="1200" dirty="0"/>
          </a:p>
        </p:txBody>
      </p:sp>
    </p:spTree>
    <p:extLst>
      <p:ext uri="{BB962C8B-B14F-4D97-AF65-F5344CB8AC3E}">
        <p14:creationId xmlns:p14="http://schemas.microsoft.com/office/powerpoint/2010/main" val="218026511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latin typeface="Lucida Grande"/>
                <a:ea typeface="Lucida Grande"/>
                <a:cs typeface="Lucida Grande"/>
              </a:rPr>
              <a:t>Sequences</a:t>
            </a:r>
            <a:r>
              <a:rPr lang="fr-FR" dirty="0">
                <a:latin typeface="Lucida Grande"/>
                <a:ea typeface="Lucida Grande"/>
                <a:cs typeface="Lucida Grande"/>
              </a:rPr>
              <a:t> </a:t>
            </a:r>
            <a:r>
              <a:rPr lang="fr-FR" dirty="0" err="1">
                <a:latin typeface="Lucida Grande"/>
                <a:ea typeface="Lucida Grande"/>
                <a:cs typeface="Lucida Grande"/>
              </a:rPr>
              <a:t>act</a:t>
            </a:r>
            <a:r>
              <a:rPr lang="fr-FR" dirty="0">
                <a:latin typeface="Lucida Grande"/>
                <a:ea typeface="Lucida Grande"/>
                <a:cs typeface="Lucida Grande"/>
              </a:rPr>
              <a:t> </a:t>
            </a:r>
            <a:r>
              <a:rPr lang="fr-FR" dirty="0" err="1">
                <a:latin typeface="Lucida Grande"/>
                <a:ea typeface="Lucida Grande"/>
                <a:cs typeface="Lucida Grande"/>
              </a:rPr>
              <a:t>like</a:t>
            </a:r>
            <a:r>
              <a:rPr lang="fr-FR" dirty="0">
                <a:latin typeface="Lucida Grande"/>
                <a:ea typeface="Lucida Grande"/>
                <a:cs typeface="Lucida Grande"/>
              </a:rPr>
              <a:t> </a:t>
            </a:r>
            <a:r>
              <a:rPr lang="fr-FR" dirty="0" smtClean="0">
                <a:latin typeface="Lucida Grande"/>
                <a:ea typeface="Lucida Grande"/>
                <a:cs typeface="Lucida Grande"/>
              </a:rPr>
              <a:t>strings (3)</a:t>
            </a:r>
            <a:endParaRPr lang="fr-FR" dirty="0"/>
          </a:p>
        </p:txBody>
      </p:sp>
      <p:sp>
        <p:nvSpPr>
          <p:cNvPr id="4" name="Espace réservé de la date 3"/>
          <p:cNvSpPr>
            <a:spLocks noGrp="1"/>
          </p:cNvSpPr>
          <p:nvPr>
            <p:ph type="dt" sz="half" idx="10"/>
          </p:nvPr>
        </p:nvSpPr>
        <p:spPr/>
        <p:txBody>
          <a:bodyPr/>
          <a:lstStyle/>
          <a:p>
            <a:fld id="{96FB2786-AAD5-FD45-887E-EF5E7CD549BC}"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13</a:t>
            </a:fld>
            <a:endParaRPr lang="fr-FR" dirty="0"/>
          </a:p>
        </p:txBody>
      </p:sp>
      <p:sp>
        <p:nvSpPr>
          <p:cNvPr id="7" name="Espace réservé du contenu 2"/>
          <p:cNvSpPr txBox="1">
            <a:spLocks noGrp="1"/>
          </p:cNvSpPr>
          <p:nvPr>
            <p:ph idx="1"/>
          </p:nvPr>
        </p:nvSpPr>
        <p:spPr>
          <a:xfrm>
            <a:off x="279400" y="964504"/>
            <a:ext cx="8643938" cy="997356"/>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While you could use the above snippet of code to calculate a GC%, note that </a:t>
            </a:r>
            <a:r>
              <a:rPr lang="en-US" dirty="0" smtClean="0"/>
              <a:t>the </a:t>
            </a:r>
            <a:r>
              <a:rPr lang="en-US" dirty="0" err="1" smtClean="0"/>
              <a:t>Bio.SeqUtils</a:t>
            </a:r>
            <a:r>
              <a:rPr lang="en-US" dirty="0"/>
              <a:t> </a:t>
            </a:r>
            <a:r>
              <a:rPr lang="en-US" dirty="0" smtClean="0"/>
              <a:t>module</a:t>
            </a:r>
            <a:r>
              <a:rPr lang="en-US" dirty="0"/>
              <a:t> </a:t>
            </a:r>
            <a:r>
              <a:rPr lang="en-US" dirty="0" smtClean="0"/>
              <a:t>has </a:t>
            </a:r>
            <a:r>
              <a:rPr lang="en-US" dirty="0"/>
              <a:t>several GC functions already built. </a:t>
            </a:r>
            <a:endParaRPr lang="en-US" dirty="0" smtClean="0"/>
          </a:p>
          <a:p>
            <a:pPr marL="0" indent="0">
              <a:buNone/>
            </a:pPr>
            <a:endParaRPr lang="en-US" dirty="0" smtClean="0"/>
          </a:p>
        </p:txBody>
      </p:sp>
      <p:sp>
        <p:nvSpPr>
          <p:cNvPr id="9" name="ZoneTexte 8"/>
          <p:cNvSpPr txBox="1"/>
          <p:nvPr/>
        </p:nvSpPr>
        <p:spPr>
          <a:xfrm>
            <a:off x="278872" y="2207499"/>
            <a:ext cx="8644466" cy="1015663"/>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from </a:t>
            </a:r>
            <a:r>
              <a:rPr lang="en-US" sz="1200" dirty="0" err="1"/>
              <a:t>Bio.Alphabet</a:t>
            </a:r>
            <a:r>
              <a:rPr lang="en-US" sz="1200" dirty="0"/>
              <a:t> import IUPAC</a:t>
            </a:r>
          </a:p>
          <a:p>
            <a:r>
              <a:rPr lang="en-US" sz="1200" dirty="0"/>
              <a:t>&gt;&gt;&gt; from </a:t>
            </a:r>
            <a:r>
              <a:rPr lang="en-US" sz="1200" dirty="0" err="1"/>
              <a:t>Bio.SeqUtils</a:t>
            </a:r>
            <a:r>
              <a:rPr lang="en-US" sz="1200" dirty="0"/>
              <a:t> import GC</a:t>
            </a:r>
          </a:p>
          <a:p>
            <a:r>
              <a:rPr lang="en-US" sz="1200" dirty="0"/>
              <a:t>&gt;&gt;&gt; </a:t>
            </a:r>
            <a:r>
              <a:rPr lang="en-US" sz="1200" dirty="0" err="1"/>
              <a:t>my_seq</a:t>
            </a:r>
            <a:r>
              <a:rPr lang="en-US" sz="1200" dirty="0"/>
              <a:t> = </a:t>
            </a:r>
            <a:r>
              <a:rPr lang="en-US" sz="1200" dirty="0" err="1"/>
              <a:t>Seq</a:t>
            </a:r>
            <a:r>
              <a:rPr lang="en-US" sz="1200" dirty="0"/>
              <a:t>('GATCGATGGGCCTATATAGGATCGAAAATCGC', </a:t>
            </a:r>
            <a:r>
              <a:rPr lang="en-US" sz="1200" dirty="0" err="1"/>
              <a:t>IUPAC.unambiguous_dna</a:t>
            </a:r>
            <a:r>
              <a:rPr lang="en-US" sz="1200" dirty="0"/>
              <a:t>)</a:t>
            </a:r>
          </a:p>
          <a:p>
            <a:r>
              <a:rPr lang="en-US" sz="1200" dirty="0"/>
              <a:t>&gt;&gt;&gt; GC(</a:t>
            </a:r>
            <a:r>
              <a:rPr lang="en-US" sz="1200" dirty="0" err="1"/>
              <a:t>my_seq</a:t>
            </a:r>
            <a:r>
              <a:rPr lang="en-US" sz="1200" dirty="0"/>
              <a:t>)</a:t>
            </a:r>
          </a:p>
        </p:txBody>
      </p:sp>
      <p:sp>
        <p:nvSpPr>
          <p:cNvPr id="10" name="Espace réservé du contenu 2"/>
          <p:cNvSpPr txBox="1">
            <a:spLocks/>
          </p:cNvSpPr>
          <p:nvPr/>
        </p:nvSpPr>
        <p:spPr>
          <a:xfrm>
            <a:off x="279400" y="3860872"/>
            <a:ext cx="8643938" cy="116248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Note that using the </a:t>
            </a:r>
            <a:r>
              <a:rPr lang="en-US" dirty="0" err="1"/>
              <a:t>Bio.SeqUtils.GC</a:t>
            </a:r>
            <a:r>
              <a:rPr lang="en-US" dirty="0"/>
              <a:t>() function should automatically cope with mixed case sequences and the ambiguous nucleotide S which means G or C</a:t>
            </a:r>
            <a:r>
              <a:rPr lang="en-US" dirty="0" smtClean="0"/>
              <a:t>.</a:t>
            </a:r>
            <a:endParaRPr lang="en-US" dirty="0"/>
          </a:p>
        </p:txBody>
      </p:sp>
      <p:sp>
        <p:nvSpPr>
          <p:cNvPr id="11" name="Espace réservé du contenu 2"/>
          <p:cNvSpPr txBox="1">
            <a:spLocks/>
          </p:cNvSpPr>
          <p:nvPr/>
        </p:nvSpPr>
        <p:spPr>
          <a:xfrm>
            <a:off x="279400" y="5017801"/>
            <a:ext cx="8643938" cy="143849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Also </a:t>
            </a:r>
            <a:r>
              <a:rPr lang="en-US" dirty="0"/>
              <a:t>note that just like a normal Python string, the </a:t>
            </a:r>
            <a:r>
              <a:rPr lang="en-US" dirty="0" err="1"/>
              <a:t>Seq</a:t>
            </a:r>
            <a:r>
              <a:rPr lang="en-US" dirty="0"/>
              <a:t> object is in some ways \read-only". If you need to edit your sequence, for example simulating a point mutation, look at the Section 3.12 below which talks about the </a:t>
            </a:r>
            <a:r>
              <a:rPr lang="en-US" dirty="0" err="1"/>
              <a:t>MutableSeq</a:t>
            </a:r>
            <a:r>
              <a:rPr lang="en-US" dirty="0"/>
              <a:t> object.</a:t>
            </a:r>
          </a:p>
          <a:p>
            <a:endParaRPr lang="en-US" dirty="0"/>
          </a:p>
        </p:txBody>
      </p:sp>
      <p:sp>
        <p:nvSpPr>
          <p:cNvPr id="12" name="ZoneTexte 11"/>
          <p:cNvSpPr txBox="1"/>
          <p:nvPr/>
        </p:nvSpPr>
        <p:spPr>
          <a:xfrm>
            <a:off x="279400" y="3205782"/>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rPr>
              <a:t>46.875</a:t>
            </a:r>
          </a:p>
        </p:txBody>
      </p:sp>
    </p:spTree>
    <p:extLst>
      <p:ext uri="{BB962C8B-B14F-4D97-AF65-F5344CB8AC3E}">
        <p14:creationId xmlns:p14="http://schemas.microsoft.com/office/powerpoint/2010/main" val="265587679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Slicing</a:t>
            </a:r>
            <a:r>
              <a:rPr lang="fr-FR" dirty="0" smtClean="0"/>
              <a:t> a </a:t>
            </a:r>
            <a:r>
              <a:rPr lang="fr-FR" dirty="0" err="1" smtClean="0"/>
              <a:t>sequence</a:t>
            </a:r>
            <a:endParaRPr lang="fr-FR" dirty="0"/>
          </a:p>
        </p:txBody>
      </p:sp>
      <p:sp>
        <p:nvSpPr>
          <p:cNvPr id="3" name="Espace réservé du contenu 2"/>
          <p:cNvSpPr>
            <a:spLocks noGrp="1"/>
          </p:cNvSpPr>
          <p:nvPr>
            <p:ph idx="1"/>
          </p:nvPr>
        </p:nvSpPr>
        <p:spPr>
          <a:xfrm>
            <a:off x="278872" y="913638"/>
            <a:ext cx="8644466" cy="526570"/>
          </a:xfrm>
        </p:spPr>
        <p:txBody>
          <a:bodyPr/>
          <a:lstStyle/>
          <a:p>
            <a:r>
              <a:rPr lang="en-US" dirty="0"/>
              <a:t>L</a:t>
            </a:r>
            <a:r>
              <a:rPr lang="en-US" dirty="0" smtClean="0"/>
              <a:t>et's </a:t>
            </a:r>
            <a:r>
              <a:rPr lang="en-US" dirty="0"/>
              <a:t>get a slice of the sequence</a:t>
            </a:r>
            <a:endParaRPr lang="fr-FR" dirty="0"/>
          </a:p>
        </p:txBody>
      </p:sp>
      <p:sp>
        <p:nvSpPr>
          <p:cNvPr id="4" name="Espace réservé de la date 3"/>
          <p:cNvSpPr>
            <a:spLocks noGrp="1"/>
          </p:cNvSpPr>
          <p:nvPr>
            <p:ph type="dt" sz="half" idx="10"/>
          </p:nvPr>
        </p:nvSpPr>
        <p:spPr/>
        <p:txBody>
          <a:bodyPr/>
          <a:lstStyle/>
          <a:p>
            <a:fld id="{BAF8E10C-8EC3-0445-8AC7-B6EC4208D61D}"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14</a:t>
            </a:fld>
            <a:endParaRPr lang="fr-FR" dirty="0"/>
          </a:p>
        </p:txBody>
      </p:sp>
      <p:sp>
        <p:nvSpPr>
          <p:cNvPr id="7" name="ZoneTexte 6"/>
          <p:cNvSpPr txBox="1"/>
          <p:nvPr/>
        </p:nvSpPr>
        <p:spPr>
          <a:xfrm>
            <a:off x="278872" y="1415197"/>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from </a:t>
            </a:r>
            <a:r>
              <a:rPr lang="en-US" sz="1200" dirty="0" err="1"/>
              <a:t>Bio.Alphabet</a:t>
            </a:r>
            <a:r>
              <a:rPr lang="en-US" sz="1200" dirty="0"/>
              <a:t> import IUPAC</a:t>
            </a:r>
          </a:p>
          <a:p>
            <a:r>
              <a:rPr lang="en-US" sz="1200" dirty="0"/>
              <a:t>&gt;&gt;&gt; </a:t>
            </a:r>
            <a:r>
              <a:rPr lang="en-US" sz="1200" dirty="0" err="1"/>
              <a:t>my_seq</a:t>
            </a:r>
            <a:r>
              <a:rPr lang="en-US" sz="1200" dirty="0"/>
              <a:t> = </a:t>
            </a:r>
            <a:r>
              <a:rPr lang="en-US" sz="1200" dirty="0" err="1"/>
              <a:t>Seq</a:t>
            </a:r>
            <a:r>
              <a:rPr lang="en-US" sz="1200" dirty="0"/>
              <a:t>("GATCGATGGGCCTATATAGGATCGAAAATCGC", </a:t>
            </a:r>
            <a:r>
              <a:rPr lang="en-US" sz="1200" dirty="0" err="1"/>
              <a:t>IUPAC.unambiguous_dna</a:t>
            </a:r>
            <a:r>
              <a:rPr lang="en-US" sz="1200" dirty="0"/>
              <a:t>)</a:t>
            </a:r>
          </a:p>
          <a:p>
            <a:r>
              <a:rPr lang="en-US" sz="1200" dirty="0"/>
              <a:t>&gt;&gt;&gt; </a:t>
            </a:r>
            <a:r>
              <a:rPr lang="en-US" sz="1200" dirty="0" err="1"/>
              <a:t>my_seq</a:t>
            </a:r>
            <a:r>
              <a:rPr lang="en-US" sz="1200" dirty="0"/>
              <a:t>[4:12</a:t>
            </a:r>
            <a:r>
              <a:rPr lang="en-US" sz="1200" dirty="0" smtClean="0"/>
              <a:t>]</a:t>
            </a:r>
            <a:endParaRPr lang="en-US" sz="1200" dirty="0"/>
          </a:p>
        </p:txBody>
      </p:sp>
      <p:sp>
        <p:nvSpPr>
          <p:cNvPr id="8" name="ZoneTexte 7"/>
          <p:cNvSpPr txBox="1"/>
          <p:nvPr/>
        </p:nvSpPr>
        <p:spPr>
          <a:xfrm>
            <a:off x="279400" y="4187361"/>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&gt;&gt;&gt; </a:t>
            </a:r>
            <a:r>
              <a:rPr lang="mr-IN" sz="1200" dirty="0" smtClean="0"/>
              <a:t>my_seq</a:t>
            </a:r>
            <a:r>
              <a:rPr lang="fr-FR" sz="1200" dirty="0" smtClean="0"/>
              <a:t>[</a:t>
            </a:r>
            <a:r>
              <a:rPr lang="mr-IN" sz="1200" dirty="0" smtClean="0"/>
              <a:t>0</a:t>
            </a:r>
            <a:r>
              <a:rPr lang="fr-FR" sz="1200" dirty="0" smtClean="0"/>
              <a:t>::</a:t>
            </a:r>
            <a:r>
              <a:rPr lang="mr-IN" sz="1200" dirty="0" smtClean="0"/>
              <a:t>3</a:t>
            </a:r>
            <a:r>
              <a:rPr lang="fr-FR" sz="1200" dirty="0" smtClean="0"/>
              <a:t>]</a:t>
            </a:r>
            <a:endParaRPr lang="en-US" sz="1200" dirty="0"/>
          </a:p>
        </p:txBody>
      </p:sp>
      <p:sp>
        <p:nvSpPr>
          <p:cNvPr id="9" name="ZoneTexte 8"/>
          <p:cNvSpPr txBox="1"/>
          <p:nvPr/>
        </p:nvSpPr>
        <p:spPr>
          <a:xfrm>
            <a:off x="278872" y="4998816"/>
            <a:ext cx="8644466" cy="3046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s-ES_tradnl" sz="1200" dirty="0" err="1">
                <a:solidFill>
                  <a:srgbClr val="FF0000"/>
                </a:solidFill>
              </a:rPr>
              <a:t>Seq</a:t>
            </a:r>
            <a:r>
              <a:rPr lang="es-ES_tradnl" sz="1200" dirty="0">
                <a:solidFill>
                  <a:srgbClr val="FF0000"/>
                </a:solidFill>
              </a:rPr>
              <a:t>(</a:t>
            </a:r>
            <a:r>
              <a:rPr lang="mr-IN" sz="1200" dirty="0" smtClean="0">
                <a:solidFill>
                  <a:srgbClr val="FF0000"/>
                </a:solidFill>
              </a:rPr>
              <a:t>AGGCATGCATC</a:t>
            </a:r>
            <a:r>
              <a:rPr lang="mr-IN" sz="1200" dirty="0">
                <a:solidFill>
                  <a:srgbClr val="FF0000"/>
                </a:solidFill>
              </a:rPr>
              <a:t>', </a:t>
            </a:r>
            <a:r>
              <a:rPr lang="mr-IN" sz="1200" dirty="0" smtClean="0">
                <a:solidFill>
                  <a:srgbClr val="FF0000"/>
                </a:solidFill>
              </a:rPr>
              <a:t>IUPACUnambiguousDNA</a:t>
            </a:r>
            <a:r>
              <a:rPr lang="es-ES_tradnl" sz="1200" dirty="0">
                <a:solidFill>
                  <a:srgbClr val="FF0000"/>
                </a:solidFill>
              </a:rPr>
              <a:t>())</a:t>
            </a:r>
            <a:endParaRPr lang="en-US" sz="1200" dirty="0">
              <a:solidFill>
                <a:srgbClr val="FF0000"/>
              </a:solidFill>
            </a:endParaRPr>
          </a:p>
        </p:txBody>
      </p:sp>
      <p:sp>
        <p:nvSpPr>
          <p:cNvPr id="10" name="ZoneTexte 9"/>
          <p:cNvSpPr txBox="1"/>
          <p:nvPr/>
        </p:nvSpPr>
        <p:spPr>
          <a:xfrm>
            <a:off x="279400" y="4738907"/>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&gt;&gt;&gt; </a:t>
            </a:r>
            <a:r>
              <a:rPr lang="mr-IN" sz="1200" dirty="0" smtClean="0"/>
              <a:t>my_seq</a:t>
            </a:r>
            <a:r>
              <a:rPr lang="fr-FR" sz="1200" dirty="0" smtClean="0"/>
              <a:t>[</a:t>
            </a:r>
            <a:r>
              <a:rPr lang="fr-FR" sz="1200" dirty="0"/>
              <a:t>1</a:t>
            </a:r>
            <a:r>
              <a:rPr lang="fr-FR" sz="1200" dirty="0" smtClean="0"/>
              <a:t>::</a:t>
            </a:r>
            <a:r>
              <a:rPr lang="mr-IN" sz="1200" dirty="0" smtClean="0"/>
              <a:t>3</a:t>
            </a:r>
            <a:r>
              <a:rPr lang="fr-FR" sz="1200" dirty="0" smtClean="0"/>
              <a:t>]</a:t>
            </a:r>
            <a:endParaRPr lang="en-US" sz="1200" dirty="0"/>
          </a:p>
        </p:txBody>
      </p:sp>
      <p:sp>
        <p:nvSpPr>
          <p:cNvPr id="11" name="ZoneTexte 10"/>
          <p:cNvSpPr txBox="1"/>
          <p:nvPr/>
        </p:nvSpPr>
        <p:spPr>
          <a:xfrm>
            <a:off x="278872" y="5295945"/>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&gt;&gt;&gt; </a:t>
            </a:r>
            <a:r>
              <a:rPr lang="mr-IN" sz="1200" dirty="0" smtClean="0"/>
              <a:t>my_seq</a:t>
            </a:r>
            <a:r>
              <a:rPr lang="fr-FR" sz="1200" dirty="0" smtClean="0"/>
              <a:t>[2::</a:t>
            </a:r>
            <a:r>
              <a:rPr lang="mr-IN" sz="1200" dirty="0" smtClean="0"/>
              <a:t>3</a:t>
            </a:r>
            <a:r>
              <a:rPr lang="fr-FR" sz="1200" dirty="0" smtClean="0"/>
              <a:t>]</a:t>
            </a:r>
            <a:endParaRPr lang="en-US" sz="1200" dirty="0"/>
          </a:p>
        </p:txBody>
      </p:sp>
      <p:sp>
        <p:nvSpPr>
          <p:cNvPr id="12" name="ZoneTexte 11"/>
          <p:cNvSpPr txBox="1"/>
          <p:nvPr/>
        </p:nvSpPr>
        <p:spPr>
          <a:xfrm>
            <a:off x="279400" y="4448991"/>
            <a:ext cx="8644466" cy="3046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s-ES_tradnl" sz="1200" dirty="0" err="1">
                <a:solidFill>
                  <a:srgbClr val="FF0000"/>
                </a:solidFill>
              </a:rPr>
              <a:t>Seq</a:t>
            </a:r>
            <a:r>
              <a:rPr lang="es-ES_tradnl" sz="1200" dirty="0">
                <a:solidFill>
                  <a:srgbClr val="FF0000"/>
                </a:solidFill>
              </a:rPr>
              <a:t>('GCTGTAGTAAG', </a:t>
            </a:r>
            <a:r>
              <a:rPr lang="es-ES_tradnl" sz="1200" dirty="0" err="1">
                <a:solidFill>
                  <a:srgbClr val="FF0000"/>
                </a:solidFill>
              </a:rPr>
              <a:t>IUPACUnambiguousDNA</a:t>
            </a:r>
            <a:r>
              <a:rPr lang="es-ES_tradnl" sz="1200" dirty="0">
                <a:solidFill>
                  <a:srgbClr val="FF0000"/>
                </a:solidFill>
              </a:rPr>
              <a:t>())</a:t>
            </a:r>
            <a:endParaRPr lang="en-US" sz="1200" dirty="0">
              <a:solidFill>
                <a:srgbClr val="FF0000"/>
              </a:solidFill>
            </a:endParaRPr>
          </a:p>
        </p:txBody>
      </p:sp>
      <p:sp>
        <p:nvSpPr>
          <p:cNvPr id="13" name="ZoneTexte 12"/>
          <p:cNvSpPr txBox="1"/>
          <p:nvPr/>
        </p:nvSpPr>
        <p:spPr>
          <a:xfrm>
            <a:off x="279400" y="5530965"/>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s-ES_tradnl" sz="1200" dirty="0" err="1">
                <a:solidFill>
                  <a:srgbClr val="FF0000"/>
                </a:solidFill>
              </a:rPr>
              <a:t>Seq</a:t>
            </a:r>
            <a:r>
              <a:rPr lang="es-ES_tradnl" sz="1200" dirty="0">
                <a:solidFill>
                  <a:srgbClr val="FF0000"/>
                </a:solidFill>
              </a:rPr>
              <a:t>('TAGCTAAGAC', </a:t>
            </a:r>
            <a:r>
              <a:rPr lang="es-ES_tradnl" sz="1200" dirty="0" err="1">
                <a:solidFill>
                  <a:srgbClr val="FF0000"/>
                </a:solidFill>
              </a:rPr>
              <a:t>IUPACUnambiguousDNA</a:t>
            </a:r>
            <a:r>
              <a:rPr lang="es-ES_tradnl" sz="1200" dirty="0">
                <a:solidFill>
                  <a:srgbClr val="FF0000"/>
                </a:solidFill>
              </a:rPr>
              <a:t>()</a:t>
            </a:r>
            <a:r>
              <a:rPr lang="es-ES_tradnl" sz="1200" dirty="0" smtClean="0">
                <a:solidFill>
                  <a:srgbClr val="FF0000"/>
                </a:solidFill>
              </a:rPr>
              <a:t>)</a:t>
            </a:r>
          </a:p>
        </p:txBody>
      </p:sp>
      <p:sp>
        <p:nvSpPr>
          <p:cNvPr id="14" name="ZoneTexte 13"/>
          <p:cNvSpPr txBox="1"/>
          <p:nvPr/>
        </p:nvSpPr>
        <p:spPr>
          <a:xfrm>
            <a:off x="278872" y="2233224"/>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s-ES_tradnl" sz="1200" dirty="0" err="1">
                <a:solidFill>
                  <a:srgbClr val="FF0000"/>
                </a:solidFill>
              </a:rPr>
              <a:t>Seq</a:t>
            </a:r>
            <a:r>
              <a:rPr lang="es-ES_tradnl" sz="1200" dirty="0">
                <a:solidFill>
                  <a:srgbClr val="FF0000"/>
                </a:solidFill>
              </a:rPr>
              <a:t>(</a:t>
            </a:r>
            <a:r>
              <a:rPr lang="es-ES_tradnl" sz="1200" dirty="0" smtClean="0">
                <a:solidFill>
                  <a:srgbClr val="FF0000"/>
                </a:solidFill>
              </a:rPr>
              <a:t>'</a:t>
            </a:r>
            <a:r>
              <a:rPr lang="en-US" sz="1200" dirty="0">
                <a:solidFill>
                  <a:srgbClr val="FF0000"/>
                </a:solidFill>
              </a:rPr>
              <a:t>GATGGGCC</a:t>
            </a:r>
            <a:r>
              <a:rPr lang="es-ES_tradnl" sz="1200" dirty="0" smtClean="0">
                <a:solidFill>
                  <a:srgbClr val="FF0000"/>
                </a:solidFill>
              </a:rPr>
              <a:t>'</a:t>
            </a:r>
            <a:r>
              <a:rPr lang="es-ES_tradnl" sz="1200" dirty="0">
                <a:solidFill>
                  <a:srgbClr val="FF0000"/>
                </a:solidFill>
              </a:rPr>
              <a:t>, </a:t>
            </a:r>
            <a:r>
              <a:rPr lang="es-ES_tradnl" sz="1200" dirty="0" err="1">
                <a:solidFill>
                  <a:srgbClr val="FF0000"/>
                </a:solidFill>
              </a:rPr>
              <a:t>IUPACUnambiguousDNA</a:t>
            </a:r>
            <a:r>
              <a:rPr lang="es-ES_tradnl" sz="1200" dirty="0">
                <a:solidFill>
                  <a:srgbClr val="FF0000"/>
                </a:solidFill>
              </a:rPr>
              <a:t>())</a:t>
            </a:r>
            <a:endParaRPr lang="en-US" sz="1200" dirty="0">
              <a:solidFill>
                <a:srgbClr val="FF0000"/>
              </a:solidFill>
            </a:endParaRPr>
          </a:p>
        </p:txBody>
      </p:sp>
      <p:sp>
        <p:nvSpPr>
          <p:cNvPr id="15" name="Espace réservé du contenu 2"/>
          <p:cNvSpPr txBox="1">
            <a:spLocks/>
          </p:cNvSpPr>
          <p:nvPr/>
        </p:nvSpPr>
        <p:spPr>
          <a:xfrm>
            <a:off x="279400" y="2787291"/>
            <a:ext cx="8644466" cy="1199999"/>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a:t>
            </a:r>
            <a:r>
              <a:rPr lang="en-US" dirty="0" smtClean="0"/>
              <a:t>he </a:t>
            </a:r>
            <a:r>
              <a:rPr lang="en-US" dirty="0"/>
              <a:t>new </a:t>
            </a:r>
            <a:r>
              <a:rPr lang="en-US" dirty="0" smtClean="0"/>
              <a:t>object produced </a:t>
            </a:r>
            <a:r>
              <a:rPr lang="en-US" dirty="0"/>
              <a:t>is </a:t>
            </a:r>
            <a:r>
              <a:rPr lang="en-US" dirty="0" smtClean="0"/>
              <a:t>another </a:t>
            </a:r>
            <a:r>
              <a:rPr lang="en-US" dirty="0" err="1" smtClean="0"/>
              <a:t>Seq</a:t>
            </a:r>
            <a:r>
              <a:rPr lang="en-US" dirty="0"/>
              <a:t> </a:t>
            </a:r>
            <a:r>
              <a:rPr lang="en-US" dirty="0" smtClean="0"/>
              <a:t>object </a:t>
            </a:r>
            <a:r>
              <a:rPr lang="en-US" dirty="0"/>
              <a:t>which retains </a:t>
            </a:r>
            <a:r>
              <a:rPr lang="en-US" dirty="0" smtClean="0"/>
              <a:t>the alphabet </a:t>
            </a:r>
            <a:r>
              <a:rPr lang="en-US" dirty="0"/>
              <a:t>information from the </a:t>
            </a:r>
            <a:r>
              <a:rPr lang="en-US" dirty="0" smtClean="0"/>
              <a:t>original </a:t>
            </a:r>
            <a:r>
              <a:rPr lang="en-US" dirty="0" err="1" smtClean="0"/>
              <a:t>Seq</a:t>
            </a:r>
            <a:r>
              <a:rPr lang="en-US" dirty="0"/>
              <a:t> </a:t>
            </a:r>
            <a:r>
              <a:rPr lang="en-US" dirty="0" smtClean="0"/>
              <a:t>object</a:t>
            </a:r>
          </a:p>
          <a:p>
            <a:r>
              <a:rPr lang="en-US" dirty="0" smtClean="0"/>
              <a:t>Get the first, second and third codons positions using “stride” (“::”) :</a:t>
            </a:r>
            <a:endParaRPr lang="en-US" dirty="0"/>
          </a:p>
        </p:txBody>
      </p:sp>
      <p:sp>
        <p:nvSpPr>
          <p:cNvPr id="16" name="ZoneTexte 15"/>
          <p:cNvSpPr txBox="1"/>
          <p:nvPr/>
        </p:nvSpPr>
        <p:spPr>
          <a:xfrm>
            <a:off x="279400" y="5806592"/>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&gt;&gt;&gt; </a:t>
            </a:r>
            <a:r>
              <a:rPr lang="mr-IN" sz="1200" dirty="0" smtClean="0"/>
              <a:t>my_seq</a:t>
            </a:r>
            <a:r>
              <a:rPr lang="fr-FR" sz="1200" dirty="0" smtClean="0"/>
              <a:t>[::-1] ## </a:t>
            </a:r>
            <a:r>
              <a:rPr lang="fr-FR" sz="1200" dirty="0" err="1" smtClean="0"/>
              <a:t>Get</a:t>
            </a:r>
            <a:r>
              <a:rPr lang="fr-FR" sz="1200" dirty="0" smtClean="0"/>
              <a:t> the reverse </a:t>
            </a:r>
            <a:r>
              <a:rPr lang="fr-FR" sz="1200" dirty="0" err="1" smtClean="0"/>
              <a:t>sequence</a:t>
            </a:r>
            <a:endParaRPr lang="en-US" sz="1200" dirty="0"/>
          </a:p>
        </p:txBody>
      </p:sp>
      <p:sp>
        <p:nvSpPr>
          <p:cNvPr id="17" name="ZoneTexte 16"/>
          <p:cNvSpPr txBox="1"/>
          <p:nvPr/>
        </p:nvSpPr>
        <p:spPr>
          <a:xfrm>
            <a:off x="279928" y="6041612"/>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s-ES_tradnl" sz="1200" dirty="0" err="1">
                <a:solidFill>
                  <a:srgbClr val="FF0000"/>
                </a:solidFill>
              </a:rPr>
              <a:t>Seq</a:t>
            </a:r>
            <a:r>
              <a:rPr lang="es-ES_tradnl" sz="1200" dirty="0">
                <a:solidFill>
                  <a:srgbClr val="FF0000"/>
                </a:solidFill>
              </a:rPr>
              <a:t>(</a:t>
            </a:r>
            <a:r>
              <a:rPr lang="es-ES_tradnl" sz="1200" dirty="0" smtClean="0">
                <a:solidFill>
                  <a:srgbClr val="FF0000"/>
                </a:solidFill>
              </a:rPr>
              <a:t>'</a:t>
            </a:r>
            <a:r>
              <a:rPr lang="en-US" sz="1200" dirty="0">
                <a:solidFill>
                  <a:srgbClr val="FF0000"/>
                </a:solidFill>
              </a:rPr>
              <a:t>CGCTAAAAGCTAGGATATATCCGGGTAGCTAG</a:t>
            </a:r>
            <a:r>
              <a:rPr lang="es-ES_tradnl" sz="1200" dirty="0" smtClean="0">
                <a:solidFill>
                  <a:srgbClr val="FF0000"/>
                </a:solidFill>
              </a:rPr>
              <a:t>'</a:t>
            </a:r>
            <a:r>
              <a:rPr lang="es-ES_tradnl" sz="1200" dirty="0">
                <a:solidFill>
                  <a:srgbClr val="FF0000"/>
                </a:solidFill>
              </a:rPr>
              <a:t>, </a:t>
            </a:r>
            <a:r>
              <a:rPr lang="es-ES_tradnl" sz="1200" dirty="0" err="1">
                <a:solidFill>
                  <a:srgbClr val="FF0000"/>
                </a:solidFill>
              </a:rPr>
              <a:t>IUPACUnambiguousDNA</a:t>
            </a:r>
            <a:r>
              <a:rPr lang="es-ES_tradnl" sz="1200" dirty="0">
                <a:solidFill>
                  <a:srgbClr val="FF0000"/>
                </a:solidFill>
              </a:rPr>
              <a:t>()</a:t>
            </a:r>
            <a:r>
              <a:rPr lang="es-ES_tradnl" sz="1200" dirty="0" smtClean="0">
                <a:solidFill>
                  <a:srgbClr val="FF0000"/>
                </a:solidFill>
              </a:rPr>
              <a:t>)</a:t>
            </a:r>
          </a:p>
        </p:txBody>
      </p:sp>
    </p:spTree>
    <p:extLst>
      <p:ext uri="{BB962C8B-B14F-4D97-AF65-F5344CB8AC3E}">
        <p14:creationId xmlns:p14="http://schemas.microsoft.com/office/powerpoint/2010/main" val="404804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Turning </a:t>
            </a:r>
            <a:r>
              <a:rPr lang="en-US" dirty="0" err="1"/>
              <a:t>Seq</a:t>
            </a:r>
            <a:r>
              <a:rPr lang="en-US" dirty="0"/>
              <a:t> objects into strings</a:t>
            </a:r>
            <a:endParaRPr lang="fr-FR" dirty="0"/>
          </a:p>
        </p:txBody>
      </p:sp>
      <p:sp>
        <p:nvSpPr>
          <p:cNvPr id="3" name="Espace réservé du contenu 2"/>
          <p:cNvSpPr>
            <a:spLocks noGrp="1"/>
          </p:cNvSpPr>
          <p:nvPr>
            <p:ph idx="1"/>
          </p:nvPr>
        </p:nvSpPr>
        <p:spPr>
          <a:xfrm>
            <a:off x="279400" y="1236134"/>
            <a:ext cx="8644466" cy="521601"/>
          </a:xfrm>
        </p:spPr>
        <p:txBody>
          <a:bodyPr/>
          <a:lstStyle/>
          <a:p>
            <a:r>
              <a:rPr lang="en-US" dirty="0" smtClean="0"/>
              <a:t>To </a:t>
            </a:r>
            <a:r>
              <a:rPr lang="en-US" dirty="0"/>
              <a:t>write to a </a:t>
            </a:r>
            <a:r>
              <a:rPr lang="en-US" dirty="0" smtClean="0"/>
              <a:t>file</a:t>
            </a:r>
            <a:r>
              <a:rPr lang="en-US" dirty="0"/>
              <a:t>, or insert into a </a:t>
            </a:r>
            <a:r>
              <a:rPr lang="en-US" dirty="0" smtClean="0"/>
              <a:t>database</a:t>
            </a:r>
            <a:endParaRPr lang="fr-FR" dirty="0"/>
          </a:p>
        </p:txBody>
      </p:sp>
      <p:sp>
        <p:nvSpPr>
          <p:cNvPr id="4" name="Espace réservé de la date 3"/>
          <p:cNvSpPr>
            <a:spLocks noGrp="1"/>
          </p:cNvSpPr>
          <p:nvPr>
            <p:ph type="dt" sz="half" idx="10"/>
          </p:nvPr>
        </p:nvSpPr>
        <p:spPr/>
        <p:txBody>
          <a:bodyPr/>
          <a:lstStyle/>
          <a:p>
            <a:fld id="{699AB616-0234-D54F-99FF-8E04F0C35AB0}"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15</a:t>
            </a:fld>
            <a:endParaRPr lang="fr-FR" dirty="0"/>
          </a:p>
        </p:txBody>
      </p:sp>
      <p:sp>
        <p:nvSpPr>
          <p:cNvPr id="7" name="ZoneTexte 6"/>
          <p:cNvSpPr txBox="1"/>
          <p:nvPr/>
        </p:nvSpPr>
        <p:spPr>
          <a:xfrm>
            <a:off x="279400" y="5165826"/>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&gt;&gt;&gt;</a:t>
            </a:r>
            <a:r>
              <a:rPr lang="mr-IN" sz="1200" dirty="0" smtClean="0"/>
              <a:t> fasta_format_string = “</a:t>
            </a:r>
            <a:r>
              <a:rPr lang="fr-FR" sz="1200" dirty="0" smtClean="0"/>
              <a:t>&gt;</a:t>
            </a:r>
            <a:r>
              <a:rPr lang="mr-IN" sz="1200" dirty="0" smtClean="0"/>
              <a:t>Name\n%s\n</a:t>
            </a:r>
            <a:r>
              <a:rPr lang="mr-IN" sz="1200" dirty="0"/>
              <a:t>“</a:t>
            </a:r>
            <a:r>
              <a:rPr lang="mr-IN" sz="1200" dirty="0" smtClean="0"/>
              <a:t> % my_seq</a:t>
            </a:r>
          </a:p>
          <a:p>
            <a:r>
              <a:rPr lang="fr-FR" sz="1200" dirty="0" smtClean="0"/>
              <a:t>&gt;&gt;&gt;</a:t>
            </a:r>
            <a:r>
              <a:rPr lang="mr-IN" sz="1200" dirty="0" smtClean="0"/>
              <a:t> print</a:t>
            </a:r>
            <a:r>
              <a:rPr lang="fr-FR" sz="1200" dirty="0" smtClean="0"/>
              <a:t>(</a:t>
            </a:r>
            <a:r>
              <a:rPr lang="mr-IN" sz="1200" dirty="0" smtClean="0"/>
              <a:t>fasta_format_string</a:t>
            </a:r>
            <a:r>
              <a:rPr lang="fr-FR" sz="1200" dirty="0"/>
              <a:t>)</a:t>
            </a:r>
            <a:endParaRPr lang="mr-IN" sz="1200" dirty="0"/>
          </a:p>
        </p:txBody>
      </p:sp>
      <p:sp>
        <p:nvSpPr>
          <p:cNvPr id="8" name="ZoneTexte 7"/>
          <p:cNvSpPr txBox="1"/>
          <p:nvPr/>
        </p:nvSpPr>
        <p:spPr>
          <a:xfrm>
            <a:off x="278872" y="349360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&gt;&gt;&gt; </a:t>
            </a:r>
            <a:r>
              <a:rPr lang="mr-IN" sz="1200" dirty="0" smtClean="0"/>
              <a:t>print</a:t>
            </a:r>
            <a:r>
              <a:rPr lang="fr-FR" sz="1200" dirty="0" smtClean="0"/>
              <a:t>(</a:t>
            </a:r>
            <a:r>
              <a:rPr lang="mr-IN" sz="1200" dirty="0" smtClean="0"/>
              <a:t>my_se</a:t>
            </a:r>
            <a:r>
              <a:rPr lang="fr-FR" sz="1200" dirty="0" smtClean="0"/>
              <a:t>q)</a:t>
            </a:r>
            <a:endParaRPr lang="en-US" sz="1200" dirty="0"/>
          </a:p>
        </p:txBody>
      </p:sp>
      <p:sp>
        <p:nvSpPr>
          <p:cNvPr id="9" name="ZoneTexte 8"/>
          <p:cNvSpPr txBox="1"/>
          <p:nvPr/>
        </p:nvSpPr>
        <p:spPr>
          <a:xfrm>
            <a:off x="278344" y="375602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FF0000"/>
                </a:solidFill>
              </a:rPr>
              <a:t>GATCGATGGGCCTATATAGGATCGAAAATCGC</a:t>
            </a:r>
          </a:p>
        </p:txBody>
      </p:sp>
      <p:sp>
        <p:nvSpPr>
          <p:cNvPr id="10" name="ZoneTexte 9"/>
          <p:cNvSpPr txBox="1"/>
          <p:nvPr/>
        </p:nvSpPr>
        <p:spPr>
          <a:xfrm>
            <a:off x="278872" y="1757735"/>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&gt;&gt;&gt; </a:t>
            </a:r>
            <a:r>
              <a:rPr lang="mr-IN" sz="1200" dirty="0" smtClean="0"/>
              <a:t>str</a:t>
            </a:r>
            <a:r>
              <a:rPr lang="fr-FR" sz="1200" dirty="0" smtClean="0"/>
              <a:t>(</a:t>
            </a:r>
            <a:r>
              <a:rPr lang="mr-IN" sz="1200" dirty="0" smtClean="0"/>
              <a:t>my_seq</a:t>
            </a:r>
            <a:r>
              <a:rPr lang="fr-FR" sz="1200" dirty="0" smtClean="0"/>
              <a:t>)</a:t>
            </a:r>
            <a:endParaRPr lang="en-US" sz="1200" dirty="0"/>
          </a:p>
        </p:txBody>
      </p:sp>
      <p:sp>
        <p:nvSpPr>
          <p:cNvPr id="12" name="ZoneTexte 11"/>
          <p:cNvSpPr txBox="1"/>
          <p:nvPr/>
        </p:nvSpPr>
        <p:spPr>
          <a:xfrm>
            <a:off x="279400" y="2020152"/>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FF0000"/>
                </a:solidFill>
              </a:rPr>
              <a:t>'GATCGATGGGCCTATATAGGATCGAAAATCGC'</a:t>
            </a:r>
          </a:p>
        </p:txBody>
      </p:sp>
      <p:sp>
        <p:nvSpPr>
          <p:cNvPr id="14" name="ZoneTexte 13"/>
          <p:cNvSpPr txBox="1"/>
          <p:nvPr/>
        </p:nvSpPr>
        <p:spPr>
          <a:xfrm>
            <a:off x="278872" y="5605945"/>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FF0000"/>
                </a:solidFill>
              </a:rPr>
              <a:t>&gt;Name</a:t>
            </a:r>
          </a:p>
          <a:p>
            <a:r>
              <a:rPr lang="en-US" sz="1200" dirty="0">
                <a:solidFill>
                  <a:srgbClr val="FF0000"/>
                </a:solidFill>
              </a:rPr>
              <a:t>GATCGATGGGCCTATATAGGATCGAAAATCGC</a:t>
            </a:r>
          </a:p>
          <a:p>
            <a:r>
              <a:rPr lang="en-US" sz="1200" dirty="0">
                <a:solidFill>
                  <a:srgbClr val="FF0000"/>
                </a:solidFill>
              </a:rPr>
              <a:t>&lt;BLANKLINE&gt;</a:t>
            </a:r>
          </a:p>
        </p:txBody>
      </p:sp>
      <p:sp>
        <p:nvSpPr>
          <p:cNvPr id="15" name="Espace réservé du contenu 2"/>
          <p:cNvSpPr txBox="1">
            <a:spLocks/>
          </p:cNvSpPr>
          <p:nvPr/>
        </p:nvSpPr>
        <p:spPr>
          <a:xfrm>
            <a:off x="278872" y="2512611"/>
            <a:ext cx="8644466" cy="788212"/>
          </a:xfrm>
          <a:prstGeom prst="rect">
            <a:avLst/>
          </a:prstGeom>
          <a:ln>
            <a:noFill/>
          </a:ln>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dirty="0"/>
              <a:t>C</a:t>
            </a:r>
            <a:r>
              <a:rPr lang="en-US" dirty="0" err="1"/>
              <a:t>alling</a:t>
            </a:r>
            <a:r>
              <a:rPr lang="en-US" dirty="0"/>
              <a:t> </a:t>
            </a:r>
            <a:r>
              <a:rPr lang="en-US" dirty="0" err="1"/>
              <a:t>str</a:t>
            </a:r>
            <a:r>
              <a:rPr lang="en-US" dirty="0"/>
              <a:t>() on a </a:t>
            </a:r>
            <a:r>
              <a:rPr lang="en-US" dirty="0" err="1"/>
              <a:t>Seq</a:t>
            </a:r>
            <a:r>
              <a:rPr lang="en-US" dirty="0"/>
              <a:t> object returns the full sequence as a </a:t>
            </a:r>
            <a:r>
              <a:rPr lang="en-US" dirty="0" smtClean="0"/>
              <a:t>string</a:t>
            </a:r>
          </a:p>
          <a:p>
            <a:r>
              <a:rPr lang="en-US" dirty="0"/>
              <a:t>Python does this automatically in the print function</a:t>
            </a:r>
          </a:p>
        </p:txBody>
      </p:sp>
      <p:sp>
        <p:nvSpPr>
          <p:cNvPr id="16" name="Espace réservé du contenu 2"/>
          <p:cNvSpPr txBox="1">
            <a:spLocks/>
          </p:cNvSpPr>
          <p:nvPr/>
        </p:nvSpPr>
        <p:spPr>
          <a:xfrm>
            <a:off x="279400" y="4189587"/>
            <a:ext cx="8644466" cy="743406"/>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Also </a:t>
            </a:r>
            <a:r>
              <a:rPr lang="en-US" dirty="0"/>
              <a:t>use the </a:t>
            </a:r>
            <a:r>
              <a:rPr lang="en-US" dirty="0" err="1"/>
              <a:t>Seq</a:t>
            </a:r>
            <a:r>
              <a:rPr lang="en-US" dirty="0"/>
              <a:t> object directly with a %s placeholder when using the Python string formatting or interpolation operator ( % )</a:t>
            </a:r>
          </a:p>
        </p:txBody>
      </p:sp>
    </p:spTree>
    <p:extLst>
      <p:ext uri="{BB962C8B-B14F-4D97-AF65-F5344CB8AC3E}">
        <p14:creationId xmlns:p14="http://schemas.microsoft.com/office/powerpoint/2010/main" val="1981265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latin typeface="+mn-lt"/>
              </a:rPr>
              <a:t>Concatenating or adding sequences</a:t>
            </a:r>
            <a:endParaRPr lang="fr-FR" dirty="0">
              <a:latin typeface="+mn-lt"/>
            </a:endParaRPr>
          </a:p>
        </p:txBody>
      </p:sp>
      <p:sp>
        <p:nvSpPr>
          <p:cNvPr id="3" name="Espace réservé du contenu 2"/>
          <p:cNvSpPr>
            <a:spLocks noGrp="1"/>
          </p:cNvSpPr>
          <p:nvPr>
            <p:ph idx="1"/>
          </p:nvPr>
        </p:nvSpPr>
        <p:spPr>
          <a:xfrm>
            <a:off x="279400" y="873254"/>
            <a:ext cx="8644466" cy="487573"/>
          </a:xfrm>
        </p:spPr>
        <p:txBody>
          <a:bodyPr/>
          <a:lstStyle/>
          <a:p>
            <a:r>
              <a:rPr lang="en-US" dirty="0"/>
              <a:t>C</a:t>
            </a:r>
            <a:r>
              <a:rPr lang="en-US" dirty="0" smtClean="0"/>
              <a:t>an't </a:t>
            </a:r>
            <a:r>
              <a:rPr lang="en-US" dirty="0"/>
              <a:t>add sequences with incompatible alphabets, </a:t>
            </a:r>
            <a:r>
              <a:rPr lang="en-US" dirty="0" smtClean="0"/>
              <a:t>(protein and DNA)</a:t>
            </a:r>
            <a:endParaRPr lang="fr-FR" dirty="0"/>
          </a:p>
        </p:txBody>
      </p:sp>
      <p:sp>
        <p:nvSpPr>
          <p:cNvPr id="4" name="Espace réservé de la date 3"/>
          <p:cNvSpPr>
            <a:spLocks noGrp="1"/>
          </p:cNvSpPr>
          <p:nvPr>
            <p:ph type="dt" sz="half" idx="10"/>
          </p:nvPr>
        </p:nvSpPr>
        <p:spPr/>
        <p:txBody>
          <a:bodyPr/>
          <a:lstStyle/>
          <a:p>
            <a:fld id="{60307B84-0F4B-7440-A630-E7011DC2BC1B}"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16</a:t>
            </a:fld>
            <a:endParaRPr lang="fr-FR" dirty="0"/>
          </a:p>
        </p:txBody>
      </p:sp>
      <p:sp>
        <p:nvSpPr>
          <p:cNvPr id="7" name="ZoneTexte 6"/>
          <p:cNvSpPr txBox="1"/>
          <p:nvPr/>
        </p:nvSpPr>
        <p:spPr>
          <a:xfrm>
            <a:off x="278872" y="1372172"/>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Bio.Alphabet</a:t>
            </a:r>
            <a:r>
              <a:rPr lang="en-US" sz="1200" dirty="0"/>
              <a:t> import IUPAC</a:t>
            </a:r>
          </a:p>
          <a:p>
            <a:r>
              <a:rPr lang="en-US" sz="1200" dirty="0" smtClean="0"/>
              <a:t>&gt;</a:t>
            </a:r>
            <a:r>
              <a:rPr lang="en-US" sz="1200" dirty="0"/>
              <a:t>&gt;&gt; </a:t>
            </a:r>
            <a:r>
              <a:rPr lang="en-US" sz="1200" dirty="0" err="1"/>
              <a:t>protein_seq</a:t>
            </a:r>
            <a:r>
              <a:rPr lang="en-US" sz="1200" dirty="0"/>
              <a:t> = </a:t>
            </a:r>
            <a:r>
              <a:rPr lang="en-US" sz="1200" dirty="0" err="1"/>
              <a:t>Seq</a:t>
            </a:r>
            <a:r>
              <a:rPr lang="en-US" sz="1200" dirty="0"/>
              <a:t>("EVRNAK", </a:t>
            </a:r>
            <a:r>
              <a:rPr lang="en-US" sz="1200" dirty="0" err="1"/>
              <a:t>IUPAC.protein</a:t>
            </a:r>
            <a:r>
              <a:rPr lang="en-US" sz="1200" dirty="0"/>
              <a:t>)</a:t>
            </a:r>
          </a:p>
          <a:p>
            <a:r>
              <a:rPr lang="en-US" sz="1200" dirty="0"/>
              <a:t>&gt;&gt;&gt; </a:t>
            </a:r>
            <a:r>
              <a:rPr lang="en-US" sz="1200" dirty="0" err="1"/>
              <a:t>dna_seq</a:t>
            </a:r>
            <a:r>
              <a:rPr lang="en-US" sz="1200" dirty="0"/>
              <a:t> = </a:t>
            </a:r>
            <a:r>
              <a:rPr lang="en-US" sz="1200" dirty="0" err="1"/>
              <a:t>Seq</a:t>
            </a:r>
            <a:r>
              <a:rPr lang="en-US" sz="1200" dirty="0"/>
              <a:t>("ACGT", </a:t>
            </a:r>
            <a:r>
              <a:rPr lang="en-US" sz="1200" dirty="0" err="1"/>
              <a:t>IUPAC.unambiguous_dna</a:t>
            </a:r>
            <a:r>
              <a:rPr lang="en-US" sz="1200" dirty="0"/>
              <a:t>)</a:t>
            </a:r>
          </a:p>
          <a:p>
            <a:r>
              <a:rPr lang="en-US" sz="1200" dirty="0"/>
              <a:t>&gt;&gt;&gt; </a:t>
            </a:r>
            <a:r>
              <a:rPr lang="en-US" sz="1200" dirty="0" err="1"/>
              <a:t>protein_seq</a:t>
            </a:r>
            <a:r>
              <a:rPr lang="en-US" sz="1200" dirty="0"/>
              <a:t> + </a:t>
            </a:r>
            <a:r>
              <a:rPr lang="en-US" sz="1200" dirty="0" err="1" smtClean="0"/>
              <a:t>dna_seq</a:t>
            </a:r>
            <a:endParaRPr lang="en-US" sz="1200" dirty="0"/>
          </a:p>
        </p:txBody>
      </p:sp>
      <p:sp>
        <p:nvSpPr>
          <p:cNvPr id="8" name="ZoneTexte 7"/>
          <p:cNvSpPr txBox="1"/>
          <p:nvPr/>
        </p:nvSpPr>
        <p:spPr>
          <a:xfrm>
            <a:off x="278872" y="3422927"/>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Bio.Alphabet</a:t>
            </a:r>
            <a:r>
              <a:rPr lang="en-US" sz="1200" dirty="0"/>
              <a:t> import </a:t>
            </a:r>
            <a:r>
              <a:rPr lang="en-US" sz="1200" dirty="0" err="1"/>
              <a:t>generic_alphabet</a:t>
            </a:r>
            <a:endParaRPr lang="en-US" sz="1200" dirty="0"/>
          </a:p>
          <a:p>
            <a:r>
              <a:rPr lang="en-US" sz="1200" dirty="0"/>
              <a:t>&gt;&gt;&gt; </a:t>
            </a:r>
            <a:r>
              <a:rPr lang="en-US" sz="1200" dirty="0" err="1"/>
              <a:t>protein_seq.alphabet</a:t>
            </a:r>
            <a:r>
              <a:rPr lang="en-US" sz="1200" dirty="0"/>
              <a:t> = </a:t>
            </a:r>
            <a:r>
              <a:rPr lang="en-US" sz="1200" dirty="0" err="1"/>
              <a:t>generic_alphabet</a:t>
            </a:r>
            <a:endParaRPr lang="en-US" sz="1200" dirty="0"/>
          </a:p>
          <a:p>
            <a:r>
              <a:rPr lang="en-US" sz="1200" dirty="0"/>
              <a:t>&gt;&gt;&gt; </a:t>
            </a:r>
            <a:r>
              <a:rPr lang="en-US" sz="1200" dirty="0" err="1"/>
              <a:t>dna_seq.alphabet</a:t>
            </a:r>
            <a:r>
              <a:rPr lang="en-US" sz="1200" dirty="0"/>
              <a:t> = </a:t>
            </a:r>
            <a:r>
              <a:rPr lang="en-US" sz="1200" dirty="0" err="1"/>
              <a:t>generic_alphabet</a:t>
            </a:r>
            <a:endParaRPr lang="en-US" sz="1200" dirty="0"/>
          </a:p>
          <a:p>
            <a:r>
              <a:rPr lang="en-US" sz="1200" dirty="0"/>
              <a:t>&gt;&gt;&gt; </a:t>
            </a:r>
            <a:r>
              <a:rPr lang="en-US" sz="1200" dirty="0" err="1"/>
              <a:t>protein_seq</a:t>
            </a:r>
            <a:r>
              <a:rPr lang="en-US" sz="1200" dirty="0"/>
              <a:t> + </a:t>
            </a:r>
            <a:r>
              <a:rPr lang="en-US" sz="1200" dirty="0" err="1" smtClean="0"/>
              <a:t>dna_seq</a:t>
            </a:r>
            <a:endParaRPr lang="en-US" sz="1200" dirty="0"/>
          </a:p>
        </p:txBody>
      </p:sp>
      <p:sp>
        <p:nvSpPr>
          <p:cNvPr id="9" name="Espace réservé du contenu 2"/>
          <p:cNvSpPr txBox="1">
            <a:spLocks/>
          </p:cNvSpPr>
          <p:nvPr/>
        </p:nvSpPr>
        <p:spPr>
          <a:xfrm>
            <a:off x="278872" y="2992047"/>
            <a:ext cx="8644466" cy="48758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To do this, first give both sequences generic alphabets</a:t>
            </a:r>
          </a:p>
          <a:p>
            <a:endParaRPr lang="fr-FR" dirty="0"/>
          </a:p>
        </p:txBody>
      </p:sp>
      <p:sp>
        <p:nvSpPr>
          <p:cNvPr id="10" name="ZoneTexte 9"/>
          <p:cNvSpPr txBox="1"/>
          <p:nvPr/>
        </p:nvSpPr>
        <p:spPr>
          <a:xfrm>
            <a:off x="278872" y="2201539"/>
            <a:ext cx="8644466" cy="677108"/>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smtClean="0">
                <a:solidFill>
                  <a:srgbClr val="FF0000"/>
                </a:solidFill>
              </a:rPr>
              <a:t>Traceback</a:t>
            </a:r>
            <a:r>
              <a:rPr lang="en-US" sz="1200" dirty="0" smtClean="0">
                <a:solidFill>
                  <a:srgbClr val="FF0000"/>
                </a:solidFill>
              </a:rPr>
              <a:t> </a:t>
            </a:r>
            <a:r>
              <a:rPr lang="en-US" sz="1200" dirty="0">
                <a:solidFill>
                  <a:srgbClr val="FF0000"/>
                </a:solidFill>
              </a:rPr>
              <a:t>(most recent call last):</a:t>
            </a:r>
          </a:p>
          <a:p>
            <a:r>
              <a:rPr lang="en-US" sz="1200" dirty="0">
                <a:solidFill>
                  <a:srgbClr val="FF0000"/>
                </a:solidFill>
              </a:rPr>
              <a:t>...</a:t>
            </a:r>
          </a:p>
          <a:p>
            <a:r>
              <a:rPr lang="en-US" sz="1200" dirty="0" err="1">
                <a:solidFill>
                  <a:srgbClr val="FF0000"/>
                </a:solidFill>
              </a:rPr>
              <a:t>TypeError</a:t>
            </a:r>
            <a:r>
              <a:rPr lang="en-US" sz="1200" dirty="0">
                <a:solidFill>
                  <a:srgbClr val="FF0000"/>
                </a:solidFill>
              </a:rPr>
              <a:t>: Incompatible alphabets </a:t>
            </a:r>
            <a:r>
              <a:rPr lang="en-US" sz="1200" dirty="0" err="1">
                <a:solidFill>
                  <a:srgbClr val="FF0000"/>
                </a:solidFill>
              </a:rPr>
              <a:t>IUPACProtein</a:t>
            </a:r>
            <a:r>
              <a:rPr lang="en-US" sz="1200" dirty="0">
                <a:solidFill>
                  <a:srgbClr val="FF0000"/>
                </a:solidFill>
              </a:rPr>
              <a:t>() and </a:t>
            </a:r>
            <a:r>
              <a:rPr lang="en-US" sz="1200" dirty="0" err="1">
                <a:solidFill>
                  <a:srgbClr val="FF0000"/>
                </a:solidFill>
              </a:rPr>
              <a:t>IUPACUnambiguousDNA</a:t>
            </a:r>
            <a:r>
              <a:rPr lang="en-US" sz="1200" dirty="0">
                <a:solidFill>
                  <a:srgbClr val="FF0000"/>
                </a:solidFill>
              </a:rPr>
              <a:t>(</a:t>
            </a:r>
            <a:r>
              <a:rPr lang="en-US" dirty="0"/>
              <a:t>)</a:t>
            </a:r>
          </a:p>
        </p:txBody>
      </p:sp>
      <p:sp>
        <p:nvSpPr>
          <p:cNvPr id="11" name="ZoneTexte 10"/>
          <p:cNvSpPr txBox="1"/>
          <p:nvPr/>
        </p:nvSpPr>
        <p:spPr>
          <a:xfrm>
            <a:off x="278872" y="4240954"/>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smtClean="0">
                <a:solidFill>
                  <a:srgbClr val="FF0000"/>
                </a:solidFill>
              </a:rPr>
              <a:t>Seq</a:t>
            </a:r>
            <a:r>
              <a:rPr lang="en-US" sz="1200" dirty="0">
                <a:solidFill>
                  <a:srgbClr val="FF0000"/>
                </a:solidFill>
              </a:rPr>
              <a:t>('EVRNAKACGT', Alphabet())</a:t>
            </a:r>
          </a:p>
        </p:txBody>
      </p:sp>
      <p:sp>
        <p:nvSpPr>
          <p:cNvPr id="12" name="ZoneTexte 11"/>
          <p:cNvSpPr txBox="1"/>
          <p:nvPr/>
        </p:nvSpPr>
        <p:spPr>
          <a:xfrm>
            <a:off x="278872" y="5111727"/>
            <a:ext cx="8644466" cy="1015663"/>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cs typeface="Arial"/>
              </a:rPr>
              <a:t>&gt;&gt;&gt; </a:t>
            </a:r>
            <a:r>
              <a:rPr lang="mr-IN" sz="1200" dirty="0">
                <a:cs typeface="Arial"/>
              </a:rPr>
              <a:t>from Bio.Alphabet import generic_nucleotide</a:t>
            </a:r>
          </a:p>
          <a:p>
            <a:r>
              <a:rPr lang="en-US" sz="1200" dirty="0">
                <a:cs typeface="Arial"/>
              </a:rPr>
              <a:t>&gt;&gt;&gt; </a:t>
            </a:r>
            <a:r>
              <a:rPr lang="mr-IN" sz="1200" dirty="0">
                <a:cs typeface="Arial"/>
              </a:rPr>
              <a:t>from Bio.Alphabet import IUPAC</a:t>
            </a:r>
          </a:p>
          <a:p>
            <a:r>
              <a:rPr lang="en-US" sz="1200" dirty="0">
                <a:cs typeface="Arial"/>
              </a:rPr>
              <a:t>&gt;&gt;&gt; </a:t>
            </a:r>
            <a:r>
              <a:rPr lang="mr-IN" sz="1200" dirty="0">
                <a:cs typeface="Arial"/>
              </a:rPr>
              <a:t>nuc_seq = Seq</a:t>
            </a:r>
            <a:r>
              <a:rPr lang="fr-FR" sz="1200" dirty="0">
                <a:cs typeface="Arial"/>
              </a:rPr>
              <a:t>(</a:t>
            </a:r>
            <a:r>
              <a:rPr lang="mr-IN" sz="1200" dirty="0">
                <a:cs typeface="Arial"/>
              </a:rPr>
              <a:t>"GATCGATGC", generic_nucleotide</a:t>
            </a:r>
            <a:r>
              <a:rPr lang="fr-FR" sz="1200" dirty="0">
                <a:cs typeface="Arial"/>
              </a:rPr>
              <a:t>)</a:t>
            </a:r>
            <a:endParaRPr lang="mr-IN" sz="1200" dirty="0">
              <a:cs typeface="Arial"/>
            </a:endParaRPr>
          </a:p>
          <a:p>
            <a:r>
              <a:rPr lang="en-US" sz="1200" dirty="0">
                <a:cs typeface="Arial"/>
              </a:rPr>
              <a:t>&gt;&gt;&gt; </a:t>
            </a:r>
            <a:r>
              <a:rPr lang="mr-IN" sz="1200" dirty="0">
                <a:cs typeface="Arial"/>
              </a:rPr>
              <a:t>dna_seq = Seq</a:t>
            </a:r>
            <a:r>
              <a:rPr lang="fr-FR" sz="1200" dirty="0">
                <a:cs typeface="Arial"/>
              </a:rPr>
              <a:t>(</a:t>
            </a:r>
            <a:r>
              <a:rPr lang="mr-IN" sz="1200" dirty="0">
                <a:cs typeface="Arial"/>
              </a:rPr>
              <a:t>"ACGT", IUPAC.unambiguous_dna</a:t>
            </a:r>
            <a:r>
              <a:rPr lang="fr-FR" sz="1200" dirty="0">
                <a:cs typeface="Arial"/>
              </a:rPr>
              <a:t>)</a:t>
            </a:r>
            <a:endParaRPr lang="mr-IN" sz="1200" dirty="0">
              <a:cs typeface="Arial"/>
            </a:endParaRPr>
          </a:p>
          <a:p>
            <a:r>
              <a:rPr lang="en-US" sz="1200" dirty="0">
                <a:cs typeface="Arial"/>
              </a:rPr>
              <a:t>&gt;&gt;&gt; </a:t>
            </a:r>
            <a:r>
              <a:rPr lang="mr-IN" sz="1200" dirty="0" smtClean="0"/>
              <a:t>nuc_seq </a:t>
            </a:r>
            <a:r>
              <a:rPr lang="mr-IN" sz="1200" dirty="0"/>
              <a:t>+ dna_seq</a:t>
            </a:r>
          </a:p>
        </p:txBody>
      </p:sp>
      <p:sp>
        <p:nvSpPr>
          <p:cNvPr id="13" name="ZoneTexte 12"/>
          <p:cNvSpPr txBox="1"/>
          <p:nvPr/>
        </p:nvSpPr>
        <p:spPr>
          <a:xfrm>
            <a:off x="279400" y="6111178"/>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rPr>
              <a:t>Seq</a:t>
            </a:r>
            <a:r>
              <a:rPr lang="fr-FR" sz="1200" dirty="0">
                <a:solidFill>
                  <a:srgbClr val="FF0000"/>
                </a:solidFill>
              </a:rPr>
              <a:t>(</a:t>
            </a:r>
            <a:r>
              <a:rPr lang="mr-IN" sz="1200" dirty="0">
                <a:solidFill>
                  <a:srgbClr val="FF0000"/>
                </a:solidFill>
              </a:rPr>
              <a:t>GATCGATGCACGT', NucleotideAlphabet</a:t>
            </a:r>
            <a:r>
              <a:rPr lang="fr-FR" sz="1200" dirty="0">
                <a:solidFill>
                  <a:srgbClr val="FF0000"/>
                </a:solidFill>
              </a:rPr>
              <a:t>())</a:t>
            </a:r>
            <a:endParaRPr lang="mr-IN" sz="1200" dirty="0">
              <a:solidFill>
                <a:srgbClr val="FF0000"/>
              </a:solidFill>
            </a:endParaRPr>
          </a:p>
        </p:txBody>
      </p:sp>
      <p:sp>
        <p:nvSpPr>
          <p:cNvPr id="14" name="Espace réservé du contenu 2"/>
          <p:cNvSpPr txBox="1">
            <a:spLocks/>
          </p:cNvSpPr>
          <p:nvPr/>
        </p:nvSpPr>
        <p:spPr>
          <a:xfrm>
            <a:off x="278872" y="4645898"/>
            <a:ext cx="8644466" cy="48758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Adding a generic nucleotide </a:t>
            </a:r>
            <a:r>
              <a:rPr lang="en-US" dirty="0" smtClean="0"/>
              <a:t>seq. </a:t>
            </a:r>
            <a:r>
              <a:rPr lang="en-US" dirty="0"/>
              <a:t>to an unambiguous IUPAC </a:t>
            </a:r>
            <a:r>
              <a:rPr lang="en-US" dirty="0" smtClean="0"/>
              <a:t>DNA seq</a:t>
            </a:r>
            <a:r>
              <a:rPr lang="en-US" dirty="0"/>
              <a:t>.</a:t>
            </a:r>
            <a:endParaRPr lang="fr-FR" dirty="0"/>
          </a:p>
        </p:txBody>
      </p:sp>
    </p:spTree>
    <p:extLst>
      <p:ext uri="{BB962C8B-B14F-4D97-AF65-F5344CB8AC3E}">
        <p14:creationId xmlns:p14="http://schemas.microsoft.com/office/powerpoint/2010/main" val="1560094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Concatenating or adding </a:t>
            </a:r>
            <a:r>
              <a:rPr lang="en-US" dirty="0" smtClean="0"/>
              <a:t>sequences (2)</a:t>
            </a:r>
            <a:endParaRPr lang="fr-FR" dirty="0"/>
          </a:p>
        </p:txBody>
      </p:sp>
      <p:sp>
        <p:nvSpPr>
          <p:cNvPr id="3" name="Espace réservé du contenu 2"/>
          <p:cNvSpPr>
            <a:spLocks noGrp="1"/>
          </p:cNvSpPr>
          <p:nvPr>
            <p:ph idx="1"/>
          </p:nvPr>
        </p:nvSpPr>
        <p:spPr>
          <a:xfrm>
            <a:off x="278872" y="1242553"/>
            <a:ext cx="8644466" cy="447139"/>
          </a:xfrm>
        </p:spPr>
        <p:txBody>
          <a:bodyPr/>
          <a:lstStyle/>
          <a:p>
            <a:r>
              <a:rPr lang="en-US" dirty="0"/>
              <a:t>Many sequences to add </a:t>
            </a:r>
            <a:r>
              <a:rPr lang="en-US" dirty="0" smtClean="0"/>
              <a:t>together:</a:t>
            </a:r>
            <a:endParaRPr lang="en-US" dirty="0"/>
          </a:p>
          <a:p>
            <a:endParaRPr lang="fr-FR" dirty="0"/>
          </a:p>
        </p:txBody>
      </p:sp>
      <p:sp>
        <p:nvSpPr>
          <p:cNvPr id="4" name="Espace réservé de la date 3"/>
          <p:cNvSpPr>
            <a:spLocks noGrp="1"/>
          </p:cNvSpPr>
          <p:nvPr>
            <p:ph type="dt" sz="half" idx="10"/>
          </p:nvPr>
        </p:nvSpPr>
        <p:spPr/>
        <p:txBody>
          <a:bodyPr/>
          <a:lstStyle/>
          <a:p>
            <a:fld id="{1FFBF990-51E3-ED4E-9917-247F77CC2235}"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17</a:t>
            </a:fld>
            <a:endParaRPr lang="fr-FR" dirty="0"/>
          </a:p>
        </p:txBody>
      </p:sp>
      <p:sp>
        <p:nvSpPr>
          <p:cNvPr id="8" name="ZoneTexte 7"/>
          <p:cNvSpPr txBox="1"/>
          <p:nvPr/>
        </p:nvSpPr>
        <p:spPr>
          <a:xfrm>
            <a:off x="278872" y="4902856"/>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&gt;&gt;&gt;</a:t>
            </a:r>
            <a:r>
              <a:rPr lang="mr-IN" sz="1200" dirty="0" smtClean="0"/>
              <a:t> </a:t>
            </a:r>
            <a:r>
              <a:rPr lang="mr-IN" sz="1200" dirty="0"/>
              <a:t>from Bio.Alphabet import generic_dna</a:t>
            </a:r>
          </a:p>
          <a:p>
            <a:r>
              <a:rPr lang="fr-FR" sz="1200" dirty="0" smtClean="0"/>
              <a:t>&gt;&gt;&gt;</a:t>
            </a:r>
            <a:r>
              <a:rPr lang="mr-IN" sz="1200" dirty="0" smtClean="0"/>
              <a:t> </a:t>
            </a:r>
            <a:r>
              <a:rPr lang="mr-IN" sz="1200" dirty="0"/>
              <a:t>list_of_seqs = </a:t>
            </a:r>
            <a:r>
              <a:rPr lang="fr-FR" sz="1200" dirty="0" smtClean="0"/>
              <a:t>[</a:t>
            </a:r>
            <a:r>
              <a:rPr lang="mr-IN" sz="1200" dirty="0" smtClean="0"/>
              <a:t>Seq</a:t>
            </a:r>
            <a:r>
              <a:rPr lang="fr-FR" sz="1200" dirty="0"/>
              <a:t>(</a:t>
            </a:r>
            <a:r>
              <a:rPr lang="mr-IN" sz="1200" dirty="0" smtClean="0"/>
              <a:t>"</a:t>
            </a:r>
            <a:r>
              <a:rPr lang="mr-IN" sz="1200" dirty="0"/>
              <a:t>ACGT", </a:t>
            </a:r>
            <a:r>
              <a:rPr lang="mr-IN" sz="1200" dirty="0" smtClean="0"/>
              <a:t>generic_dna</a:t>
            </a:r>
            <a:r>
              <a:rPr lang="fr-FR" sz="1200" dirty="0" smtClean="0"/>
              <a:t>)</a:t>
            </a:r>
            <a:r>
              <a:rPr lang="mr-IN" sz="1200" dirty="0" smtClean="0"/>
              <a:t>, Seq</a:t>
            </a:r>
            <a:r>
              <a:rPr lang="fr-FR" sz="1200" dirty="0" smtClean="0"/>
              <a:t>(</a:t>
            </a:r>
            <a:r>
              <a:rPr lang="mr-IN" sz="1200" dirty="0" smtClean="0"/>
              <a:t>"</a:t>
            </a:r>
            <a:r>
              <a:rPr lang="mr-IN" sz="1200" dirty="0"/>
              <a:t>AACC", </a:t>
            </a:r>
            <a:r>
              <a:rPr lang="mr-IN" sz="1200" dirty="0" smtClean="0"/>
              <a:t>generic_dna</a:t>
            </a:r>
            <a:r>
              <a:rPr lang="fr-FR" sz="1200" dirty="0" smtClean="0"/>
              <a:t>)</a:t>
            </a:r>
            <a:r>
              <a:rPr lang="mr-IN" sz="1200" dirty="0" smtClean="0"/>
              <a:t>, Seq</a:t>
            </a:r>
            <a:r>
              <a:rPr lang="fr-FR" sz="1200" dirty="0" smtClean="0"/>
              <a:t>(</a:t>
            </a:r>
            <a:r>
              <a:rPr lang="mr-IN" sz="1200" dirty="0" smtClean="0"/>
              <a:t>"</a:t>
            </a:r>
            <a:r>
              <a:rPr lang="mr-IN" sz="1200" dirty="0"/>
              <a:t>GGTT", </a:t>
            </a:r>
            <a:r>
              <a:rPr lang="mr-IN" sz="1200" dirty="0" smtClean="0"/>
              <a:t>generic_dna</a:t>
            </a:r>
            <a:r>
              <a:rPr lang="fr-FR" sz="1200" dirty="0" smtClean="0"/>
              <a:t>)</a:t>
            </a:r>
            <a:r>
              <a:rPr lang="fr-FR" sz="1200" dirty="0"/>
              <a:t>]</a:t>
            </a:r>
            <a:endParaRPr lang="mr-IN" sz="1200" dirty="0"/>
          </a:p>
          <a:p>
            <a:r>
              <a:rPr lang="fr-FR" sz="1200" dirty="0" smtClean="0"/>
              <a:t>&gt;&gt;&gt;</a:t>
            </a:r>
            <a:r>
              <a:rPr lang="mr-IN" sz="1200" dirty="0" smtClean="0"/>
              <a:t> sum</a:t>
            </a:r>
            <a:r>
              <a:rPr lang="fr-FR" sz="1200" dirty="0" smtClean="0"/>
              <a:t>(</a:t>
            </a:r>
            <a:r>
              <a:rPr lang="mr-IN" sz="1200" dirty="0" smtClean="0"/>
              <a:t>list_of_seqs</a:t>
            </a:r>
            <a:r>
              <a:rPr lang="mr-IN" sz="1200" dirty="0"/>
              <a:t>, </a:t>
            </a:r>
            <a:r>
              <a:rPr lang="mr-IN" sz="1200" dirty="0" smtClean="0"/>
              <a:t>Seq</a:t>
            </a:r>
            <a:r>
              <a:rPr lang="fr-FR" sz="1200" dirty="0" smtClean="0"/>
              <a:t>(</a:t>
            </a:r>
            <a:r>
              <a:rPr lang="mr-IN" sz="1200" dirty="0" smtClean="0"/>
              <a:t>"</a:t>
            </a:r>
            <a:r>
              <a:rPr lang="mr-IN" sz="1200" dirty="0"/>
              <a:t>", </a:t>
            </a:r>
            <a:r>
              <a:rPr lang="mr-IN" sz="1200" dirty="0" smtClean="0"/>
              <a:t>generic_dna</a:t>
            </a:r>
            <a:r>
              <a:rPr lang="fr-FR" sz="1200" dirty="0" smtClean="0"/>
              <a:t>))</a:t>
            </a:r>
            <a:endParaRPr lang="mr-IN" sz="1200" dirty="0"/>
          </a:p>
        </p:txBody>
      </p:sp>
      <p:sp>
        <p:nvSpPr>
          <p:cNvPr id="14" name="Espace réservé du contenu 2"/>
          <p:cNvSpPr txBox="1">
            <a:spLocks/>
          </p:cNvSpPr>
          <p:nvPr/>
        </p:nvSpPr>
        <p:spPr>
          <a:xfrm>
            <a:off x="278872" y="3779330"/>
            <a:ext cx="8644466" cy="67735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more elegant </a:t>
            </a:r>
            <a:r>
              <a:rPr lang="en-US" dirty="0" smtClean="0"/>
              <a:t>approach </a:t>
            </a:r>
            <a:r>
              <a:rPr lang="en-US" dirty="0"/>
              <a:t>using </a:t>
            </a:r>
            <a:r>
              <a:rPr lang="en-US" dirty="0" smtClean="0"/>
              <a:t>sum function </a:t>
            </a:r>
            <a:r>
              <a:rPr lang="en-US" dirty="0"/>
              <a:t>with its optional start value argument</a:t>
            </a:r>
            <a:endParaRPr lang="en-US" dirty="0" smtClean="0"/>
          </a:p>
          <a:p>
            <a:endParaRPr lang="fr-FR" dirty="0"/>
          </a:p>
        </p:txBody>
      </p:sp>
      <p:sp>
        <p:nvSpPr>
          <p:cNvPr id="15" name="ZoneTexte 14"/>
          <p:cNvSpPr txBox="1"/>
          <p:nvPr/>
        </p:nvSpPr>
        <p:spPr>
          <a:xfrm>
            <a:off x="278872" y="1927069"/>
            <a:ext cx="8644466" cy="138499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&gt;&gt;&gt; from </a:t>
            </a:r>
            <a:r>
              <a:rPr lang="en-US" sz="1200" dirty="0" err="1" smtClean="0"/>
              <a:t>Bio.Alphabet</a:t>
            </a:r>
            <a:r>
              <a:rPr lang="en-US" sz="1200" dirty="0" smtClean="0"/>
              <a:t> import </a:t>
            </a:r>
            <a:r>
              <a:rPr lang="en-US" sz="1200" dirty="0" err="1" smtClean="0"/>
              <a:t>generic_dna</a:t>
            </a:r>
            <a:endParaRPr lang="en-US" sz="1200" dirty="0" smtClean="0"/>
          </a:p>
          <a:p>
            <a:r>
              <a:rPr lang="en-US" sz="1200" dirty="0" smtClean="0"/>
              <a:t>&gt;&gt;&gt; </a:t>
            </a:r>
            <a:r>
              <a:rPr lang="en-US" sz="1200" dirty="0" err="1" smtClean="0"/>
              <a:t>list_of_seqs</a:t>
            </a:r>
            <a:r>
              <a:rPr lang="en-US" sz="1200" dirty="0" smtClean="0"/>
              <a:t> = [</a:t>
            </a:r>
            <a:r>
              <a:rPr lang="en-US" sz="1200" dirty="0" err="1" smtClean="0"/>
              <a:t>Seq</a:t>
            </a:r>
            <a:r>
              <a:rPr lang="en-US" sz="1200" dirty="0" smtClean="0"/>
              <a:t>("ACGT", </a:t>
            </a:r>
            <a:r>
              <a:rPr lang="en-US" sz="1200" dirty="0" err="1" smtClean="0"/>
              <a:t>generic_dna</a:t>
            </a:r>
            <a:r>
              <a:rPr lang="en-US" sz="1200" dirty="0" smtClean="0"/>
              <a:t>), </a:t>
            </a:r>
            <a:r>
              <a:rPr lang="en-US" sz="1200" dirty="0" err="1" smtClean="0"/>
              <a:t>Seq</a:t>
            </a:r>
            <a:r>
              <a:rPr lang="en-US" sz="1200" dirty="0" smtClean="0"/>
              <a:t>("AACC", </a:t>
            </a:r>
            <a:r>
              <a:rPr lang="en-US" sz="1200" dirty="0" err="1" smtClean="0"/>
              <a:t>generic_dna</a:t>
            </a:r>
            <a:r>
              <a:rPr lang="en-US" sz="1200" dirty="0" smtClean="0"/>
              <a:t>), </a:t>
            </a:r>
            <a:r>
              <a:rPr lang="en-US" sz="1200" dirty="0" err="1" smtClean="0"/>
              <a:t>Seq</a:t>
            </a:r>
            <a:r>
              <a:rPr lang="en-US" sz="1200" dirty="0" smtClean="0"/>
              <a:t>("GGTT", </a:t>
            </a:r>
            <a:r>
              <a:rPr lang="en-US" sz="1200" dirty="0" err="1" smtClean="0"/>
              <a:t>generic_dna</a:t>
            </a:r>
            <a:r>
              <a:rPr lang="en-US" sz="1200" dirty="0" smtClean="0"/>
              <a:t>)]</a:t>
            </a:r>
          </a:p>
          <a:p>
            <a:r>
              <a:rPr lang="en-US" sz="1200" dirty="0" smtClean="0"/>
              <a:t>&gt;&gt;&gt; concatenated = </a:t>
            </a:r>
            <a:r>
              <a:rPr lang="en-US" sz="1200" dirty="0" err="1" smtClean="0"/>
              <a:t>Seq</a:t>
            </a:r>
            <a:r>
              <a:rPr lang="en-US" sz="1200" dirty="0" smtClean="0"/>
              <a:t>("", </a:t>
            </a:r>
            <a:r>
              <a:rPr lang="en-US" sz="1200" dirty="0" err="1" smtClean="0"/>
              <a:t>generic_dna</a:t>
            </a:r>
            <a:r>
              <a:rPr lang="en-US" sz="1200" dirty="0" smtClean="0"/>
              <a:t>)</a:t>
            </a:r>
          </a:p>
          <a:p>
            <a:r>
              <a:rPr lang="en-US" sz="1200" dirty="0" smtClean="0"/>
              <a:t>&gt;&gt;&gt; for s in </a:t>
            </a:r>
            <a:r>
              <a:rPr lang="en-US" sz="1200" dirty="0" err="1" smtClean="0"/>
              <a:t>list_of_seqs</a:t>
            </a:r>
            <a:r>
              <a:rPr lang="en-US" sz="1200" dirty="0" smtClean="0"/>
              <a:t>:</a:t>
            </a:r>
          </a:p>
          <a:p>
            <a:r>
              <a:rPr lang="en-US" sz="1200" dirty="0" smtClean="0"/>
              <a:t>... concatenated += s</a:t>
            </a:r>
          </a:p>
          <a:p>
            <a:r>
              <a:rPr lang="en-US" sz="1200" dirty="0" smtClean="0"/>
              <a:t>...</a:t>
            </a:r>
          </a:p>
          <a:p>
            <a:r>
              <a:rPr lang="en-US" sz="1200" dirty="0" smtClean="0"/>
              <a:t>&gt;&gt;&gt; concatenated</a:t>
            </a:r>
            <a:endParaRPr lang="en-US" sz="1200" dirty="0"/>
          </a:p>
        </p:txBody>
      </p:sp>
      <p:sp>
        <p:nvSpPr>
          <p:cNvPr id="16" name="ZoneTexte 15"/>
          <p:cNvSpPr txBox="1"/>
          <p:nvPr/>
        </p:nvSpPr>
        <p:spPr>
          <a:xfrm>
            <a:off x="278872" y="3312064"/>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smtClean="0">
                <a:solidFill>
                  <a:srgbClr val="FF0000"/>
                </a:solidFill>
              </a:rPr>
              <a:t>Seq</a:t>
            </a:r>
            <a:r>
              <a:rPr lang="fr-FR" sz="1200" dirty="0" smtClean="0">
                <a:solidFill>
                  <a:srgbClr val="FF0000"/>
                </a:solidFill>
              </a:rPr>
              <a:t>(</a:t>
            </a:r>
            <a:r>
              <a:rPr lang="mr-IN" sz="1200" dirty="0" smtClean="0">
                <a:solidFill>
                  <a:srgbClr val="FF0000"/>
                </a:solidFill>
              </a:rPr>
              <a:t>ACGTAACCGGTT</a:t>
            </a:r>
            <a:r>
              <a:rPr lang="mr-IN" sz="1200" dirty="0">
                <a:solidFill>
                  <a:srgbClr val="FF0000"/>
                </a:solidFill>
              </a:rPr>
              <a:t>', </a:t>
            </a:r>
            <a:r>
              <a:rPr lang="mr-IN" sz="1200" dirty="0" smtClean="0">
                <a:solidFill>
                  <a:srgbClr val="FF0000"/>
                </a:solidFill>
              </a:rPr>
              <a:t>DNAAlphabet</a:t>
            </a:r>
            <a:r>
              <a:rPr lang="fr-FR" sz="1200" dirty="0" smtClean="0">
                <a:solidFill>
                  <a:srgbClr val="FF0000"/>
                </a:solidFill>
              </a:rPr>
              <a:t>())</a:t>
            </a:r>
            <a:endParaRPr lang="en-US" sz="1200" dirty="0" smtClean="0">
              <a:solidFill>
                <a:srgbClr val="FF0000"/>
              </a:solidFill>
            </a:endParaRPr>
          </a:p>
        </p:txBody>
      </p:sp>
      <p:sp>
        <p:nvSpPr>
          <p:cNvPr id="17" name="ZoneTexte 16"/>
          <p:cNvSpPr txBox="1"/>
          <p:nvPr/>
        </p:nvSpPr>
        <p:spPr>
          <a:xfrm>
            <a:off x="278872" y="5549187"/>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smtClean="0">
                <a:solidFill>
                  <a:srgbClr val="FF0000"/>
                </a:solidFill>
              </a:rPr>
              <a:t>Seq</a:t>
            </a:r>
            <a:r>
              <a:rPr lang="fr-FR" sz="1200" dirty="0" smtClean="0">
                <a:solidFill>
                  <a:srgbClr val="FF0000"/>
                </a:solidFill>
              </a:rPr>
              <a:t>(</a:t>
            </a:r>
            <a:r>
              <a:rPr lang="mr-IN" sz="1200" dirty="0" smtClean="0">
                <a:solidFill>
                  <a:srgbClr val="FF0000"/>
                </a:solidFill>
              </a:rPr>
              <a:t>ACGTAACCGGTT</a:t>
            </a:r>
            <a:r>
              <a:rPr lang="mr-IN" sz="1200" dirty="0">
                <a:solidFill>
                  <a:srgbClr val="FF0000"/>
                </a:solidFill>
              </a:rPr>
              <a:t>', </a:t>
            </a:r>
            <a:r>
              <a:rPr lang="mr-IN" sz="1200" dirty="0" smtClean="0">
                <a:solidFill>
                  <a:srgbClr val="FF0000"/>
                </a:solidFill>
              </a:rPr>
              <a:t>DNAAlphabet</a:t>
            </a:r>
            <a:r>
              <a:rPr lang="fr-FR" sz="1200" dirty="0" smtClean="0">
                <a:solidFill>
                  <a:srgbClr val="FF0000"/>
                </a:solidFill>
              </a:rPr>
              <a:t>())</a:t>
            </a:r>
            <a:endParaRPr lang="fr-FR" sz="1200" dirty="0">
              <a:solidFill>
                <a:srgbClr val="FF0000"/>
              </a:solidFill>
            </a:endParaRPr>
          </a:p>
        </p:txBody>
      </p:sp>
    </p:spTree>
    <p:extLst>
      <p:ext uri="{BB962C8B-B14F-4D97-AF65-F5344CB8AC3E}">
        <p14:creationId xmlns:p14="http://schemas.microsoft.com/office/powerpoint/2010/main" val="2336283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78872" y="913638"/>
            <a:ext cx="8644466" cy="526570"/>
          </a:xfrm>
        </p:spPr>
        <p:txBody>
          <a:bodyPr/>
          <a:lstStyle/>
          <a:p>
            <a:r>
              <a:rPr lang="en-US" dirty="0"/>
              <a:t>very </a:t>
            </a:r>
            <a:r>
              <a:rPr lang="en-US" dirty="0" smtClean="0"/>
              <a:t>useful upper</a:t>
            </a:r>
            <a:r>
              <a:rPr lang="en-US" dirty="0"/>
              <a:t> </a:t>
            </a:r>
            <a:r>
              <a:rPr lang="en-US" dirty="0" smtClean="0"/>
              <a:t>and</a:t>
            </a:r>
            <a:r>
              <a:rPr lang="en-US" dirty="0"/>
              <a:t> </a:t>
            </a:r>
            <a:r>
              <a:rPr lang="en-US" dirty="0" smtClean="0"/>
              <a:t>lower</a:t>
            </a:r>
            <a:r>
              <a:rPr lang="en-US" dirty="0"/>
              <a:t> </a:t>
            </a:r>
            <a:r>
              <a:rPr lang="en-US" dirty="0" smtClean="0"/>
              <a:t>methods </a:t>
            </a:r>
            <a:r>
              <a:rPr lang="en-US" dirty="0"/>
              <a:t>for changing the case</a:t>
            </a:r>
          </a:p>
        </p:txBody>
      </p:sp>
      <p:sp>
        <p:nvSpPr>
          <p:cNvPr id="4" name="Espace réservé de la date 3"/>
          <p:cNvSpPr>
            <a:spLocks noGrp="1"/>
          </p:cNvSpPr>
          <p:nvPr>
            <p:ph type="dt" sz="half" idx="10"/>
          </p:nvPr>
        </p:nvSpPr>
        <p:spPr/>
        <p:txBody>
          <a:bodyPr/>
          <a:lstStyle/>
          <a:p>
            <a:fld id="{879AD418-6C33-B94F-B67F-88D6EBB6E0D6}"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18</a:t>
            </a:fld>
            <a:endParaRPr lang="fr-FR" dirty="0"/>
          </a:p>
        </p:txBody>
      </p:sp>
      <p:sp>
        <p:nvSpPr>
          <p:cNvPr id="7" name="ZoneTexte 6"/>
          <p:cNvSpPr txBox="1"/>
          <p:nvPr/>
        </p:nvSpPr>
        <p:spPr>
          <a:xfrm>
            <a:off x="210306" y="1325239"/>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from </a:t>
            </a:r>
            <a:r>
              <a:rPr lang="en-US" sz="1200" dirty="0" err="1"/>
              <a:t>Bio.Alphabet</a:t>
            </a:r>
            <a:r>
              <a:rPr lang="en-US" sz="1200" dirty="0"/>
              <a:t> import </a:t>
            </a:r>
            <a:r>
              <a:rPr lang="en-US" sz="1200" dirty="0" err="1"/>
              <a:t>generic_dna</a:t>
            </a:r>
            <a:endParaRPr lang="en-US" sz="1200" dirty="0"/>
          </a:p>
          <a:p>
            <a:r>
              <a:rPr lang="en-US" sz="1200" dirty="0"/>
              <a:t>&gt;&gt;&gt; </a:t>
            </a:r>
            <a:r>
              <a:rPr lang="en-US" sz="1200" dirty="0" err="1"/>
              <a:t>dna_seq</a:t>
            </a:r>
            <a:r>
              <a:rPr lang="en-US" sz="1200" dirty="0"/>
              <a:t> = </a:t>
            </a:r>
            <a:r>
              <a:rPr lang="en-US" sz="1200" dirty="0" err="1"/>
              <a:t>Seq</a:t>
            </a:r>
            <a:r>
              <a:rPr lang="en-US" sz="1200" dirty="0"/>
              <a:t>("</a:t>
            </a:r>
            <a:r>
              <a:rPr lang="en-US" sz="1200" dirty="0" err="1"/>
              <a:t>acgtACGT</a:t>
            </a:r>
            <a:r>
              <a:rPr lang="en-US" sz="1200" dirty="0"/>
              <a:t>", </a:t>
            </a:r>
            <a:r>
              <a:rPr lang="en-US" sz="1200" dirty="0" err="1"/>
              <a:t>generic_dna</a:t>
            </a:r>
            <a:r>
              <a:rPr lang="en-US" sz="1200" dirty="0"/>
              <a:t>)</a:t>
            </a:r>
          </a:p>
          <a:p>
            <a:r>
              <a:rPr lang="en-US" sz="1200" dirty="0"/>
              <a:t>&gt;&gt;&gt; </a:t>
            </a:r>
            <a:r>
              <a:rPr lang="en-US" sz="1200" dirty="0" err="1"/>
              <a:t>dna_seq</a:t>
            </a:r>
            <a:endParaRPr lang="en-US" sz="1200" dirty="0"/>
          </a:p>
        </p:txBody>
      </p:sp>
      <p:sp>
        <p:nvSpPr>
          <p:cNvPr id="8" name="ZoneTexte 7"/>
          <p:cNvSpPr txBox="1"/>
          <p:nvPr/>
        </p:nvSpPr>
        <p:spPr>
          <a:xfrm>
            <a:off x="210306" y="2367274"/>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latin typeface="Arial"/>
                <a:cs typeface="Arial"/>
              </a:rPr>
              <a:t>&gt;&gt;&gt; </a:t>
            </a:r>
            <a:r>
              <a:rPr lang="mr-IN" sz="1200" dirty="0" smtClean="0">
                <a:latin typeface="Arial"/>
                <a:cs typeface="Arial"/>
              </a:rPr>
              <a:t>dna_seq.upper</a:t>
            </a:r>
            <a:r>
              <a:rPr lang="fr-FR" sz="1200" dirty="0" smtClean="0">
                <a:latin typeface="Arial"/>
                <a:cs typeface="Arial"/>
              </a:rPr>
              <a:t>()</a:t>
            </a:r>
            <a:endParaRPr lang="en-US" sz="1200" dirty="0">
              <a:latin typeface="Arial"/>
              <a:cs typeface="Arial"/>
            </a:endParaRPr>
          </a:p>
        </p:txBody>
      </p:sp>
      <p:sp>
        <p:nvSpPr>
          <p:cNvPr id="9" name="ZoneTexte 8"/>
          <p:cNvSpPr txBox="1"/>
          <p:nvPr/>
        </p:nvSpPr>
        <p:spPr>
          <a:xfrm>
            <a:off x="210306" y="3862701"/>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solidFill>
                  <a:srgbClr val="FF0000"/>
                </a:solidFill>
              </a:rPr>
              <a:t>False</a:t>
            </a:r>
            <a:endParaRPr lang="en-US" sz="1200" dirty="0">
              <a:solidFill>
                <a:srgbClr val="FF0000"/>
              </a:solidFill>
            </a:endParaRPr>
          </a:p>
        </p:txBody>
      </p:sp>
      <p:sp>
        <p:nvSpPr>
          <p:cNvPr id="10" name="ZoneTexte 9"/>
          <p:cNvSpPr txBox="1"/>
          <p:nvPr/>
        </p:nvSpPr>
        <p:spPr>
          <a:xfrm>
            <a:off x="210306" y="3611624"/>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latin typeface="Arial"/>
                <a:cs typeface="Arial"/>
              </a:rPr>
              <a:t>&gt;&gt;&gt; </a:t>
            </a:r>
            <a:r>
              <a:rPr lang="mr-IN" sz="1200" dirty="0" smtClean="0">
                <a:latin typeface="Arial"/>
                <a:cs typeface="Arial"/>
              </a:rPr>
              <a:t>"</a:t>
            </a:r>
            <a:r>
              <a:rPr lang="mr-IN" sz="1200" dirty="0">
                <a:latin typeface="Arial"/>
                <a:cs typeface="Arial"/>
              </a:rPr>
              <a:t>GTAC" in dna_seq</a:t>
            </a:r>
            <a:endParaRPr lang="en-US" sz="1200" dirty="0">
              <a:latin typeface="Arial"/>
              <a:cs typeface="Arial"/>
            </a:endParaRPr>
          </a:p>
        </p:txBody>
      </p:sp>
      <p:sp>
        <p:nvSpPr>
          <p:cNvPr id="11" name="ZoneTexte 10"/>
          <p:cNvSpPr txBox="1"/>
          <p:nvPr/>
        </p:nvSpPr>
        <p:spPr>
          <a:xfrm>
            <a:off x="210306" y="412836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latin typeface="Arial"/>
                <a:cs typeface="Arial"/>
              </a:rPr>
              <a:t>&gt;&gt;&gt;</a:t>
            </a:r>
            <a:r>
              <a:rPr lang="mr-IN" sz="1200" dirty="0" smtClean="0">
                <a:latin typeface="Arial"/>
                <a:cs typeface="Arial"/>
              </a:rPr>
              <a:t> </a:t>
            </a:r>
            <a:r>
              <a:rPr lang="mr-IN" sz="1200" dirty="0">
                <a:latin typeface="Arial"/>
                <a:cs typeface="Arial"/>
              </a:rPr>
              <a:t>"GTAC" in </a:t>
            </a:r>
            <a:r>
              <a:rPr lang="mr-IN" sz="1200" dirty="0" smtClean="0">
                <a:latin typeface="Arial"/>
                <a:cs typeface="Arial"/>
              </a:rPr>
              <a:t>dna_seq</a:t>
            </a:r>
            <a:r>
              <a:rPr lang="fr-FR" sz="1200" dirty="0" smtClean="0">
                <a:latin typeface="Arial"/>
                <a:cs typeface="Arial"/>
              </a:rPr>
              <a:t>.</a:t>
            </a:r>
            <a:r>
              <a:rPr lang="fr-FR" sz="1200" dirty="0" err="1" smtClean="0">
                <a:latin typeface="Arial"/>
                <a:cs typeface="Arial"/>
              </a:rPr>
              <a:t>upper</a:t>
            </a:r>
            <a:r>
              <a:rPr lang="fr-FR" sz="1200" dirty="0" smtClean="0">
                <a:latin typeface="Arial"/>
                <a:cs typeface="Arial"/>
              </a:rPr>
              <a:t>()</a:t>
            </a:r>
            <a:endParaRPr lang="en-US" sz="1200" dirty="0">
              <a:latin typeface="Arial"/>
              <a:cs typeface="Arial"/>
            </a:endParaRPr>
          </a:p>
        </p:txBody>
      </p:sp>
      <p:sp>
        <p:nvSpPr>
          <p:cNvPr id="12" name="ZoneTexte 11"/>
          <p:cNvSpPr txBox="1"/>
          <p:nvPr/>
        </p:nvSpPr>
        <p:spPr>
          <a:xfrm>
            <a:off x="210306" y="2607011"/>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smtClean="0">
                <a:solidFill>
                  <a:srgbClr val="FF0000"/>
                </a:solidFill>
                <a:latin typeface="Arial"/>
                <a:cs typeface="Arial"/>
              </a:rPr>
              <a:t>Seq</a:t>
            </a:r>
            <a:r>
              <a:rPr lang="fr-FR" sz="1200" dirty="0" smtClean="0">
                <a:solidFill>
                  <a:srgbClr val="FF0000"/>
                </a:solidFill>
                <a:latin typeface="Arial"/>
                <a:cs typeface="Arial"/>
              </a:rPr>
              <a:t>(</a:t>
            </a:r>
            <a:r>
              <a:rPr lang="mr-IN" sz="1200" dirty="0" smtClean="0">
                <a:solidFill>
                  <a:srgbClr val="FF0000"/>
                </a:solidFill>
                <a:latin typeface="Arial"/>
                <a:cs typeface="Arial"/>
              </a:rPr>
              <a:t>ACGTACGT</a:t>
            </a:r>
            <a:r>
              <a:rPr lang="mr-IN" sz="1200" dirty="0">
                <a:solidFill>
                  <a:srgbClr val="FF0000"/>
                </a:solidFill>
                <a:latin typeface="Arial"/>
                <a:cs typeface="Arial"/>
              </a:rPr>
              <a:t>', </a:t>
            </a:r>
            <a:r>
              <a:rPr lang="mr-IN" sz="1200" dirty="0" smtClean="0">
                <a:solidFill>
                  <a:srgbClr val="FF0000"/>
                </a:solidFill>
                <a:latin typeface="Arial"/>
                <a:cs typeface="Arial"/>
              </a:rPr>
              <a:t>DNAAlphabet</a:t>
            </a:r>
            <a:r>
              <a:rPr lang="fr-FR" sz="1200" dirty="0" smtClean="0">
                <a:solidFill>
                  <a:srgbClr val="FF0000"/>
                </a:solidFill>
                <a:latin typeface="Arial"/>
                <a:cs typeface="Arial"/>
              </a:rPr>
              <a:t>())</a:t>
            </a:r>
            <a:endParaRPr lang="en-US" sz="1200" dirty="0">
              <a:solidFill>
                <a:srgbClr val="FF0000"/>
              </a:solidFill>
              <a:latin typeface="Arial"/>
              <a:cs typeface="Arial"/>
            </a:endParaRPr>
          </a:p>
        </p:txBody>
      </p:sp>
      <p:sp>
        <p:nvSpPr>
          <p:cNvPr id="13" name="ZoneTexte 12"/>
          <p:cNvSpPr txBox="1"/>
          <p:nvPr/>
        </p:nvSpPr>
        <p:spPr>
          <a:xfrm>
            <a:off x="210306" y="4390777"/>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s-ES_tradnl" sz="1200" dirty="0" smtClean="0">
                <a:solidFill>
                  <a:srgbClr val="FF0000"/>
                </a:solidFill>
              </a:rPr>
              <a:t>True</a:t>
            </a:r>
          </a:p>
        </p:txBody>
      </p:sp>
      <p:sp>
        <p:nvSpPr>
          <p:cNvPr id="14" name="ZoneTexte 13"/>
          <p:cNvSpPr txBox="1"/>
          <p:nvPr/>
        </p:nvSpPr>
        <p:spPr>
          <a:xfrm>
            <a:off x="210306" y="196184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latin typeface="Arial"/>
                <a:cs typeface="Arial"/>
              </a:rPr>
              <a:t>Seq('acgtACGT', DNAAlphabet())</a:t>
            </a:r>
            <a:endParaRPr lang="en-US" sz="1200" dirty="0">
              <a:solidFill>
                <a:srgbClr val="FF0000"/>
              </a:solidFill>
              <a:latin typeface="Arial"/>
              <a:cs typeface="Arial"/>
            </a:endParaRPr>
          </a:p>
        </p:txBody>
      </p:sp>
      <p:sp>
        <p:nvSpPr>
          <p:cNvPr id="18" name="ZoneTexte 17"/>
          <p:cNvSpPr txBox="1"/>
          <p:nvPr/>
        </p:nvSpPr>
        <p:spPr>
          <a:xfrm>
            <a:off x="210306" y="288401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latin typeface="Arial"/>
                <a:cs typeface="Arial"/>
              </a:rPr>
              <a:t>&gt;&gt;&gt; </a:t>
            </a:r>
            <a:r>
              <a:rPr lang="mr-IN" sz="1200" dirty="0" smtClean="0">
                <a:latin typeface="Arial"/>
                <a:cs typeface="Arial"/>
              </a:rPr>
              <a:t>dna_seq.</a:t>
            </a:r>
            <a:r>
              <a:rPr lang="fr-FR" sz="1200" dirty="0" err="1" smtClean="0">
                <a:latin typeface="Arial"/>
                <a:cs typeface="Arial"/>
              </a:rPr>
              <a:t>low</a:t>
            </a:r>
            <a:r>
              <a:rPr lang="mr-IN" sz="1200" dirty="0" smtClean="0">
                <a:latin typeface="Arial"/>
                <a:cs typeface="Arial"/>
              </a:rPr>
              <a:t>er</a:t>
            </a:r>
            <a:r>
              <a:rPr lang="fr-FR" sz="1200" dirty="0" smtClean="0">
                <a:latin typeface="Arial"/>
                <a:cs typeface="Arial"/>
              </a:rPr>
              <a:t>()</a:t>
            </a:r>
            <a:endParaRPr lang="en-US" sz="1200" dirty="0">
              <a:latin typeface="Arial"/>
              <a:cs typeface="Arial"/>
            </a:endParaRPr>
          </a:p>
        </p:txBody>
      </p:sp>
      <p:sp>
        <p:nvSpPr>
          <p:cNvPr id="19" name="ZoneTexte 18"/>
          <p:cNvSpPr txBox="1"/>
          <p:nvPr/>
        </p:nvSpPr>
        <p:spPr>
          <a:xfrm>
            <a:off x="210306" y="3153185"/>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smtClean="0">
                <a:solidFill>
                  <a:srgbClr val="FF0000"/>
                </a:solidFill>
              </a:rPr>
              <a:t>Seq</a:t>
            </a:r>
            <a:r>
              <a:rPr lang="fr-FR" sz="1200" dirty="0" smtClean="0">
                <a:solidFill>
                  <a:srgbClr val="FF0000"/>
                </a:solidFill>
              </a:rPr>
              <a:t>(</a:t>
            </a:r>
            <a:r>
              <a:rPr lang="fr-FR" sz="1200" dirty="0" err="1" smtClean="0">
                <a:solidFill>
                  <a:srgbClr val="FF0000"/>
                </a:solidFill>
              </a:rPr>
              <a:t>acgtacgt</a:t>
            </a:r>
            <a:r>
              <a:rPr lang="mr-IN" sz="1200" dirty="0" smtClean="0">
                <a:solidFill>
                  <a:srgbClr val="FF0000"/>
                </a:solidFill>
              </a:rPr>
              <a:t>, DNAAlphabet</a:t>
            </a:r>
            <a:r>
              <a:rPr lang="fr-FR" sz="1200" dirty="0" smtClean="0">
                <a:solidFill>
                  <a:srgbClr val="FF0000"/>
                </a:solidFill>
              </a:rPr>
              <a:t>())</a:t>
            </a:r>
            <a:endParaRPr lang="en-US" sz="1200" dirty="0">
              <a:solidFill>
                <a:srgbClr val="FF0000"/>
              </a:solidFill>
            </a:endParaRPr>
          </a:p>
        </p:txBody>
      </p:sp>
      <p:sp>
        <p:nvSpPr>
          <p:cNvPr id="20" name="Titre 19"/>
          <p:cNvSpPr>
            <a:spLocks noGrp="1"/>
          </p:cNvSpPr>
          <p:nvPr>
            <p:ph type="title"/>
          </p:nvPr>
        </p:nvSpPr>
        <p:spPr/>
        <p:txBody>
          <a:bodyPr/>
          <a:lstStyle/>
          <a:p>
            <a:r>
              <a:rPr lang="en-US" dirty="0"/>
              <a:t>Changing case</a:t>
            </a:r>
            <a:endParaRPr lang="fr-FR" dirty="0"/>
          </a:p>
        </p:txBody>
      </p:sp>
      <p:sp>
        <p:nvSpPr>
          <p:cNvPr id="21" name="ZoneTexte 20"/>
          <p:cNvSpPr txBox="1"/>
          <p:nvPr/>
        </p:nvSpPr>
        <p:spPr>
          <a:xfrm>
            <a:off x="210306" y="4902386"/>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from </a:t>
            </a:r>
            <a:r>
              <a:rPr lang="en-US" sz="1200" dirty="0" err="1"/>
              <a:t>Bio.Alphabet</a:t>
            </a:r>
            <a:r>
              <a:rPr lang="en-US" sz="1200" dirty="0"/>
              <a:t> import IUPAC</a:t>
            </a:r>
          </a:p>
          <a:p>
            <a:r>
              <a:rPr lang="en-US" sz="1200" dirty="0"/>
              <a:t>&gt;&gt;&gt; </a:t>
            </a:r>
            <a:r>
              <a:rPr lang="en-US" sz="1200" dirty="0" err="1"/>
              <a:t>dna_seq</a:t>
            </a:r>
            <a:r>
              <a:rPr lang="en-US" sz="1200" dirty="0"/>
              <a:t> = </a:t>
            </a:r>
            <a:r>
              <a:rPr lang="en-US" sz="1200" dirty="0" err="1"/>
              <a:t>Seq</a:t>
            </a:r>
            <a:r>
              <a:rPr lang="en-US" sz="1200" dirty="0"/>
              <a:t>("ACGT", </a:t>
            </a:r>
            <a:r>
              <a:rPr lang="en-US" sz="1200" dirty="0" err="1"/>
              <a:t>IUPAC.unambiguous_dna</a:t>
            </a:r>
            <a:r>
              <a:rPr lang="en-US" sz="1200" dirty="0"/>
              <a:t>)</a:t>
            </a:r>
          </a:p>
          <a:p>
            <a:r>
              <a:rPr lang="en-US" sz="1200" dirty="0"/>
              <a:t>&gt;&gt;&gt; </a:t>
            </a:r>
            <a:r>
              <a:rPr lang="en-US" sz="1200" dirty="0" err="1"/>
              <a:t>dna_seq</a:t>
            </a:r>
            <a:endParaRPr lang="en-US" sz="1200" dirty="0"/>
          </a:p>
        </p:txBody>
      </p:sp>
      <p:sp>
        <p:nvSpPr>
          <p:cNvPr id="22" name="ZoneTexte 21"/>
          <p:cNvSpPr txBox="1"/>
          <p:nvPr/>
        </p:nvSpPr>
        <p:spPr>
          <a:xfrm>
            <a:off x="210306" y="554547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pPr>
              <a:defRPr/>
            </a:pPr>
            <a:r>
              <a:rPr lang="mr-IN" sz="1200" dirty="0">
                <a:solidFill>
                  <a:srgbClr val="FF0000"/>
                </a:solidFill>
                <a:latin typeface="Arial"/>
                <a:cs typeface="Arial"/>
              </a:rPr>
              <a:t>Seq(</a:t>
            </a:r>
            <a:r>
              <a:rPr lang="fr-FR" sz="1200" dirty="0">
                <a:solidFill>
                  <a:srgbClr val="FF0000"/>
                </a:solidFill>
                <a:latin typeface="Arial"/>
                <a:cs typeface="Arial"/>
              </a:rPr>
              <a:t>‘</a:t>
            </a:r>
            <a:r>
              <a:rPr lang="mr-IN" sz="1200" dirty="0">
                <a:solidFill>
                  <a:srgbClr val="FF0000"/>
                </a:solidFill>
                <a:latin typeface="Arial"/>
                <a:cs typeface="Arial"/>
              </a:rPr>
              <a:t>ACGT</a:t>
            </a:r>
            <a:r>
              <a:rPr lang="fr-FR" sz="1200" dirty="0">
                <a:solidFill>
                  <a:srgbClr val="FF0000"/>
                </a:solidFill>
                <a:latin typeface="Arial"/>
                <a:cs typeface="Arial"/>
              </a:rPr>
              <a:t>’</a:t>
            </a:r>
            <a:r>
              <a:rPr lang="mr-IN" sz="1200" dirty="0">
                <a:solidFill>
                  <a:srgbClr val="FF0000"/>
                </a:solidFill>
                <a:latin typeface="Arial"/>
                <a:cs typeface="Arial"/>
              </a:rPr>
              <a:t>, IUPACUnambiguousDNA())</a:t>
            </a:r>
            <a:endParaRPr lang="fr-FR" sz="1200" dirty="0">
              <a:solidFill>
                <a:srgbClr val="FF0000"/>
              </a:solidFill>
              <a:latin typeface="Arial"/>
              <a:cs typeface="Arial"/>
            </a:endParaRPr>
          </a:p>
        </p:txBody>
      </p:sp>
      <p:sp>
        <p:nvSpPr>
          <p:cNvPr id="23" name="ZoneTexte 22"/>
          <p:cNvSpPr txBox="1"/>
          <p:nvPr/>
        </p:nvSpPr>
        <p:spPr>
          <a:xfrm>
            <a:off x="210306" y="5815158"/>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latin typeface="Arial"/>
                <a:cs typeface="Arial"/>
              </a:rPr>
              <a:t>&gt;&gt;&gt;</a:t>
            </a:r>
            <a:r>
              <a:rPr lang="mr-IN" sz="1200" dirty="0" smtClean="0">
                <a:latin typeface="Arial"/>
                <a:cs typeface="Arial"/>
              </a:rPr>
              <a:t> </a:t>
            </a:r>
            <a:r>
              <a:rPr lang="mr-IN" sz="1200" dirty="0">
                <a:latin typeface="Arial"/>
                <a:cs typeface="Arial"/>
              </a:rPr>
              <a:t>dna_seq.lower()</a:t>
            </a:r>
          </a:p>
        </p:txBody>
      </p:sp>
      <p:sp>
        <p:nvSpPr>
          <p:cNvPr id="24" name="ZoneTexte 23"/>
          <p:cNvSpPr txBox="1"/>
          <p:nvPr/>
        </p:nvSpPr>
        <p:spPr>
          <a:xfrm>
            <a:off x="210306" y="6088915"/>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latin typeface="Arial"/>
                <a:cs typeface="Arial"/>
              </a:rPr>
              <a:t>Seq('acgt', DNAAlphabet())</a:t>
            </a:r>
          </a:p>
        </p:txBody>
      </p:sp>
    </p:spTree>
    <p:extLst>
      <p:ext uri="{BB962C8B-B14F-4D97-AF65-F5344CB8AC3E}">
        <p14:creationId xmlns:p14="http://schemas.microsoft.com/office/powerpoint/2010/main" val="1398431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smtClean="0"/>
              <a:t>Nucleotide </a:t>
            </a:r>
            <a:r>
              <a:rPr lang="en-US" dirty="0"/>
              <a:t>sequences and (reverse) </a:t>
            </a:r>
            <a:r>
              <a:rPr lang="en-US" dirty="0" smtClean="0"/>
              <a:t>complements</a:t>
            </a:r>
            <a:endParaRPr lang="fr-FR" dirty="0"/>
          </a:p>
        </p:txBody>
      </p:sp>
      <p:sp>
        <p:nvSpPr>
          <p:cNvPr id="3" name="Espace réservé du contenu 2"/>
          <p:cNvSpPr>
            <a:spLocks noGrp="1"/>
          </p:cNvSpPr>
          <p:nvPr>
            <p:ph idx="1"/>
          </p:nvPr>
        </p:nvSpPr>
        <p:spPr>
          <a:xfrm>
            <a:off x="279400" y="1224800"/>
            <a:ext cx="8644466" cy="861801"/>
          </a:xfrm>
        </p:spPr>
        <p:txBody>
          <a:bodyPr/>
          <a:lstStyle/>
          <a:p>
            <a:r>
              <a:rPr lang="en-US" dirty="0"/>
              <a:t>For nucleotide sequences, you can easily obtain the complement or reverse complement of </a:t>
            </a:r>
            <a:r>
              <a:rPr lang="en-US" dirty="0" smtClean="0"/>
              <a:t>a </a:t>
            </a:r>
            <a:r>
              <a:rPr lang="en-US" dirty="0" err="1" smtClean="0"/>
              <a:t>Seq</a:t>
            </a:r>
            <a:r>
              <a:rPr lang="en-US" dirty="0"/>
              <a:t> </a:t>
            </a:r>
            <a:r>
              <a:rPr lang="en-US" dirty="0" smtClean="0"/>
              <a:t>object using its </a:t>
            </a:r>
            <a:r>
              <a:rPr lang="en-US" dirty="0"/>
              <a:t>built-in methods:</a:t>
            </a:r>
          </a:p>
        </p:txBody>
      </p:sp>
      <p:sp>
        <p:nvSpPr>
          <p:cNvPr id="4" name="Espace réservé de la date 3"/>
          <p:cNvSpPr>
            <a:spLocks noGrp="1"/>
          </p:cNvSpPr>
          <p:nvPr>
            <p:ph type="dt" sz="half" idx="10"/>
          </p:nvPr>
        </p:nvSpPr>
        <p:spPr/>
        <p:txBody>
          <a:bodyPr/>
          <a:lstStyle/>
          <a:p>
            <a:fld id="{D3144878-28D7-2449-A858-242300DEEEF2}"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19</a:t>
            </a:fld>
            <a:endParaRPr lang="fr-FR" dirty="0"/>
          </a:p>
        </p:txBody>
      </p:sp>
      <p:sp>
        <p:nvSpPr>
          <p:cNvPr id="7" name="ZoneTexte 6"/>
          <p:cNvSpPr txBox="1"/>
          <p:nvPr/>
        </p:nvSpPr>
        <p:spPr>
          <a:xfrm>
            <a:off x="297460" y="2615493"/>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from </a:t>
            </a:r>
            <a:r>
              <a:rPr lang="en-US" sz="1200" dirty="0" err="1"/>
              <a:t>Bio.Alphabet</a:t>
            </a:r>
            <a:r>
              <a:rPr lang="en-US" sz="1200" dirty="0"/>
              <a:t> import IUPAC</a:t>
            </a:r>
          </a:p>
          <a:p>
            <a:r>
              <a:rPr lang="en-US" sz="1200" dirty="0"/>
              <a:t>&gt;&gt;&gt; </a:t>
            </a:r>
            <a:r>
              <a:rPr lang="en-US" sz="1200" dirty="0" err="1"/>
              <a:t>my_seq</a:t>
            </a:r>
            <a:r>
              <a:rPr lang="en-US" sz="1200" dirty="0"/>
              <a:t> = </a:t>
            </a:r>
            <a:r>
              <a:rPr lang="en-US" sz="1200" dirty="0" err="1"/>
              <a:t>Seq</a:t>
            </a:r>
            <a:r>
              <a:rPr lang="en-US" sz="1200" dirty="0"/>
              <a:t>("GATCGATGGGCCTATATAGGATCGAAAATCGC", </a:t>
            </a:r>
            <a:r>
              <a:rPr lang="en-US" sz="1200" dirty="0" err="1"/>
              <a:t>IUPAC.unambiguous_dna</a:t>
            </a:r>
            <a:r>
              <a:rPr lang="en-US" sz="1200" dirty="0"/>
              <a:t>)</a:t>
            </a:r>
          </a:p>
          <a:p>
            <a:r>
              <a:rPr lang="en-US" sz="1200" dirty="0"/>
              <a:t>&gt;&gt;&gt; </a:t>
            </a:r>
            <a:r>
              <a:rPr lang="en-US" sz="1200" dirty="0" err="1"/>
              <a:t>my_seq</a:t>
            </a:r>
            <a:endParaRPr lang="en-US" sz="1200" dirty="0"/>
          </a:p>
        </p:txBody>
      </p:sp>
      <p:sp>
        <p:nvSpPr>
          <p:cNvPr id="8" name="ZoneTexte 7"/>
          <p:cNvSpPr txBox="1"/>
          <p:nvPr/>
        </p:nvSpPr>
        <p:spPr>
          <a:xfrm>
            <a:off x="278872" y="4202152"/>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my_seq.complement(</a:t>
            </a:r>
            <a:r>
              <a:rPr lang="mr-IN" sz="1200" dirty="0" smtClean="0">
                <a:latin typeface="Arial"/>
                <a:cs typeface="Arial"/>
              </a:rPr>
              <a:t>)</a:t>
            </a:r>
            <a:endParaRPr lang="mr-IN" sz="1200" dirty="0">
              <a:latin typeface="Arial"/>
              <a:cs typeface="Arial"/>
            </a:endParaRPr>
          </a:p>
        </p:txBody>
      </p:sp>
      <p:sp>
        <p:nvSpPr>
          <p:cNvPr id="9" name="ZoneTexte 8"/>
          <p:cNvSpPr txBox="1"/>
          <p:nvPr/>
        </p:nvSpPr>
        <p:spPr>
          <a:xfrm>
            <a:off x="297460" y="3263437"/>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solidFill>
                  <a:srgbClr val="FF0000"/>
                </a:solidFill>
              </a:rPr>
              <a:t>Seq</a:t>
            </a:r>
            <a:r>
              <a:rPr lang="en-US" sz="1200" dirty="0">
                <a:solidFill>
                  <a:srgbClr val="FF0000"/>
                </a:solidFill>
              </a:rPr>
              <a:t>('GATCGATGGGCCTATATAGGATCGAAAATCGC', </a:t>
            </a:r>
            <a:r>
              <a:rPr lang="en-US" sz="1200" dirty="0" err="1">
                <a:solidFill>
                  <a:srgbClr val="FF0000"/>
                </a:solidFill>
              </a:rPr>
              <a:t>IUPACUnambiguousDNA</a:t>
            </a:r>
            <a:r>
              <a:rPr lang="en-US" sz="1200" dirty="0">
                <a:solidFill>
                  <a:srgbClr val="FF0000"/>
                </a:solidFill>
              </a:rPr>
              <a:t>())</a:t>
            </a:r>
          </a:p>
        </p:txBody>
      </p:sp>
      <p:sp>
        <p:nvSpPr>
          <p:cNvPr id="10" name="ZoneTexte 9"/>
          <p:cNvSpPr txBox="1"/>
          <p:nvPr/>
        </p:nvSpPr>
        <p:spPr>
          <a:xfrm>
            <a:off x="278872" y="4453229"/>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pt-BR" sz="1200" dirty="0" err="1">
                <a:solidFill>
                  <a:srgbClr val="FF0000"/>
                </a:solidFill>
              </a:rPr>
              <a:t>Seq</a:t>
            </a:r>
            <a:r>
              <a:rPr lang="pt-BR" sz="1200" dirty="0">
                <a:solidFill>
                  <a:srgbClr val="FF0000"/>
                </a:solidFill>
              </a:rPr>
              <a:t>('CTAGCTACCCGGATATATCCTAGCTTTTAGCG', </a:t>
            </a:r>
            <a:r>
              <a:rPr lang="pt-BR" sz="1200" dirty="0" err="1">
                <a:solidFill>
                  <a:srgbClr val="FF0000"/>
                </a:solidFill>
              </a:rPr>
              <a:t>IUPACUnambiguousDNA</a:t>
            </a:r>
            <a:r>
              <a:rPr lang="pt-BR" sz="1200" dirty="0">
                <a:solidFill>
                  <a:srgbClr val="FF0000"/>
                </a:solidFill>
              </a:rPr>
              <a:t>())</a:t>
            </a:r>
          </a:p>
        </p:txBody>
      </p:sp>
      <p:sp>
        <p:nvSpPr>
          <p:cNvPr id="11" name="ZoneTexte 10"/>
          <p:cNvSpPr txBox="1"/>
          <p:nvPr/>
        </p:nvSpPr>
        <p:spPr>
          <a:xfrm>
            <a:off x="278872" y="527851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my_seq[::-1]</a:t>
            </a:r>
          </a:p>
        </p:txBody>
      </p:sp>
      <p:sp>
        <p:nvSpPr>
          <p:cNvPr id="12" name="ZoneTexte 11"/>
          <p:cNvSpPr txBox="1"/>
          <p:nvPr/>
        </p:nvSpPr>
        <p:spPr>
          <a:xfrm>
            <a:off x="279400" y="555227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solidFill>
                  <a:srgbClr val="FF0000"/>
                </a:solidFill>
              </a:rPr>
              <a:t>Seq</a:t>
            </a:r>
            <a:r>
              <a:rPr lang="en-US" sz="1200" dirty="0">
                <a:solidFill>
                  <a:srgbClr val="FF0000"/>
                </a:solidFill>
              </a:rPr>
              <a:t>('CGCTAAAAGCTAGGATATATCCGGGTAGCTAG', </a:t>
            </a:r>
            <a:r>
              <a:rPr lang="en-US" sz="1200" dirty="0" err="1">
                <a:solidFill>
                  <a:srgbClr val="FF0000"/>
                </a:solidFill>
              </a:rPr>
              <a:t>IUPACUnambiguousDNA</a:t>
            </a:r>
            <a:r>
              <a:rPr lang="en-US" sz="1200" dirty="0">
                <a:solidFill>
                  <a:srgbClr val="FF0000"/>
                </a:solidFill>
              </a:rPr>
              <a:t>())</a:t>
            </a:r>
          </a:p>
        </p:txBody>
      </p:sp>
      <p:sp>
        <p:nvSpPr>
          <p:cNvPr id="13" name="ZoneTexte 12"/>
          <p:cNvSpPr txBox="1"/>
          <p:nvPr/>
        </p:nvSpPr>
        <p:spPr>
          <a:xfrm>
            <a:off x="278872" y="4716252"/>
            <a:ext cx="8644466" cy="3046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my_seq.reverse_complement()</a:t>
            </a:r>
          </a:p>
        </p:txBody>
      </p:sp>
      <p:sp>
        <p:nvSpPr>
          <p:cNvPr id="14" name="ZoneTexte 13"/>
          <p:cNvSpPr txBox="1"/>
          <p:nvPr/>
        </p:nvSpPr>
        <p:spPr>
          <a:xfrm>
            <a:off x="278872" y="5009611"/>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s-ES_tradnl" sz="1200" dirty="0" err="1">
                <a:solidFill>
                  <a:srgbClr val="FF0000"/>
                </a:solidFill>
              </a:rPr>
              <a:t>Seq</a:t>
            </a:r>
            <a:r>
              <a:rPr lang="es-ES_tradnl" sz="1200" dirty="0">
                <a:solidFill>
                  <a:srgbClr val="FF0000"/>
                </a:solidFill>
              </a:rPr>
              <a:t>('GCGATTTTCGATCCTATATAGGCCCATCGATC', </a:t>
            </a:r>
            <a:r>
              <a:rPr lang="es-ES_tradnl" sz="1200" dirty="0" err="1">
                <a:solidFill>
                  <a:srgbClr val="FF0000"/>
                </a:solidFill>
              </a:rPr>
              <a:t>IUPACUnambiguousDNA</a:t>
            </a:r>
            <a:r>
              <a:rPr lang="es-ES_tradnl" sz="1200" dirty="0">
                <a:solidFill>
                  <a:srgbClr val="FF0000"/>
                </a:solidFill>
              </a:rPr>
              <a:t>())</a:t>
            </a:r>
          </a:p>
        </p:txBody>
      </p:sp>
    </p:spTree>
    <p:extLst>
      <p:ext uri="{BB962C8B-B14F-4D97-AF65-F5344CB8AC3E}">
        <p14:creationId xmlns:p14="http://schemas.microsoft.com/office/powerpoint/2010/main" val="3930428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4"/>
          <p:cNvSpPr>
            <a:spLocks noGrp="1"/>
          </p:cNvSpPr>
          <p:nvPr>
            <p:ph type="subTitle" idx="1"/>
          </p:nvPr>
        </p:nvSpPr>
        <p:spPr>
          <a:xfrm>
            <a:off x="1784960" y="2929600"/>
            <a:ext cx="6266183" cy="1016798"/>
          </a:xfrm>
        </p:spPr>
        <p:txBody>
          <a:bodyPr/>
          <a:lstStyle/>
          <a:p>
            <a:pPr algn="ctr"/>
            <a:r>
              <a:rPr lang="fr-FR" dirty="0" err="1" smtClean="0"/>
              <a:t>Biopython</a:t>
            </a:r>
            <a:endParaRPr lang="fr-FR" dirty="0"/>
          </a:p>
        </p:txBody>
      </p:sp>
      <p:sp>
        <p:nvSpPr>
          <p:cNvPr id="4" name="Titre 3"/>
          <p:cNvSpPr>
            <a:spLocks noGrp="1"/>
          </p:cNvSpPr>
          <p:nvPr>
            <p:ph type="title"/>
          </p:nvPr>
        </p:nvSpPr>
        <p:spPr>
          <a:xfrm>
            <a:off x="203199" y="262056"/>
            <a:ext cx="7847944" cy="2066512"/>
          </a:xfrm>
        </p:spPr>
        <p:txBody>
          <a:bodyPr>
            <a:normAutofit fontScale="90000"/>
          </a:bodyPr>
          <a:lstStyle/>
          <a:p>
            <a:r>
              <a:rPr lang="fr-FR" dirty="0" smtClean="0"/>
              <a:t/>
            </a:r>
            <a:br>
              <a:rPr lang="fr-FR" dirty="0" smtClean="0"/>
            </a:br>
            <a:r>
              <a:rPr lang="fr-FR" dirty="0"/>
              <a:t/>
            </a:r>
            <a:br>
              <a:rPr lang="fr-FR" dirty="0"/>
            </a:br>
            <a:r>
              <a:rPr lang="fr-FR" dirty="0" smtClean="0">
                <a:solidFill>
                  <a:schemeClr val="tx1"/>
                </a:solidFill>
              </a:rPr>
              <a:t>Formation CNRS</a:t>
            </a:r>
            <a:r>
              <a:rPr lang="fr-FR" dirty="0" smtClean="0"/>
              <a:t/>
            </a:r>
            <a:br>
              <a:rPr lang="fr-FR" dirty="0" smtClean="0"/>
            </a:br>
            <a:r>
              <a:rPr lang="fr-FR" dirty="0" smtClean="0"/>
              <a:t>18 Novembre 2016</a:t>
            </a:r>
            <a:br>
              <a:rPr lang="fr-FR" dirty="0" smtClean="0"/>
            </a:br>
            <a:r>
              <a:rPr lang="en-US" b="1" dirty="0" smtClean="0">
                <a:solidFill>
                  <a:schemeClr val="tx1"/>
                </a:solidFill>
              </a:rPr>
              <a:t>Python pour la </a:t>
            </a:r>
            <a:r>
              <a:rPr lang="en-US" b="1" dirty="0" err="1" smtClean="0">
                <a:solidFill>
                  <a:schemeClr val="tx1"/>
                </a:solidFill>
              </a:rPr>
              <a:t>biologie</a:t>
            </a:r>
            <a:r>
              <a:rPr lang="en-US" b="1" dirty="0"/>
              <a:t/>
            </a:r>
            <a:br>
              <a:rPr lang="en-US" b="1" dirty="0"/>
            </a:br>
            <a:r>
              <a:rPr lang="fr-FR" dirty="0"/>
              <a:t/>
            </a:r>
            <a:br>
              <a:rPr lang="fr-FR" dirty="0"/>
            </a:br>
            <a:endParaRPr lang="fr-FR" dirty="0"/>
          </a:p>
        </p:txBody>
      </p:sp>
      <p:pic>
        <p:nvPicPr>
          <p:cNvPr id="2" name="Image 1" descr="bioinformatiqu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73335"/>
            <a:ext cx="3311174" cy="1646520"/>
          </a:xfrm>
          <a:prstGeom prst="rect">
            <a:avLst/>
          </a:prstGeom>
        </p:spPr>
      </p:pic>
      <p:pic>
        <p:nvPicPr>
          <p:cNvPr id="3" name="Image 2" descr="biopython_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6249" y="3946398"/>
            <a:ext cx="4082269" cy="1396035"/>
          </a:xfrm>
          <a:prstGeom prst="rect">
            <a:avLst/>
          </a:prstGeom>
        </p:spPr>
      </p:pic>
    </p:spTree>
    <p:extLst>
      <p:ext uri="{BB962C8B-B14F-4D97-AF65-F5344CB8AC3E}">
        <p14:creationId xmlns:p14="http://schemas.microsoft.com/office/powerpoint/2010/main" val="188546964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Transcription</a:t>
            </a:r>
            <a:endParaRPr lang="fr-FR" dirty="0"/>
          </a:p>
        </p:txBody>
      </p:sp>
      <p:pic>
        <p:nvPicPr>
          <p:cNvPr id="8" name="Espace réservé du contenu 7" descr="transcription.png"/>
          <p:cNvPicPr>
            <a:picLocks noGrp="1"/>
          </p:cNvPicPr>
          <p:nvPr>
            <p:ph idx="1"/>
          </p:nvPr>
        </p:nvPicPr>
        <p:blipFill rotWithShape="1">
          <a:blip r:embed="rId3">
            <a:extLst>
              <a:ext uri="{28A0092B-C50C-407E-A947-70E740481C1C}">
                <a14:useLocalDpi xmlns:a14="http://schemas.microsoft.com/office/drawing/2010/main" val="0"/>
              </a:ext>
            </a:extLst>
          </a:blip>
          <a:srcRect l="-28273" r="-28273"/>
          <a:stretch/>
        </p:blipFill>
        <p:spPr>
          <a:xfrm>
            <a:off x="656044" y="1406187"/>
            <a:ext cx="8030756" cy="3108100"/>
          </a:xfrm>
          <a:ln>
            <a:solidFill>
              <a:schemeClr val="tx1"/>
            </a:solidFill>
          </a:ln>
        </p:spPr>
      </p:pic>
      <p:sp>
        <p:nvSpPr>
          <p:cNvPr id="4" name="Espace réservé de la date 3"/>
          <p:cNvSpPr>
            <a:spLocks noGrp="1"/>
          </p:cNvSpPr>
          <p:nvPr>
            <p:ph type="dt" sz="half" idx="10"/>
          </p:nvPr>
        </p:nvSpPr>
        <p:spPr/>
        <p:txBody>
          <a:bodyPr/>
          <a:lstStyle/>
          <a:p>
            <a:fld id="{25BE81B4-6103-C545-A085-99043BCEEEB0}"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20</a:t>
            </a:fld>
            <a:endParaRPr lang="fr-FR" dirty="0"/>
          </a:p>
        </p:txBody>
      </p:sp>
      <p:sp>
        <p:nvSpPr>
          <p:cNvPr id="9" name="Espace réservé du contenu 2"/>
          <p:cNvSpPr txBox="1">
            <a:spLocks/>
          </p:cNvSpPr>
          <p:nvPr/>
        </p:nvSpPr>
        <p:spPr>
          <a:xfrm>
            <a:off x="279400" y="986654"/>
            <a:ext cx="8644466" cy="51026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Consider </a:t>
            </a:r>
            <a:r>
              <a:rPr lang="en-US" dirty="0"/>
              <a:t>the </a:t>
            </a:r>
            <a:r>
              <a:rPr lang="en-US" dirty="0" smtClean="0"/>
              <a:t>following:</a:t>
            </a:r>
            <a:endParaRPr lang="fr-FR" dirty="0"/>
          </a:p>
        </p:txBody>
      </p:sp>
      <p:sp>
        <p:nvSpPr>
          <p:cNvPr id="10" name="Espace réservé du contenu 2"/>
          <p:cNvSpPr txBox="1">
            <a:spLocks/>
          </p:cNvSpPr>
          <p:nvPr/>
        </p:nvSpPr>
        <p:spPr>
          <a:xfrm>
            <a:off x="279400" y="4643228"/>
            <a:ext cx="8644466" cy="1752658"/>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The actual biological transcription process works from the template strand, doing a reverse </a:t>
            </a:r>
            <a:r>
              <a:rPr lang="en-US" dirty="0" smtClean="0"/>
              <a:t>complement (TCAG -&gt; CUGA</a:t>
            </a:r>
            <a:r>
              <a:rPr lang="en-US" dirty="0"/>
              <a:t>) to give the mRNA. However, in </a:t>
            </a:r>
            <a:r>
              <a:rPr lang="en-US" dirty="0" err="1"/>
              <a:t>Biopython</a:t>
            </a:r>
            <a:r>
              <a:rPr lang="en-US" dirty="0"/>
              <a:t> and bioinformatics in general, we </a:t>
            </a:r>
            <a:r>
              <a:rPr lang="en-US" dirty="0" smtClean="0"/>
              <a:t>typically work </a:t>
            </a:r>
            <a:r>
              <a:rPr lang="en-US" dirty="0"/>
              <a:t>directly with the coding strand because this means we can get the mRNA sequence just by </a:t>
            </a:r>
            <a:r>
              <a:rPr lang="en-US" dirty="0" smtClean="0"/>
              <a:t>switching T</a:t>
            </a:r>
            <a:r>
              <a:rPr lang="en-US" dirty="0"/>
              <a:t> </a:t>
            </a:r>
            <a:r>
              <a:rPr lang="en-US" dirty="0" smtClean="0"/>
              <a:t>-&gt; U</a:t>
            </a:r>
            <a:endParaRPr lang="en-US" dirty="0"/>
          </a:p>
        </p:txBody>
      </p:sp>
    </p:spTree>
    <p:extLst>
      <p:ext uri="{BB962C8B-B14F-4D97-AF65-F5344CB8AC3E}">
        <p14:creationId xmlns:p14="http://schemas.microsoft.com/office/powerpoint/2010/main" val="2261990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Transcription </a:t>
            </a:r>
            <a:r>
              <a:rPr lang="fr-FR" dirty="0" smtClean="0"/>
              <a:t>(2)</a:t>
            </a:r>
            <a:endParaRPr lang="fr-FR" dirty="0"/>
          </a:p>
        </p:txBody>
      </p:sp>
      <p:sp>
        <p:nvSpPr>
          <p:cNvPr id="3" name="Espace réservé du contenu 2"/>
          <p:cNvSpPr>
            <a:spLocks noGrp="1"/>
          </p:cNvSpPr>
          <p:nvPr>
            <p:ph idx="1"/>
          </p:nvPr>
        </p:nvSpPr>
        <p:spPr>
          <a:xfrm>
            <a:off x="279400" y="1156754"/>
            <a:ext cx="8644466" cy="657683"/>
          </a:xfrm>
        </p:spPr>
        <p:txBody>
          <a:bodyPr/>
          <a:lstStyle/>
          <a:p>
            <a:r>
              <a:rPr lang="en-US" dirty="0"/>
              <a:t>M</a:t>
            </a:r>
            <a:r>
              <a:rPr lang="en-US" dirty="0" smtClean="0"/>
              <a:t>atch </a:t>
            </a:r>
            <a:r>
              <a:rPr lang="en-US" dirty="0"/>
              <a:t>the </a:t>
            </a:r>
            <a:r>
              <a:rPr lang="en-US" dirty="0" smtClean="0"/>
              <a:t>figure above</a:t>
            </a:r>
          </a:p>
          <a:p>
            <a:pPr lvl="1"/>
            <a:r>
              <a:rPr lang="en-US" sz="1600" dirty="0" smtClean="0"/>
              <a:t>remember </a:t>
            </a:r>
            <a:r>
              <a:rPr lang="en-US" sz="1600" dirty="0"/>
              <a:t>by convention nucleotide sequences are normally read </a:t>
            </a:r>
            <a:r>
              <a:rPr lang="en-US" sz="1600" dirty="0" smtClean="0"/>
              <a:t>from the </a:t>
            </a:r>
            <a:r>
              <a:rPr lang="en-US" sz="1600" dirty="0"/>
              <a:t>5’ to 3’ direction, while in the </a:t>
            </a:r>
            <a:r>
              <a:rPr lang="en-US" sz="1600" dirty="0" smtClean="0"/>
              <a:t>figure </a:t>
            </a:r>
            <a:r>
              <a:rPr lang="en-US" sz="1600" dirty="0"/>
              <a:t>the template strand is shown reversed.</a:t>
            </a:r>
          </a:p>
          <a:p>
            <a:endParaRPr lang="fr-FR" dirty="0"/>
          </a:p>
        </p:txBody>
      </p:sp>
      <p:sp>
        <p:nvSpPr>
          <p:cNvPr id="4" name="Espace réservé de la date 3"/>
          <p:cNvSpPr>
            <a:spLocks noGrp="1"/>
          </p:cNvSpPr>
          <p:nvPr>
            <p:ph type="dt" sz="half" idx="10"/>
          </p:nvPr>
        </p:nvSpPr>
        <p:spPr/>
        <p:txBody>
          <a:bodyPr/>
          <a:lstStyle/>
          <a:p>
            <a:fld id="{1C313947-E3B0-C84E-9706-2E44F61BCD95}"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dirty="0"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21</a:t>
            </a:fld>
            <a:endParaRPr lang="fr-FR" dirty="0"/>
          </a:p>
        </p:txBody>
      </p:sp>
      <p:sp>
        <p:nvSpPr>
          <p:cNvPr id="7" name="ZoneTexte 6"/>
          <p:cNvSpPr txBox="1"/>
          <p:nvPr/>
        </p:nvSpPr>
        <p:spPr>
          <a:xfrm>
            <a:off x="278872" y="2216251"/>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from </a:t>
            </a:r>
            <a:r>
              <a:rPr lang="en-US" sz="1200" dirty="0" err="1"/>
              <a:t>Bio.Alphabet</a:t>
            </a:r>
            <a:r>
              <a:rPr lang="en-US" sz="1200" dirty="0"/>
              <a:t> import IUPAC</a:t>
            </a:r>
          </a:p>
          <a:p>
            <a:r>
              <a:rPr lang="en-US" sz="1200" dirty="0"/>
              <a:t>&gt;&gt;&gt; </a:t>
            </a:r>
            <a:r>
              <a:rPr lang="en-US" sz="1200" dirty="0" err="1"/>
              <a:t>coding_dna</a:t>
            </a:r>
            <a:r>
              <a:rPr lang="en-US" sz="1200" dirty="0"/>
              <a:t> = </a:t>
            </a:r>
            <a:r>
              <a:rPr lang="en-US" sz="1200" dirty="0" err="1"/>
              <a:t>Seq</a:t>
            </a:r>
            <a:r>
              <a:rPr lang="en-US" sz="1200" dirty="0"/>
              <a:t>("ATGGCCATTGTAATGGGCCGCTGAAAGGGTGCCCGATAG", </a:t>
            </a:r>
            <a:r>
              <a:rPr lang="en-US" sz="1200" dirty="0" err="1"/>
              <a:t>IUPAC.unambiguous_dna</a:t>
            </a:r>
            <a:r>
              <a:rPr lang="en-US" sz="1200" dirty="0"/>
              <a:t>)</a:t>
            </a:r>
          </a:p>
          <a:p>
            <a:r>
              <a:rPr lang="en-US" sz="1200" dirty="0"/>
              <a:t>&gt;&gt;&gt; </a:t>
            </a:r>
            <a:r>
              <a:rPr lang="en-US" sz="1200" dirty="0" err="1"/>
              <a:t>coding_dna</a:t>
            </a:r>
            <a:endParaRPr lang="en-US" sz="1200" dirty="0"/>
          </a:p>
        </p:txBody>
      </p:sp>
      <p:sp>
        <p:nvSpPr>
          <p:cNvPr id="8" name="ZoneTexte 7"/>
          <p:cNvSpPr txBox="1"/>
          <p:nvPr/>
        </p:nvSpPr>
        <p:spPr>
          <a:xfrm>
            <a:off x="278872" y="3125788"/>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mr-IN" sz="1200" dirty="0" smtClean="0"/>
              <a:t>template_dna </a:t>
            </a:r>
            <a:r>
              <a:rPr lang="mr-IN" sz="1200" dirty="0"/>
              <a:t>= </a:t>
            </a:r>
            <a:r>
              <a:rPr lang="mr-IN" sz="1200" dirty="0" smtClean="0"/>
              <a:t>coding_dna.reverse_complement</a:t>
            </a:r>
            <a:r>
              <a:rPr lang="fr-FR" sz="1200" dirty="0" smtClean="0"/>
              <a:t>()</a:t>
            </a:r>
            <a:endParaRPr lang="mr-IN" sz="1200" dirty="0"/>
          </a:p>
          <a:p>
            <a:r>
              <a:rPr lang="en-US" sz="1200" dirty="0"/>
              <a:t>&gt;&gt;&gt; </a:t>
            </a:r>
            <a:r>
              <a:rPr lang="mr-IN" sz="1200" dirty="0" smtClean="0"/>
              <a:t>template_dna</a:t>
            </a:r>
            <a:endParaRPr lang="mr-IN" sz="1200" dirty="0"/>
          </a:p>
        </p:txBody>
      </p:sp>
      <p:sp>
        <p:nvSpPr>
          <p:cNvPr id="9" name="ZoneTexte 8"/>
          <p:cNvSpPr txBox="1"/>
          <p:nvPr/>
        </p:nvSpPr>
        <p:spPr>
          <a:xfrm>
            <a:off x="278872" y="2852822"/>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solidFill>
                  <a:srgbClr val="FF0000"/>
                </a:solidFill>
              </a:rPr>
              <a:t>Seq</a:t>
            </a:r>
            <a:r>
              <a:rPr lang="en-US" sz="1200" dirty="0">
                <a:solidFill>
                  <a:srgbClr val="FF0000"/>
                </a:solidFill>
              </a:rPr>
              <a:t>('ATGGCCATTGTAATGGGCCGCTGAAAGGGTGCCCGATAG', </a:t>
            </a:r>
            <a:r>
              <a:rPr lang="en-US" sz="1200" dirty="0" err="1">
                <a:solidFill>
                  <a:srgbClr val="FF0000"/>
                </a:solidFill>
              </a:rPr>
              <a:t>IUPACUnambiguousDNA</a:t>
            </a:r>
            <a:r>
              <a:rPr lang="en-US" sz="1200" dirty="0">
                <a:solidFill>
                  <a:srgbClr val="FF0000"/>
                </a:solidFill>
              </a:rPr>
              <a:t>())</a:t>
            </a:r>
          </a:p>
        </p:txBody>
      </p:sp>
      <p:sp>
        <p:nvSpPr>
          <p:cNvPr id="11" name="ZoneTexte 10"/>
          <p:cNvSpPr txBox="1"/>
          <p:nvPr/>
        </p:nvSpPr>
        <p:spPr>
          <a:xfrm>
            <a:off x="278872" y="3581645"/>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pt-BR" sz="1200" dirty="0" err="1">
                <a:solidFill>
                  <a:srgbClr val="FF0000"/>
                </a:solidFill>
              </a:rPr>
              <a:t>Seq</a:t>
            </a:r>
            <a:r>
              <a:rPr lang="pt-BR" sz="1200" dirty="0">
                <a:solidFill>
                  <a:srgbClr val="FF0000"/>
                </a:solidFill>
              </a:rPr>
              <a:t>(‘CTATCGGGCACCCTTTCAGCGGCCCATTACAATGGCCAT’, </a:t>
            </a:r>
            <a:r>
              <a:rPr lang="pt-BR" sz="1200" dirty="0" err="1">
                <a:solidFill>
                  <a:srgbClr val="FF0000"/>
                </a:solidFill>
              </a:rPr>
              <a:t>IUPACUnambiguousDNA</a:t>
            </a:r>
            <a:r>
              <a:rPr lang="pt-BR" sz="1200" dirty="0">
                <a:solidFill>
                  <a:srgbClr val="FF0000"/>
                </a:solidFill>
              </a:rPr>
              <a:t>())</a:t>
            </a:r>
          </a:p>
        </p:txBody>
      </p:sp>
      <p:sp>
        <p:nvSpPr>
          <p:cNvPr id="13" name="Espace réservé du contenu 2"/>
          <p:cNvSpPr txBox="1">
            <a:spLocks/>
          </p:cNvSpPr>
          <p:nvPr/>
        </p:nvSpPr>
        <p:spPr>
          <a:xfrm>
            <a:off x="278872" y="4032146"/>
            <a:ext cx="8644466" cy="793766"/>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a:t>
            </a:r>
            <a:r>
              <a:rPr lang="en-US" dirty="0" smtClean="0"/>
              <a:t>ranscribe the coding strand into corresponding mRNA, using </a:t>
            </a:r>
            <a:r>
              <a:rPr lang="en-US" dirty="0" err="1" smtClean="0"/>
              <a:t>Seq</a:t>
            </a:r>
            <a:r>
              <a:rPr lang="en-US" dirty="0" smtClean="0"/>
              <a:t> object's built in transcribe method (switch T-&gt;U and adjust </a:t>
            </a:r>
            <a:r>
              <a:rPr lang="en-US" dirty="0"/>
              <a:t>the </a:t>
            </a:r>
            <a:r>
              <a:rPr lang="en-US" dirty="0" smtClean="0"/>
              <a:t>alphabet)</a:t>
            </a:r>
            <a:endParaRPr lang="en-US" dirty="0"/>
          </a:p>
          <a:p>
            <a:endParaRPr lang="en-US" dirty="0" smtClean="0"/>
          </a:p>
          <a:p>
            <a:endParaRPr lang="fr-FR" dirty="0"/>
          </a:p>
        </p:txBody>
      </p:sp>
      <p:sp>
        <p:nvSpPr>
          <p:cNvPr id="14" name="ZoneTexte 13"/>
          <p:cNvSpPr txBox="1"/>
          <p:nvPr/>
        </p:nvSpPr>
        <p:spPr>
          <a:xfrm>
            <a:off x="290740" y="5477031"/>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messenger_rna</a:t>
            </a:r>
            <a:r>
              <a:rPr lang="en-US" sz="1200" dirty="0"/>
              <a:t> = </a:t>
            </a:r>
            <a:r>
              <a:rPr lang="en-US" sz="1200" dirty="0" err="1"/>
              <a:t>coding_dna.transcribe</a:t>
            </a:r>
            <a:r>
              <a:rPr lang="en-US" sz="1200" dirty="0"/>
              <a:t>()</a:t>
            </a:r>
          </a:p>
          <a:p>
            <a:r>
              <a:rPr lang="en-US" sz="1200" dirty="0"/>
              <a:t>&gt;&gt;&gt; </a:t>
            </a:r>
            <a:r>
              <a:rPr lang="en-US" sz="1200" dirty="0" err="1"/>
              <a:t>messenger_rna</a:t>
            </a:r>
            <a:endParaRPr lang="en-US" sz="1200" dirty="0"/>
          </a:p>
        </p:txBody>
      </p:sp>
      <p:sp>
        <p:nvSpPr>
          <p:cNvPr id="15" name="ZoneTexte 14"/>
          <p:cNvSpPr txBox="1"/>
          <p:nvPr/>
        </p:nvSpPr>
        <p:spPr>
          <a:xfrm>
            <a:off x="291796" y="591601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s-ES_tradnl" sz="1200" dirty="0" err="1">
                <a:solidFill>
                  <a:srgbClr val="FF0000"/>
                </a:solidFill>
              </a:rPr>
              <a:t>Seq</a:t>
            </a:r>
            <a:r>
              <a:rPr lang="es-ES_tradnl" sz="1200" dirty="0">
                <a:solidFill>
                  <a:srgbClr val="FF0000"/>
                </a:solidFill>
              </a:rPr>
              <a:t>('AUGGCCAUUGUAAUGGGCCGCUGAAAGGGUGCCCGAUAG', </a:t>
            </a:r>
            <a:r>
              <a:rPr lang="es-ES_tradnl" sz="1200" dirty="0" err="1">
                <a:solidFill>
                  <a:srgbClr val="FF0000"/>
                </a:solidFill>
              </a:rPr>
              <a:t>IUPACUnambiguousRNA</a:t>
            </a:r>
            <a:r>
              <a:rPr lang="es-ES_tradnl" sz="1200" dirty="0">
                <a:solidFill>
                  <a:srgbClr val="FF0000"/>
                </a:solidFill>
              </a:rPr>
              <a:t>())</a:t>
            </a:r>
            <a:endParaRPr lang="fr-FR" sz="1200" dirty="0">
              <a:solidFill>
                <a:srgbClr val="FF0000"/>
              </a:solidFill>
            </a:endParaRPr>
          </a:p>
        </p:txBody>
      </p:sp>
      <p:sp>
        <p:nvSpPr>
          <p:cNvPr id="16" name="ZoneTexte 15"/>
          <p:cNvSpPr txBox="1"/>
          <p:nvPr/>
        </p:nvSpPr>
        <p:spPr>
          <a:xfrm>
            <a:off x="291268" y="495552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mr-IN" sz="1200" dirty="0" smtClean="0"/>
              <a:t>coding_dna</a:t>
            </a:r>
            <a:endParaRPr lang="mr-IN" sz="1200" dirty="0"/>
          </a:p>
        </p:txBody>
      </p:sp>
      <p:sp>
        <p:nvSpPr>
          <p:cNvPr id="17" name="ZoneTexte 16"/>
          <p:cNvSpPr txBox="1"/>
          <p:nvPr/>
        </p:nvSpPr>
        <p:spPr>
          <a:xfrm>
            <a:off x="279400" y="522012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solidFill>
                  <a:srgbClr val="FF0000"/>
                </a:solidFill>
              </a:rPr>
              <a:t>Seq</a:t>
            </a:r>
            <a:r>
              <a:rPr lang="en-US" sz="1200" dirty="0">
                <a:solidFill>
                  <a:srgbClr val="FF0000"/>
                </a:solidFill>
              </a:rPr>
              <a:t>(‘ATGGCCATTGTAATGGGCCGCTGAAAGGGTGCCCGATAG’, </a:t>
            </a:r>
            <a:r>
              <a:rPr lang="en-US" sz="1200" dirty="0" err="1">
                <a:solidFill>
                  <a:srgbClr val="FF0000"/>
                </a:solidFill>
              </a:rPr>
              <a:t>IUPACUnambiguousDNA</a:t>
            </a:r>
            <a:r>
              <a:rPr lang="en-US" sz="1200" dirty="0">
                <a:solidFill>
                  <a:srgbClr val="FF0000"/>
                </a:solidFill>
              </a:rPr>
              <a:t>())</a:t>
            </a:r>
            <a:endParaRPr lang="fr-FR" sz="1200" dirty="0">
              <a:solidFill>
                <a:srgbClr val="FF0000"/>
              </a:solidFill>
            </a:endParaRPr>
          </a:p>
        </p:txBody>
      </p:sp>
    </p:spTree>
    <p:extLst>
      <p:ext uri="{BB962C8B-B14F-4D97-AF65-F5344CB8AC3E}">
        <p14:creationId xmlns:p14="http://schemas.microsoft.com/office/powerpoint/2010/main" val="4066365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Transcription (3) (</a:t>
            </a:r>
            <a:r>
              <a:rPr lang="fr-FR" dirty="0" err="1" smtClean="0"/>
              <a:t>added</a:t>
            </a:r>
            <a:r>
              <a:rPr lang="fr-FR" dirty="0" smtClean="0"/>
              <a:t> in </a:t>
            </a:r>
            <a:r>
              <a:rPr lang="en-US" dirty="0" err="1" smtClean="0"/>
              <a:t>Biopython</a:t>
            </a:r>
            <a:r>
              <a:rPr lang="en-US" dirty="0" smtClean="0"/>
              <a:t> 1.49)</a:t>
            </a:r>
            <a:endParaRPr lang="fr-FR" dirty="0"/>
          </a:p>
        </p:txBody>
      </p:sp>
      <p:sp>
        <p:nvSpPr>
          <p:cNvPr id="4" name="Espace réservé de la date 3"/>
          <p:cNvSpPr>
            <a:spLocks noGrp="1"/>
          </p:cNvSpPr>
          <p:nvPr>
            <p:ph type="dt" sz="half" idx="10"/>
          </p:nvPr>
        </p:nvSpPr>
        <p:spPr/>
        <p:txBody>
          <a:bodyPr/>
          <a:lstStyle/>
          <a:p>
            <a:fld id="{D451B79B-677F-5E43-B8AA-276A40053AD2}"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22</a:t>
            </a:fld>
            <a:endParaRPr lang="fr-FR" dirty="0"/>
          </a:p>
        </p:txBody>
      </p:sp>
      <p:sp>
        <p:nvSpPr>
          <p:cNvPr id="7" name="ZoneTexte 6"/>
          <p:cNvSpPr txBox="1"/>
          <p:nvPr/>
        </p:nvSpPr>
        <p:spPr>
          <a:xfrm>
            <a:off x="277816" y="3334026"/>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from </a:t>
            </a:r>
            <a:r>
              <a:rPr lang="en-US" sz="1200" dirty="0" err="1"/>
              <a:t>Bio.Alphabet</a:t>
            </a:r>
            <a:r>
              <a:rPr lang="en-US" sz="1200" dirty="0"/>
              <a:t> import IUPAC</a:t>
            </a:r>
          </a:p>
          <a:p>
            <a:r>
              <a:rPr lang="en-US" sz="1200" dirty="0"/>
              <a:t>&gt;&gt;&gt; </a:t>
            </a:r>
            <a:r>
              <a:rPr lang="en-US" sz="1200" dirty="0" err="1"/>
              <a:t>messenger_rna</a:t>
            </a:r>
            <a:r>
              <a:rPr lang="en-US" sz="1200" dirty="0"/>
              <a:t> = </a:t>
            </a:r>
            <a:r>
              <a:rPr lang="en-US" sz="1200" dirty="0" err="1"/>
              <a:t>Seq</a:t>
            </a:r>
            <a:r>
              <a:rPr lang="en-US" sz="1200" dirty="0"/>
              <a:t>("AUGGCCAUUGUAAUGGGCCGCUGAAAGGGUGCCCGAUAG", </a:t>
            </a:r>
            <a:r>
              <a:rPr lang="en-US" sz="1200" dirty="0" err="1"/>
              <a:t>IUPAC.unambiguous_rna</a:t>
            </a:r>
            <a:r>
              <a:rPr lang="en-US" sz="1200" dirty="0"/>
              <a:t>)</a:t>
            </a:r>
          </a:p>
          <a:p>
            <a:r>
              <a:rPr lang="en-US" sz="1200" dirty="0"/>
              <a:t>&gt;&gt;&gt; </a:t>
            </a:r>
            <a:r>
              <a:rPr lang="en-US" sz="1200" dirty="0" err="1"/>
              <a:t>messenger_rna</a:t>
            </a:r>
            <a:endParaRPr lang="en-US" sz="1200" dirty="0"/>
          </a:p>
        </p:txBody>
      </p:sp>
      <p:sp>
        <p:nvSpPr>
          <p:cNvPr id="9" name="ZoneTexte 8"/>
          <p:cNvSpPr txBox="1"/>
          <p:nvPr/>
        </p:nvSpPr>
        <p:spPr>
          <a:xfrm>
            <a:off x="279400" y="447737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solidFill>
                  <a:srgbClr val="FF0000"/>
                </a:solidFill>
              </a:rPr>
              <a:t>Seq</a:t>
            </a:r>
            <a:r>
              <a:rPr lang="en-US" sz="1200" dirty="0">
                <a:solidFill>
                  <a:srgbClr val="FF0000"/>
                </a:solidFill>
              </a:rPr>
              <a:t>('ATGGCCATTGTAATGGGCCGCTGAAAGGGTGCCCGATAG', </a:t>
            </a:r>
            <a:r>
              <a:rPr lang="en-US" sz="1200" dirty="0" err="1">
                <a:solidFill>
                  <a:srgbClr val="FF0000"/>
                </a:solidFill>
              </a:rPr>
              <a:t>IUPACUnambiguousDNA</a:t>
            </a:r>
            <a:r>
              <a:rPr lang="en-US" sz="1200" dirty="0">
                <a:solidFill>
                  <a:srgbClr val="FF0000"/>
                </a:solidFill>
              </a:rPr>
              <a:t>())</a:t>
            </a:r>
          </a:p>
        </p:txBody>
      </p:sp>
      <p:sp>
        <p:nvSpPr>
          <p:cNvPr id="14" name="ZoneTexte 13"/>
          <p:cNvSpPr txBox="1"/>
          <p:nvPr/>
        </p:nvSpPr>
        <p:spPr>
          <a:xfrm>
            <a:off x="279400" y="1706011"/>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template_dna.reverse_complement</a:t>
            </a:r>
            <a:r>
              <a:rPr lang="en-US" sz="1200" dirty="0"/>
              <a:t>().transcribe()</a:t>
            </a:r>
            <a:endParaRPr lang="mr-IN" sz="1200" dirty="0"/>
          </a:p>
        </p:txBody>
      </p:sp>
      <p:sp>
        <p:nvSpPr>
          <p:cNvPr id="15" name="ZoneTexte 14"/>
          <p:cNvSpPr txBox="1"/>
          <p:nvPr/>
        </p:nvSpPr>
        <p:spPr>
          <a:xfrm>
            <a:off x="277816" y="1968428"/>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solidFill>
                  <a:srgbClr val="FF0000"/>
                </a:solidFill>
              </a:rPr>
              <a:t>Seq</a:t>
            </a:r>
            <a:r>
              <a:rPr lang="en-US" sz="1200" dirty="0">
                <a:solidFill>
                  <a:srgbClr val="FF0000"/>
                </a:solidFill>
              </a:rPr>
              <a:t>(</a:t>
            </a:r>
            <a:r>
              <a:rPr lang="en-US" sz="1200" dirty="0" smtClean="0">
                <a:solidFill>
                  <a:srgbClr val="FF0000"/>
                </a:solidFill>
              </a:rPr>
              <a:t>‘</a:t>
            </a:r>
            <a:r>
              <a:rPr lang="fr-FR" sz="1200" dirty="0">
                <a:solidFill>
                  <a:srgbClr val="FF0000"/>
                </a:solidFill>
              </a:rPr>
              <a:t>AUGGCCAUUGUAAUGGGCCGCUGAAAGGGUGCCCGAUAG</a:t>
            </a:r>
            <a:r>
              <a:rPr lang="en-US" sz="1200" dirty="0" smtClean="0">
                <a:solidFill>
                  <a:srgbClr val="FF0000"/>
                </a:solidFill>
              </a:rPr>
              <a:t>’</a:t>
            </a:r>
            <a:r>
              <a:rPr lang="en-US" sz="1200" dirty="0">
                <a:solidFill>
                  <a:srgbClr val="FF0000"/>
                </a:solidFill>
              </a:rPr>
              <a:t>, </a:t>
            </a:r>
            <a:r>
              <a:rPr lang="en-US" sz="1200" dirty="0" err="1">
                <a:solidFill>
                  <a:srgbClr val="FF0000"/>
                </a:solidFill>
              </a:rPr>
              <a:t>IUPACUnambiguousDNA</a:t>
            </a:r>
            <a:r>
              <a:rPr lang="en-US" sz="1200" dirty="0">
                <a:solidFill>
                  <a:srgbClr val="FF0000"/>
                </a:solidFill>
              </a:rPr>
              <a:t>())</a:t>
            </a:r>
            <a:endParaRPr lang="fr-FR" sz="1200" dirty="0">
              <a:solidFill>
                <a:srgbClr val="FF0000"/>
              </a:solidFill>
            </a:endParaRPr>
          </a:p>
        </p:txBody>
      </p:sp>
      <p:sp>
        <p:nvSpPr>
          <p:cNvPr id="16" name="Espace réservé du contenu 15"/>
          <p:cNvSpPr>
            <a:spLocks noGrp="1"/>
          </p:cNvSpPr>
          <p:nvPr>
            <p:ph idx="1"/>
          </p:nvPr>
        </p:nvSpPr>
        <p:spPr>
          <a:xfrm>
            <a:off x="279400" y="1236134"/>
            <a:ext cx="8644466" cy="442219"/>
          </a:xfrm>
        </p:spPr>
        <p:txBody>
          <a:bodyPr/>
          <a:lstStyle/>
          <a:p>
            <a:r>
              <a:rPr lang="en-US" dirty="0"/>
              <a:t>D</a:t>
            </a:r>
            <a:r>
              <a:rPr lang="en-US" dirty="0" smtClean="0"/>
              <a:t>o </a:t>
            </a:r>
            <a:r>
              <a:rPr lang="en-US" dirty="0"/>
              <a:t>a true biological transcription starting with the template strand</a:t>
            </a:r>
            <a:r>
              <a:rPr lang="en-US" dirty="0" smtClean="0"/>
              <a:t>:</a:t>
            </a:r>
            <a:endParaRPr lang="en-US" dirty="0"/>
          </a:p>
        </p:txBody>
      </p:sp>
      <p:sp>
        <p:nvSpPr>
          <p:cNvPr id="17" name="Espace réservé du contenu 15"/>
          <p:cNvSpPr txBox="1">
            <a:spLocks/>
          </p:cNvSpPr>
          <p:nvPr/>
        </p:nvSpPr>
        <p:spPr>
          <a:xfrm>
            <a:off x="279400" y="2517580"/>
            <a:ext cx="8644466" cy="816446"/>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dirty="0" smtClean="0"/>
              <a:t>Th</a:t>
            </a:r>
            <a:r>
              <a:rPr lang="en-US" dirty="0" smtClean="0"/>
              <a:t>e </a:t>
            </a:r>
            <a:r>
              <a:rPr lang="en-US" dirty="0" err="1" smtClean="0"/>
              <a:t>Seq</a:t>
            </a:r>
            <a:r>
              <a:rPr lang="en-US" dirty="0"/>
              <a:t> </a:t>
            </a:r>
            <a:r>
              <a:rPr lang="en-US" dirty="0" smtClean="0"/>
              <a:t>object </a:t>
            </a:r>
            <a:r>
              <a:rPr lang="en-US" dirty="0"/>
              <a:t>also includes a back-transcription method for going from the mRNA to the coding </a:t>
            </a:r>
            <a:r>
              <a:rPr lang="en-US" dirty="0" smtClean="0"/>
              <a:t>strand of </a:t>
            </a:r>
            <a:r>
              <a:rPr lang="en-US" dirty="0"/>
              <a:t>the </a:t>
            </a:r>
            <a:r>
              <a:rPr lang="en-US" dirty="0" smtClean="0"/>
              <a:t>DNA:</a:t>
            </a:r>
            <a:endParaRPr lang="en-US" dirty="0"/>
          </a:p>
        </p:txBody>
      </p:sp>
      <p:sp>
        <p:nvSpPr>
          <p:cNvPr id="18" name="ZoneTexte 17"/>
          <p:cNvSpPr txBox="1"/>
          <p:nvPr/>
        </p:nvSpPr>
        <p:spPr>
          <a:xfrm>
            <a:off x="277816" y="4210229"/>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messenger_rna.back_transcribe</a:t>
            </a:r>
            <a:r>
              <a:rPr lang="en-US" sz="1200" dirty="0"/>
              <a:t>()</a:t>
            </a:r>
          </a:p>
        </p:txBody>
      </p:sp>
      <p:sp>
        <p:nvSpPr>
          <p:cNvPr id="19" name="ZoneTexte 18"/>
          <p:cNvSpPr txBox="1"/>
          <p:nvPr/>
        </p:nvSpPr>
        <p:spPr>
          <a:xfrm>
            <a:off x="277816" y="3947917"/>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s-ES_tradnl" sz="1200" dirty="0" err="1">
                <a:solidFill>
                  <a:srgbClr val="FF0000"/>
                </a:solidFill>
              </a:rPr>
              <a:t>Seq</a:t>
            </a:r>
            <a:r>
              <a:rPr lang="es-ES_tradnl" sz="1200" dirty="0">
                <a:solidFill>
                  <a:srgbClr val="FF0000"/>
                </a:solidFill>
              </a:rPr>
              <a:t>('AUGGCCAUUGUAAUGGGCCGCUGAAAGGGUGCCCGAUAG', </a:t>
            </a:r>
            <a:r>
              <a:rPr lang="es-ES_tradnl" sz="1200" dirty="0" err="1">
                <a:solidFill>
                  <a:srgbClr val="FF0000"/>
                </a:solidFill>
              </a:rPr>
              <a:t>IUPACUnambiguousRNA</a:t>
            </a:r>
            <a:r>
              <a:rPr lang="es-ES_tradnl" sz="1200" dirty="0">
                <a:solidFill>
                  <a:srgbClr val="FF0000"/>
                </a:solidFill>
              </a:rPr>
              <a:t>())</a:t>
            </a:r>
          </a:p>
        </p:txBody>
      </p:sp>
    </p:spTree>
    <p:extLst>
      <p:ext uri="{BB962C8B-B14F-4D97-AF65-F5344CB8AC3E}">
        <p14:creationId xmlns:p14="http://schemas.microsoft.com/office/powerpoint/2010/main" val="2107927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Translation</a:t>
            </a:r>
            <a:endParaRPr lang="fr-FR" dirty="0"/>
          </a:p>
        </p:txBody>
      </p:sp>
      <p:sp>
        <p:nvSpPr>
          <p:cNvPr id="3" name="Espace réservé du contenu 2"/>
          <p:cNvSpPr>
            <a:spLocks noGrp="1"/>
          </p:cNvSpPr>
          <p:nvPr>
            <p:ph idx="1"/>
          </p:nvPr>
        </p:nvSpPr>
        <p:spPr>
          <a:xfrm>
            <a:off x="279400" y="958323"/>
            <a:ext cx="8644466" cy="555621"/>
          </a:xfrm>
        </p:spPr>
        <p:txBody>
          <a:bodyPr/>
          <a:lstStyle/>
          <a:p>
            <a:r>
              <a:rPr lang="fr-FR" dirty="0" err="1" smtClean="0"/>
              <a:t>T</a:t>
            </a:r>
            <a:r>
              <a:rPr lang="en-US" dirty="0" err="1" smtClean="0"/>
              <a:t>ranslate</a:t>
            </a:r>
            <a:r>
              <a:rPr lang="en-US" dirty="0" smtClean="0"/>
              <a:t> mRNA into </a:t>
            </a:r>
            <a:r>
              <a:rPr lang="en-US" dirty="0"/>
              <a:t>the corresponding protein sequence</a:t>
            </a:r>
          </a:p>
          <a:p>
            <a:endParaRPr lang="fr-FR" dirty="0"/>
          </a:p>
        </p:txBody>
      </p:sp>
      <p:sp>
        <p:nvSpPr>
          <p:cNvPr id="4" name="Espace réservé de la date 3"/>
          <p:cNvSpPr>
            <a:spLocks noGrp="1"/>
          </p:cNvSpPr>
          <p:nvPr>
            <p:ph type="dt" sz="half" idx="10"/>
          </p:nvPr>
        </p:nvSpPr>
        <p:spPr/>
        <p:txBody>
          <a:bodyPr/>
          <a:lstStyle/>
          <a:p>
            <a:fld id="{2D279393-B109-1841-B1A2-56CECB19BBFD}"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23</a:t>
            </a:fld>
            <a:endParaRPr lang="fr-FR" dirty="0"/>
          </a:p>
        </p:txBody>
      </p:sp>
      <p:sp>
        <p:nvSpPr>
          <p:cNvPr id="15" name="ZoneTexte 14"/>
          <p:cNvSpPr txBox="1"/>
          <p:nvPr/>
        </p:nvSpPr>
        <p:spPr>
          <a:xfrm>
            <a:off x="278872" y="1371401"/>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from </a:t>
            </a:r>
            <a:r>
              <a:rPr lang="en-US" sz="1200" dirty="0" err="1"/>
              <a:t>Bio.Alphabet</a:t>
            </a:r>
            <a:r>
              <a:rPr lang="en-US" sz="1200" dirty="0"/>
              <a:t> import IUPAC</a:t>
            </a:r>
          </a:p>
          <a:p>
            <a:r>
              <a:rPr lang="en-US" sz="1200" dirty="0"/>
              <a:t>&gt;&gt;&gt; </a:t>
            </a:r>
            <a:r>
              <a:rPr lang="en-US" sz="1200" dirty="0" err="1"/>
              <a:t>messenger_rna</a:t>
            </a:r>
            <a:r>
              <a:rPr lang="en-US" sz="1200" dirty="0"/>
              <a:t> = </a:t>
            </a:r>
            <a:r>
              <a:rPr lang="en-US" sz="1200" dirty="0" err="1"/>
              <a:t>Seq</a:t>
            </a:r>
            <a:r>
              <a:rPr lang="en-US" sz="1200" dirty="0"/>
              <a:t>("AUGGCCAUUGUAAUGGGCCGCUGAAAGGGUGCCCGAUAG", </a:t>
            </a:r>
            <a:r>
              <a:rPr lang="en-US" sz="1200" dirty="0" err="1"/>
              <a:t>IUPAC.unambiguous_rna</a:t>
            </a:r>
            <a:r>
              <a:rPr lang="en-US" sz="1200" dirty="0"/>
              <a:t>)</a:t>
            </a:r>
          </a:p>
          <a:p>
            <a:r>
              <a:rPr lang="en-US" sz="1200" dirty="0"/>
              <a:t>&gt;&gt;&gt; </a:t>
            </a:r>
            <a:r>
              <a:rPr lang="en-US" sz="1200" dirty="0" err="1"/>
              <a:t>messenger_rna</a:t>
            </a:r>
            <a:endParaRPr lang="en-US" sz="1200" dirty="0"/>
          </a:p>
        </p:txBody>
      </p:sp>
      <p:sp>
        <p:nvSpPr>
          <p:cNvPr id="16" name="ZoneTexte 15"/>
          <p:cNvSpPr txBox="1"/>
          <p:nvPr/>
        </p:nvSpPr>
        <p:spPr>
          <a:xfrm>
            <a:off x="278872" y="2254400"/>
            <a:ext cx="8644466" cy="3046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messenger_rna.translate()</a:t>
            </a:r>
          </a:p>
        </p:txBody>
      </p:sp>
      <p:sp>
        <p:nvSpPr>
          <p:cNvPr id="17" name="ZoneTexte 16"/>
          <p:cNvSpPr txBox="1"/>
          <p:nvPr/>
        </p:nvSpPr>
        <p:spPr>
          <a:xfrm>
            <a:off x="278872" y="198738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s-ES_tradnl" sz="1200" dirty="0" err="1">
                <a:solidFill>
                  <a:srgbClr val="FF0000"/>
                </a:solidFill>
              </a:rPr>
              <a:t>Seq</a:t>
            </a:r>
            <a:r>
              <a:rPr lang="es-ES_tradnl" sz="1200" dirty="0">
                <a:solidFill>
                  <a:srgbClr val="FF0000"/>
                </a:solidFill>
              </a:rPr>
              <a:t>('AUGGCCAUUGUAAUGGGCCGCUGAAAGGGUGCCCGAUAG', </a:t>
            </a:r>
            <a:r>
              <a:rPr lang="es-ES_tradnl" sz="1200" dirty="0" err="1">
                <a:solidFill>
                  <a:srgbClr val="FF0000"/>
                </a:solidFill>
              </a:rPr>
              <a:t>IUPACUnambiguousRNA</a:t>
            </a:r>
            <a:r>
              <a:rPr lang="es-ES_tradnl" sz="1200" dirty="0">
                <a:solidFill>
                  <a:srgbClr val="FF0000"/>
                </a:solidFill>
              </a:rPr>
              <a:t>())</a:t>
            </a:r>
          </a:p>
        </p:txBody>
      </p:sp>
      <p:sp>
        <p:nvSpPr>
          <p:cNvPr id="18" name="ZoneTexte 17"/>
          <p:cNvSpPr txBox="1"/>
          <p:nvPr/>
        </p:nvSpPr>
        <p:spPr>
          <a:xfrm>
            <a:off x="278872" y="2535124"/>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latin typeface="Arial"/>
                <a:cs typeface="Arial"/>
              </a:rPr>
              <a:t>Seq('MAIVMGR*KGAR*', HasStopCodon(IUPACProtein(), '*'))</a:t>
            </a:r>
          </a:p>
        </p:txBody>
      </p:sp>
      <p:sp>
        <p:nvSpPr>
          <p:cNvPr id="24" name="ZoneTexte 23"/>
          <p:cNvSpPr txBox="1"/>
          <p:nvPr/>
        </p:nvSpPr>
        <p:spPr>
          <a:xfrm>
            <a:off x="278872" y="4176209"/>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a:t>
            </a:r>
            <a:r>
              <a:rPr lang="en-US" sz="1200" dirty="0" err="1"/>
              <a:t>coding_dna.translate</a:t>
            </a:r>
            <a:r>
              <a:rPr lang="en-US" sz="1200" dirty="0"/>
              <a:t>()</a:t>
            </a:r>
            <a:endParaRPr lang="mr-IN" sz="1200" dirty="0">
              <a:latin typeface="Arial"/>
              <a:cs typeface="Arial"/>
            </a:endParaRPr>
          </a:p>
        </p:txBody>
      </p:sp>
      <p:sp>
        <p:nvSpPr>
          <p:cNvPr id="25" name="ZoneTexte 24"/>
          <p:cNvSpPr txBox="1"/>
          <p:nvPr/>
        </p:nvSpPr>
        <p:spPr>
          <a:xfrm>
            <a:off x="278872" y="393671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solidFill>
                  <a:srgbClr val="FF0000"/>
                </a:solidFill>
              </a:rPr>
              <a:t>Seq</a:t>
            </a:r>
            <a:r>
              <a:rPr lang="en-US" sz="1200" dirty="0">
                <a:solidFill>
                  <a:srgbClr val="FF0000"/>
                </a:solidFill>
              </a:rPr>
              <a:t>('ATGGCCATTGTAATGGGCCGCTGAAAGGGTGCCCGATAG', </a:t>
            </a:r>
            <a:r>
              <a:rPr lang="en-US" sz="1200" dirty="0" err="1">
                <a:solidFill>
                  <a:srgbClr val="FF0000"/>
                </a:solidFill>
              </a:rPr>
              <a:t>IUPACUnambiguousDNA</a:t>
            </a:r>
            <a:r>
              <a:rPr lang="en-US" sz="1200" dirty="0">
                <a:solidFill>
                  <a:srgbClr val="FF0000"/>
                </a:solidFill>
              </a:rPr>
              <a:t>())</a:t>
            </a:r>
          </a:p>
        </p:txBody>
      </p:sp>
      <p:sp>
        <p:nvSpPr>
          <p:cNvPr id="26" name="ZoneTexte 25"/>
          <p:cNvSpPr txBox="1"/>
          <p:nvPr/>
        </p:nvSpPr>
        <p:spPr>
          <a:xfrm>
            <a:off x="278872" y="4430528"/>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smtClean="0">
                <a:solidFill>
                  <a:srgbClr val="FF0000"/>
                </a:solidFill>
                <a:latin typeface="Arial"/>
                <a:cs typeface="Arial"/>
              </a:rPr>
              <a:t>Seq</a:t>
            </a:r>
            <a:r>
              <a:rPr lang="mr-IN" sz="1200" dirty="0">
                <a:solidFill>
                  <a:srgbClr val="FF0000"/>
                </a:solidFill>
                <a:latin typeface="Arial"/>
                <a:cs typeface="Arial"/>
              </a:rPr>
              <a:t>('MAIVMGR*KGAR*', HasStopCodon(IUPACProtein(), '*'))</a:t>
            </a:r>
          </a:p>
        </p:txBody>
      </p:sp>
      <p:sp>
        <p:nvSpPr>
          <p:cNvPr id="27" name="Espace réservé du contenu 2"/>
          <p:cNvSpPr txBox="1">
            <a:spLocks/>
          </p:cNvSpPr>
          <p:nvPr/>
        </p:nvSpPr>
        <p:spPr>
          <a:xfrm>
            <a:off x="279400" y="2868457"/>
            <a:ext cx="8643938" cy="555621"/>
          </a:xfrm>
          <a:prstGeom prst="rect">
            <a:avLst/>
          </a:prstGeom>
        </p:spPr>
        <p:txBody>
          <a:bodyPr vert="horz" lIns="91440" tIns="45720" rIns="91440" bIns="45720" rtlCol="0">
            <a:noAutofit/>
          </a:bodyPr>
          <a:lstStyle>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You can also translate directly from the coding strand DNA sequence:</a:t>
            </a:r>
          </a:p>
          <a:p>
            <a:endParaRPr lang="fr-FR" dirty="0"/>
          </a:p>
        </p:txBody>
      </p:sp>
      <p:sp>
        <p:nvSpPr>
          <p:cNvPr id="28" name="Espace réservé du contenu 2"/>
          <p:cNvSpPr txBox="1">
            <a:spLocks/>
          </p:cNvSpPr>
          <p:nvPr/>
        </p:nvSpPr>
        <p:spPr>
          <a:xfrm>
            <a:off x="279400" y="4673507"/>
            <a:ext cx="8644466" cy="42959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a:t>
            </a:r>
            <a:r>
              <a:rPr lang="en-US" dirty="0" smtClean="0"/>
              <a:t>vailable in </a:t>
            </a:r>
            <a:r>
              <a:rPr lang="en-US" dirty="0" err="1" smtClean="0"/>
              <a:t>Biopython</a:t>
            </a:r>
            <a:r>
              <a:rPr lang="en-US" dirty="0" smtClean="0"/>
              <a:t> from the NCBI</a:t>
            </a:r>
            <a:endParaRPr lang="fr-FR" dirty="0"/>
          </a:p>
        </p:txBody>
      </p:sp>
      <p:sp>
        <p:nvSpPr>
          <p:cNvPr id="29" name="ZoneTexte 28"/>
          <p:cNvSpPr txBox="1"/>
          <p:nvPr/>
        </p:nvSpPr>
        <p:spPr>
          <a:xfrm>
            <a:off x="278872" y="509465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de-DE" sz="1200" dirty="0"/>
              <a:t>&gt;&gt;&gt; </a:t>
            </a:r>
            <a:r>
              <a:rPr lang="de-DE" sz="1200" dirty="0" err="1"/>
              <a:t>coding_dna.translate</a:t>
            </a:r>
            <a:r>
              <a:rPr lang="de-DE" sz="1200" dirty="0"/>
              <a:t>(</a:t>
            </a:r>
            <a:r>
              <a:rPr lang="de-DE" sz="1200" dirty="0" err="1"/>
              <a:t>table</a:t>
            </a:r>
            <a:r>
              <a:rPr lang="de-DE" sz="1200" dirty="0"/>
              <a:t>="</a:t>
            </a:r>
            <a:r>
              <a:rPr lang="de-DE" sz="1200" dirty="0" err="1"/>
              <a:t>Vertebrate</a:t>
            </a:r>
            <a:r>
              <a:rPr lang="de-DE" sz="1200" dirty="0"/>
              <a:t> </a:t>
            </a:r>
            <a:r>
              <a:rPr lang="de-DE" sz="1200" dirty="0" err="1"/>
              <a:t>Mitochondrial</a:t>
            </a:r>
            <a:r>
              <a:rPr lang="de-DE" sz="1200" dirty="0"/>
              <a:t>")</a:t>
            </a:r>
          </a:p>
        </p:txBody>
      </p:sp>
      <p:sp>
        <p:nvSpPr>
          <p:cNvPr id="30" name="ZoneTexte 29"/>
          <p:cNvSpPr txBox="1"/>
          <p:nvPr/>
        </p:nvSpPr>
        <p:spPr>
          <a:xfrm>
            <a:off x="278872" y="5337629"/>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latin typeface="Arial"/>
                <a:cs typeface="Arial"/>
              </a:rPr>
              <a:t>Seq('MAIVMGRWKGAR*', HasStopCodon(IUPACProtein(), '*'))</a:t>
            </a:r>
          </a:p>
        </p:txBody>
      </p:sp>
      <p:sp>
        <p:nvSpPr>
          <p:cNvPr id="31" name="ZoneTexte 30"/>
          <p:cNvSpPr txBox="1"/>
          <p:nvPr/>
        </p:nvSpPr>
        <p:spPr>
          <a:xfrm>
            <a:off x="278872" y="6285152"/>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latin typeface="Arial"/>
                <a:cs typeface="Arial"/>
              </a:rPr>
              <a:t>Seq('MAIVMGRWKGAR*', HasStopCodon(IUPACProtein(), '*'))</a:t>
            </a:r>
          </a:p>
        </p:txBody>
      </p:sp>
      <p:sp>
        <p:nvSpPr>
          <p:cNvPr id="32" name="Espace réservé du contenu 2"/>
          <p:cNvSpPr txBox="1">
            <a:spLocks/>
          </p:cNvSpPr>
          <p:nvPr/>
        </p:nvSpPr>
        <p:spPr>
          <a:xfrm>
            <a:off x="278872" y="5578179"/>
            <a:ext cx="8644466" cy="555621"/>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Using </a:t>
            </a:r>
            <a:r>
              <a:rPr lang="en-US" dirty="0"/>
              <a:t>the NCBI table number</a:t>
            </a:r>
            <a:endParaRPr lang="fr-FR" dirty="0"/>
          </a:p>
        </p:txBody>
      </p:sp>
      <p:sp>
        <p:nvSpPr>
          <p:cNvPr id="33" name="ZoneTexte 32"/>
          <p:cNvSpPr txBox="1"/>
          <p:nvPr/>
        </p:nvSpPr>
        <p:spPr>
          <a:xfrm>
            <a:off x="279400" y="602308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coding_dna.translate(table=2)</a:t>
            </a:r>
          </a:p>
        </p:txBody>
      </p:sp>
      <p:sp>
        <p:nvSpPr>
          <p:cNvPr id="23" name="ZoneTexte 22"/>
          <p:cNvSpPr txBox="1"/>
          <p:nvPr/>
        </p:nvSpPr>
        <p:spPr>
          <a:xfrm>
            <a:off x="278872" y="3373037"/>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from </a:t>
            </a:r>
            <a:r>
              <a:rPr lang="en-US" sz="1200" dirty="0" err="1"/>
              <a:t>Bio.Alphabet</a:t>
            </a:r>
            <a:r>
              <a:rPr lang="en-US" sz="1200" dirty="0"/>
              <a:t> import IUPAC</a:t>
            </a:r>
          </a:p>
          <a:p>
            <a:r>
              <a:rPr lang="en-US" sz="1200" dirty="0"/>
              <a:t>&gt;&gt;</a:t>
            </a:r>
            <a:r>
              <a:rPr lang="en-US" sz="1200" dirty="0" smtClean="0"/>
              <a:t>&gt; </a:t>
            </a:r>
            <a:r>
              <a:rPr lang="en-US" sz="1200" dirty="0" err="1" smtClean="0"/>
              <a:t>coding_dna</a:t>
            </a:r>
            <a:r>
              <a:rPr lang="en-US" sz="1200" dirty="0" smtClean="0"/>
              <a:t> </a:t>
            </a:r>
            <a:r>
              <a:rPr lang="en-US" sz="1200" dirty="0"/>
              <a:t>= </a:t>
            </a:r>
            <a:r>
              <a:rPr lang="en-US" sz="1200" dirty="0" err="1"/>
              <a:t>Seq</a:t>
            </a:r>
            <a:r>
              <a:rPr lang="en-US" sz="1200" dirty="0"/>
              <a:t>("ATGGCCATTGTAATGGGCCGCTGAAAGGGTGCCCGATAG", </a:t>
            </a:r>
            <a:r>
              <a:rPr lang="en-US" sz="1200" dirty="0" err="1"/>
              <a:t>IUPAC.unambiguous_dna</a:t>
            </a:r>
            <a:r>
              <a:rPr lang="en-US" sz="1200" dirty="0"/>
              <a:t>)</a:t>
            </a:r>
          </a:p>
          <a:p>
            <a:r>
              <a:rPr lang="en-US" sz="1200" dirty="0"/>
              <a:t>&gt;&gt;&gt; </a:t>
            </a:r>
            <a:r>
              <a:rPr lang="en-US" sz="1200" dirty="0" err="1" smtClean="0"/>
              <a:t>coding_dna</a:t>
            </a:r>
            <a:endParaRPr lang="en-US" sz="1200" dirty="0"/>
          </a:p>
        </p:txBody>
      </p:sp>
    </p:spTree>
    <p:extLst>
      <p:ext uri="{BB962C8B-B14F-4D97-AF65-F5344CB8AC3E}">
        <p14:creationId xmlns:p14="http://schemas.microsoft.com/office/powerpoint/2010/main" val="4044968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Translation (2)</a:t>
            </a:r>
            <a:endParaRPr lang="fr-FR" dirty="0"/>
          </a:p>
        </p:txBody>
      </p:sp>
      <p:sp>
        <p:nvSpPr>
          <p:cNvPr id="4" name="Espace réservé de la date 3"/>
          <p:cNvSpPr>
            <a:spLocks noGrp="1"/>
          </p:cNvSpPr>
          <p:nvPr>
            <p:ph type="dt" sz="half" idx="10"/>
          </p:nvPr>
        </p:nvSpPr>
        <p:spPr/>
        <p:txBody>
          <a:bodyPr/>
          <a:lstStyle/>
          <a:p>
            <a:fld id="{DB41915D-5741-AE4A-919E-812B067D5353}"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24</a:t>
            </a:fld>
            <a:endParaRPr lang="fr-FR" dirty="0"/>
          </a:p>
        </p:txBody>
      </p:sp>
      <p:sp>
        <p:nvSpPr>
          <p:cNvPr id="23" name="ZoneTexte 22"/>
          <p:cNvSpPr txBox="1"/>
          <p:nvPr/>
        </p:nvSpPr>
        <p:spPr>
          <a:xfrm>
            <a:off x="278344" y="1695218"/>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coding_dna.translate(</a:t>
            </a:r>
            <a:r>
              <a:rPr lang="mr-IN" sz="1200" dirty="0" smtClean="0">
                <a:latin typeface="Arial"/>
                <a:cs typeface="Arial"/>
              </a:rPr>
              <a:t>)</a:t>
            </a:r>
            <a:endParaRPr lang="mr-IN" sz="1200" dirty="0">
              <a:latin typeface="Arial"/>
              <a:cs typeface="Arial"/>
            </a:endParaRPr>
          </a:p>
        </p:txBody>
      </p:sp>
      <p:sp>
        <p:nvSpPr>
          <p:cNvPr id="24" name="ZoneTexte 23"/>
          <p:cNvSpPr txBox="1"/>
          <p:nvPr/>
        </p:nvSpPr>
        <p:spPr>
          <a:xfrm>
            <a:off x="278872" y="2314014"/>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coding_dna.translate(to_stop=True)</a:t>
            </a:r>
          </a:p>
        </p:txBody>
      </p:sp>
      <p:sp>
        <p:nvSpPr>
          <p:cNvPr id="25" name="ZoneTexte 24"/>
          <p:cNvSpPr txBox="1"/>
          <p:nvPr/>
        </p:nvSpPr>
        <p:spPr>
          <a:xfrm>
            <a:off x="278344" y="1934955"/>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latin typeface="Arial"/>
                <a:cs typeface="Arial"/>
              </a:rPr>
              <a:t>Seq('MAIVMGR*KGAR*', HasStopCodon(IUPACProtein(), '*'))</a:t>
            </a:r>
          </a:p>
        </p:txBody>
      </p:sp>
      <p:sp>
        <p:nvSpPr>
          <p:cNvPr id="26" name="ZoneTexte 25"/>
          <p:cNvSpPr txBox="1"/>
          <p:nvPr/>
        </p:nvSpPr>
        <p:spPr>
          <a:xfrm>
            <a:off x="278344" y="2565091"/>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latin typeface="Arial"/>
                <a:cs typeface="Arial"/>
              </a:rPr>
              <a:t>Seq('MAIVMGR', IUPACProtein())</a:t>
            </a:r>
          </a:p>
        </p:txBody>
      </p:sp>
      <p:sp>
        <p:nvSpPr>
          <p:cNvPr id="19" name="ZoneTexte 18"/>
          <p:cNvSpPr txBox="1"/>
          <p:nvPr/>
        </p:nvSpPr>
        <p:spPr>
          <a:xfrm>
            <a:off x="278344" y="293601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coding_dna.translate(table=2)</a:t>
            </a:r>
          </a:p>
        </p:txBody>
      </p:sp>
      <p:sp>
        <p:nvSpPr>
          <p:cNvPr id="20" name="ZoneTexte 19"/>
          <p:cNvSpPr txBox="1"/>
          <p:nvPr/>
        </p:nvSpPr>
        <p:spPr>
          <a:xfrm>
            <a:off x="278344" y="3175747"/>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latin typeface="Arial"/>
                <a:cs typeface="Arial"/>
              </a:rPr>
              <a:t>Seq('MAIVMGRWKGAR*', HasStopCodon(IUPACProtein(), '*'))</a:t>
            </a:r>
          </a:p>
        </p:txBody>
      </p:sp>
      <p:sp>
        <p:nvSpPr>
          <p:cNvPr id="21" name="ZoneTexte 20"/>
          <p:cNvSpPr txBox="1"/>
          <p:nvPr/>
        </p:nvSpPr>
        <p:spPr>
          <a:xfrm>
            <a:off x="278344" y="355480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coding_dna.translate(table=2, to_stop=True</a:t>
            </a:r>
            <a:r>
              <a:rPr lang="mr-IN" sz="1200" dirty="0" smtClean="0">
                <a:latin typeface="Arial"/>
                <a:cs typeface="Arial"/>
              </a:rPr>
              <a:t>)</a:t>
            </a:r>
            <a:r>
              <a:rPr lang="fr-FR" sz="1200" dirty="0" smtClean="0">
                <a:latin typeface="Arial"/>
                <a:cs typeface="Arial"/>
              </a:rPr>
              <a:t> ## </a:t>
            </a:r>
            <a:r>
              <a:rPr lang="en-US" sz="1200" dirty="0" smtClean="0"/>
              <a:t>the </a:t>
            </a:r>
            <a:r>
              <a:rPr lang="en-US" sz="1200" dirty="0"/>
              <a:t>stop codon itself is not translated</a:t>
            </a:r>
            <a:endParaRPr lang="mr-IN" sz="1200" dirty="0">
              <a:latin typeface="Arial"/>
              <a:cs typeface="Arial"/>
            </a:endParaRPr>
          </a:p>
        </p:txBody>
      </p:sp>
      <p:sp>
        <p:nvSpPr>
          <p:cNvPr id="22" name="ZoneTexte 21"/>
          <p:cNvSpPr txBox="1"/>
          <p:nvPr/>
        </p:nvSpPr>
        <p:spPr>
          <a:xfrm>
            <a:off x="278344" y="381722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solidFill>
                  <a:srgbClr val="FF0000"/>
                </a:solidFill>
                <a:latin typeface="Arial"/>
                <a:cs typeface="Arial"/>
              </a:rPr>
              <a:t>Seq('MAIVMGRWKGAR', IUPACProtein())</a:t>
            </a:r>
          </a:p>
        </p:txBody>
      </p:sp>
      <p:sp>
        <p:nvSpPr>
          <p:cNvPr id="28" name="Espace réservé du contenu 2"/>
          <p:cNvSpPr txBox="1">
            <a:spLocks/>
          </p:cNvSpPr>
          <p:nvPr/>
        </p:nvSpPr>
        <p:spPr>
          <a:xfrm>
            <a:off x="278872" y="1066543"/>
            <a:ext cx="8644466" cy="407685"/>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Translate nucleotides </a:t>
            </a:r>
            <a:r>
              <a:rPr lang="en-US" dirty="0"/>
              <a:t>up to the </a:t>
            </a:r>
            <a:r>
              <a:rPr lang="en-US" dirty="0" smtClean="0"/>
              <a:t>first </a:t>
            </a:r>
            <a:r>
              <a:rPr lang="en-US" dirty="0"/>
              <a:t>in frame stop codon, and then </a:t>
            </a:r>
            <a:r>
              <a:rPr lang="en-US" dirty="0" smtClean="0"/>
              <a:t>stop</a:t>
            </a:r>
            <a:endParaRPr lang="fr-FR" dirty="0"/>
          </a:p>
        </p:txBody>
      </p:sp>
      <p:sp>
        <p:nvSpPr>
          <p:cNvPr id="29" name="Espace réservé du contenu 2"/>
          <p:cNvSpPr>
            <a:spLocks noGrp="1"/>
          </p:cNvSpPr>
          <p:nvPr>
            <p:ph idx="1"/>
          </p:nvPr>
        </p:nvSpPr>
        <p:spPr>
          <a:xfrm>
            <a:off x="278344" y="4264376"/>
            <a:ext cx="8644466" cy="1485520"/>
          </a:xfrm>
        </p:spPr>
        <p:txBody>
          <a:bodyPr/>
          <a:lstStyle/>
          <a:p>
            <a:r>
              <a:rPr lang="pt-BR" dirty="0"/>
              <a:t>complete </a:t>
            </a:r>
            <a:r>
              <a:rPr lang="pt-BR" dirty="0" err="1"/>
              <a:t>coding</a:t>
            </a:r>
            <a:r>
              <a:rPr lang="pt-BR" dirty="0"/>
              <a:t> </a:t>
            </a:r>
            <a:r>
              <a:rPr lang="pt-BR" dirty="0" err="1"/>
              <a:t>sequence</a:t>
            </a:r>
            <a:r>
              <a:rPr lang="pt-BR" dirty="0"/>
              <a:t> </a:t>
            </a:r>
            <a:r>
              <a:rPr lang="pt-BR" dirty="0" smtClean="0"/>
              <a:t>CDS, </a:t>
            </a:r>
            <a:r>
              <a:rPr lang="en-US" dirty="0" smtClean="0"/>
              <a:t>(e.g. mRNA </a:t>
            </a:r>
            <a:r>
              <a:rPr lang="en-US" dirty="0"/>
              <a:t>{ after any splicing</a:t>
            </a:r>
            <a:r>
              <a:rPr lang="en-US" dirty="0" smtClean="0"/>
              <a:t>)</a:t>
            </a:r>
          </a:p>
          <a:p>
            <a:r>
              <a:rPr lang="en-US" dirty="0"/>
              <a:t>commences with a start codon, ends with a stop codon, and has no internal in-frame stop </a:t>
            </a:r>
            <a:r>
              <a:rPr lang="en-US" dirty="0" smtClean="0"/>
              <a:t>codons</a:t>
            </a:r>
          </a:p>
          <a:p>
            <a:r>
              <a:rPr lang="en-US" dirty="0"/>
              <a:t>what if your sequence uses a non-standard start codon</a:t>
            </a:r>
            <a:r>
              <a:rPr lang="en-US" dirty="0" smtClean="0"/>
              <a:t>?</a:t>
            </a:r>
          </a:p>
          <a:p>
            <a:r>
              <a:rPr lang="en-US" dirty="0"/>
              <a:t>This happens a lot in bacteria, for example, the gene </a:t>
            </a:r>
            <a:r>
              <a:rPr lang="en-US" dirty="0" err="1"/>
              <a:t>yaaX</a:t>
            </a:r>
            <a:r>
              <a:rPr lang="en-US" dirty="0"/>
              <a:t> in E. coli </a:t>
            </a:r>
            <a:r>
              <a:rPr lang="en-US" dirty="0" smtClean="0"/>
              <a:t>K12</a:t>
            </a:r>
            <a:endParaRPr lang="en-US" dirty="0"/>
          </a:p>
          <a:p>
            <a:endParaRPr lang="fr-FR" dirty="0"/>
          </a:p>
        </p:txBody>
      </p:sp>
    </p:spTree>
    <p:extLst>
      <p:ext uri="{BB962C8B-B14F-4D97-AF65-F5344CB8AC3E}">
        <p14:creationId xmlns:p14="http://schemas.microsoft.com/office/powerpoint/2010/main" val="1138666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Translation (3)</a:t>
            </a:r>
            <a:endParaRPr lang="fr-FR" dirty="0"/>
          </a:p>
        </p:txBody>
      </p:sp>
      <p:sp>
        <p:nvSpPr>
          <p:cNvPr id="4" name="Espace réservé de la date 3"/>
          <p:cNvSpPr>
            <a:spLocks noGrp="1"/>
          </p:cNvSpPr>
          <p:nvPr>
            <p:ph type="dt" sz="half" idx="10"/>
          </p:nvPr>
        </p:nvSpPr>
        <p:spPr/>
        <p:txBody>
          <a:bodyPr/>
          <a:lstStyle/>
          <a:p>
            <a:fld id="{1756404F-D190-1049-81CC-036776657879}"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25</a:t>
            </a:fld>
            <a:endParaRPr lang="fr-FR" dirty="0"/>
          </a:p>
        </p:txBody>
      </p:sp>
      <p:sp>
        <p:nvSpPr>
          <p:cNvPr id="7" name="ZoneTexte 6"/>
          <p:cNvSpPr txBox="1"/>
          <p:nvPr/>
        </p:nvSpPr>
        <p:spPr>
          <a:xfrm>
            <a:off x="279400" y="1202974"/>
            <a:ext cx="8644466" cy="156966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latin typeface="Arial"/>
                <a:cs typeface="Arial"/>
              </a:rPr>
              <a:t>&gt;</a:t>
            </a:r>
            <a:r>
              <a:rPr lang="en-US" sz="1200" dirty="0">
                <a:latin typeface="Arial"/>
                <a:cs typeface="Arial"/>
              </a:rPr>
              <a:t>&gt;&gt; from </a:t>
            </a:r>
            <a:r>
              <a:rPr lang="en-US" sz="1200" dirty="0" err="1">
                <a:latin typeface="Arial"/>
                <a:cs typeface="Arial"/>
              </a:rPr>
              <a:t>Bio.Alphabet</a:t>
            </a:r>
            <a:r>
              <a:rPr lang="en-US" sz="1200" dirty="0">
                <a:latin typeface="Arial"/>
                <a:cs typeface="Arial"/>
              </a:rPr>
              <a:t> import </a:t>
            </a:r>
            <a:r>
              <a:rPr lang="en-US" sz="1200" dirty="0" err="1">
                <a:latin typeface="Arial"/>
                <a:cs typeface="Arial"/>
              </a:rPr>
              <a:t>generic_dna</a:t>
            </a:r>
            <a:endParaRPr lang="en-US" sz="1200" dirty="0">
              <a:latin typeface="Arial"/>
              <a:cs typeface="Arial"/>
            </a:endParaRPr>
          </a:p>
          <a:p>
            <a:r>
              <a:rPr lang="en-US" sz="1200" dirty="0">
                <a:latin typeface="Arial"/>
                <a:cs typeface="Arial"/>
              </a:rPr>
              <a:t>&gt;&gt;&gt; gene = </a:t>
            </a:r>
            <a:r>
              <a:rPr lang="en-US" sz="1200" dirty="0" err="1">
                <a:latin typeface="Arial"/>
                <a:cs typeface="Arial"/>
              </a:rPr>
              <a:t>Seq</a:t>
            </a:r>
            <a:r>
              <a:rPr lang="en-US" sz="1200" dirty="0">
                <a:latin typeface="Arial"/>
                <a:cs typeface="Arial"/>
              </a:rPr>
              <a:t>("GTGAAAAAGATGCAATCTATCGTACTCGCACTTTCCCTGGTTCTGGTCGCTCCCATGGCA" + \</a:t>
            </a:r>
          </a:p>
          <a:p>
            <a:r>
              <a:rPr lang="en-US" sz="1200" dirty="0">
                <a:latin typeface="Arial"/>
                <a:cs typeface="Arial"/>
              </a:rPr>
              <a:t>... "GCACAGGCTGCGGAAATTACGTTAGTCCCGTCAGTAAAATTACAGATAGGCGATCGTGAT" + \</a:t>
            </a:r>
          </a:p>
          <a:p>
            <a:r>
              <a:rPr lang="en-US" sz="1200" dirty="0">
                <a:latin typeface="Arial"/>
                <a:cs typeface="Arial"/>
              </a:rPr>
              <a:t>... "AATCGTGGCTATTACTGGGATGGAGGTCACTGGCGCGACCACGGCTGGTGGAAACAACAT" + \</a:t>
            </a:r>
          </a:p>
          <a:p>
            <a:r>
              <a:rPr lang="en-US" sz="1200" dirty="0">
                <a:latin typeface="Arial"/>
                <a:cs typeface="Arial"/>
              </a:rPr>
              <a:t>... "TATGAATGGCGAGGCAATCGCTGGCACCTACACGGACCGCCGCCACCGCCGCGCCACCAT" + \</a:t>
            </a:r>
          </a:p>
          <a:p>
            <a:r>
              <a:rPr lang="en-US" sz="1200" dirty="0">
                <a:latin typeface="Arial"/>
                <a:cs typeface="Arial"/>
              </a:rPr>
              <a:t>... "AAGAAAGCTCCTCATGATCATCACGGCGGTCATGGTCCAGGCAAACATCACCGCTAA",</a:t>
            </a:r>
          </a:p>
          <a:p>
            <a:r>
              <a:rPr lang="en-US" sz="1200" dirty="0">
                <a:latin typeface="Arial"/>
                <a:cs typeface="Arial"/>
              </a:rPr>
              <a:t>... </a:t>
            </a:r>
            <a:r>
              <a:rPr lang="en-US" sz="1200" dirty="0" err="1">
                <a:latin typeface="Arial"/>
                <a:cs typeface="Arial"/>
              </a:rPr>
              <a:t>generic_dna</a:t>
            </a:r>
            <a:r>
              <a:rPr lang="en-US" sz="1200" dirty="0">
                <a:latin typeface="Arial"/>
                <a:cs typeface="Arial"/>
              </a:rPr>
              <a:t>)</a:t>
            </a:r>
          </a:p>
          <a:p>
            <a:r>
              <a:rPr lang="en-US" sz="1200" dirty="0">
                <a:latin typeface="Arial"/>
                <a:cs typeface="Arial"/>
              </a:rPr>
              <a:t>&gt;&gt;&gt; </a:t>
            </a:r>
            <a:r>
              <a:rPr lang="en-US" sz="1200" dirty="0" err="1">
                <a:latin typeface="Arial"/>
                <a:cs typeface="Arial"/>
              </a:rPr>
              <a:t>gene.translate</a:t>
            </a:r>
            <a:r>
              <a:rPr lang="en-US" sz="1200" dirty="0">
                <a:latin typeface="Arial"/>
                <a:cs typeface="Arial"/>
              </a:rPr>
              <a:t>(table="Bacterial")</a:t>
            </a:r>
          </a:p>
        </p:txBody>
      </p:sp>
      <p:sp>
        <p:nvSpPr>
          <p:cNvPr id="9" name="ZoneTexte 8"/>
          <p:cNvSpPr txBox="1"/>
          <p:nvPr/>
        </p:nvSpPr>
        <p:spPr>
          <a:xfrm>
            <a:off x="279400" y="2748979"/>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nl-NL" sz="1200" dirty="0" err="1" smtClean="0">
                <a:solidFill>
                  <a:srgbClr val="FF0000"/>
                </a:solidFill>
                <a:latin typeface="Arial"/>
                <a:cs typeface="Arial"/>
              </a:rPr>
              <a:t>Seq</a:t>
            </a:r>
            <a:r>
              <a:rPr lang="nl-NL" sz="1200" dirty="0" smtClean="0">
                <a:solidFill>
                  <a:srgbClr val="FF0000"/>
                </a:solidFill>
                <a:latin typeface="Arial"/>
                <a:cs typeface="Arial"/>
              </a:rPr>
              <a:t>('VKKMQSIVLALSLVLVAPMAAQAAEITLVPSVKLQIGDRDNRGYYWDGGHWRDH...HR*',</a:t>
            </a:r>
            <a:r>
              <a:rPr lang="mr-IN" sz="1200" dirty="0">
                <a:solidFill>
                  <a:srgbClr val="FF0000"/>
                </a:solidFill>
                <a:latin typeface="Arial"/>
                <a:cs typeface="Arial"/>
              </a:rPr>
              <a:t> HasStopCodon(ExtendedIUPACProtein(), '</a:t>
            </a:r>
            <a:r>
              <a:rPr lang="mr-IN" sz="1200" dirty="0" smtClean="0">
                <a:solidFill>
                  <a:srgbClr val="FF0000"/>
                </a:solidFill>
                <a:latin typeface="Arial"/>
                <a:cs typeface="Arial"/>
              </a:rPr>
              <a:t>*’)</a:t>
            </a:r>
            <a:endParaRPr lang="mr-IN" sz="1200" dirty="0">
              <a:solidFill>
                <a:srgbClr val="FF0000"/>
              </a:solidFill>
              <a:latin typeface="Arial"/>
              <a:cs typeface="Arial"/>
            </a:endParaRPr>
          </a:p>
        </p:txBody>
      </p:sp>
      <p:sp>
        <p:nvSpPr>
          <p:cNvPr id="10" name="ZoneTexte 9"/>
          <p:cNvSpPr txBox="1"/>
          <p:nvPr/>
        </p:nvSpPr>
        <p:spPr>
          <a:xfrm>
            <a:off x="279400" y="319569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gene.translate(table="Bacterial", to_stop=True)</a:t>
            </a:r>
          </a:p>
        </p:txBody>
      </p:sp>
      <p:sp>
        <p:nvSpPr>
          <p:cNvPr id="13" name="ZoneTexte 12"/>
          <p:cNvSpPr txBox="1"/>
          <p:nvPr/>
        </p:nvSpPr>
        <p:spPr>
          <a:xfrm>
            <a:off x="287019" y="3466680"/>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solidFill>
                  <a:srgbClr val="FF0000"/>
                </a:solidFill>
              </a:rPr>
              <a:t>Seq</a:t>
            </a:r>
            <a:r>
              <a:rPr lang="en-US" sz="1200" dirty="0">
                <a:solidFill>
                  <a:srgbClr val="FF0000"/>
                </a:solidFill>
              </a:rPr>
              <a:t>('VKKMQSIVLALSLVLVAPMAAQAAEITLVPSVKLQIGDRDNRGYYWDGGHWRDH...HHR',</a:t>
            </a:r>
          </a:p>
          <a:p>
            <a:r>
              <a:rPr lang="en-US" sz="1200" dirty="0" err="1">
                <a:solidFill>
                  <a:srgbClr val="FF0000"/>
                </a:solidFill>
              </a:rPr>
              <a:t>ExtendedIUPACProtein</a:t>
            </a:r>
            <a:r>
              <a:rPr lang="en-US" sz="1200" dirty="0">
                <a:solidFill>
                  <a:srgbClr val="FF0000"/>
                </a:solidFill>
              </a:rPr>
              <a:t>()</a:t>
            </a:r>
            <a:r>
              <a:rPr lang="en-US" sz="1200" dirty="0"/>
              <a:t>)</a:t>
            </a:r>
          </a:p>
        </p:txBody>
      </p:sp>
      <p:sp>
        <p:nvSpPr>
          <p:cNvPr id="16" name="Espace réservé du contenu 2"/>
          <p:cNvSpPr>
            <a:spLocks noGrp="1"/>
          </p:cNvSpPr>
          <p:nvPr>
            <p:ph idx="1"/>
          </p:nvPr>
        </p:nvSpPr>
        <p:spPr>
          <a:xfrm>
            <a:off x="279400" y="4037178"/>
            <a:ext cx="8644466" cy="1406138"/>
          </a:xfrm>
        </p:spPr>
        <p:txBody>
          <a:bodyPr/>
          <a:lstStyle/>
          <a:p>
            <a:pPr algn="just"/>
            <a:r>
              <a:rPr lang="en-US" dirty="0" smtClean="0"/>
              <a:t>In </a:t>
            </a:r>
            <a:r>
              <a:rPr lang="en-US" dirty="0"/>
              <a:t>the bacterial genetic </a:t>
            </a:r>
            <a:r>
              <a:rPr lang="en-US" dirty="0" smtClean="0"/>
              <a:t>code GTG</a:t>
            </a:r>
            <a:r>
              <a:rPr lang="en-US" dirty="0"/>
              <a:t> </a:t>
            </a:r>
            <a:r>
              <a:rPr lang="en-US" dirty="0" smtClean="0"/>
              <a:t>is </a:t>
            </a:r>
            <a:r>
              <a:rPr lang="en-US" dirty="0"/>
              <a:t>a valid start codon, and while it </a:t>
            </a:r>
            <a:r>
              <a:rPr lang="en-US" dirty="0" smtClean="0"/>
              <a:t>does normally</a:t>
            </a:r>
            <a:r>
              <a:rPr lang="en-US" dirty="0"/>
              <a:t> </a:t>
            </a:r>
            <a:r>
              <a:rPr lang="en-US" dirty="0" smtClean="0"/>
              <a:t>encode </a:t>
            </a:r>
            <a:r>
              <a:rPr lang="en-US" dirty="0" err="1"/>
              <a:t>Valine</a:t>
            </a:r>
            <a:r>
              <a:rPr lang="en-US" dirty="0"/>
              <a:t>, if used </a:t>
            </a:r>
            <a:r>
              <a:rPr lang="en-US" dirty="0" smtClean="0"/>
              <a:t>as a </a:t>
            </a:r>
            <a:r>
              <a:rPr lang="en-US" dirty="0"/>
              <a:t>start codon it should be translated as methionine. This happens if you tell </a:t>
            </a:r>
            <a:r>
              <a:rPr lang="en-US" dirty="0" err="1"/>
              <a:t>Biopython</a:t>
            </a:r>
            <a:r>
              <a:rPr lang="en-US" dirty="0"/>
              <a:t> your sequence is </a:t>
            </a:r>
            <a:r>
              <a:rPr lang="en-US" dirty="0" smtClean="0"/>
              <a:t>a complete </a:t>
            </a:r>
            <a:r>
              <a:rPr lang="en-US" dirty="0"/>
              <a:t>CDS:</a:t>
            </a:r>
          </a:p>
          <a:p>
            <a:endParaRPr lang="fr-FR" dirty="0"/>
          </a:p>
        </p:txBody>
      </p:sp>
      <p:sp>
        <p:nvSpPr>
          <p:cNvPr id="17" name="ZoneTexte 16"/>
          <p:cNvSpPr txBox="1"/>
          <p:nvPr/>
        </p:nvSpPr>
        <p:spPr>
          <a:xfrm>
            <a:off x="279400" y="556563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gene.translate(table="Bacterial", cds=True)</a:t>
            </a:r>
          </a:p>
        </p:txBody>
      </p:sp>
      <p:sp>
        <p:nvSpPr>
          <p:cNvPr id="18" name="ZoneTexte 17"/>
          <p:cNvSpPr txBox="1"/>
          <p:nvPr/>
        </p:nvSpPr>
        <p:spPr>
          <a:xfrm>
            <a:off x="279400" y="5831176"/>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a:solidFill>
                  <a:srgbClr val="FF0000"/>
                </a:solidFill>
              </a:rPr>
              <a:t>Seq</a:t>
            </a:r>
            <a:r>
              <a:rPr lang="en-US" sz="1200" dirty="0">
                <a:solidFill>
                  <a:srgbClr val="FF0000"/>
                </a:solidFill>
              </a:rPr>
              <a:t>('MKKMQSIVLALSLVLVAPMAAQAAEITLVPSVKLQIGDRDNRGYYWDGGHWRDH...HHR',</a:t>
            </a:r>
          </a:p>
          <a:p>
            <a:r>
              <a:rPr lang="en-US" sz="1200" dirty="0" err="1">
                <a:solidFill>
                  <a:srgbClr val="FF0000"/>
                </a:solidFill>
              </a:rPr>
              <a:t>ExtendedIUPACProtein</a:t>
            </a:r>
            <a:r>
              <a:rPr lang="en-US" sz="1200" dirty="0">
                <a:solidFill>
                  <a:srgbClr val="FF0000"/>
                </a:solidFill>
              </a:rPr>
              <a:t>())</a:t>
            </a:r>
          </a:p>
        </p:txBody>
      </p:sp>
    </p:spTree>
    <p:extLst>
      <p:ext uri="{BB962C8B-B14F-4D97-AF65-F5344CB8AC3E}">
        <p14:creationId xmlns:p14="http://schemas.microsoft.com/office/powerpoint/2010/main" val="1434597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Translation Tables</a:t>
            </a:r>
            <a:endParaRPr lang="fr-FR" dirty="0"/>
          </a:p>
        </p:txBody>
      </p:sp>
      <p:sp>
        <p:nvSpPr>
          <p:cNvPr id="4" name="Espace réservé de la date 3"/>
          <p:cNvSpPr>
            <a:spLocks noGrp="1"/>
          </p:cNvSpPr>
          <p:nvPr>
            <p:ph type="dt" sz="half" idx="10"/>
          </p:nvPr>
        </p:nvSpPr>
        <p:spPr/>
        <p:txBody>
          <a:bodyPr/>
          <a:lstStyle/>
          <a:p>
            <a:fld id="{9FDB5FE5-E111-8B43-907E-911C1A8B8ACA}"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26</a:t>
            </a:fld>
            <a:endParaRPr lang="fr-FR" dirty="0"/>
          </a:p>
        </p:txBody>
      </p:sp>
      <p:sp>
        <p:nvSpPr>
          <p:cNvPr id="7" name="ZoneTexte 6"/>
          <p:cNvSpPr txBox="1"/>
          <p:nvPr/>
        </p:nvSpPr>
        <p:spPr>
          <a:xfrm>
            <a:off x="279400" y="1127397"/>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Bio.Data</a:t>
            </a:r>
            <a:r>
              <a:rPr lang="en-US" sz="1200" dirty="0"/>
              <a:t> import </a:t>
            </a:r>
            <a:r>
              <a:rPr lang="en-US" sz="1200" dirty="0" err="1"/>
              <a:t>CodonTable</a:t>
            </a:r>
            <a:endParaRPr lang="en-US" sz="1200" dirty="0"/>
          </a:p>
          <a:p>
            <a:r>
              <a:rPr lang="en-US" sz="1200" dirty="0"/>
              <a:t>&gt;&gt;&gt; </a:t>
            </a:r>
            <a:r>
              <a:rPr lang="en-US" sz="1200" dirty="0" err="1"/>
              <a:t>standard_table</a:t>
            </a:r>
            <a:r>
              <a:rPr lang="en-US" sz="1200" dirty="0"/>
              <a:t> = </a:t>
            </a:r>
            <a:r>
              <a:rPr lang="en-US" sz="1200" dirty="0" err="1"/>
              <a:t>CodonTable.unambiguous_dna_by_name</a:t>
            </a:r>
            <a:r>
              <a:rPr lang="en-US" sz="1200" dirty="0"/>
              <a:t>["Standard"]</a:t>
            </a:r>
          </a:p>
          <a:p>
            <a:r>
              <a:rPr lang="en-US" sz="1200" dirty="0"/>
              <a:t>&gt;&gt;&gt; </a:t>
            </a:r>
            <a:r>
              <a:rPr lang="en-US" sz="1200" dirty="0" err="1"/>
              <a:t>mito_table</a:t>
            </a:r>
            <a:r>
              <a:rPr lang="en-US" sz="1200" dirty="0"/>
              <a:t> = </a:t>
            </a:r>
            <a:r>
              <a:rPr lang="en-US" sz="1200" dirty="0" err="1"/>
              <a:t>CodonTable.unambiguous_dna_by_name</a:t>
            </a:r>
            <a:r>
              <a:rPr lang="en-US" sz="1200" dirty="0"/>
              <a:t>["Vertebrate Mitochondrial"]</a:t>
            </a:r>
          </a:p>
        </p:txBody>
      </p:sp>
      <p:sp>
        <p:nvSpPr>
          <p:cNvPr id="8" name="ZoneTexte 7"/>
          <p:cNvSpPr txBox="1"/>
          <p:nvPr/>
        </p:nvSpPr>
        <p:spPr>
          <a:xfrm>
            <a:off x="279400" y="2022327"/>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Bio.Data</a:t>
            </a:r>
            <a:r>
              <a:rPr lang="en-US" sz="1200" dirty="0"/>
              <a:t> import </a:t>
            </a:r>
            <a:r>
              <a:rPr lang="en-US" sz="1200" dirty="0" err="1"/>
              <a:t>CodonTable</a:t>
            </a:r>
            <a:endParaRPr lang="en-US" sz="1200" dirty="0"/>
          </a:p>
          <a:p>
            <a:r>
              <a:rPr lang="en-US" sz="1200" dirty="0"/>
              <a:t>&gt;&gt;&gt; </a:t>
            </a:r>
            <a:r>
              <a:rPr lang="en-US" sz="1200" dirty="0" err="1"/>
              <a:t>standard_table</a:t>
            </a:r>
            <a:r>
              <a:rPr lang="en-US" sz="1200" dirty="0"/>
              <a:t> = </a:t>
            </a:r>
            <a:r>
              <a:rPr lang="en-US" sz="1200" dirty="0" err="1"/>
              <a:t>CodonTable.unambiguous_dna_by_id</a:t>
            </a:r>
            <a:r>
              <a:rPr lang="en-US" sz="1200" dirty="0"/>
              <a:t>[1]</a:t>
            </a:r>
          </a:p>
          <a:p>
            <a:r>
              <a:rPr lang="en-US" sz="1200" dirty="0"/>
              <a:t>&gt;&gt;&gt; </a:t>
            </a:r>
            <a:r>
              <a:rPr lang="en-US" sz="1200" dirty="0" err="1"/>
              <a:t>mito_table</a:t>
            </a:r>
            <a:r>
              <a:rPr lang="en-US" sz="1200" dirty="0"/>
              <a:t> = </a:t>
            </a:r>
            <a:r>
              <a:rPr lang="en-US" sz="1200" dirty="0" err="1"/>
              <a:t>CodonTable.unambiguous_dna_by_id</a:t>
            </a:r>
            <a:r>
              <a:rPr lang="en-US" sz="1200" dirty="0"/>
              <a:t>[2]</a:t>
            </a:r>
          </a:p>
        </p:txBody>
      </p:sp>
      <p:sp>
        <p:nvSpPr>
          <p:cNvPr id="9" name="ZoneTexte 8"/>
          <p:cNvSpPr txBox="1"/>
          <p:nvPr/>
        </p:nvSpPr>
        <p:spPr>
          <a:xfrm>
            <a:off x="279400" y="3008817"/>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print(standard_table</a:t>
            </a:r>
            <a:r>
              <a:rPr lang="mr-IN" sz="1200" dirty="0" smtClean="0">
                <a:latin typeface="Arial"/>
                <a:cs typeface="Arial"/>
              </a:rPr>
              <a:t>)</a:t>
            </a:r>
            <a:endParaRPr lang="fr-FR" sz="1200" dirty="0" smtClean="0">
              <a:latin typeface="Arial"/>
              <a:cs typeface="Arial"/>
            </a:endParaRPr>
          </a:p>
          <a:p>
            <a:r>
              <a:rPr lang="de-DE" sz="1200" dirty="0">
                <a:solidFill>
                  <a:srgbClr val="FF0000"/>
                </a:solidFill>
              </a:rPr>
              <a:t>Table 1 Standard, SGC0</a:t>
            </a:r>
            <a:endParaRPr lang="fr-FR" sz="1200" dirty="0">
              <a:solidFill>
                <a:srgbClr val="FF0000"/>
              </a:solidFill>
              <a:latin typeface="Arial"/>
              <a:cs typeface="Arial"/>
            </a:endParaRPr>
          </a:p>
        </p:txBody>
      </p:sp>
      <p:pic>
        <p:nvPicPr>
          <p:cNvPr id="12" name="Espace réservé du contenu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9400" y="4025142"/>
            <a:ext cx="3514618" cy="2528058"/>
          </a:xfrm>
        </p:spPr>
      </p:pic>
    </p:spTree>
    <p:extLst>
      <p:ext uri="{BB962C8B-B14F-4D97-AF65-F5344CB8AC3E}">
        <p14:creationId xmlns:p14="http://schemas.microsoft.com/office/powerpoint/2010/main" val="3331158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Translation </a:t>
            </a:r>
            <a:r>
              <a:rPr lang="fr-FR" dirty="0" smtClean="0"/>
              <a:t>Tables (2)</a:t>
            </a:r>
            <a:endParaRPr lang="fr-FR" dirty="0"/>
          </a:p>
        </p:txBody>
      </p:sp>
      <p:pic>
        <p:nvPicPr>
          <p:cNvPr id="8" name="Espace réservé du contenu 7" descr="Capture d’écran 2016-10-30 à 18.02.48.png"/>
          <p:cNvPicPr>
            <a:picLocks noGrp="1" noChangeAspect="1"/>
          </p:cNvPicPr>
          <p:nvPr>
            <p:ph idx="1"/>
          </p:nvPr>
        </p:nvPicPr>
        <p:blipFill rotWithShape="1">
          <a:blip r:embed="rId3">
            <a:extLst>
              <a:ext uri="{28A0092B-C50C-407E-A947-70E740481C1C}">
                <a14:useLocalDpi xmlns:a14="http://schemas.microsoft.com/office/drawing/2010/main" val="0"/>
              </a:ext>
            </a:extLst>
          </a:blip>
          <a:srcRect t="110" b="-66"/>
          <a:stretch/>
        </p:blipFill>
        <p:spPr>
          <a:xfrm>
            <a:off x="279400" y="2009443"/>
            <a:ext cx="3529488" cy="2556000"/>
          </a:xfrm>
        </p:spPr>
      </p:pic>
      <p:sp>
        <p:nvSpPr>
          <p:cNvPr id="4" name="Espace réservé de la date 3"/>
          <p:cNvSpPr>
            <a:spLocks noGrp="1"/>
          </p:cNvSpPr>
          <p:nvPr>
            <p:ph type="dt" sz="half" idx="10"/>
          </p:nvPr>
        </p:nvSpPr>
        <p:spPr/>
        <p:txBody>
          <a:bodyPr/>
          <a:lstStyle/>
          <a:p>
            <a:fld id="{90CA1F5A-103A-244D-8F4A-262A8624F39D}"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27</a:t>
            </a:fld>
            <a:endParaRPr lang="fr-FR" dirty="0"/>
          </a:p>
        </p:txBody>
      </p:sp>
      <p:sp>
        <p:nvSpPr>
          <p:cNvPr id="7" name="ZoneTexte 6"/>
          <p:cNvSpPr txBox="1"/>
          <p:nvPr/>
        </p:nvSpPr>
        <p:spPr>
          <a:xfrm>
            <a:off x="279400" y="1383889"/>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print</a:t>
            </a:r>
            <a:r>
              <a:rPr lang="mr-IN" sz="1200" dirty="0" smtClean="0">
                <a:latin typeface="Arial"/>
                <a:cs typeface="Arial"/>
              </a:rPr>
              <a:t>(</a:t>
            </a:r>
            <a:r>
              <a:rPr lang="fr-FR" sz="1200" dirty="0" err="1" smtClean="0">
                <a:latin typeface="Arial"/>
                <a:cs typeface="Arial"/>
              </a:rPr>
              <a:t>mito</a:t>
            </a:r>
            <a:r>
              <a:rPr lang="mr-IN" sz="1200" dirty="0" smtClean="0">
                <a:latin typeface="Arial"/>
                <a:cs typeface="Arial"/>
              </a:rPr>
              <a:t>_table)</a:t>
            </a:r>
            <a:endParaRPr lang="fr-FR" sz="1200" dirty="0" smtClean="0">
              <a:latin typeface="Arial"/>
              <a:cs typeface="Arial"/>
            </a:endParaRPr>
          </a:p>
          <a:p>
            <a:r>
              <a:rPr lang="de-DE" sz="1200" dirty="0">
                <a:solidFill>
                  <a:srgbClr val="FF0000"/>
                </a:solidFill>
              </a:rPr>
              <a:t>Table 2 </a:t>
            </a:r>
            <a:r>
              <a:rPr lang="de-DE" sz="1200" dirty="0" err="1">
                <a:solidFill>
                  <a:srgbClr val="FF0000"/>
                </a:solidFill>
              </a:rPr>
              <a:t>Vertebrate</a:t>
            </a:r>
            <a:r>
              <a:rPr lang="de-DE" sz="1200" dirty="0">
                <a:solidFill>
                  <a:srgbClr val="FF0000"/>
                </a:solidFill>
              </a:rPr>
              <a:t> </a:t>
            </a:r>
            <a:r>
              <a:rPr lang="de-DE" sz="1200" dirty="0" err="1">
                <a:solidFill>
                  <a:srgbClr val="FF0000"/>
                </a:solidFill>
              </a:rPr>
              <a:t>Mitochondrial</a:t>
            </a:r>
            <a:r>
              <a:rPr lang="de-DE" sz="1200" dirty="0">
                <a:solidFill>
                  <a:srgbClr val="FF0000"/>
                </a:solidFill>
              </a:rPr>
              <a:t>, SGC1</a:t>
            </a:r>
            <a:endParaRPr lang="fr-FR" sz="1200" dirty="0">
              <a:solidFill>
                <a:srgbClr val="FF0000"/>
              </a:solidFill>
              <a:latin typeface="Arial"/>
              <a:cs typeface="Arial"/>
            </a:endParaRPr>
          </a:p>
        </p:txBody>
      </p:sp>
      <p:sp>
        <p:nvSpPr>
          <p:cNvPr id="9" name="ZoneTexte 8"/>
          <p:cNvSpPr txBox="1"/>
          <p:nvPr/>
        </p:nvSpPr>
        <p:spPr>
          <a:xfrm>
            <a:off x="279400" y="4790933"/>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mito_table.stop_codons</a:t>
            </a:r>
          </a:p>
          <a:p>
            <a:r>
              <a:rPr lang="mr-IN" sz="1200" dirty="0">
                <a:solidFill>
                  <a:srgbClr val="FF0000"/>
                </a:solidFill>
                <a:latin typeface="Arial"/>
                <a:cs typeface="Arial"/>
              </a:rPr>
              <a:t>['TAA', 'TAG', 'AGA', 'AGG']</a:t>
            </a:r>
          </a:p>
        </p:txBody>
      </p:sp>
      <p:sp>
        <p:nvSpPr>
          <p:cNvPr id="10" name="ZoneTexte 9"/>
          <p:cNvSpPr txBox="1"/>
          <p:nvPr/>
        </p:nvSpPr>
        <p:spPr>
          <a:xfrm>
            <a:off x="279400" y="5324606"/>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a:t>
            </a:r>
            <a:r>
              <a:rPr lang="mr-IN" sz="1200" dirty="0" smtClean="0">
                <a:latin typeface="Arial"/>
                <a:cs typeface="Arial"/>
              </a:rPr>
              <a:t>mito_table.st</a:t>
            </a:r>
            <a:r>
              <a:rPr lang="fr-FR" sz="1200" dirty="0" smtClean="0">
                <a:latin typeface="Arial"/>
                <a:cs typeface="Arial"/>
              </a:rPr>
              <a:t>art</a:t>
            </a:r>
            <a:r>
              <a:rPr lang="mr-IN" sz="1200" dirty="0" smtClean="0">
                <a:latin typeface="Arial"/>
                <a:cs typeface="Arial"/>
              </a:rPr>
              <a:t>_codons</a:t>
            </a:r>
            <a:endParaRPr lang="mr-IN" sz="1200" dirty="0">
              <a:latin typeface="Arial"/>
              <a:cs typeface="Arial"/>
            </a:endParaRPr>
          </a:p>
          <a:p>
            <a:r>
              <a:rPr lang="mr-IN" sz="1200" dirty="0">
                <a:solidFill>
                  <a:srgbClr val="FF0000"/>
                </a:solidFill>
                <a:latin typeface="Arial"/>
                <a:cs typeface="Arial"/>
              </a:rPr>
              <a:t>['ATT', 'ATC', 'ATA', 'ATG', 'GTG']</a:t>
            </a:r>
          </a:p>
        </p:txBody>
      </p:sp>
      <p:sp>
        <p:nvSpPr>
          <p:cNvPr id="11" name="ZoneTexte 10"/>
          <p:cNvSpPr txBox="1"/>
          <p:nvPr/>
        </p:nvSpPr>
        <p:spPr>
          <a:xfrm>
            <a:off x="279400" y="5865651"/>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mito_table.forward_table["ACG"]</a:t>
            </a:r>
          </a:p>
          <a:p>
            <a:r>
              <a:rPr lang="mr-IN" sz="1200" dirty="0">
                <a:solidFill>
                  <a:srgbClr val="FF0000"/>
                </a:solidFill>
                <a:latin typeface="Arial"/>
                <a:cs typeface="Arial"/>
              </a:rPr>
              <a:t>'T'</a:t>
            </a:r>
          </a:p>
        </p:txBody>
      </p:sp>
    </p:spTree>
    <p:extLst>
      <p:ext uri="{BB962C8B-B14F-4D97-AF65-F5344CB8AC3E}">
        <p14:creationId xmlns:p14="http://schemas.microsoft.com/office/powerpoint/2010/main" val="2757181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Comparing </a:t>
            </a:r>
            <a:r>
              <a:rPr lang="en-US" dirty="0" err="1"/>
              <a:t>Seq</a:t>
            </a:r>
            <a:r>
              <a:rPr lang="en-US" dirty="0"/>
              <a:t> objects</a:t>
            </a:r>
            <a:endParaRPr lang="fr-FR" dirty="0"/>
          </a:p>
        </p:txBody>
      </p:sp>
      <p:sp>
        <p:nvSpPr>
          <p:cNvPr id="3" name="Espace réservé du contenu 2"/>
          <p:cNvSpPr>
            <a:spLocks noGrp="1"/>
          </p:cNvSpPr>
          <p:nvPr>
            <p:ph idx="1"/>
          </p:nvPr>
        </p:nvSpPr>
        <p:spPr>
          <a:xfrm>
            <a:off x="279400" y="1236134"/>
            <a:ext cx="8644466" cy="1803046"/>
          </a:xfrm>
        </p:spPr>
        <p:txBody>
          <a:bodyPr/>
          <a:lstStyle/>
          <a:p>
            <a:r>
              <a:rPr lang="en-US" dirty="0" smtClean="0"/>
              <a:t>Meaning </a:t>
            </a:r>
            <a:r>
              <a:rPr lang="en-US" dirty="0"/>
              <a:t>of the letters in a sequence are context </a:t>
            </a:r>
            <a:r>
              <a:rPr lang="en-US" dirty="0" smtClean="0"/>
              <a:t>dependent</a:t>
            </a:r>
          </a:p>
          <a:p>
            <a:r>
              <a:rPr lang="en-US" dirty="0"/>
              <a:t>T</a:t>
            </a:r>
            <a:r>
              <a:rPr lang="en-US" dirty="0" smtClean="0"/>
              <a:t>he letter “A</a:t>
            </a:r>
            <a:r>
              <a:rPr lang="en-US" dirty="0"/>
              <a:t>" could be part of a DNA, RNA or protein sequence. </a:t>
            </a:r>
          </a:p>
          <a:p>
            <a:r>
              <a:rPr lang="en-US" dirty="0" smtClean="0"/>
              <a:t>Comparing two </a:t>
            </a:r>
            <a:r>
              <a:rPr lang="en-US" dirty="0" err="1" smtClean="0"/>
              <a:t>Seq</a:t>
            </a:r>
            <a:r>
              <a:rPr lang="en-US" dirty="0"/>
              <a:t> </a:t>
            </a:r>
            <a:r>
              <a:rPr lang="en-US" dirty="0" smtClean="0"/>
              <a:t>objects </a:t>
            </a:r>
            <a:r>
              <a:rPr lang="en-US" dirty="0"/>
              <a:t>could mean considering </a:t>
            </a:r>
            <a:r>
              <a:rPr lang="en-US" dirty="0" smtClean="0"/>
              <a:t>both the </a:t>
            </a:r>
            <a:r>
              <a:rPr lang="en-US" dirty="0"/>
              <a:t>sequence </a:t>
            </a:r>
            <a:r>
              <a:rPr lang="en-US" dirty="0" smtClean="0"/>
              <a:t>strings and</a:t>
            </a:r>
            <a:r>
              <a:rPr lang="en-US" dirty="0"/>
              <a:t> </a:t>
            </a:r>
            <a:r>
              <a:rPr lang="en-US" dirty="0" smtClean="0"/>
              <a:t>the alphabets</a:t>
            </a:r>
          </a:p>
          <a:p>
            <a:r>
              <a:rPr lang="en-US" dirty="0" smtClean="0"/>
              <a:t>Compare the sequences </a:t>
            </a:r>
            <a:r>
              <a:rPr lang="en-US" dirty="0"/>
              <a:t>as </a:t>
            </a:r>
            <a:r>
              <a:rPr lang="en-US" dirty="0" smtClean="0"/>
              <a:t>string:</a:t>
            </a:r>
            <a:endParaRPr lang="en-US" dirty="0"/>
          </a:p>
          <a:p>
            <a:endParaRPr lang="en-US" dirty="0"/>
          </a:p>
          <a:p>
            <a:endParaRPr lang="fr-FR" dirty="0"/>
          </a:p>
        </p:txBody>
      </p:sp>
      <p:sp>
        <p:nvSpPr>
          <p:cNvPr id="4" name="Espace réservé de la date 3"/>
          <p:cNvSpPr>
            <a:spLocks noGrp="1"/>
          </p:cNvSpPr>
          <p:nvPr>
            <p:ph type="dt" sz="half" idx="10"/>
          </p:nvPr>
        </p:nvSpPr>
        <p:spPr/>
        <p:txBody>
          <a:bodyPr/>
          <a:lstStyle/>
          <a:p>
            <a:fld id="{91722139-D3E7-4C40-A912-CF1D68207057}"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28</a:t>
            </a:fld>
            <a:endParaRPr lang="fr-FR" dirty="0"/>
          </a:p>
        </p:txBody>
      </p:sp>
      <p:sp>
        <p:nvSpPr>
          <p:cNvPr id="7" name="ZoneTexte 6"/>
          <p:cNvSpPr txBox="1"/>
          <p:nvPr/>
        </p:nvSpPr>
        <p:spPr>
          <a:xfrm>
            <a:off x="279400" y="3140751"/>
            <a:ext cx="8644466" cy="120032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from Bio.Seq import Seq</a:t>
            </a:r>
          </a:p>
          <a:p>
            <a:r>
              <a:rPr lang="mr-IN" sz="1200" dirty="0">
                <a:latin typeface="Arial"/>
                <a:cs typeface="Arial"/>
              </a:rPr>
              <a:t>&gt;&gt;&gt; from Bio.Alphabet import IUPAC</a:t>
            </a:r>
          </a:p>
          <a:p>
            <a:r>
              <a:rPr lang="mr-IN" sz="1200" dirty="0">
                <a:latin typeface="Arial"/>
                <a:cs typeface="Arial"/>
              </a:rPr>
              <a:t>&gt;&gt;&gt; seq1 = Seq("ACGT", IUPAC.unambiguous_dna)</a:t>
            </a:r>
          </a:p>
          <a:p>
            <a:r>
              <a:rPr lang="mr-IN" sz="1200" dirty="0">
                <a:latin typeface="Arial"/>
                <a:cs typeface="Arial"/>
              </a:rPr>
              <a:t>&gt;&gt;&gt; seq2 = Seq("ACGT", IUPAC.ambiguous_dna)</a:t>
            </a:r>
          </a:p>
          <a:p>
            <a:r>
              <a:rPr lang="mr-IN" sz="1200" dirty="0">
                <a:latin typeface="Arial"/>
                <a:cs typeface="Arial"/>
              </a:rPr>
              <a:t>&gt;&gt;&gt; str(seq1) == str(seq2)</a:t>
            </a:r>
          </a:p>
          <a:p>
            <a:r>
              <a:rPr lang="mr-IN" sz="1200" dirty="0">
                <a:solidFill>
                  <a:srgbClr val="FF0000"/>
                </a:solidFill>
                <a:latin typeface="Arial"/>
                <a:cs typeface="Arial"/>
              </a:rPr>
              <a:t>True</a:t>
            </a:r>
          </a:p>
        </p:txBody>
      </p:sp>
      <p:sp>
        <p:nvSpPr>
          <p:cNvPr id="8" name="ZoneTexte 7"/>
          <p:cNvSpPr txBox="1"/>
          <p:nvPr/>
        </p:nvSpPr>
        <p:spPr>
          <a:xfrm>
            <a:off x="279400" y="4332344"/>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str(seq1) == str(seq1)</a:t>
            </a:r>
          </a:p>
          <a:p>
            <a:r>
              <a:rPr lang="de-DE" sz="1200" dirty="0" smtClean="0">
                <a:solidFill>
                  <a:srgbClr val="FF0000"/>
                </a:solidFill>
                <a:latin typeface="Arial"/>
                <a:cs typeface="Arial"/>
              </a:rPr>
              <a:t>True</a:t>
            </a:r>
            <a:endParaRPr lang="fr-FR" sz="1200" dirty="0">
              <a:solidFill>
                <a:srgbClr val="FF0000"/>
              </a:solidFill>
              <a:latin typeface="Arial"/>
              <a:cs typeface="Arial"/>
            </a:endParaRPr>
          </a:p>
        </p:txBody>
      </p:sp>
      <p:sp>
        <p:nvSpPr>
          <p:cNvPr id="9" name="ZoneTexte 8"/>
          <p:cNvSpPr txBox="1"/>
          <p:nvPr/>
        </p:nvSpPr>
        <p:spPr>
          <a:xfrm>
            <a:off x="279400" y="5573395"/>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seq1 == seq2</a:t>
            </a:r>
          </a:p>
          <a:p>
            <a:r>
              <a:rPr lang="mr-IN" sz="1200" dirty="0">
                <a:solidFill>
                  <a:srgbClr val="FF0000"/>
                </a:solidFill>
                <a:latin typeface="Arial"/>
                <a:cs typeface="Arial"/>
              </a:rPr>
              <a:t>True</a:t>
            </a:r>
          </a:p>
          <a:p>
            <a:r>
              <a:rPr lang="mr-IN" sz="1200" dirty="0">
                <a:latin typeface="Arial"/>
                <a:cs typeface="Arial"/>
              </a:rPr>
              <a:t>&gt;&gt;&gt; seq1 == "ACGT"</a:t>
            </a:r>
          </a:p>
          <a:p>
            <a:r>
              <a:rPr lang="mr-IN" sz="1200" dirty="0">
                <a:solidFill>
                  <a:srgbClr val="FF0000"/>
                </a:solidFill>
                <a:latin typeface="Arial"/>
                <a:cs typeface="Arial"/>
              </a:rPr>
              <a:t>True</a:t>
            </a:r>
          </a:p>
        </p:txBody>
      </p:sp>
      <p:sp>
        <p:nvSpPr>
          <p:cNvPr id="10" name="Espace réservé du contenu 2"/>
          <p:cNvSpPr txBox="1">
            <a:spLocks/>
          </p:cNvSpPr>
          <p:nvPr/>
        </p:nvSpPr>
        <p:spPr>
          <a:xfrm>
            <a:off x="279400" y="4938024"/>
            <a:ext cx="8644466" cy="539304"/>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Sequence </a:t>
            </a:r>
            <a:r>
              <a:rPr lang="en-US" dirty="0"/>
              <a:t>comparison only looks at the </a:t>
            </a:r>
            <a:r>
              <a:rPr lang="en-US" dirty="0" smtClean="0"/>
              <a:t>sequence, ignoring alphabet</a:t>
            </a:r>
            <a:endParaRPr lang="fr-FR" dirty="0"/>
          </a:p>
        </p:txBody>
      </p:sp>
    </p:spTree>
    <p:extLst>
      <p:ext uri="{BB962C8B-B14F-4D97-AF65-F5344CB8AC3E}">
        <p14:creationId xmlns:p14="http://schemas.microsoft.com/office/powerpoint/2010/main" val="2321780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279400" y="1077371"/>
            <a:ext cx="8644466" cy="1213354"/>
          </a:xfrm>
        </p:spPr>
        <p:txBody>
          <a:bodyPr/>
          <a:lstStyle/>
          <a:p>
            <a:r>
              <a:rPr lang="en-US" dirty="0"/>
              <a:t>Note if you compare sequences with incompatible alphabets (e.g. DNA </a:t>
            </a:r>
            <a:r>
              <a:rPr lang="en-US" dirty="0" err="1"/>
              <a:t>vs</a:t>
            </a:r>
            <a:r>
              <a:rPr lang="en-US" dirty="0"/>
              <a:t> RNA, or nucleotide </a:t>
            </a:r>
            <a:r>
              <a:rPr lang="en-US" dirty="0" smtClean="0"/>
              <a:t>versus protein</a:t>
            </a:r>
            <a:r>
              <a:rPr lang="en-US" dirty="0"/>
              <a:t>), then you will get a warning but for the comparison itself only the string of letters in the </a:t>
            </a:r>
            <a:r>
              <a:rPr lang="en-US" dirty="0" smtClean="0"/>
              <a:t>sequence is </a:t>
            </a:r>
            <a:r>
              <a:rPr lang="en-US" dirty="0"/>
              <a:t>used:</a:t>
            </a:r>
          </a:p>
          <a:p>
            <a:endParaRPr lang="fr-FR" dirty="0"/>
          </a:p>
        </p:txBody>
      </p:sp>
      <p:sp>
        <p:nvSpPr>
          <p:cNvPr id="4" name="Espace réservé de la date 3"/>
          <p:cNvSpPr>
            <a:spLocks noGrp="1"/>
          </p:cNvSpPr>
          <p:nvPr>
            <p:ph type="dt" sz="half" idx="10"/>
          </p:nvPr>
        </p:nvSpPr>
        <p:spPr/>
        <p:txBody>
          <a:bodyPr/>
          <a:lstStyle/>
          <a:p>
            <a:fld id="{F575202B-7270-FA4F-9347-72520CA09DD1}"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29</a:t>
            </a:fld>
            <a:endParaRPr lang="fr-FR" dirty="0"/>
          </a:p>
        </p:txBody>
      </p:sp>
      <p:sp>
        <p:nvSpPr>
          <p:cNvPr id="7" name="ZoneTexte 6"/>
          <p:cNvSpPr txBox="1"/>
          <p:nvPr/>
        </p:nvSpPr>
        <p:spPr>
          <a:xfrm>
            <a:off x="279400" y="2414973"/>
            <a:ext cx="8644466" cy="138499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from </a:t>
            </a:r>
            <a:r>
              <a:rPr lang="en-US" sz="1200" dirty="0" err="1"/>
              <a:t>Bio.Alphabet</a:t>
            </a:r>
            <a:r>
              <a:rPr lang="en-US" sz="1200" dirty="0"/>
              <a:t> import </a:t>
            </a:r>
            <a:r>
              <a:rPr lang="en-US" sz="1200" dirty="0" err="1"/>
              <a:t>generic_dna</a:t>
            </a:r>
            <a:r>
              <a:rPr lang="en-US" sz="1200" dirty="0"/>
              <a:t>, </a:t>
            </a:r>
            <a:r>
              <a:rPr lang="en-US" sz="1200" dirty="0" err="1"/>
              <a:t>generic_protein</a:t>
            </a:r>
            <a:endParaRPr lang="en-US" sz="1200" dirty="0"/>
          </a:p>
          <a:p>
            <a:r>
              <a:rPr lang="en-US" sz="1200" dirty="0"/>
              <a:t>&gt;&gt;&gt; </a:t>
            </a:r>
            <a:r>
              <a:rPr lang="en-US" sz="1200" dirty="0" err="1"/>
              <a:t>dna_seq</a:t>
            </a:r>
            <a:r>
              <a:rPr lang="en-US" sz="1200" dirty="0"/>
              <a:t> = </a:t>
            </a:r>
            <a:r>
              <a:rPr lang="en-US" sz="1200" dirty="0" err="1"/>
              <a:t>Seq</a:t>
            </a:r>
            <a:r>
              <a:rPr lang="en-US" sz="1200" dirty="0"/>
              <a:t>("ACGT", </a:t>
            </a:r>
            <a:r>
              <a:rPr lang="en-US" sz="1200" dirty="0" err="1"/>
              <a:t>generic_dna</a:t>
            </a:r>
            <a:r>
              <a:rPr lang="en-US" sz="1200" dirty="0"/>
              <a:t>)</a:t>
            </a:r>
          </a:p>
          <a:p>
            <a:r>
              <a:rPr lang="en-US" sz="1200" dirty="0"/>
              <a:t>&gt;&gt;&gt; </a:t>
            </a:r>
            <a:r>
              <a:rPr lang="en-US" sz="1200" dirty="0" err="1"/>
              <a:t>prot_seq</a:t>
            </a:r>
            <a:r>
              <a:rPr lang="en-US" sz="1200" dirty="0"/>
              <a:t> = </a:t>
            </a:r>
            <a:r>
              <a:rPr lang="en-US" sz="1200" dirty="0" err="1"/>
              <a:t>Seq</a:t>
            </a:r>
            <a:r>
              <a:rPr lang="en-US" sz="1200" dirty="0"/>
              <a:t>(``ACGT'', </a:t>
            </a:r>
            <a:r>
              <a:rPr lang="en-US" sz="1200" dirty="0" err="1"/>
              <a:t>generic_protein</a:t>
            </a:r>
            <a:r>
              <a:rPr lang="en-US" sz="1200" dirty="0"/>
              <a:t>)</a:t>
            </a:r>
          </a:p>
          <a:p>
            <a:r>
              <a:rPr lang="en-US" sz="1200" dirty="0"/>
              <a:t>&gt;&gt;&gt; </a:t>
            </a:r>
            <a:r>
              <a:rPr lang="en-US" sz="1200" dirty="0" err="1"/>
              <a:t>dna_seq</a:t>
            </a:r>
            <a:r>
              <a:rPr lang="en-US" sz="1200" dirty="0"/>
              <a:t> == </a:t>
            </a:r>
            <a:r>
              <a:rPr lang="en-US" sz="1200" dirty="0" err="1" smtClean="0"/>
              <a:t>prot_seq</a:t>
            </a:r>
            <a:endParaRPr lang="en-US" sz="1200" dirty="0" smtClean="0"/>
          </a:p>
          <a:p>
            <a:r>
              <a:rPr lang="en-US" sz="1200" dirty="0" err="1">
                <a:solidFill>
                  <a:srgbClr val="FF0000"/>
                </a:solidFill>
              </a:rPr>
              <a:t>BiopythonWarning</a:t>
            </a:r>
            <a:r>
              <a:rPr lang="en-US" sz="1200" dirty="0">
                <a:solidFill>
                  <a:srgbClr val="FF0000"/>
                </a:solidFill>
              </a:rPr>
              <a:t>: Incompatible alphabets </a:t>
            </a:r>
            <a:r>
              <a:rPr lang="en-US" sz="1200" dirty="0" err="1">
                <a:solidFill>
                  <a:srgbClr val="FF0000"/>
                </a:solidFill>
              </a:rPr>
              <a:t>DNAAlphabet</a:t>
            </a:r>
            <a:r>
              <a:rPr lang="en-US" sz="1200" dirty="0">
                <a:solidFill>
                  <a:srgbClr val="FF0000"/>
                </a:solidFill>
              </a:rPr>
              <a:t>() and </a:t>
            </a:r>
            <a:r>
              <a:rPr lang="en-US" sz="1200" dirty="0" err="1">
                <a:solidFill>
                  <a:srgbClr val="FF0000"/>
                </a:solidFill>
              </a:rPr>
              <a:t>ProteinAlphabet</a:t>
            </a:r>
            <a:r>
              <a:rPr lang="en-US" sz="1200" dirty="0">
                <a:solidFill>
                  <a:srgbClr val="FF0000"/>
                </a:solidFill>
              </a:rPr>
              <a:t>()</a:t>
            </a:r>
          </a:p>
          <a:p>
            <a:r>
              <a:rPr lang="en-US" sz="1200" dirty="0" smtClean="0">
                <a:solidFill>
                  <a:srgbClr val="FF0000"/>
                </a:solidFill>
              </a:rPr>
              <a:t>True</a:t>
            </a:r>
            <a:endParaRPr lang="en-US" sz="1200" dirty="0">
              <a:solidFill>
                <a:srgbClr val="FF0000"/>
              </a:solidFill>
            </a:endParaRPr>
          </a:p>
        </p:txBody>
      </p:sp>
      <p:sp>
        <p:nvSpPr>
          <p:cNvPr id="8" name="Espace réservé du contenu 2"/>
          <p:cNvSpPr txBox="1">
            <a:spLocks/>
          </p:cNvSpPr>
          <p:nvPr/>
        </p:nvSpPr>
        <p:spPr>
          <a:xfrm>
            <a:off x="279400" y="3920932"/>
            <a:ext cx="8644466" cy="2372892"/>
          </a:xfrm>
          <a:prstGeom prst="rect">
            <a:avLst/>
          </a:prstGeom>
          <a:solidFill>
            <a:srgbClr val="ED7C43"/>
          </a:solidFill>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WARNING: Older versions of </a:t>
            </a:r>
            <a:r>
              <a:rPr lang="en-US" dirty="0" err="1" smtClean="0"/>
              <a:t>Biopython</a:t>
            </a:r>
            <a:r>
              <a:rPr lang="en-US" dirty="0" smtClean="0"/>
              <a:t> instead used to check if the </a:t>
            </a:r>
            <a:r>
              <a:rPr lang="en-US" dirty="0" err="1" smtClean="0"/>
              <a:t>Seq</a:t>
            </a:r>
            <a:r>
              <a:rPr lang="en-US" dirty="0" smtClean="0"/>
              <a:t> objects were the same object in memory. </a:t>
            </a:r>
          </a:p>
          <a:p>
            <a:r>
              <a:rPr lang="en-US" dirty="0"/>
              <a:t>I</a:t>
            </a:r>
            <a:r>
              <a:rPr lang="en-US" dirty="0" smtClean="0"/>
              <a:t>mportant if you need to support scripts on both old and new versions of </a:t>
            </a:r>
            <a:r>
              <a:rPr lang="en-US" dirty="0" err="1" smtClean="0"/>
              <a:t>Biopython</a:t>
            </a:r>
            <a:r>
              <a:rPr lang="en-US" dirty="0" smtClean="0"/>
              <a:t>.</a:t>
            </a:r>
          </a:p>
          <a:p>
            <a:r>
              <a:rPr lang="en-US" dirty="0" smtClean="0"/>
              <a:t>Make the comparison explicit by wrapping your sequence objects with either </a:t>
            </a:r>
            <a:r>
              <a:rPr lang="en-US" dirty="0" err="1" smtClean="0"/>
              <a:t>str</a:t>
            </a:r>
            <a:r>
              <a:rPr lang="en-US" dirty="0" smtClean="0"/>
              <a:t>(...) for string based comparison or id(...) for object instance based comparison.</a:t>
            </a:r>
          </a:p>
          <a:p>
            <a:endParaRPr lang="fr-FR" dirty="0"/>
          </a:p>
        </p:txBody>
      </p:sp>
    </p:spTree>
    <p:extLst>
      <p:ext uri="{BB962C8B-B14F-4D97-AF65-F5344CB8AC3E}">
        <p14:creationId xmlns:p14="http://schemas.microsoft.com/office/powerpoint/2010/main" val="1139484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 ce que </a:t>
            </a:r>
            <a:r>
              <a:rPr lang="fr-FR" dirty="0" err="1" smtClean="0"/>
              <a:t>Biopython</a:t>
            </a:r>
            <a:r>
              <a:rPr lang="fr-FR" dirty="0" smtClean="0"/>
              <a:t> ?</a:t>
            </a:r>
            <a:endParaRPr lang="fr-FR" dirty="0"/>
          </a:p>
        </p:txBody>
      </p:sp>
      <p:sp>
        <p:nvSpPr>
          <p:cNvPr id="3" name="Espace réservé du contenu 2"/>
          <p:cNvSpPr>
            <a:spLocks noGrp="1"/>
          </p:cNvSpPr>
          <p:nvPr>
            <p:ph idx="1"/>
          </p:nvPr>
        </p:nvSpPr>
        <p:spPr/>
        <p:txBody>
          <a:bodyPr/>
          <a:lstStyle/>
          <a:p>
            <a:r>
              <a:rPr lang="en-US" dirty="0" smtClean="0"/>
              <a:t>The </a:t>
            </a:r>
            <a:r>
              <a:rPr lang="en-US" dirty="0" err="1"/>
              <a:t>Biopython</a:t>
            </a:r>
            <a:r>
              <a:rPr lang="en-US" dirty="0"/>
              <a:t> Project is an international association of developers of freely available Python </a:t>
            </a:r>
            <a:r>
              <a:rPr lang="en-US" dirty="0" smtClean="0"/>
              <a:t>tools </a:t>
            </a:r>
            <a:r>
              <a:rPr lang="en-US" dirty="0"/>
              <a:t>for computational molecular biology</a:t>
            </a:r>
          </a:p>
          <a:p>
            <a:endParaRPr lang="en-US" dirty="0" smtClean="0"/>
          </a:p>
          <a:p>
            <a:r>
              <a:rPr lang="en-US" dirty="0" smtClean="0"/>
              <a:t>The </a:t>
            </a:r>
            <a:r>
              <a:rPr lang="en-US" dirty="0" err="1"/>
              <a:t>Biopython</a:t>
            </a:r>
            <a:r>
              <a:rPr lang="en-US" dirty="0"/>
              <a:t> web site </a:t>
            </a:r>
            <a:r>
              <a:rPr lang="mr-IN" dirty="0" smtClean="0"/>
              <a:t>(</a:t>
            </a:r>
            <a:r>
              <a:rPr lang="en-US" dirty="0" smtClean="0"/>
              <a:t>http</a:t>
            </a:r>
            <a:r>
              <a:rPr lang="en-US" dirty="0"/>
              <a:t>://</a:t>
            </a:r>
            <a:r>
              <a:rPr lang="en-US" dirty="0" err="1" smtClean="0"/>
              <a:t>www.biopython.org</a:t>
            </a:r>
            <a:r>
              <a:rPr lang="en-US" dirty="0" smtClean="0"/>
              <a:t>) </a:t>
            </a:r>
            <a:r>
              <a:rPr lang="en-US" dirty="0"/>
              <a:t>provides an </a:t>
            </a:r>
            <a:r>
              <a:rPr lang="en-US" dirty="0" smtClean="0"/>
              <a:t>online resource </a:t>
            </a:r>
            <a:r>
              <a:rPr lang="en-US" dirty="0"/>
              <a:t>for modules, scripts</a:t>
            </a:r>
            <a:r>
              <a:rPr lang="en-US" dirty="0" smtClean="0"/>
              <a:t>, and </a:t>
            </a:r>
            <a:r>
              <a:rPr lang="en-US" dirty="0"/>
              <a:t>web links for developers of Python-based software for bioinformatics use and research. </a:t>
            </a:r>
            <a:endParaRPr lang="en-US" dirty="0" smtClean="0"/>
          </a:p>
          <a:p>
            <a:endParaRPr lang="en-US" dirty="0"/>
          </a:p>
          <a:p>
            <a:r>
              <a:rPr lang="en-US" dirty="0" smtClean="0"/>
              <a:t>Basically</a:t>
            </a:r>
            <a:r>
              <a:rPr lang="en-US" dirty="0"/>
              <a:t>, </a:t>
            </a:r>
            <a:r>
              <a:rPr lang="en-US" dirty="0" smtClean="0"/>
              <a:t>the goal </a:t>
            </a:r>
            <a:r>
              <a:rPr lang="en-US" dirty="0"/>
              <a:t>of </a:t>
            </a:r>
            <a:r>
              <a:rPr lang="en-US" dirty="0" err="1"/>
              <a:t>Biopython</a:t>
            </a:r>
            <a:r>
              <a:rPr lang="en-US" dirty="0"/>
              <a:t> is to make it as easy as possible to use Python for bioinformatics by creating high-quality</a:t>
            </a:r>
            <a:r>
              <a:rPr lang="en-US" dirty="0" smtClean="0"/>
              <a:t>, reusable </a:t>
            </a:r>
            <a:r>
              <a:rPr lang="en-US" dirty="0"/>
              <a:t>modules and </a:t>
            </a:r>
            <a:r>
              <a:rPr lang="en-US" dirty="0" err="1"/>
              <a:t>classe</a:t>
            </a:r>
            <a:endParaRPr lang="en-US" dirty="0"/>
          </a:p>
          <a:p>
            <a:endParaRPr lang="fr-FR" dirty="0" smtClean="0"/>
          </a:p>
        </p:txBody>
      </p:sp>
      <p:sp>
        <p:nvSpPr>
          <p:cNvPr id="4" name="Espace réservé de la date 3"/>
          <p:cNvSpPr>
            <a:spLocks noGrp="1"/>
          </p:cNvSpPr>
          <p:nvPr>
            <p:ph type="dt" sz="half" idx="10"/>
          </p:nvPr>
        </p:nvSpPr>
        <p:spPr/>
        <p:txBody>
          <a:bodyPr/>
          <a:lstStyle/>
          <a:p>
            <a:fld id="{9BBFB046-DC18-C04D-BD7C-1BA0FC9E7F71}"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a:t>
            </a:fld>
            <a:endParaRPr lang="fr-FR" dirty="0"/>
          </a:p>
        </p:txBody>
      </p:sp>
    </p:spTree>
    <p:extLst>
      <p:ext uri="{BB962C8B-B14F-4D97-AF65-F5344CB8AC3E}">
        <p14:creationId xmlns:p14="http://schemas.microsoft.com/office/powerpoint/2010/main" val="2047695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solidFill>
                  <a:schemeClr val="bg1"/>
                </a:solidFill>
                <a:latin typeface="Lucida Grande"/>
                <a:ea typeface="Lucida Grande"/>
                <a:cs typeface="Lucida Grande"/>
              </a:rPr>
              <a:t>MutableSeq</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objects</a:t>
            </a:r>
            <a:endParaRPr lang="fr-FR" dirty="0">
              <a:solidFill>
                <a:schemeClr val="bg1"/>
              </a:solidFill>
            </a:endParaRPr>
          </a:p>
        </p:txBody>
      </p:sp>
      <p:sp>
        <p:nvSpPr>
          <p:cNvPr id="3" name="Espace réservé du contenu 2"/>
          <p:cNvSpPr>
            <a:spLocks noGrp="1"/>
          </p:cNvSpPr>
          <p:nvPr>
            <p:ph idx="1"/>
          </p:nvPr>
        </p:nvSpPr>
        <p:spPr>
          <a:xfrm>
            <a:off x="279400" y="969663"/>
            <a:ext cx="8644466" cy="532941"/>
          </a:xfrm>
        </p:spPr>
        <p:txBody>
          <a:bodyPr/>
          <a:lstStyle/>
          <a:p>
            <a:r>
              <a:rPr lang="fr-FR" dirty="0" err="1" smtClean="0"/>
              <a:t>T</a:t>
            </a:r>
            <a:r>
              <a:rPr lang="en-US" dirty="0" smtClean="0"/>
              <a:t>he </a:t>
            </a:r>
            <a:r>
              <a:rPr lang="en-US" dirty="0" err="1" smtClean="0"/>
              <a:t>Seq</a:t>
            </a:r>
            <a:r>
              <a:rPr lang="en-US" dirty="0"/>
              <a:t> </a:t>
            </a:r>
            <a:r>
              <a:rPr lang="en-US" dirty="0" smtClean="0"/>
              <a:t>object </a:t>
            </a:r>
            <a:r>
              <a:rPr lang="en-US" dirty="0"/>
              <a:t>is </a:t>
            </a:r>
            <a:r>
              <a:rPr lang="en-US" dirty="0" smtClean="0"/>
              <a:t>“read </a:t>
            </a:r>
            <a:r>
              <a:rPr lang="en-US" dirty="0"/>
              <a:t>only", or in Python terminology, immutable</a:t>
            </a:r>
          </a:p>
          <a:p>
            <a:endParaRPr lang="fr-FR" dirty="0"/>
          </a:p>
        </p:txBody>
      </p:sp>
      <p:sp>
        <p:nvSpPr>
          <p:cNvPr id="4" name="Espace réservé de la date 3"/>
          <p:cNvSpPr>
            <a:spLocks noGrp="1"/>
          </p:cNvSpPr>
          <p:nvPr>
            <p:ph type="dt" sz="half" idx="10"/>
          </p:nvPr>
        </p:nvSpPr>
        <p:spPr/>
        <p:txBody>
          <a:bodyPr/>
          <a:lstStyle/>
          <a:p>
            <a:fld id="{7CB59A03-4E78-3143-BA5B-9B04A458933E}"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30</a:t>
            </a:fld>
            <a:endParaRPr lang="fr-FR" dirty="0"/>
          </a:p>
        </p:txBody>
      </p:sp>
      <p:sp>
        <p:nvSpPr>
          <p:cNvPr id="7" name="ZoneTexte 6"/>
          <p:cNvSpPr txBox="1"/>
          <p:nvPr/>
        </p:nvSpPr>
        <p:spPr>
          <a:xfrm>
            <a:off x="170988" y="1419818"/>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latin typeface="Arial"/>
                <a:cs typeface="Arial"/>
              </a:rPr>
              <a:t>&gt;&gt;&gt; from </a:t>
            </a:r>
            <a:r>
              <a:rPr lang="en-US" sz="1200" dirty="0" err="1" smtClean="0">
                <a:latin typeface="Arial"/>
                <a:cs typeface="Arial"/>
              </a:rPr>
              <a:t>Bio.Seq</a:t>
            </a:r>
            <a:r>
              <a:rPr lang="en-US" sz="1200" dirty="0" smtClean="0">
                <a:latin typeface="Arial"/>
                <a:cs typeface="Arial"/>
              </a:rPr>
              <a:t> import </a:t>
            </a:r>
            <a:r>
              <a:rPr lang="en-US" sz="1200" dirty="0" err="1" smtClean="0">
                <a:latin typeface="Arial"/>
                <a:cs typeface="Arial"/>
              </a:rPr>
              <a:t>Seq</a:t>
            </a:r>
            <a:endParaRPr lang="en-US" sz="1200" dirty="0" smtClean="0">
              <a:latin typeface="Arial"/>
              <a:cs typeface="Arial"/>
            </a:endParaRPr>
          </a:p>
          <a:p>
            <a:r>
              <a:rPr lang="en-US" sz="1200" dirty="0" smtClean="0">
                <a:latin typeface="Arial"/>
                <a:cs typeface="Arial"/>
              </a:rPr>
              <a:t>&gt;&gt;&gt; from </a:t>
            </a:r>
            <a:r>
              <a:rPr lang="en-US" sz="1200" dirty="0" err="1" smtClean="0">
                <a:latin typeface="Arial"/>
                <a:cs typeface="Arial"/>
              </a:rPr>
              <a:t>Bio.Alphabet</a:t>
            </a:r>
            <a:r>
              <a:rPr lang="en-US" sz="1200" dirty="0" smtClean="0">
                <a:latin typeface="Arial"/>
                <a:cs typeface="Arial"/>
              </a:rPr>
              <a:t> import IUPAC</a:t>
            </a:r>
          </a:p>
          <a:p>
            <a:r>
              <a:rPr lang="en-US" sz="1200" dirty="0" smtClean="0">
                <a:latin typeface="Arial"/>
                <a:cs typeface="Arial"/>
              </a:rPr>
              <a:t>&gt;&gt;&gt; </a:t>
            </a:r>
            <a:r>
              <a:rPr lang="en-US" sz="1200" dirty="0" err="1" smtClean="0">
                <a:latin typeface="Arial"/>
                <a:cs typeface="Arial"/>
              </a:rPr>
              <a:t>my_seq</a:t>
            </a:r>
            <a:r>
              <a:rPr lang="en-US" sz="1200" dirty="0" smtClean="0">
                <a:latin typeface="Arial"/>
                <a:cs typeface="Arial"/>
              </a:rPr>
              <a:t> = </a:t>
            </a:r>
            <a:r>
              <a:rPr lang="en-US" sz="1200" dirty="0" err="1" smtClean="0">
                <a:latin typeface="Arial"/>
                <a:cs typeface="Arial"/>
              </a:rPr>
              <a:t>Seq</a:t>
            </a:r>
            <a:r>
              <a:rPr lang="en-US" sz="1200" dirty="0" smtClean="0">
                <a:latin typeface="Arial"/>
                <a:cs typeface="Arial"/>
              </a:rPr>
              <a:t>("GCCATTGTAATGGGCCGCTGAAAGGGTGCCCGA", </a:t>
            </a:r>
            <a:r>
              <a:rPr lang="en-US" sz="1200" dirty="0" err="1" smtClean="0">
                <a:latin typeface="Arial"/>
                <a:cs typeface="Arial"/>
              </a:rPr>
              <a:t>IUPAC.unambiguous_dna</a:t>
            </a:r>
            <a:r>
              <a:rPr lang="en-US" sz="1200" dirty="0" smtClean="0">
                <a:latin typeface="Arial"/>
                <a:cs typeface="Arial"/>
              </a:rPr>
              <a:t>)</a:t>
            </a:r>
          </a:p>
        </p:txBody>
      </p:sp>
      <p:sp>
        <p:nvSpPr>
          <p:cNvPr id="8" name="ZoneTexte 7"/>
          <p:cNvSpPr txBox="1"/>
          <p:nvPr/>
        </p:nvSpPr>
        <p:spPr>
          <a:xfrm>
            <a:off x="170988" y="4093821"/>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latin typeface="Arial"/>
                <a:cs typeface="Arial"/>
              </a:rPr>
              <a:t>&gt;&gt;&gt; </a:t>
            </a:r>
            <a:r>
              <a:rPr lang="en-US" sz="1200" dirty="0" err="1" smtClean="0">
                <a:latin typeface="Arial"/>
                <a:cs typeface="Arial"/>
              </a:rPr>
              <a:t>mutable_seq</a:t>
            </a:r>
            <a:r>
              <a:rPr lang="en-US" sz="1200" dirty="0" smtClean="0">
                <a:latin typeface="Arial"/>
                <a:cs typeface="Arial"/>
              </a:rPr>
              <a:t> = </a:t>
            </a:r>
            <a:r>
              <a:rPr lang="en-US" sz="1200" dirty="0" err="1" smtClean="0">
                <a:latin typeface="Arial"/>
                <a:cs typeface="Arial"/>
              </a:rPr>
              <a:t>my_seq.tomutable</a:t>
            </a:r>
            <a:r>
              <a:rPr lang="en-US" sz="1200" dirty="0" smtClean="0">
                <a:latin typeface="Arial"/>
                <a:cs typeface="Arial"/>
              </a:rPr>
              <a:t>()</a:t>
            </a:r>
          </a:p>
          <a:p>
            <a:r>
              <a:rPr lang="en-US" sz="1200" dirty="0" smtClean="0">
                <a:latin typeface="Arial"/>
                <a:cs typeface="Arial"/>
              </a:rPr>
              <a:t>&gt;&gt;&gt; </a:t>
            </a:r>
            <a:r>
              <a:rPr lang="en-US" sz="1200" dirty="0" err="1" smtClean="0">
                <a:latin typeface="Arial"/>
                <a:cs typeface="Arial"/>
              </a:rPr>
              <a:t>mutable_seq</a:t>
            </a:r>
            <a:endParaRPr lang="en-US" sz="1200" dirty="0" smtClean="0">
              <a:latin typeface="Arial"/>
              <a:cs typeface="Arial"/>
            </a:endParaRPr>
          </a:p>
          <a:p>
            <a:r>
              <a:rPr lang="en-US" sz="1200" dirty="0" err="1" smtClean="0">
                <a:solidFill>
                  <a:srgbClr val="FF0000"/>
                </a:solidFill>
                <a:latin typeface="Arial"/>
                <a:cs typeface="Arial"/>
              </a:rPr>
              <a:t>MutableSeq</a:t>
            </a:r>
            <a:r>
              <a:rPr lang="en-US" sz="1200" dirty="0" smtClean="0">
                <a:solidFill>
                  <a:srgbClr val="FF0000"/>
                </a:solidFill>
                <a:latin typeface="Arial"/>
                <a:cs typeface="Arial"/>
              </a:rPr>
              <a:t>('GCCATTGTAATGGGCCGCTGAAAGGGTGCCCGA', </a:t>
            </a:r>
            <a:r>
              <a:rPr lang="en-US" sz="1200" dirty="0" err="1" smtClean="0">
                <a:solidFill>
                  <a:srgbClr val="FF0000"/>
                </a:solidFill>
                <a:latin typeface="Arial"/>
                <a:cs typeface="Arial"/>
              </a:rPr>
              <a:t>IUPACUnambiguousDNA</a:t>
            </a:r>
            <a:r>
              <a:rPr lang="en-US" sz="1200" dirty="0" smtClean="0">
                <a:solidFill>
                  <a:srgbClr val="FF0000"/>
                </a:solidFill>
                <a:latin typeface="Arial"/>
                <a:cs typeface="Arial"/>
              </a:rPr>
              <a:t>())</a:t>
            </a:r>
          </a:p>
        </p:txBody>
      </p:sp>
      <p:sp>
        <p:nvSpPr>
          <p:cNvPr id="11" name="ZoneTexte 10"/>
          <p:cNvSpPr txBox="1"/>
          <p:nvPr/>
        </p:nvSpPr>
        <p:spPr>
          <a:xfrm>
            <a:off x="170988" y="2638195"/>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smtClean="0">
                <a:latin typeface="Arial"/>
                <a:cs typeface="Arial"/>
              </a:rPr>
              <a:t>&gt;&gt;&gt; my_seq[5] = "G »</a:t>
            </a:r>
            <a:endParaRPr lang="fr-FR" sz="1200" dirty="0" smtClean="0">
              <a:latin typeface="Arial"/>
              <a:cs typeface="Arial"/>
            </a:endParaRPr>
          </a:p>
          <a:p>
            <a:r>
              <a:rPr lang="en-US" sz="1200" dirty="0" err="1" smtClean="0">
                <a:solidFill>
                  <a:srgbClr val="FF0000"/>
                </a:solidFill>
                <a:latin typeface="Arial"/>
                <a:cs typeface="Arial"/>
              </a:rPr>
              <a:t>Traceback</a:t>
            </a:r>
            <a:r>
              <a:rPr lang="en-US" sz="1200" dirty="0" smtClean="0">
                <a:solidFill>
                  <a:srgbClr val="FF0000"/>
                </a:solidFill>
                <a:latin typeface="Arial"/>
                <a:cs typeface="Arial"/>
              </a:rPr>
              <a:t> (most recent call last):</a:t>
            </a:r>
          </a:p>
          <a:p>
            <a:r>
              <a:rPr lang="en-US" sz="1200" dirty="0" err="1" smtClean="0">
                <a:solidFill>
                  <a:srgbClr val="FF0000"/>
                </a:solidFill>
                <a:latin typeface="Arial"/>
                <a:cs typeface="Arial"/>
              </a:rPr>
              <a:t>TypeError</a:t>
            </a:r>
            <a:r>
              <a:rPr lang="en-US" sz="1200" dirty="0" smtClean="0">
                <a:solidFill>
                  <a:srgbClr val="FF0000"/>
                </a:solidFill>
                <a:latin typeface="Arial"/>
                <a:cs typeface="Arial"/>
              </a:rPr>
              <a:t>: '</a:t>
            </a:r>
            <a:r>
              <a:rPr lang="en-US" sz="1200" dirty="0" err="1" smtClean="0">
                <a:solidFill>
                  <a:srgbClr val="FF0000"/>
                </a:solidFill>
                <a:latin typeface="Arial"/>
                <a:cs typeface="Arial"/>
              </a:rPr>
              <a:t>Seq</a:t>
            </a:r>
            <a:r>
              <a:rPr lang="en-US" sz="1200" dirty="0" smtClean="0">
                <a:solidFill>
                  <a:srgbClr val="FF0000"/>
                </a:solidFill>
                <a:latin typeface="Arial"/>
                <a:cs typeface="Arial"/>
              </a:rPr>
              <a:t>' object does not support item assignment</a:t>
            </a:r>
          </a:p>
        </p:txBody>
      </p:sp>
      <p:sp>
        <p:nvSpPr>
          <p:cNvPr id="12" name="Espace réservé du contenu 2"/>
          <p:cNvSpPr txBox="1">
            <a:spLocks/>
          </p:cNvSpPr>
          <p:nvPr/>
        </p:nvSpPr>
        <p:spPr>
          <a:xfrm>
            <a:off x="279400" y="2088829"/>
            <a:ext cx="8644466" cy="532941"/>
          </a:xfrm>
          <a:prstGeom prst="rect">
            <a:avLst/>
          </a:prstGeom>
        </p:spPr>
        <p:txBody>
          <a:bodyPr vert="horz" lIns="91440" tIns="45720" rIns="91440" bIns="45720" rtlCol="0">
            <a:noAutofit/>
          </a:bodyPr>
          <a:lstStyle>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Observe what happens if you try to edit the sequence:</a:t>
            </a:r>
          </a:p>
          <a:p>
            <a:endParaRPr lang="fr-FR" dirty="0"/>
          </a:p>
        </p:txBody>
      </p:sp>
      <p:sp>
        <p:nvSpPr>
          <p:cNvPr id="13" name="Espace réservé du contenu 2"/>
          <p:cNvSpPr txBox="1">
            <a:spLocks/>
          </p:cNvSpPr>
          <p:nvPr/>
        </p:nvSpPr>
        <p:spPr>
          <a:xfrm>
            <a:off x="170988" y="3375254"/>
            <a:ext cx="8644466" cy="71856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cs typeface="Arial"/>
              </a:rPr>
              <a:t>However, you can convert it into a mutable sequence (a </a:t>
            </a:r>
            <a:r>
              <a:rPr lang="en-US" dirty="0" err="1">
                <a:cs typeface="Arial"/>
              </a:rPr>
              <a:t>MutableSeq</a:t>
            </a:r>
            <a:r>
              <a:rPr lang="en-US" dirty="0">
                <a:cs typeface="Arial"/>
              </a:rPr>
              <a:t> object) and do pretty much anything you want with it:</a:t>
            </a:r>
          </a:p>
          <a:p>
            <a:endParaRPr lang="fr-FR" dirty="0"/>
          </a:p>
        </p:txBody>
      </p:sp>
      <p:sp>
        <p:nvSpPr>
          <p:cNvPr id="14" name="Espace réservé du contenu 2"/>
          <p:cNvSpPr txBox="1">
            <a:spLocks/>
          </p:cNvSpPr>
          <p:nvPr/>
        </p:nvSpPr>
        <p:spPr>
          <a:xfrm>
            <a:off x="170988" y="4809036"/>
            <a:ext cx="8644466" cy="532941"/>
          </a:xfrm>
          <a:prstGeom prst="rect">
            <a:avLst/>
          </a:prstGeom>
        </p:spPr>
        <p:txBody>
          <a:bodyPr vert="horz" lIns="91440" tIns="45720" rIns="91440" bIns="45720" rtlCol="0">
            <a:noAutofit/>
          </a:bodyPr>
          <a:lstStyle>
            <a:defPPr>
              <a:defRPr lang="fr-FR"/>
            </a:defPPr>
            <a:lvl1pPr marL="342900" marR="0" indent="-342900" fontAlgn="auto">
              <a:lnSpc>
                <a:spcPct val="100000"/>
              </a:lnSpc>
              <a:spcBef>
                <a:spcPct val="20000"/>
              </a:spcBef>
              <a:spcAft>
                <a:spcPts val="0"/>
              </a:spcAft>
              <a:buClr>
                <a:schemeClr val="accent6"/>
              </a:buClr>
              <a:buSzTx/>
              <a:buFont typeface="Lucida Grande"/>
              <a:buChar char="➔"/>
              <a:tabLst/>
              <a:defRPr sz="2000">
                <a:cs typeface="Arial"/>
              </a:defRPr>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Alternatively, you can create a </a:t>
            </a:r>
            <a:r>
              <a:rPr lang="en-US" dirty="0" err="1"/>
              <a:t>MutableSeq</a:t>
            </a:r>
            <a:r>
              <a:rPr lang="en-US" dirty="0"/>
              <a:t> object directly from a string:</a:t>
            </a:r>
          </a:p>
          <a:p>
            <a:endParaRPr lang="fr-FR" dirty="0"/>
          </a:p>
        </p:txBody>
      </p:sp>
      <p:sp>
        <p:nvSpPr>
          <p:cNvPr id="15" name="ZoneTexte 14"/>
          <p:cNvSpPr txBox="1"/>
          <p:nvPr/>
        </p:nvSpPr>
        <p:spPr>
          <a:xfrm>
            <a:off x="170988" y="5330637"/>
            <a:ext cx="8644466" cy="1015663"/>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latin typeface="Arial"/>
                <a:cs typeface="Arial"/>
              </a:rPr>
              <a:t>&gt;&gt;&gt; from </a:t>
            </a:r>
            <a:r>
              <a:rPr lang="en-US" sz="1200" dirty="0" err="1" smtClean="0">
                <a:latin typeface="Arial"/>
                <a:cs typeface="Arial"/>
              </a:rPr>
              <a:t>Bio.Seq</a:t>
            </a:r>
            <a:r>
              <a:rPr lang="en-US" sz="1200" dirty="0" smtClean="0">
                <a:latin typeface="Arial"/>
                <a:cs typeface="Arial"/>
              </a:rPr>
              <a:t> import </a:t>
            </a:r>
            <a:r>
              <a:rPr lang="en-US" sz="1200" dirty="0" err="1" smtClean="0">
                <a:latin typeface="Arial"/>
                <a:cs typeface="Arial"/>
              </a:rPr>
              <a:t>MutableSeq</a:t>
            </a:r>
            <a:endParaRPr lang="en-US" sz="1200" dirty="0" smtClean="0">
              <a:latin typeface="Arial"/>
              <a:cs typeface="Arial"/>
            </a:endParaRPr>
          </a:p>
          <a:p>
            <a:r>
              <a:rPr lang="en-US" sz="1200" dirty="0" smtClean="0">
                <a:latin typeface="Arial"/>
                <a:cs typeface="Arial"/>
              </a:rPr>
              <a:t>&gt;&gt;&gt; from </a:t>
            </a:r>
            <a:r>
              <a:rPr lang="en-US" sz="1200" dirty="0" err="1" smtClean="0">
                <a:latin typeface="Arial"/>
                <a:cs typeface="Arial"/>
              </a:rPr>
              <a:t>Bio.Alphabet</a:t>
            </a:r>
            <a:r>
              <a:rPr lang="en-US" sz="1200" dirty="0" smtClean="0">
                <a:latin typeface="Arial"/>
                <a:cs typeface="Arial"/>
              </a:rPr>
              <a:t> import IUPAC</a:t>
            </a:r>
          </a:p>
          <a:p>
            <a:r>
              <a:rPr lang="en-US" sz="1200" dirty="0" smtClean="0">
                <a:latin typeface="Arial"/>
                <a:cs typeface="Arial"/>
              </a:rPr>
              <a:t>&gt;&gt;&gt; </a:t>
            </a:r>
            <a:r>
              <a:rPr lang="en-US" sz="1200" dirty="0" err="1" smtClean="0">
                <a:latin typeface="Arial"/>
                <a:cs typeface="Arial"/>
              </a:rPr>
              <a:t>mutable_seq</a:t>
            </a:r>
            <a:r>
              <a:rPr lang="en-US" sz="1200" dirty="0" smtClean="0">
                <a:latin typeface="Arial"/>
                <a:cs typeface="Arial"/>
              </a:rPr>
              <a:t> = </a:t>
            </a:r>
            <a:r>
              <a:rPr lang="en-US" sz="1200" dirty="0" err="1" smtClean="0">
                <a:latin typeface="Arial"/>
                <a:cs typeface="Arial"/>
              </a:rPr>
              <a:t>MutableSeq</a:t>
            </a:r>
            <a:r>
              <a:rPr lang="en-US" sz="1200" dirty="0" smtClean="0">
                <a:latin typeface="Arial"/>
                <a:cs typeface="Arial"/>
              </a:rPr>
              <a:t>("GCCATTGTAATGGGCCGCTGAAAGGGTGCCCGA", </a:t>
            </a:r>
            <a:r>
              <a:rPr lang="en-US" sz="1200" dirty="0" err="1" smtClean="0">
                <a:latin typeface="Arial"/>
                <a:cs typeface="Arial"/>
              </a:rPr>
              <a:t>IUPAC.unambiguous_dna</a:t>
            </a:r>
            <a:r>
              <a:rPr lang="en-US" sz="1200" dirty="0" smtClean="0">
                <a:latin typeface="Arial"/>
                <a:cs typeface="Arial"/>
              </a:rPr>
              <a:t>)</a:t>
            </a:r>
          </a:p>
          <a:p>
            <a:r>
              <a:rPr lang="mr-IN" sz="1200" dirty="0">
                <a:latin typeface="Arial"/>
                <a:cs typeface="Arial"/>
              </a:rPr>
              <a:t>&gt;&gt;&gt; mutable_seq</a:t>
            </a:r>
          </a:p>
          <a:p>
            <a:r>
              <a:rPr lang="mr-IN" sz="1200" dirty="0">
                <a:solidFill>
                  <a:srgbClr val="FF0000"/>
                </a:solidFill>
                <a:latin typeface="Arial"/>
                <a:cs typeface="Arial"/>
              </a:rPr>
              <a:t>MutableSeq('GCCATTGTAATGGGCCGCTGAAAGGGTGCCCGA', IUPACUnambiguousDNA()</a:t>
            </a:r>
            <a:r>
              <a:rPr lang="mr-IN" sz="1200" dirty="0" smtClean="0">
                <a:solidFill>
                  <a:srgbClr val="FF0000"/>
                </a:solidFill>
                <a:latin typeface="Arial"/>
                <a:cs typeface="Arial"/>
              </a:rPr>
              <a:t>)</a:t>
            </a:r>
            <a:endParaRPr lang="mr-IN" sz="1200" dirty="0">
              <a:solidFill>
                <a:srgbClr val="FF0000"/>
              </a:solidFill>
              <a:latin typeface="Arial"/>
              <a:cs typeface="Arial"/>
            </a:endParaRPr>
          </a:p>
        </p:txBody>
      </p:sp>
    </p:spTree>
    <p:extLst>
      <p:ext uri="{BB962C8B-B14F-4D97-AF65-F5344CB8AC3E}">
        <p14:creationId xmlns:p14="http://schemas.microsoft.com/office/powerpoint/2010/main" val="702922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279400" y="1236134"/>
            <a:ext cx="8644466" cy="498920"/>
          </a:xfrm>
        </p:spPr>
        <p:txBody>
          <a:bodyPr/>
          <a:lstStyle/>
          <a:p>
            <a:r>
              <a:rPr lang="en-US" dirty="0"/>
              <a:t>Either way will give you a sequence object which can be changed:</a:t>
            </a:r>
            <a:endParaRPr lang="fr-FR" dirty="0"/>
          </a:p>
        </p:txBody>
      </p:sp>
      <p:sp>
        <p:nvSpPr>
          <p:cNvPr id="4" name="Espace réservé de la date 3"/>
          <p:cNvSpPr>
            <a:spLocks noGrp="1"/>
          </p:cNvSpPr>
          <p:nvPr>
            <p:ph type="dt" sz="half" idx="10"/>
          </p:nvPr>
        </p:nvSpPr>
        <p:spPr/>
        <p:txBody>
          <a:bodyPr/>
          <a:lstStyle/>
          <a:p>
            <a:fld id="{816908AA-A60E-9D4B-A089-9B6A43B56327}"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31</a:t>
            </a:fld>
            <a:endParaRPr lang="fr-FR" dirty="0"/>
          </a:p>
        </p:txBody>
      </p:sp>
      <p:sp>
        <p:nvSpPr>
          <p:cNvPr id="7" name="ZoneTexte 6"/>
          <p:cNvSpPr txBox="1"/>
          <p:nvPr/>
        </p:nvSpPr>
        <p:spPr>
          <a:xfrm>
            <a:off x="279400" y="2830100"/>
            <a:ext cx="8644466" cy="175432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smtClean="0">
                <a:latin typeface="Arial"/>
                <a:cs typeface="Arial"/>
              </a:rPr>
              <a:t>&gt;</a:t>
            </a:r>
            <a:r>
              <a:rPr lang="mr-IN" sz="1200" dirty="0">
                <a:latin typeface="Arial"/>
                <a:cs typeface="Arial"/>
              </a:rPr>
              <a:t>&gt;&gt; mutable_seq[5] = "C"</a:t>
            </a:r>
          </a:p>
          <a:p>
            <a:r>
              <a:rPr lang="mr-IN" sz="1200" dirty="0">
                <a:latin typeface="Arial"/>
                <a:cs typeface="Arial"/>
              </a:rPr>
              <a:t>&gt;&gt;&gt; mutable_seq</a:t>
            </a:r>
          </a:p>
          <a:p>
            <a:r>
              <a:rPr lang="mr-IN" sz="1200" dirty="0">
                <a:solidFill>
                  <a:srgbClr val="FF0000"/>
                </a:solidFill>
                <a:latin typeface="Arial"/>
                <a:cs typeface="Arial"/>
              </a:rPr>
              <a:t>MutableSeq('GCCATCGTAATGGGCCGCTGAAAGGGTGCCCGA', IUPACUnambiguousDNA())</a:t>
            </a:r>
          </a:p>
          <a:p>
            <a:r>
              <a:rPr lang="mr-IN" sz="1200" dirty="0">
                <a:latin typeface="Arial"/>
                <a:cs typeface="Arial"/>
              </a:rPr>
              <a:t>&gt;&gt;&gt; mutable_seq.remove("T")</a:t>
            </a:r>
          </a:p>
          <a:p>
            <a:r>
              <a:rPr lang="mr-IN" sz="1200" dirty="0">
                <a:latin typeface="Arial"/>
                <a:cs typeface="Arial"/>
              </a:rPr>
              <a:t>&gt;&gt;&gt; mutable_seq</a:t>
            </a:r>
          </a:p>
          <a:p>
            <a:r>
              <a:rPr lang="mr-IN" sz="1200" dirty="0">
                <a:solidFill>
                  <a:srgbClr val="FF0000"/>
                </a:solidFill>
                <a:latin typeface="Arial"/>
                <a:cs typeface="Arial"/>
              </a:rPr>
              <a:t>MutableSeq('GCCACGTAATGGGCCGCTGAAAGGGTGCCCGA', IUPACUnambiguousDNA())</a:t>
            </a:r>
          </a:p>
          <a:p>
            <a:r>
              <a:rPr lang="mr-IN" sz="1200" dirty="0">
                <a:latin typeface="Arial"/>
                <a:cs typeface="Arial"/>
              </a:rPr>
              <a:t>&gt;&gt;&gt; mutable_seq.reverse()</a:t>
            </a:r>
          </a:p>
          <a:p>
            <a:r>
              <a:rPr lang="mr-IN" sz="1200" dirty="0">
                <a:latin typeface="Arial"/>
                <a:cs typeface="Arial"/>
              </a:rPr>
              <a:t>&gt;&gt;&gt; mutable_seq</a:t>
            </a:r>
          </a:p>
          <a:p>
            <a:r>
              <a:rPr lang="mr-IN" sz="1200" dirty="0">
                <a:solidFill>
                  <a:srgbClr val="FF0000"/>
                </a:solidFill>
                <a:latin typeface="Arial"/>
                <a:cs typeface="Arial"/>
              </a:rPr>
              <a:t>MutableSeq('AGCCCGTGGGAAAGTCGCCGGGTAATGCACCG', IUPACUnambiguousDNA()</a:t>
            </a:r>
            <a:r>
              <a:rPr lang="mr-IN" sz="1200" dirty="0" smtClean="0">
                <a:solidFill>
                  <a:srgbClr val="FF0000"/>
                </a:solidFill>
                <a:latin typeface="Arial"/>
                <a:cs typeface="Arial"/>
              </a:rPr>
              <a:t>)</a:t>
            </a:r>
            <a:endParaRPr lang="mr-IN" sz="1200" dirty="0">
              <a:solidFill>
                <a:srgbClr val="FF0000"/>
              </a:solidFill>
              <a:latin typeface="Arial"/>
              <a:cs typeface="Arial"/>
            </a:endParaRPr>
          </a:p>
        </p:txBody>
      </p:sp>
      <p:sp>
        <p:nvSpPr>
          <p:cNvPr id="8" name="ZoneTexte 7"/>
          <p:cNvSpPr txBox="1"/>
          <p:nvPr/>
        </p:nvSpPr>
        <p:spPr>
          <a:xfrm>
            <a:off x="279400" y="1853134"/>
            <a:ext cx="8644466" cy="1015663"/>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latin typeface="Arial"/>
                <a:cs typeface="Arial"/>
              </a:rPr>
              <a:t>&gt;&gt;&gt; from </a:t>
            </a:r>
            <a:r>
              <a:rPr lang="en-US" sz="1200" dirty="0" err="1" smtClean="0">
                <a:latin typeface="Arial"/>
                <a:cs typeface="Arial"/>
              </a:rPr>
              <a:t>Bio.Seq</a:t>
            </a:r>
            <a:r>
              <a:rPr lang="en-US" sz="1200" dirty="0" smtClean="0">
                <a:latin typeface="Arial"/>
                <a:cs typeface="Arial"/>
              </a:rPr>
              <a:t> import </a:t>
            </a:r>
            <a:r>
              <a:rPr lang="en-US" sz="1200" dirty="0" err="1" smtClean="0">
                <a:latin typeface="Arial"/>
                <a:cs typeface="Arial"/>
              </a:rPr>
              <a:t>MutableSeq</a:t>
            </a:r>
            <a:endParaRPr lang="en-US" sz="1200" dirty="0" smtClean="0">
              <a:latin typeface="Arial"/>
              <a:cs typeface="Arial"/>
            </a:endParaRPr>
          </a:p>
          <a:p>
            <a:r>
              <a:rPr lang="en-US" sz="1200" dirty="0" smtClean="0">
                <a:latin typeface="Arial"/>
                <a:cs typeface="Arial"/>
              </a:rPr>
              <a:t>&gt;&gt;&gt; from </a:t>
            </a:r>
            <a:r>
              <a:rPr lang="en-US" sz="1200" dirty="0" err="1" smtClean="0">
                <a:latin typeface="Arial"/>
                <a:cs typeface="Arial"/>
              </a:rPr>
              <a:t>Bio.Alphabet</a:t>
            </a:r>
            <a:r>
              <a:rPr lang="en-US" sz="1200" dirty="0" smtClean="0">
                <a:latin typeface="Arial"/>
                <a:cs typeface="Arial"/>
              </a:rPr>
              <a:t> import IUPAC</a:t>
            </a:r>
          </a:p>
          <a:p>
            <a:r>
              <a:rPr lang="en-US" sz="1200" dirty="0" smtClean="0">
                <a:latin typeface="Arial"/>
                <a:cs typeface="Arial"/>
              </a:rPr>
              <a:t>&gt;&gt;&gt; </a:t>
            </a:r>
            <a:r>
              <a:rPr lang="en-US" sz="1200" dirty="0" err="1" smtClean="0">
                <a:latin typeface="Arial"/>
                <a:cs typeface="Arial"/>
              </a:rPr>
              <a:t>mutable_seq</a:t>
            </a:r>
            <a:r>
              <a:rPr lang="en-US" sz="1200" dirty="0" smtClean="0">
                <a:latin typeface="Arial"/>
                <a:cs typeface="Arial"/>
              </a:rPr>
              <a:t> = </a:t>
            </a:r>
            <a:r>
              <a:rPr lang="en-US" sz="1200" dirty="0" err="1" smtClean="0">
                <a:latin typeface="Arial"/>
                <a:cs typeface="Arial"/>
              </a:rPr>
              <a:t>MutableSeq</a:t>
            </a:r>
            <a:r>
              <a:rPr lang="en-US" sz="1200" dirty="0" smtClean="0">
                <a:latin typeface="Arial"/>
                <a:cs typeface="Arial"/>
              </a:rPr>
              <a:t>("GCCATTGTAATGGGCCGCTGAAAGGGTGCCCGA", </a:t>
            </a:r>
            <a:r>
              <a:rPr lang="en-US" sz="1200" dirty="0" err="1" smtClean="0">
                <a:latin typeface="Arial"/>
                <a:cs typeface="Arial"/>
              </a:rPr>
              <a:t>IUPAC.unambiguous_dna</a:t>
            </a:r>
            <a:r>
              <a:rPr lang="en-US" sz="1200" dirty="0" smtClean="0">
                <a:latin typeface="Arial"/>
                <a:cs typeface="Arial"/>
              </a:rPr>
              <a:t>)</a:t>
            </a:r>
          </a:p>
          <a:p>
            <a:r>
              <a:rPr lang="mr-IN" sz="1200" dirty="0">
                <a:latin typeface="Arial"/>
                <a:cs typeface="Arial"/>
              </a:rPr>
              <a:t>&gt;&gt;&gt; mutable_seq</a:t>
            </a:r>
          </a:p>
          <a:p>
            <a:r>
              <a:rPr lang="mr-IN" sz="1200" dirty="0">
                <a:solidFill>
                  <a:srgbClr val="FF0000"/>
                </a:solidFill>
                <a:latin typeface="Arial"/>
                <a:cs typeface="Arial"/>
              </a:rPr>
              <a:t>MutableSeq('GCCATTGTAATGGGCCGCTGAAAGGGTGCCCGA', IUPACUnambiguousDNA()</a:t>
            </a:r>
            <a:r>
              <a:rPr lang="mr-IN" sz="1200" dirty="0" smtClean="0">
                <a:solidFill>
                  <a:srgbClr val="FF0000"/>
                </a:solidFill>
                <a:latin typeface="Arial"/>
                <a:cs typeface="Arial"/>
              </a:rPr>
              <a:t>)</a:t>
            </a:r>
            <a:endParaRPr lang="mr-IN" sz="1200" dirty="0">
              <a:solidFill>
                <a:srgbClr val="FF0000"/>
              </a:solidFill>
              <a:latin typeface="Arial"/>
              <a:cs typeface="Arial"/>
            </a:endParaRPr>
          </a:p>
        </p:txBody>
      </p:sp>
      <p:sp>
        <p:nvSpPr>
          <p:cNvPr id="9" name="Espace réservé du contenu 2"/>
          <p:cNvSpPr txBox="1">
            <a:spLocks/>
          </p:cNvSpPr>
          <p:nvPr/>
        </p:nvSpPr>
        <p:spPr>
          <a:xfrm>
            <a:off x="279400" y="4634814"/>
            <a:ext cx="8644466" cy="706434"/>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N</a:t>
            </a:r>
            <a:r>
              <a:rPr lang="en-US" dirty="0" smtClean="0"/>
              <a:t>ote </a:t>
            </a:r>
            <a:r>
              <a:rPr lang="en-US" dirty="0"/>
              <a:t>that unlike </a:t>
            </a:r>
            <a:r>
              <a:rPr lang="en-US" dirty="0" smtClean="0"/>
              <a:t>the </a:t>
            </a:r>
            <a:r>
              <a:rPr lang="en-US" dirty="0" err="1" smtClean="0"/>
              <a:t>Seq</a:t>
            </a:r>
            <a:r>
              <a:rPr lang="en-US" dirty="0"/>
              <a:t> </a:t>
            </a:r>
            <a:r>
              <a:rPr lang="en-US" dirty="0" smtClean="0"/>
              <a:t>object</a:t>
            </a:r>
            <a:r>
              <a:rPr lang="en-US" dirty="0"/>
              <a:t>, </a:t>
            </a:r>
            <a:r>
              <a:rPr lang="en-US" dirty="0" smtClean="0"/>
              <a:t>the </a:t>
            </a:r>
            <a:r>
              <a:rPr lang="en-US" dirty="0" err="1" smtClean="0"/>
              <a:t>MutableSeq</a:t>
            </a:r>
            <a:r>
              <a:rPr lang="en-US" dirty="0"/>
              <a:t> </a:t>
            </a:r>
            <a:r>
              <a:rPr lang="en-US" dirty="0" smtClean="0"/>
              <a:t>object's </a:t>
            </a:r>
            <a:r>
              <a:rPr lang="en-US" dirty="0"/>
              <a:t>methods </a:t>
            </a:r>
            <a:r>
              <a:rPr lang="en-US" dirty="0" smtClean="0"/>
              <a:t>like </a:t>
            </a:r>
            <a:r>
              <a:rPr lang="en-US" dirty="0" err="1" smtClean="0"/>
              <a:t>reverse_complement</a:t>
            </a:r>
            <a:r>
              <a:rPr lang="en-US" dirty="0"/>
              <a:t>(</a:t>
            </a:r>
            <a:r>
              <a:rPr lang="en-US" dirty="0" smtClean="0"/>
              <a:t>) and</a:t>
            </a:r>
            <a:r>
              <a:rPr lang="en-US" dirty="0"/>
              <a:t> </a:t>
            </a:r>
            <a:r>
              <a:rPr lang="en-US" dirty="0" smtClean="0"/>
              <a:t>reverse</a:t>
            </a:r>
            <a:r>
              <a:rPr lang="en-US" dirty="0"/>
              <a:t>(</a:t>
            </a:r>
            <a:r>
              <a:rPr lang="en-US" dirty="0" smtClean="0"/>
              <a:t>) act </a:t>
            </a:r>
            <a:r>
              <a:rPr lang="en-US" dirty="0"/>
              <a:t>in-situ!</a:t>
            </a:r>
          </a:p>
          <a:p>
            <a:endParaRPr lang="fr-FR" dirty="0"/>
          </a:p>
        </p:txBody>
      </p:sp>
      <p:sp>
        <p:nvSpPr>
          <p:cNvPr id="10" name="ZoneTexte 9"/>
          <p:cNvSpPr txBox="1"/>
          <p:nvPr/>
        </p:nvSpPr>
        <p:spPr>
          <a:xfrm>
            <a:off x="279400" y="5430282"/>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new_seq</a:t>
            </a:r>
            <a:r>
              <a:rPr lang="en-US" sz="1200" dirty="0"/>
              <a:t> = </a:t>
            </a:r>
            <a:r>
              <a:rPr lang="en-US" sz="1200" dirty="0" err="1"/>
              <a:t>mutable_seq.toseq</a:t>
            </a:r>
            <a:r>
              <a:rPr lang="en-US" sz="1200" dirty="0"/>
              <a:t>()</a:t>
            </a:r>
          </a:p>
          <a:p>
            <a:r>
              <a:rPr lang="en-US" sz="1200" dirty="0"/>
              <a:t>&gt;&gt;&gt; </a:t>
            </a:r>
            <a:r>
              <a:rPr lang="en-US" sz="1200" dirty="0" err="1"/>
              <a:t>new_seq</a:t>
            </a:r>
            <a:endParaRPr lang="en-US" sz="1200" dirty="0"/>
          </a:p>
          <a:p>
            <a:r>
              <a:rPr lang="en-US" sz="1200" dirty="0" err="1">
                <a:solidFill>
                  <a:srgbClr val="FF0000"/>
                </a:solidFill>
              </a:rPr>
              <a:t>Seq</a:t>
            </a:r>
            <a:r>
              <a:rPr lang="en-US" sz="1200" dirty="0">
                <a:solidFill>
                  <a:srgbClr val="FF0000"/>
                </a:solidFill>
              </a:rPr>
              <a:t>('AGCCCGTGGGAAAGTCGCCGGGTAATGCACCG', </a:t>
            </a:r>
            <a:r>
              <a:rPr lang="en-US" sz="1200" dirty="0" err="1">
                <a:solidFill>
                  <a:srgbClr val="FF0000"/>
                </a:solidFill>
              </a:rPr>
              <a:t>IUPACUnambiguousDNA</a:t>
            </a:r>
            <a:r>
              <a:rPr lang="en-US" sz="1200" dirty="0">
                <a:solidFill>
                  <a:srgbClr val="FF0000"/>
                </a:solidFill>
              </a:rPr>
              <a:t>())</a:t>
            </a:r>
          </a:p>
        </p:txBody>
      </p:sp>
    </p:spTree>
    <p:extLst>
      <p:ext uri="{BB962C8B-B14F-4D97-AF65-F5344CB8AC3E}">
        <p14:creationId xmlns:p14="http://schemas.microsoft.com/office/powerpoint/2010/main" val="685911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UnknowSeq</a:t>
            </a:r>
            <a:r>
              <a:rPr lang="fr-FR" dirty="0" smtClean="0"/>
              <a:t> </a:t>
            </a:r>
            <a:r>
              <a:rPr lang="fr-FR" dirty="0" err="1" smtClean="0"/>
              <a:t>objects</a:t>
            </a:r>
            <a:endParaRPr lang="fr-FR" dirty="0"/>
          </a:p>
        </p:txBody>
      </p:sp>
      <p:sp>
        <p:nvSpPr>
          <p:cNvPr id="3" name="Espace réservé du contenu 2"/>
          <p:cNvSpPr>
            <a:spLocks noGrp="1"/>
          </p:cNvSpPr>
          <p:nvPr>
            <p:ph idx="1"/>
          </p:nvPr>
        </p:nvSpPr>
        <p:spPr>
          <a:xfrm>
            <a:off x="279400" y="1236134"/>
            <a:ext cx="8644466" cy="1632942"/>
          </a:xfrm>
        </p:spPr>
        <p:txBody>
          <a:bodyPr/>
          <a:lstStyle/>
          <a:p>
            <a:r>
              <a:rPr lang="en-US" dirty="0" smtClean="0"/>
              <a:t>Subclass </a:t>
            </a:r>
            <a:r>
              <a:rPr lang="en-US" dirty="0"/>
              <a:t>of the </a:t>
            </a:r>
            <a:r>
              <a:rPr lang="en-US" dirty="0" smtClean="0"/>
              <a:t>basic </a:t>
            </a:r>
            <a:r>
              <a:rPr lang="en-US" dirty="0" err="1" smtClean="0"/>
              <a:t>Seq</a:t>
            </a:r>
            <a:r>
              <a:rPr lang="en-US" dirty="0"/>
              <a:t> </a:t>
            </a:r>
            <a:r>
              <a:rPr lang="en-US" dirty="0" smtClean="0"/>
              <a:t>object </a:t>
            </a:r>
          </a:p>
          <a:p>
            <a:r>
              <a:rPr lang="en-US" dirty="0" smtClean="0"/>
              <a:t>Represent </a:t>
            </a:r>
            <a:r>
              <a:rPr lang="en-US" dirty="0"/>
              <a:t>a sequence </a:t>
            </a:r>
            <a:r>
              <a:rPr lang="en-US" dirty="0" smtClean="0"/>
              <a:t>where we </a:t>
            </a:r>
            <a:r>
              <a:rPr lang="en-US" dirty="0"/>
              <a:t>know the length, but not the actual letters making it up. </a:t>
            </a:r>
            <a:endParaRPr lang="en-US" dirty="0" smtClean="0"/>
          </a:p>
          <a:p>
            <a:r>
              <a:rPr lang="en-US" dirty="0" smtClean="0"/>
              <a:t>Better than </a:t>
            </a:r>
            <a:r>
              <a:rPr lang="en-US" dirty="0" err="1" smtClean="0"/>
              <a:t>Seq</a:t>
            </a:r>
            <a:r>
              <a:rPr lang="en-US" dirty="0" smtClean="0"/>
              <a:t> object for memory</a:t>
            </a:r>
            <a:endParaRPr lang="en-US" dirty="0"/>
          </a:p>
          <a:p>
            <a:endParaRPr lang="en-US" dirty="0"/>
          </a:p>
          <a:p>
            <a:endParaRPr lang="fr-FR" dirty="0"/>
          </a:p>
        </p:txBody>
      </p:sp>
      <p:sp>
        <p:nvSpPr>
          <p:cNvPr id="4" name="Espace réservé de la date 3"/>
          <p:cNvSpPr>
            <a:spLocks noGrp="1"/>
          </p:cNvSpPr>
          <p:nvPr>
            <p:ph type="dt" sz="half" idx="10"/>
          </p:nvPr>
        </p:nvSpPr>
        <p:spPr/>
        <p:txBody>
          <a:bodyPr/>
          <a:lstStyle/>
          <a:p>
            <a:fld id="{FA7473CA-1C1D-5047-82A9-6D3164075AEC}"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32</a:t>
            </a:fld>
            <a:endParaRPr lang="fr-FR" dirty="0"/>
          </a:p>
        </p:txBody>
      </p:sp>
      <p:sp>
        <p:nvSpPr>
          <p:cNvPr id="7" name="ZoneTexte 6"/>
          <p:cNvSpPr txBox="1"/>
          <p:nvPr/>
        </p:nvSpPr>
        <p:spPr>
          <a:xfrm>
            <a:off x="279400" y="2359507"/>
            <a:ext cx="8644466" cy="156966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from Bio.Seq import UnknownSeq</a:t>
            </a:r>
          </a:p>
          <a:p>
            <a:r>
              <a:rPr lang="mr-IN" sz="1200" dirty="0">
                <a:latin typeface="Arial"/>
                <a:cs typeface="Arial"/>
              </a:rPr>
              <a:t>&gt;&gt;&gt; unk = UnknownSeq(20)</a:t>
            </a:r>
          </a:p>
          <a:p>
            <a:r>
              <a:rPr lang="mr-IN" sz="1200" dirty="0">
                <a:latin typeface="Arial"/>
                <a:cs typeface="Arial"/>
              </a:rPr>
              <a:t>&gt;&gt;&gt; unk</a:t>
            </a:r>
          </a:p>
          <a:p>
            <a:r>
              <a:rPr lang="mr-IN" sz="1200" dirty="0">
                <a:solidFill>
                  <a:srgbClr val="FF0000"/>
                </a:solidFill>
                <a:latin typeface="Arial"/>
                <a:cs typeface="Arial"/>
              </a:rPr>
              <a:t>UnknownSeq(20, alphabet = Alphabet(), character = '?')</a:t>
            </a:r>
          </a:p>
          <a:p>
            <a:r>
              <a:rPr lang="mr-IN" sz="1200" dirty="0">
                <a:latin typeface="Arial"/>
                <a:cs typeface="Arial"/>
              </a:rPr>
              <a:t>&gt;&gt;&gt; print(unk)</a:t>
            </a:r>
          </a:p>
          <a:p>
            <a:r>
              <a:rPr lang="mr-IN" sz="1200" dirty="0">
                <a:solidFill>
                  <a:srgbClr val="FF0000"/>
                </a:solidFill>
                <a:latin typeface="Arial"/>
                <a:cs typeface="Arial"/>
              </a:rPr>
              <a:t>????????????????????</a:t>
            </a:r>
          </a:p>
          <a:p>
            <a:r>
              <a:rPr lang="mr-IN" sz="1200" dirty="0">
                <a:latin typeface="Arial"/>
                <a:cs typeface="Arial"/>
              </a:rPr>
              <a:t>&gt;&gt;&gt; len(unk)</a:t>
            </a:r>
          </a:p>
          <a:p>
            <a:r>
              <a:rPr lang="mr-IN" sz="1200" dirty="0" smtClean="0">
                <a:solidFill>
                  <a:srgbClr val="FF0000"/>
                </a:solidFill>
                <a:latin typeface="Arial"/>
                <a:cs typeface="Arial"/>
              </a:rPr>
              <a:t>20</a:t>
            </a:r>
            <a:endParaRPr lang="fr-FR" sz="1200" dirty="0" smtClean="0">
              <a:solidFill>
                <a:srgbClr val="FF0000"/>
              </a:solidFill>
              <a:latin typeface="Arial"/>
              <a:cs typeface="Arial"/>
            </a:endParaRPr>
          </a:p>
        </p:txBody>
      </p:sp>
      <p:sp>
        <p:nvSpPr>
          <p:cNvPr id="8" name="ZoneTexte 7"/>
          <p:cNvSpPr txBox="1"/>
          <p:nvPr/>
        </p:nvSpPr>
        <p:spPr>
          <a:xfrm>
            <a:off x="283491" y="3986642"/>
            <a:ext cx="8640375" cy="697952"/>
          </a:xfrm>
          <a:prstGeom prst="rect">
            <a:avLst/>
          </a:prstGeom>
        </p:spPr>
        <p:txBody>
          <a:bodyPr vert="horz" lIns="91440" tIns="45720" rIns="91440" bIns="45720" rtlCol="0">
            <a:noAutofit/>
          </a:bodyPr>
          <a:lstStyle>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S</a:t>
            </a:r>
            <a:r>
              <a:rPr lang="en-US" dirty="0" smtClean="0"/>
              <a:t>pecify </a:t>
            </a:r>
            <a:r>
              <a:rPr lang="en-US" dirty="0"/>
              <a:t>an alphabet, meaning for nucleotide sequences the letter defaults to </a:t>
            </a:r>
            <a:r>
              <a:rPr lang="en-US" dirty="0" smtClean="0"/>
              <a:t>“N</a:t>
            </a:r>
            <a:r>
              <a:rPr lang="en-US" dirty="0"/>
              <a:t>" </a:t>
            </a:r>
            <a:r>
              <a:rPr lang="en-US" dirty="0" smtClean="0"/>
              <a:t>and for </a:t>
            </a:r>
            <a:r>
              <a:rPr lang="en-US" dirty="0"/>
              <a:t>proteins </a:t>
            </a:r>
            <a:r>
              <a:rPr lang="en-US" dirty="0" smtClean="0"/>
              <a:t>“X</a:t>
            </a:r>
            <a:r>
              <a:rPr lang="en-US" dirty="0"/>
              <a:t>", rather than just </a:t>
            </a:r>
            <a:r>
              <a:rPr lang="en-US" dirty="0" smtClean="0"/>
              <a:t>“?</a:t>
            </a:r>
            <a:r>
              <a:rPr lang="en-US" dirty="0"/>
              <a:t>"</a:t>
            </a:r>
          </a:p>
          <a:p>
            <a:endParaRPr lang="fr-FR" dirty="0"/>
          </a:p>
        </p:txBody>
      </p:sp>
      <p:sp>
        <p:nvSpPr>
          <p:cNvPr id="9" name="ZoneTexte 8"/>
          <p:cNvSpPr txBox="1"/>
          <p:nvPr/>
        </p:nvSpPr>
        <p:spPr>
          <a:xfrm>
            <a:off x="264477" y="4811907"/>
            <a:ext cx="8644466" cy="138499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from </a:t>
            </a:r>
            <a:r>
              <a:rPr lang="en-US" sz="1200" dirty="0" err="1"/>
              <a:t>Bio.Seq</a:t>
            </a:r>
            <a:r>
              <a:rPr lang="en-US" sz="1200" dirty="0"/>
              <a:t> import </a:t>
            </a:r>
            <a:r>
              <a:rPr lang="en-US" sz="1200" dirty="0" err="1"/>
              <a:t>UnknownSeq</a:t>
            </a:r>
            <a:endParaRPr lang="en-US" sz="1200" dirty="0"/>
          </a:p>
          <a:p>
            <a:r>
              <a:rPr lang="en-US" sz="1200" dirty="0"/>
              <a:t>&gt;&gt;&gt; from </a:t>
            </a:r>
            <a:r>
              <a:rPr lang="en-US" sz="1200" dirty="0" err="1"/>
              <a:t>Bio.Alphabet</a:t>
            </a:r>
            <a:r>
              <a:rPr lang="en-US" sz="1200" dirty="0"/>
              <a:t> import IUPAC</a:t>
            </a:r>
          </a:p>
          <a:p>
            <a:r>
              <a:rPr lang="en-US" sz="1200" dirty="0"/>
              <a:t>&gt;&gt;&gt; </a:t>
            </a:r>
            <a:r>
              <a:rPr lang="en-US" sz="1200" dirty="0" err="1"/>
              <a:t>unk_dna</a:t>
            </a:r>
            <a:r>
              <a:rPr lang="en-US" sz="1200" dirty="0"/>
              <a:t> = </a:t>
            </a:r>
            <a:r>
              <a:rPr lang="en-US" sz="1200" dirty="0" err="1"/>
              <a:t>UnknownSeq</a:t>
            </a:r>
            <a:r>
              <a:rPr lang="en-US" sz="1200" dirty="0"/>
              <a:t>(20, alphabet=</a:t>
            </a:r>
            <a:r>
              <a:rPr lang="en-US" sz="1200" dirty="0" err="1"/>
              <a:t>IUPAC.ambiguous_dna</a:t>
            </a:r>
            <a:r>
              <a:rPr lang="en-US" sz="1200" dirty="0"/>
              <a:t>)</a:t>
            </a:r>
          </a:p>
          <a:p>
            <a:r>
              <a:rPr lang="en-US" sz="1200" dirty="0"/>
              <a:t>&gt;&gt;&gt; </a:t>
            </a:r>
            <a:r>
              <a:rPr lang="en-US" sz="1200" dirty="0" err="1"/>
              <a:t>unk_dna</a:t>
            </a:r>
            <a:endParaRPr lang="en-US" sz="1200" dirty="0"/>
          </a:p>
          <a:p>
            <a:r>
              <a:rPr lang="en-US" sz="1200" dirty="0" err="1">
                <a:solidFill>
                  <a:srgbClr val="FF0000"/>
                </a:solidFill>
              </a:rPr>
              <a:t>UnknownSeq</a:t>
            </a:r>
            <a:r>
              <a:rPr lang="en-US" sz="1200" dirty="0">
                <a:solidFill>
                  <a:srgbClr val="FF0000"/>
                </a:solidFill>
              </a:rPr>
              <a:t>(20, alphabet = </a:t>
            </a:r>
            <a:r>
              <a:rPr lang="en-US" sz="1200" dirty="0" err="1">
                <a:solidFill>
                  <a:srgbClr val="FF0000"/>
                </a:solidFill>
              </a:rPr>
              <a:t>IUPACAmbiguousDNA</a:t>
            </a:r>
            <a:r>
              <a:rPr lang="en-US" sz="1200" dirty="0">
                <a:solidFill>
                  <a:srgbClr val="FF0000"/>
                </a:solidFill>
              </a:rPr>
              <a:t>(), character = 'N')</a:t>
            </a:r>
          </a:p>
          <a:p>
            <a:r>
              <a:rPr lang="en-US" sz="1200" dirty="0"/>
              <a:t>&gt;&gt;&gt; print(</a:t>
            </a:r>
            <a:r>
              <a:rPr lang="en-US" sz="1200" dirty="0" err="1"/>
              <a:t>unk_dna</a:t>
            </a:r>
            <a:r>
              <a:rPr lang="en-US" sz="1200" dirty="0"/>
              <a:t>)</a:t>
            </a:r>
          </a:p>
          <a:p>
            <a:r>
              <a:rPr lang="en-US" sz="1200" dirty="0" smtClean="0">
                <a:solidFill>
                  <a:srgbClr val="FF0000"/>
                </a:solidFill>
              </a:rPr>
              <a:t>NNNNNNNNNNNNNNNNNNNN</a:t>
            </a:r>
            <a:endParaRPr lang="en-US" sz="1200" dirty="0">
              <a:solidFill>
                <a:srgbClr val="FF0000"/>
              </a:solidFill>
            </a:endParaRPr>
          </a:p>
        </p:txBody>
      </p:sp>
    </p:spTree>
    <p:extLst>
      <p:ext uri="{BB962C8B-B14F-4D97-AF65-F5344CB8AC3E}">
        <p14:creationId xmlns:p14="http://schemas.microsoft.com/office/powerpoint/2010/main" val="4060957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9881040A-37B7-1E4F-8B8D-A8349C44DD58}"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33</a:t>
            </a:fld>
            <a:endParaRPr lang="fr-FR" dirty="0"/>
          </a:p>
        </p:txBody>
      </p:sp>
    </p:spTree>
    <p:extLst>
      <p:ext uri="{BB962C8B-B14F-4D97-AF65-F5344CB8AC3E}">
        <p14:creationId xmlns:p14="http://schemas.microsoft.com/office/powerpoint/2010/main" val="2632223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a:t>
            </a:r>
            <a:r>
              <a:rPr lang="en-US" dirty="0" smtClean="0"/>
              <a:t>class from </a:t>
            </a:r>
            <a:r>
              <a:rPr lang="en-US" dirty="0" err="1"/>
              <a:t>Bio.SeqRecord</a:t>
            </a:r>
            <a:endParaRPr lang="fr-FR" dirty="0"/>
          </a:p>
        </p:txBody>
      </p:sp>
      <p:sp>
        <p:nvSpPr>
          <p:cNvPr id="3" name="Espace réservé du contenu 2"/>
          <p:cNvSpPr>
            <a:spLocks noGrp="1"/>
          </p:cNvSpPr>
          <p:nvPr>
            <p:ph idx="1"/>
          </p:nvPr>
        </p:nvSpPr>
        <p:spPr/>
        <p:txBody>
          <a:bodyPr/>
          <a:lstStyle/>
          <a:p>
            <a:pPr algn="just"/>
            <a:r>
              <a:rPr lang="en-US" dirty="0"/>
              <a:t>A</a:t>
            </a:r>
            <a:r>
              <a:rPr lang="en-US" dirty="0" smtClean="0"/>
              <a:t>llows </a:t>
            </a:r>
            <a:r>
              <a:rPr lang="en-US" dirty="0"/>
              <a:t>higher level features such </a:t>
            </a:r>
            <a:r>
              <a:rPr lang="en-US" dirty="0" smtClean="0"/>
              <a:t>as identifiers </a:t>
            </a:r>
            <a:r>
              <a:rPr lang="en-US" dirty="0"/>
              <a:t>and features (</a:t>
            </a:r>
            <a:r>
              <a:rPr lang="en-US" dirty="0" smtClean="0"/>
              <a:t>as </a:t>
            </a:r>
            <a:r>
              <a:rPr lang="en-US" dirty="0" err="1" smtClean="0"/>
              <a:t>SeqFeature</a:t>
            </a:r>
            <a:r>
              <a:rPr lang="en-US" dirty="0"/>
              <a:t> </a:t>
            </a:r>
            <a:r>
              <a:rPr lang="en-US" dirty="0" smtClean="0"/>
              <a:t>objects</a:t>
            </a:r>
            <a:r>
              <a:rPr lang="en-US" dirty="0"/>
              <a:t>) to be associated with the sequence, and is used </a:t>
            </a:r>
            <a:r>
              <a:rPr lang="en-US" dirty="0" smtClean="0"/>
              <a:t>throughout the </a:t>
            </a:r>
            <a:r>
              <a:rPr lang="en-US" dirty="0"/>
              <a:t>sequence input/output </a:t>
            </a:r>
            <a:r>
              <a:rPr lang="en-US" dirty="0" smtClean="0"/>
              <a:t>interface </a:t>
            </a:r>
            <a:r>
              <a:rPr lang="en-US" dirty="0" err="1" smtClean="0"/>
              <a:t>Bio.SeqIO</a:t>
            </a:r>
            <a:r>
              <a:rPr lang="en-US" dirty="0"/>
              <a:t> </a:t>
            </a:r>
            <a:r>
              <a:rPr lang="en-US" dirty="0" smtClean="0"/>
              <a:t>described later.</a:t>
            </a:r>
          </a:p>
          <a:p>
            <a:pPr algn="just"/>
            <a:r>
              <a:rPr lang="en-US" dirty="0"/>
              <a:t>U</a:t>
            </a:r>
            <a:r>
              <a:rPr lang="en-US" dirty="0" smtClean="0"/>
              <a:t>sing richly annotated sequence data, say from </a:t>
            </a:r>
            <a:r>
              <a:rPr lang="en-US" dirty="0" err="1" smtClean="0"/>
              <a:t>GenBank</a:t>
            </a:r>
            <a:r>
              <a:rPr lang="en-US" dirty="0" smtClean="0"/>
              <a:t> or EMBL files,</a:t>
            </a:r>
          </a:p>
          <a:p>
            <a:pPr algn="just"/>
            <a:r>
              <a:rPr lang="en-US" dirty="0"/>
              <a:t>C</a:t>
            </a:r>
            <a:r>
              <a:rPr lang="en-US" dirty="0" smtClean="0"/>
              <a:t>over most things to do with the </a:t>
            </a:r>
            <a:r>
              <a:rPr lang="en-US" dirty="0" err="1" smtClean="0"/>
              <a:t>SeqRecord</a:t>
            </a:r>
            <a:r>
              <a:rPr lang="en-US" dirty="0" smtClean="0"/>
              <a:t> and </a:t>
            </a:r>
            <a:r>
              <a:rPr lang="en-US" dirty="0" err="1" smtClean="0"/>
              <a:t>SeqFeature</a:t>
            </a:r>
            <a:r>
              <a:rPr lang="en-US" dirty="0" smtClean="0"/>
              <a:t> objects</a:t>
            </a:r>
          </a:p>
          <a:p>
            <a:pPr algn="just"/>
            <a:r>
              <a:rPr lang="en-US" dirty="0"/>
              <a:t>R</a:t>
            </a:r>
            <a:r>
              <a:rPr lang="en-US" dirty="0" smtClean="0"/>
              <a:t>ead the </a:t>
            </a:r>
            <a:r>
              <a:rPr lang="en-US" dirty="0" err="1" smtClean="0"/>
              <a:t>SeqRecord</a:t>
            </a:r>
            <a:r>
              <a:rPr lang="en-US" dirty="0" smtClean="0"/>
              <a:t> wiki page (</a:t>
            </a:r>
            <a:r>
              <a:rPr lang="en-US" dirty="0" smtClean="0">
                <a:hlinkClick r:id="rId2"/>
              </a:rPr>
              <a:t>http://biopython.org/wiki/SeqRecord</a:t>
            </a:r>
            <a:r>
              <a:rPr lang="en-US" dirty="0" smtClean="0"/>
              <a:t>), and the built in documentation (also online </a:t>
            </a:r>
            <a:r>
              <a:rPr lang="en-US" dirty="0" err="1" smtClean="0"/>
              <a:t>SeqRecord</a:t>
            </a:r>
            <a:r>
              <a:rPr lang="en-US" dirty="0" smtClean="0"/>
              <a:t> and </a:t>
            </a:r>
            <a:r>
              <a:rPr lang="en-US" dirty="0" err="1" smtClean="0"/>
              <a:t>SeqFeature</a:t>
            </a:r>
            <a:r>
              <a:rPr lang="en-US" dirty="0" smtClean="0"/>
              <a:t>)</a:t>
            </a:r>
          </a:p>
          <a:p>
            <a:endParaRPr lang="fr-FR" dirty="0"/>
          </a:p>
        </p:txBody>
      </p:sp>
      <p:sp>
        <p:nvSpPr>
          <p:cNvPr id="4" name="Espace réservé de la date 3"/>
          <p:cNvSpPr>
            <a:spLocks noGrp="1"/>
          </p:cNvSpPr>
          <p:nvPr>
            <p:ph type="dt" sz="half" idx="10"/>
          </p:nvPr>
        </p:nvSpPr>
        <p:spPr/>
        <p:txBody>
          <a:bodyPr/>
          <a:lstStyle/>
          <a:p>
            <a:fld id="{3A313E42-2034-0C4C-90FA-CC733141D71F}"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34</a:t>
            </a:fld>
            <a:endParaRPr lang="fr-FR" dirty="0"/>
          </a:p>
        </p:txBody>
      </p:sp>
      <p:sp>
        <p:nvSpPr>
          <p:cNvPr id="7" name="ZoneTexte 6"/>
          <p:cNvSpPr txBox="1"/>
          <p:nvPr/>
        </p:nvSpPr>
        <p:spPr>
          <a:xfrm>
            <a:off x="264477" y="4811907"/>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Bio.SeqRecord</a:t>
            </a:r>
            <a:r>
              <a:rPr lang="en-US" sz="1200" dirty="0"/>
              <a:t> import </a:t>
            </a:r>
            <a:r>
              <a:rPr lang="en-US" sz="1200" dirty="0" err="1"/>
              <a:t>SeqRecord</a:t>
            </a:r>
            <a:endParaRPr lang="en-US" sz="1200" dirty="0"/>
          </a:p>
          <a:p>
            <a:r>
              <a:rPr lang="en-US" sz="1200" dirty="0"/>
              <a:t>&gt;&gt;&gt; help(</a:t>
            </a:r>
            <a:r>
              <a:rPr lang="en-US" sz="1200" dirty="0" err="1"/>
              <a:t>SeqRecord</a:t>
            </a:r>
            <a:r>
              <a:rPr lang="en-US" sz="1200" dirty="0"/>
              <a:t>)</a:t>
            </a:r>
          </a:p>
          <a:p>
            <a:r>
              <a:rPr lang="en-US" sz="1200" dirty="0"/>
              <a:t>...</a:t>
            </a:r>
          </a:p>
        </p:txBody>
      </p:sp>
    </p:spTree>
    <p:extLst>
      <p:ext uri="{BB962C8B-B14F-4D97-AF65-F5344CB8AC3E}">
        <p14:creationId xmlns:p14="http://schemas.microsoft.com/office/powerpoint/2010/main" val="2618163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The </a:t>
            </a:r>
            <a:r>
              <a:rPr lang="fr-FR" dirty="0" err="1" smtClean="0"/>
              <a:t>SeqRecord</a:t>
            </a:r>
            <a:r>
              <a:rPr lang="fr-FR" dirty="0" smtClean="0"/>
              <a:t> Object </a:t>
            </a:r>
            <a:r>
              <a:rPr lang="fr-FR" dirty="0" err="1" smtClean="0"/>
              <a:t>from</a:t>
            </a:r>
            <a:r>
              <a:rPr lang="fr-FR" dirty="0" smtClean="0"/>
              <a:t> </a:t>
            </a:r>
            <a:r>
              <a:rPr lang="en-US" dirty="0" err="1" smtClean="0"/>
              <a:t>Bio.SeqRecord</a:t>
            </a:r>
            <a:r>
              <a:rPr lang="en-US" dirty="0" smtClean="0"/>
              <a:t> module</a:t>
            </a:r>
            <a:endParaRPr lang="fr-FR" dirty="0"/>
          </a:p>
        </p:txBody>
      </p:sp>
      <p:sp>
        <p:nvSpPr>
          <p:cNvPr id="3" name="Espace réservé du contenu 2"/>
          <p:cNvSpPr>
            <a:spLocks noGrp="1"/>
          </p:cNvSpPr>
          <p:nvPr>
            <p:ph idx="1"/>
          </p:nvPr>
        </p:nvSpPr>
        <p:spPr>
          <a:xfrm>
            <a:off x="279400" y="1236134"/>
            <a:ext cx="8644466" cy="5317066"/>
          </a:xfrm>
        </p:spPr>
        <p:txBody>
          <a:bodyPr/>
          <a:lstStyle/>
          <a:p>
            <a:r>
              <a:rPr lang="en-US" dirty="0" smtClean="0">
                <a:solidFill>
                  <a:schemeClr val="accent1">
                    <a:lumMod val="75000"/>
                  </a:schemeClr>
                </a:solidFill>
              </a:rPr>
              <a:t>.</a:t>
            </a:r>
            <a:r>
              <a:rPr lang="en-US" dirty="0" err="1" smtClean="0">
                <a:solidFill>
                  <a:schemeClr val="accent1">
                    <a:lumMod val="75000"/>
                  </a:schemeClr>
                </a:solidFill>
              </a:rPr>
              <a:t>seq</a:t>
            </a:r>
            <a:r>
              <a:rPr lang="en-US" dirty="0">
                <a:solidFill>
                  <a:schemeClr val="accent1">
                    <a:lumMod val="75000"/>
                  </a:schemeClr>
                </a:solidFill>
              </a:rPr>
              <a:t> </a:t>
            </a:r>
            <a:r>
              <a:rPr lang="en-US" dirty="0" smtClean="0"/>
              <a:t>- The </a:t>
            </a:r>
            <a:r>
              <a:rPr lang="en-US" dirty="0"/>
              <a:t>sequence itself, typically </a:t>
            </a:r>
            <a:r>
              <a:rPr lang="en-US" dirty="0" smtClean="0"/>
              <a:t>a </a:t>
            </a:r>
            <a:r>
              <a:rPr lang="en-US" dirty="0" err="1" smtClean="0"/>
              <a:t>Seqobject</a:t>
            </a:r>
            <a:r>
              <a:rPr lang="en-US" dirty="0"/>
              <a:t>.</a:t>
            </a:r>
          </a:p>
          <a:p>
            <a:r>
              <a:rPr lang="en-US" dirty="0">
                <a:solidFill>
                  <a:srgbClr val="0076A8"/>
                </a:solidFill>
              </a:rPr>
              <a:t>.</a:t>
            </a:r>
            <a:r>
              <a:rPr lang="en-US" dirty="0" smtClean="0">
                <a:solidFill>
                  <a:srgbClr val="0076A8"/>
                </a:solidFill>
              </a:rPr>
              <a:t>id </a:t>
            </a:r>
            <a:r>
              <a:rPr lang="en-US" dirty="0" smtClean="0"/>
              <a:t>- The </a:t>
            </a:r>
            <a:r>
              <a:rPr lang="en-US" dirty="0"/>
              <a:t>primary ID used to identify the </a:t>
            </a:r>
            <a:r>
              <a:rPr lang="en-US" dirty="0" smtClean="0"/>
              <a:t>sequence </a:t>
            </a:r>
            <a:r>
              <a:rPr lang="mr-IN" dirty="0" smtClean="0"/>
              <a:t>–</a:t>
            </a:r>
            <a:r>
              <a:rPr lang="en-US" sz="1600" dirty="0" smtClean="0"/>
              <a:t> </a:t>
            </a:r>
            <a:r>
              <a:rPr lang="en-US" dirty="0"/>
              <a:t>string</a:t>
            </a:r>
            <a:endParaRPr lang="en-US" dirty="0" smtClean="0"/>
          </a:p>
          <a:p>
            <a:pPr lvl="1"/>
            <a:r>
              <a:rPr lang="en-US" sz="1600" dirty="0" smtClean="0"/>
              <a:t>(In </a:t>
            </a:r>
            <a:r>
              <a:rPr lang="en-US" sz="1600" dirty="0"/>
              <a:t>most cases this is something like </a:t>
            </a:r>
            <a:r>
              <a:rPr lang="en-US" sz="1600" dirty="0" smtClean="0"/>
              <a:t>an accession number).</a:t>
            </a:r>
            <a:endParaRPr lang="en-US" sz="1600" dirty="0"/>
          </a:p>
          <a:p>
            <a:r>
              <a:rPr lang="en-US" dirty="0" smtClean="0">
                <a:solidFill>
                  <a:srgbClr val="0076A8"/>
                </a:solidFill>
              </a:rPr>
              <a:t>.name </a:t>
            </a:r>
            <a:r>
              <a:rPr lang="mr-IN" dirty="0" smtClean="0"/>
              <a:t>–</a:t>
            </a:r>
            <a:r>
              <a:rPr lang="en-US" dirty="0" smtClean="0"/>
              <a:t> A “common" name/id for the sequence </a:t>
            </a:r>
            <a:r>
              <a:rPr lang="mr-IN" dirty="0" smtClean="0"/>
              <a:t>–</a:t>
            </a:r>
            <a:r>
              <a:rPr lang="en-US" sz="1600" dirty="0" smtClean="0"/>
              <a:t> </a:t>
            </a:r>
            <a:r>
              <a:rPr lang="en-US" dirty="0"/>
              <a:t>string</a:t>
            </a:r>
            <a:endParaRPr lang="en-US" dirty="0" smtClean="0"/>
          </a:p>
          <a:p>
            <a:pPr lvl="1"/>
            <a:r>
              <a:rPr lang="en-US" sz="1600" dirty="0" smtClean="0"/>
              <a:t>(In </a:t>
            </a:r>
            <a:r>
              <a:rPr lang="en-US" sz="1600" dirty="0"/>
              <a:t>some cases this will be the same as </a:t>
            </a:r>
            <a:r>
              <a:rPr lang="en-US" sz="1600" dirty="0" smtClean="0"/>
              <a:t>the accession </a:t>
            </a:r>
            <a:r>
              <a:rPr lang="en-US" sz="1600" dirty="0"/>
              <a:t>number, but it could also be a clone </a:t>
            </a:r>
            <a:r>
              <a:rPr lang="en-US" sz="1600" dirty="0" smtClean="0"/>
              <a:t>name). analogous </a:t>
            </a:r>
            <a:r>
              <a:rPr lang="en-US" sz="1600" dirty="0"/>
              <a:t>to the </a:t>
            </a:r>
            <a:r>
              <a:rPr lang="en-US" sz="1600" dirty="0" smtClean="0"/>
              <a:t>LOCUS id </a:t>
            </a:r>
            <a:r>
              <a:rPr lang="en-US" sz="1600" dirty="0"/>
              <a:t>in a </a:t>
            </a:r>
            <a:r>
              <a:rPr lang="en-US" sz="1600" dirty="0" err="1"/>
              <a:t>GenBank</a:t>
            </a:r>
            <a:r>
              <a:rPr lang="en-US" sz="1600" dirty="0"/>
              <a:t> record.</a:t>
            </a:r>
          </a:p>
          <a:p>
            <a:r>
              <a:rPr lang="en-US" dirty="0">
                <a:solidFill>
                  <a:srgbClr val="0076A8"/>
                </a:solidFill>
              </a:rPr>
              <a:t>.</a:t>
            </a:r>
            <a:r>
              <a:rPr lang="en-US" dirty="0" smtClean="0">
                <a:solidFill>
                  <a:srgbClr val="0076A8"/>
                </a:solidFill>
              </a:rPr>
              <a:t>description </a:t>
            </a:r>
            <a:r>
              <a:rPr lang="en-US" dirty="0" smtClean="0"/>
              <a:t>- A </a:t>
            </a:r>
            <a:r>
              <a:rPr lang="en-US" dirty="0"/>
              <a:t>human readable description or expressive name for the </a:t>
            </a:r>
            <a:r>
              <a:rPr lang="en-US" dirty="0" smtClean="0"/>
              <a:t>sequence -</a:t>
            </a:r>
            <a:r>
              <a:rPr lang="en-US" sz="1600" dirty="0" smtClean="0"/>
              <a:t> </a:t>
            </a:r>
            <a:r>
              <a:rPr lang="en-US" dirty="0" smtClean="0"/>
              <a:t>string</a:t>
            </a:r>
            <a:endParaRPr lang="en-US" dirty="0"/>
          </a:p>
          <a:p>
            <a:r>
              <a:rPr lang="en-US" dirty="0">
                <a:solidFill>
                  <a:srgbClr val="0076A8"/>
                </a:solidFill>
              </a:rPr>
              <a:t>.</a:t>
            </a:r>
            <a:r>
              <a:rPr lang="en-US" dirty="0" err="1" smtClean="0">
                <a:solidFill>
                  <a:srgbClr val="0076A8"/>
                </a:solidFill>
              </a:rPr>
              <a:t>letter_annotations</a:t>
            </a:r>
            <a:r>
              <a:rPr lang="en-US" dirty="0">
                <a:solidFill>
                  <a:srgbClr val="0076A8"/>
                </a:solidFill>
              </a:rPr>
              <a:t> </a:t>
            </a:r>
            <a:r>
              <a:rPr lang="en-US" dirty="0" smtClean="0"/>
              <a:t>- Holds </a:t>
            </a:r>
            <a:r>
              <a:rPr lang="en-US" dirty="0"/>
              <a:t>per-letter-annotations using a (restricted) dictionary of additional </a:t>
            </a:r>
            <a:r>
              <a:rPr lang="en-US" dirty="0" smtClean="0"/>
              <a:t>information about </a:t>
            </a:r>
            <a:r>
              <a:rPr lang="en-US" dirty="0"/>
              <a:t>the letters in the sequence. The keys are the name of the information, and the information </a:t>
            </a:r>
            <a:r>
              <a:rPr lang="en-US" dirty="0" smtClean="0"/>
              <a:t>is contained </a:t>
            </a:r>
            <a:r>
              <a:rPr lang="en-US" dirty="0"/>
              <a:t>in the value as a Python sequence (i.e. a list, tuple or string) with the same length </a:t>
            </a:r>
            <a:r>
              <a:rPr lang="en-US" dirty="0" smtClean="0"/>
              <a:t>as the </a:t>
            </a:r>
            <a:r>
              <a:rPr lang="en-US" dirty="0"/>
              <a:t>sequence itself. This is often used for quality scores (e.g. Section 20.1.6) or secondary </a:t>
            </a:r>
            <a:r>
              <a:rPr lang="en-US" dirty="0" smtClean="0"/>
              <a:t>structure information </a:t>
            </a:r>
            <a:r>
              <a:rPr lang="en-US" dirty="0"/>
              <a:t>(e.g. from Stockholm/PFAM alignment les).</a:t>
            </a:r>
          </a:p>
          <a:p>
            <a:endParaRPr lang="fr-FR" dirty="0"/>
          </a:p>
        </p:txBody>
      </p:sp>
      <p:sp>
        <p:nvSpPr>
          <p:cNvPr id="4" name="Espace réservé de la date 3"/>
          <p:cNvSpPr>
            <a:spLocks noGrp="1"/>
          </p:cNvSpPr>
          <p:nvPr>
            <p:ph type="dt" sz="half" idx="10"/>
          </p:nvPr>
        </p:nvSpPr>
        <p:spPr/>
        <p:txBody>
          <a:bodyPr/>
          <a:lstStyle/>
          <a:p>
            <a:fld id="{EF0CC369-8BF5-4447-A268-1A95D7BAF82B}"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35</a:t>
            </a:fld>
            <a:endParaRPr lang="fr-FR" dirty="0"/>
          </a:p>
        </p:txBody>
      </p:sp>
    </p:spTree>
    <p:extLst>
      <p:ext uri="{BB962C8B-B14F-4D97-AF65-F5344CB8AC3E}">
        <p14:creationId xmlns:p14="http://schemas.microsoft.com/office/powerpoint/2010/main" val="3867322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The </a:t>
            </a:r>
            <a:r>
              <a:rPr lang="fr-FR" dirty="0" err="1"/>
              <a:t>SeqRecord</a:t>
            </a:r>
            <a:r>
              <a:rPr lang="fr-FR" dirty="0"/>
              <a:t> </a:t>
            </a:r>
            <a:r>
              <a:rPr lang="fr-FR" dirty="0" smtClean="0"/>
              <a:t>Object (2)</a:t>
            </a:r>
            <a:endParaRPr lang="fr-FR" dirty="0"/>
          </a:p>
        </p:txBody>
      </p:sp>
      <p:sp>
        <p:nvSpPr>
          <p:cNvPr id="3" name="Espace réservé du contenu 2"/>
          <p:cNvSpPr>
            <a:spLocks noGrp="1"/>
          </p:cNvSpPr>
          <p:nvPr>
            <p:ph idx="1"/>
          </p:nvPr>
        </p:nvSpPr>
        <p:spPr/>
        <p:txBody>
          <a:bodyPr/>
          <a:lstStyle/>
          <a:p>
            <a:r>
              <a:rPr lang="en-US" dirty="0">
                <a:solidFill>
                  <a:srgbClr val="0076A8"/>
                </a:solidFill>
              </a:rPr>
              <a:t>.</a:t>
            </a:r>
            <a:r>
              <a:rPr lang="en-US" dirty="0" err="1">
                <a:solidFill>
                  <a:srgbClr val="0076A8"/>
                </a:solidFill>
              </a:rPr>
              <a:t>letter_annotations</a:t>
            </a:r>
            <a:r>
              <a:rPr lang="en-US" dirty="0">
                <a:solidFill>
                  <a:srgbClr val="0076A8"/>
                </a:solidFill>
              </a:rPr>
              <a:t> </a:t>
            </a:r>
            <a:r>
              <a:rPr lang="en-US" dirty="0"/>
              <a:t>- Holds per-letter-annotations using a (restricted) dictionary of additional information about the letters in the sequence. The keys are the name of the information, and the information is contained in the value as a Python sequence (i.e. a list, tuple or string) with the same length as the sequence itself. This is often used for quality scores (e.g. Section 20.1.6) or secondary structure information (e.g. from Stockholm/PFAM alignment </a:t>
            </a:r>
            <a:r>
              <a:rPr lang="en-US" dirty="0" smtClean="0"/>
              <a:t>files</a:t>
            </a:r>
            <a:r>
              <a:rPr lang="en-US" dirty="0"/>
              <a:t>)</a:t>
            </a:r>
            <a:r>
              <a:rPr lang="en-US" dirty="0" smtClean="0"/>
              <a:t>.</a:t>
            </a:r>
          </a:p>
          <a:p>
            <a:r>
              <a:rPr lang="en-US" dirty="0" smtClean="0">
                <a:solidFill>
                  <a:srgbClr val="0076A8"/>
                </a:solidFill>
              </a:rPr>
              <a:t>.annotations </a:t>
            </a:r>
            <a:r>
              <a:rPr lang="en-US" dirty="0" smtClean="0"/>
              <a:t>- A </a:t>
            </a:r>
            <a:r>
              <a:rPr lang="en-US" dirty="0"/>
              <a:t>dictionary of additional information about the sequence. The keys are the name </a:t>
            </a:r>
            <a:r>
              <a:rPr lang="en-US" dirty="0" smtClean="0"/>
              <a:t>of the </a:t>
            </a:r>
            <a:r>
              <a:rPr lang="en-US" dirty="0"/>
              <a:t>information, and the information is contained in the value. This allows the addition of </a:t>
            </a:r>
            <a:r>
              <a:rPr lang="en-US" dirty="0" smtClean="0"/>
              <a:t>more “unstructured</a:t>
            </a:r>
            <a:r>
              <a:rPr lang="en-US" dirty="0"/>
              <a:t>" information to the sequence.</a:t>
            </a:r>
          </a:p>
          <a:p>
            <a:r>
              <a:rPr lang="en-US" dirty="0">
                <a:solidFill>
                  <a:srgbClr val="0076A8"/>
                </a:solidFill>
              </a:rPr>
              <a:t>.</a:t>
            </a:r>
            <a:r>
              <a:rPr lang="en-US" dirty="0" smtClean="0">
                <a:solidFill>
                  <a:srgbClr val="0076A8"/>
                </a:solidFill>
              </a:rPr>
              <a:t>features </a:t>
            </a:r>
            <a:r>
              <a:rPr lang="en-US" dirty="0" smtClean="0"/>
              <a:t>- </a:t>
            </a:r>
            <a:r>
              <a:rPr lang="en-US" dirty="0"/>
              <a:t>A list </a:t>
            </a:r>
            <a:r>
              <a:rPr lang="en-US" dirty="0" smtClean="0"/>
              <a:t>of </a:t>
            </a:r>
            <a:r>
              <a:rPr lang="en-US" dirty="0" err="1" smtClean="0"/>
              <a:t>SeqFeature</a:t>
            </a:r>
            <a:r>
              <a:rPr lang="en-US" dirty="0"/>
              <a:t> </a:t>
            </a:r>
            <a:r>
              <a:rPr lang="en-US" dirty="0" smtClean="0"/>
              <a:t>objects </a:t>
            </a:r>
            <a:r>
              <a:rPr lang="en-US" dirty="0"/>
              <a:t>with more structured information about the features on a </a:t>
            </a:r>
            <a:r>
              <a:rPr lang="en-US" dirty="0" smtClean="0"/>
              <a:t>sequence (</a:t>
            </a:r>
            <a:r>
              <a:rPr lang="en-US" dirty="0"/>
              <a:t>e.g. position of genes on a genome, or domains on a protein sequence). The structure of </a:t>
            </a:r>
            <a:r>
              <a:rPr lang="en-US" dirty="0" smtClean="0"/>
              <a:t>sequence features </a:t>
            </a:r>
            <a:r>
              <a:rPr lang="en-US" dirty="0"/>
              <a:t>is described below in Section 4.3.</a:t>
            </a:r>
          </a:p>
          <a:p>
            <a:r>
              <a:rPr lang="en-US" dirty="0">
                <a:solidFill>
                  <a:srgbClr val="0076A8"/>
                </a:solidFill>
              </a:rPr>
              <a:t>.</a:t>
            </a:r>
            <a:r>
              <a:rPr lang="en-US" dirty="0" err="1" smtClean="0">
                <a:solidFill>
                  <a:srgbClr val="0076A8"/>
                </a:solidFill>
              </a:rPr>
              <a:t>dbxrefs</a:t>
            </a:r>
            <a:r>
              <a:rPr lang="en-US" dirty="0">
                <a:solidFill>
                  <a:srgbClr val="0076A8"/>
                </a:solidFill>
              </a:rPr>
              <a:t> </a:t>
            </a:r>
            <a:r>
              <a:rPr lang="en-US" dirty="0" smtClean="0"/>
              <a:t>- </a:t>
            </a:r>
            <a:r>
              <a:rPr lang="en-US" dirty="0"/>
              <a:t>A list of database cross-references as strings.</a:t>
            </a:r>
          </a:p>
          <a:p>
            <a:endParaRPr lang="fr-FR" dirty="0"/>
          </a:p>
        </p:txBody>
      </p:sp>
      <p:sp>
        <p:nvSpPr>
          <p:cNvPr id="4" name="Espace réservé de la date 3"/>
          <p:cNvSpPr>
            <a:spLocks noGrp="1"/>
          </p:cNvSpPr>
          <p:nvPr>
            <p:ph type="dt" sz="half" idx="10"/>
          </p:nvPr>
        </p:nvSpPr>
        <p:spPr/>
        <p:txBody>
          <a:bodyPr/>
          <a:lstStyle/>
          <a:p>
            <a:fld id="{4DC62012-9C0C-7143-9161-0A3C9CE79638}"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36</a:t>
            </a:fld>
            <a:endParaRPr lang="fr-FR" dirty="0"/>
          </a:p>
        </p:txBody>
      </p:sp>
    </p:spTree>
    <p:extLst>
      <p:ext uri="{BB962C8B-B14F-4D97-AF65-F5344CB8AC3E}">
        <p14:creationId xmlns:p14="http://schemas.microsoft.com/office/powerpoint/2010/main" val="4024458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Creating</a:t>
            </a:r>
            <a:r>
              <a:rPr lang="fr-FR" dirty="0" smtClean="0"/>
              <a:t> a </a:t>
            </a:r>
            <a:r>
              <a:rPr lang="fr-FR" dirty="0" err="1" smtClean="0"/>
              <a:t>SeqRecord</a:t>
            </a:r>
            <a:r>
              <a:rPr lang="fr-FR" dirty="0" smtClean="0"/>
              <a:t> </a:t>
            </a:r>
            <a:r>
              <a:rPr lang="fr-FR" dirty="0" err="1" smtClean="0"/>
              <a:t>from</a:t>
            </a:r>
            <a:r>
              <a:rPr lang="fr-FR" dirty="0" smtClean="0"/>
              <a:t> scratch</a:t>
            </a:r>
            <a:endParaRPr lang="fr-FR" dirty="0"/>
          </a:p>
        </p:txBody>
      </p:sp>
      <p:sp>
        <p:nvSpPr>
          <p:cNvPr id="3" name="Espace réservé du contenu 2"/>
          <p:cNvSpPr>
            <a:spLocks noGrp="1"/>
          </p:cNvSpPr>
          <p:nvPr>
            <p:ph idx="1"/>
          </p:nvPr>
        </p:nvSpPr>
        <p:spPr>
          <a:xfrm>
            <a:off x="279400" y="1236134"/>
            <a:ext cx="8644466" cy="1133973"/>
          </a:xfrm>
        </p:spPr>
        <p:txBody>
          <a:bodyPr/>
          <a:lstStyle/>
          <a:p>
            <a:r>
              <a:rPr lang="en-US" dirty="0"/>
              <a:t>Usually you won't create </a:t>
            </a:r>
            <a:r>
              <a:rPr lang="en-US" dirty="0" smtClean="0"/>
              <a:t>a </a:t>
            </a:r>
            <a:r>
              <a:rPr lang="en-US" dirty="0" err="1" smtClean="0"/>
              <a:t>SeqRecord</a:t>
            </a:r>
            <a:r>
              <a:rPr lang="en-US" dirty="0"/>
              <a:t> </a:t>
            </a:r>
            <a:r>
              <a:rPr lang="en-US" dirty="0" smtClean="0"/>
              <a:t>“by </a:t>
            </a:r>
            <a:r>
              <a:rPr lang="en-US" dirty="0"/>
              <a:t>hand"</a:t>
            </a:r>
            <a:r>
              <a:rPr lang="en-US" dirty="0" smtClean="0"/>
              <a:t>, but </a:t>
            </a:r>
            <a:r>
              <a:rPr lang="en-US" dirty="0"/>
              <a:t>instead </a:t>
            </a:r>
            <a:r>
              <a:rPr lang="en-US" dirty="0" smtClean="0"/>
              <a:t>use </a:t>
            </a:r>
            <a:r>
              <a:rPr lang="en-US" dirty="0" err="1" smtClean="0"/>
              <a:t>Bio.SeqIO</a:t>
            </a:r>
            <a:r>
              <a:rPr lang="en-US" dirty="0"/>
              <a:t> </a:t>
            </a:r>
            <a:r>
              <a:rPr lang="en-US" dirty="0" smtClean="0"/>
              <a:t>to </a:t>
            </a:r>
            <a:r>
              <a:rPr lang="en-US" dirty="0"/>
              <a:t>read in a </a:t>
            </a:r>
            <a:r>
              <a:rPr lang="en-US" dirty="0" smtClean="0"/>
              <a:t>sequence file </a:t>
            </a:r>
            <a:r>
              <a:rPr lang="en-US" dirty="0"/>
              <a:t>for </a:t>
            </a:r>
            <a:r>
              <a:rPr lang="en-US" dirty="0" smtClean="0"/>
              <a:t>you</a:t>
            </a:r>
          </a:p>
          <a:p>
            <a:r>
              <a:rPr lang="en-US" dirty="0" smtClean="0"/>
              <a:t>Create a </a:t>
            </a:r>
            <a:r>
              <a:rPr lang="en-US" dirty="0" err="1" smtClean="0"/>
              <a:t>SeqRecord</a:t>
            </a:r>
            <a:r>
              <a:rPr lang="en-US" dirty="0" smtClean="0"/>
              <a:t>  </a:t>
            </a:r>
            <a:endParaRPr lang="en-US" dirty="0"/>
          </a:p>
          <a:p>
            <a:endParaRPr lang="en-US" dirty="0"/>
          </a:p>
          <a:p>
            <a:endParaRPr lang="fr-FR" dirty="0"/>
          </a:p>
        </p:txBody>
      </p:sp>
      <p:sp>
        <p:nvSpPr>
          <p:cNvPr id="4" name="Espace réservé de la date 3"/>
          <p:cNvSpPr>
            <a:spLocks noGrp="1"/>
          </p:cNvSpPr>
          <p:nvPr>
            <p:ph type="dt" sz="half" idx="10"/>
          </p:nvPr>
        </p:nvSpPr>
        <p:spPr/>
        <p:txBody>
          <a:bodyPr/>
          <a:lstStyle/>
          <a:p>
            <a:fld id="{72741207-764C-004C-8831-C7E046B53622}"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37</a:t>
            </a:fld>
            <a:endParaRPr lang="fr-FR" dirty="0"/>
          </a:p>
        </p:txBody>
      </p:sp>
      <p:sp>
        <p:nvSpPr>
          <p:cNvPr id="7" name="ZoneTexte 6"/>
          <p:cNvSpPr txBox="1"/>
          <p:nvPr/>
        </p:nvSpPr>
        <p:spPr>
          <a:xfrm>
            <a:off x="279400" y="2464475"/>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a:t>
            </a:r>
            <a:r>
              <a:rPr lang="en-US" sz="1200" dirty="0" err="1"/>
              <a:t>simple_seq</a:t>
            </a:r>
            <a:r>
              <a:rPr lang="en-US" sz="1200" dirty="0"/>
              <a:t> = </a:t>
            </a:r>
            <a:r>
              <a:rPr lang="en-US" sz="1200" dirty="0" err="1"/>
              <a:t>Seq</a:t>
            </a:r>
            <a:r>
              <a:rPr lang="en-US" sz="1200" dirty="0"/>
              <a:t>("GATC")</a:t>
            </a:r>
          </a:p>
          <a:p>
            <a:r>
              <a:rPr lang="en-US" sz="1200" dirty="0"/>
              <a:t>&gt;&gt;&gt; from </a:t>
            </a:r>
            <a:r>
              <a:rPr lang="en-US" sz="1200" dirty="0" err="1"/>
              <a:t>Bio.SeqRecord</a:t>
            </a:r>
            <a:r>
              <a:rPr lang="en-US" sz="1200" dirty="0"/>
              <a:t> import </a:t>
            </a:r>
            <a:r>
              <a:rPr lang="en-US" sz="1200" dirty="0" err="1"/>
              <a:t>SeqRecord</a:t>
            </a:r>
            <a:endParaRPr lang="en-US" sz="1200" dirty="0"/>
          </a:p>
          <a:p>
            <a:r>
              <a:rPr lang="en-US" sz="1200" dirty="0"/>
              <a:t>&gt;&gt;&gt; </a:t>
            </a:r>
            <a:r>
              <a:rPr lang="en-US" sz="1200" dirty="0" err="1"/>
              <a:t>simple_seq_r</a:t>
            </a:r>
            <a:r>
              <a:rPr lang="en-US" sz="1200" dirty="0"/>
              <a:t> = </a:t>
            </a:r>
            <a:r>
              <a:rPr lang="en-US" sz="1200" dirty="0" err="1"/>
              <a:t>SeqRecord</a:t>
            </a:r>
            <a:r>
              <a:rPr lang="en-US" sz="1200" dirty="0"/>
              <a:t>(</a:t>
            </a:r>
            <a:r>
              <a:rPr lang="en-US" sz="1200" dirty="0" err="1"/>
              <a:t>simple_seq</a:t>
            </a:r>
            <a:r>
              <a:rPr lang="en-US" sz="1200" dirty="0"/>
              <a:t>)</a:t>
            </a:r>
          </a:p>
        </p:txBody>
      </p:sp>
      <p:sp>
        <p:nvSpPr>
          <p:cNvPr id="8" name="ZoneTexte 7"/>
          <p:cNvSpPr txBox="1"/>
          <p:nvPr/>
        </p:nvSpPr>
        <p:spPr>
          <a:xfrm>
            <a:off x="279400" y="3594851"/>
            <a:ext cx="8644466" cy="400110"/>
          </a:xfrm>
          <a:prstGeom prst="rect">
            <a:avLst/>
          </a:prstGeom>
        </p:spPr>
        <p:txBody>
          <a:bodyPr vert="horz" lIns="91440" tIns="45720" rIns="91440" bIns="45720" rtlCol="0">
            <a:noAutofit/>
          </a:bodyPr>
          <a:lstStyle>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Pass the id, name and description to the initialization function or create later</a:t>
            </a:r>
            <a:endParaRPr lang="fr-FR" dirty="0"/>
          </a:p>
        </p:txBody>
      </p:sp>
      <p:sp>
        <p:nvSpPr>
          <p:cNvPr id="9" name="ZoneTexte 8"/>
          <p:cNvSpPr txBox="1"/>
          <p:nvPr/>
        </p:nvSpPr>
        <p:spPr>
          <a:xfrm>
            <a:off x="279400" y="4397290"/>
            <a:ext cx="8644466" cy="163121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simple_seq_r.id</a:t>
            </a:r>
            <a:endParaRPr lang="en-US" sz="1200" dirty="0"/>
          </a:p>
          <a:p>
            <a:r>
              <a:rPr lang="en-US" sz="1200" dirty="0"/>
              <a:t>'&lt;unknown id&gt;'</a:t>
            </a:r>
          </a:p>
          <a:p>
            <a:r>
              <a:rPr lang="en-US" sz="1200" dirty="0"/>
              <a:t>&gt;&gt;&gt; </a:t>
            </a:r>
            <a:r>
              <a:rPr lang="en-US" sz="1200" dirty="0" err="1"/>
              <a:t>simple_seq_r.id</a:t>
            </a:r>
            <a:r>
              <a:rPr lang="en-US" sz="1200" dirty="0"/>
              <a:t> = "AC12345"</a:t>
            </a:r>
          </a:p>
          <a:p>
            <a:r>
              <a:rPr lang="en-US" sz="1200" dirty="0"/>
              <a:t>&gt;&gt;&gt; </a:t>
            </a:r>
            <a:r>
              <a:rPr lang="en-US" sz="1200" dirty="0" err="1"/>
              <a:t>simple_seq_r.description</a:t>
            </a:r>
            <a:r>
              <a:rPr lang="en-US" sz="1200" dirty="0"/>
              <a:t> = "Made up sequence I wish I could write a paper about"</a:t>
            </a:r>
          </a:p>
          <a:p>
            <a:r>
              <a:rPr lang="en-US" sz="1200" dirty="0"/>
              <a:t>&gt;&gt;&gt; print(</a:t>
            </a:r>
            <a:r>
              <a:rPr lang="en-US" sz="1200" dirty="0" err="1"/>
              <a:t>simple_seq_r.description</a:t>
            </a:r>
            <a:r>
              <a:rPr lang="en-US" sz="1200" dirty="0"/>
              <a:t>)</a:t>
            </a:r>
          </a:p>
          <a:p>
            <a:r>
              <a:rPr lang="en-US" sz="1200" dirty="0"/>
              <a:t>Made up sequence I wish I could write a paper about</a:t>
            </a:r>
          </a:p>
          <a:p>
            <a:r>
              <a:rPr lang="en-US" sz="1200" dirty="0"/>
              <a:t>&gt;&gt;&gt; </a:t>
            </a:r>
            <a:r>
              <a:rPr lang="en-US" sz="1200" dirty="0" err="1"/>
              <a:t>simple_seq_r.seq</a:t>
            </a:r>
            <a:endParaRPr lang="en-US" sz="1200" dirty="0"/>
          </a:p>
          <a:p>
            <a:r>
              <a:rPr lang="en-US" sz="1200" dirty="0" err="1"/>
              <a:t>Seq</a:t>
            </a:r>
            <a:r>
              <a:rPr lang="en-US" sz="1200" dirty="0"/>
              <a:t>('GATC', Alphabet())</a:t>
            </a:r>
          </a:p>
        </p:txBody>
      </p:sp>
    </p:spTree>
    <p:extLst>
      <p:ext uri="{BB962C8B-B14F-4D97-AF65-F5344CB8AC3E}">
        <p14:creationId xmlns:p14="http://schemas.microsoft.com/office/powerpoint/2010/main" val="7750213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Creating</a:t>
            </a:r>
            <a:r>
              <a:rPr lang="fr-FR" dirty="0" smtClean="0"/>
              <a:t> a </a:t>
            </a:r>
            <a:r>
              <a:rPr lang="fr-FR" dirty="0" err="1" smtClean="0"/>
              <a:t>SeqRecord</a:t>
            </a:r>
            <a:r>
              <a:rPr lang="fr-FR" dirty="0" smtClean="0"/>
              <a:t> </a:t>
            </a:r>
            <a:r>
              <a:rPr lang="fr-FR" dirty="0" err="1" smtClean="0"/>
              <a:t>from</a:t>
            </a:r>
            <a:r>
              <a:rPr lang="fr-FR" dirty="0" smtClean="0"/>
              <a:t> scratch(2)</a:t>
            </a:r>
            <a:endParaRPr lang="fr-FR" dirty="0"/>
          </a:p>
        </p:txBody>
      </p:sp>
      <p:sp>
        <p:nvSpPr>
          <p:cNvPr id="3" name="Espace réservé du contenu 2"/>
          <p:cNvSpPr>
            <a:spLocks noGrp="1"/>
          </p:cNvSpPr>
          <p:nvPr>
            <p:ph idx="1"/>
          </p:nvPr>
        </p:nvSpPr>
        <p:spPr>
          <a:xfrm>
            <a:off x="279400" y="1236134"/>
            <a:ext cx="8644466" cy="1133973"/>
          </a:xfrm>
        </p:spPr>
        <p:txBody>
          <a:bodyPr/>
          <a:lstStyle/>
          <a:p>
            <a:pPr algn="just"/>
            <a:r>
              <a:rPr lang="en-US" dirty="0"/>
              <a:t>I</a:t>
            </a:r>
            <a:r>
              <a:rPr lang="en-US" dirty="0" smtClean="0"/>
              <a:t>dentifier </a:t>
            </a:r>
            <a:r>
              <a:rPr lang="en-US" dirty="0"/>
              <a:t>is very important if you want to output </a:t>
            </a:r>
            <a:r>
              <a:rPr lang="en-US" dirty="0" smtClean="0"/>
              <a:t>your </a:t>
            </a:r>
            <a:r>
              <a:rPr lang="en-US" dirty="0" err="1" smtClean="0"/>
              <a:t>SeqRecord</a:t>
            </a:r>
            <a:r>
              <a:rPr lang="en-US" dirty="0"/>
              <a:t> </a:t>
            </a:r>
            <a:r>
              <a:rPr lang="en-US" dirty="0" smtClean="0"/>
              <a:t>to </a:t>
            </a:r>
            <a:r>
              <a:rPr lang="en-US" dirty="0"/>
              <a:t>a </a:t>
            </a:r>
            <a:r>
              <a:rPr lang="en-US" dirty="0" smtClean="0"/>
              <a:t>file</a:t>
            </a:r>
            <a:endParaRPr lang="en-US" dirty="0"/>
          </a:p>
          <a:p>
            <a:endParaRPr lang="en-US" dirty="0"/>
          </a:p>
          <a:p>
            <a:endParaRPr lang="fr-FR" dirty="0"/>
          </a:p>
        </p:txBody>
      </p:sp>
      <p:sp>
        <p:nvSpPr>
          <p:cNvPr id="4" name="Espace réservé de la date 3"/>
          <p:cNvSpPr>
            <a:spLocks noGrp="1"/>
          </p:cNvSpPr>
          <p:nvPr>
            <p:ph type="dt" sz="half" idx="10"/>
          </p:nvPr>
        </p:nvSpPr>
        <p:spPr/>
        <p:txBody>
          <a:bodyPr/>
          <a:lstStyle/>
          <a:p>
            <a:fld id="{A9AA8C93-4125-7549-8839-0DEE7F7186D5}"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38</a:t>
            </a:fld>
            <a:endParaRPr lang="fr-FR" dirty="0"/>
          </a:p>
        </p:txBody>
      </p:sp>
      <p:sp>
        <p:nvSpPr>
          <p:cNvPr id="7" name="ZoneTexte 6"/>
          <p:cNvSpPr txBox="1"/>
          <p:nvPr/>
        </p:nvSpPr>
        <p:spPr>
          <a:xfrm>
            <a:off x="279400" y="1727360"/>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a:t>
            </a:r>
            <a:r>
              <a:rPr lang="en-US" sz="1200" dirty="0" err="1"/>
              <a:t>simple_seq</a:t>
            </a:r>
            <a:r>
              <a:rPr lang="en-US" sz="1200" dirty="0"/>
              <a:t> = </a:t>
            </a:r>
            <a:r>
              <a:rPr lang="en-US" sz="1200" dirty="0" err="1"/>
              <a:t>Seq</a:t>
            </a:r>
            <a:r>
              <a:rPr lang="en-US" sz="1200" dirty="0"/>
              <a:t>("GATC")</a:t>
            </a:r>
          </a:p>
          <a:p>
            <a:r>
              <a:rPr lang="en-US" sz="1200" dirty="0"/>
              <a:t>&gt;&gt;&gt; from </a:t>
            </a:r>
            <a:r>
              <a:rPr lang="en-US" sz="1200" dirty="0" err="1"/>
              <a:t>Bio.SeqRecord</a:t>
            </a:r>
            <a:r>
              <a:rPr lang="en-US" sz="1200" dirty="0"/>
              <a:t> import </a:t>
            </a:r>
            <a:r>
              <a:rPr lang="en-US" sz="1200" dirty="0" err="1"/>
              <a:t>SeqRecord</a:t>
            </a:r>
            <a:endParaRPr lang="en-US" sz="1200" dirty="0"/>
          </a:p>
          <a:p>
            <a:r>
              <a:rPr lang="en-US" sz="1200" dirty="0"/>
              <a:t>&gt;&gt;&gt; </a:t>
            </a:r>
            <a:r>
              <a:rPr lang="en-US" sz="1200" dirty="0" err="1"/>
              <a:t>simple_seq_r</a:t>
            </a:r>
            <a:r>
              <a:rPr lang="en-US" sz="1200" dirty="0"/>
              <a:t> = </a:t>
            </a:r>
            <a:r>
              <a:rPr lang="en-US" sz="1200" dirty="0" err="1"/>
              <a:t>SeqRecord</a:t>
            </a:r>
            <a:r>
              <a:rPr lang="en-US" sz="1200" dirty="0"/>
              <a:t>(</a:t>
            </a:r>
            <a:r>
              <a:rPr lang="en-US" sz="1200" dirty="0" err="1"/>
              <a:t>simple_seq</a:t>
            </a:r>
            <a:r>
              <a:rPr lang="en-US" sz="1200" dirty="0"/>
              <a:t>, id="AC12345")</a:t>
            </a:r>
          </a:p>
        </p:txBody>
      </p:sp>
      <p:sp>
        <p:nvSpPr>
          <p:cNvPr id="8" name="ZoneTexte 7"/>
          <p:cNvSpPr txBox="1"/>
          <p:nvPr/>
        </p:nvSpPr>
        <p:spPr>
          <a:xfrm>
            <a:off x="279400" y="2569697"/>
            <a:ext cx="8644466" cy="400110"/>
          </a:xfrm>
          <a:prstGeom prst="rect">
            <a:avLst/>
          </a:prstGeom>
        </p:spPr>
        <p:txBody>
          <a:bodyPr vert="horz" lIns="91440" tIns="45720" rIns="91440" bIns="45720" rtlCol="0">
            <a:noAutofit/>
          </a:bodyPr>
          <a:lstStyle>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algn="just"/>
            <a:r>
              <a:rPr lang="fr-FR" dirty="0" err="1" smtClean="0"/>
              <a:t>T</a:t>
            </a:r>
            <a:r>
              <a:rPr lang="en-US" dirty="0" smtClean="0"/>
              <a:t>he</a:t>
            </a:r>
            <a:r>
              <a:rPr lang="en-US" dirty="0"/>
              <a:t> </a:t>
            </a:r>
            <a:r>
              <a:rPr lang="en-US" dirty="0" err="1" smtClean="0"/>
              <a:t>SeqRecord</a:t>
            </a:r>
            <a:r>
              <a:rPr lang="en-US" dirty="0"/>
              <a:t> </a:t>
            </a:r>
            <a:r>
              <a:rPr lang="en-US" dirty="0" smtClean="0"/>
              <a:t>has </a:t>
            </a:r>
            <a:r>
              <a:rPr lang="en-US" dirty="0"/>
              <a:t>an dictionary </a:t>
            </a:r>
            <a:r>
              <a:rPr lang="en-US" dirty="0" smtClean="0"/>
              <a:t>attribute annotations</a:t>
            </a:r>
            <a:endParaRPr lang="en-US" dirty="0"/>
          </a:p>
        </p:txBody>
      </p:sp>
      <p:sp>
        <p:nvSpPr>
          <p:cNvPr id="9" name="ZoneTexte 8"/>
          <p:cNvSpPr txBox="1"/>
          <p:nvPr/>
        </p:nvSpPr>
        <p:spPr>
          <a:xfrm>
            <a:off x="279400" y="3059143"/>
            <a:ext cx="8644466" cy="104644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simple_seq_r.annotations</a:t>
            </a:r>
            <a:r>
              <a:rPr lang="en-US" sz="1200" dirty="0"/>
              <a:t>["evidence"] = "None. I just made it up."</a:t>
            </a:r>
          </a:p>
          <a:p>
            <a:r>
              <a:rPr lang="en-US" sz="1200" dirty="0"/>
              <a:t>&gt;&gt;&gt; print(</a:t>
            </a:r>
            <a:r>
              <a:rPr lang="en-US" sz="1200" dirty="0" err="1"/>
              <a:t>simple_seq_r.annotations</a:t>
            </a:r>
            <a:r>
              <a:rPr lang="en-US" sz="1200" dirty="0"/>
              <a:t>)</a:t>
            </a:r>
          </a:p>
          <a:p>
            <a:r>
              <a:rPr lang="en-US" sz="1200" dirty="0"/>
              <a:t>{'evidence': 'None. I just made it up.'}</a:t>
            </a:r>
          </a:p>
          <a:p>
            <a:r>
              <a:rPr lang="en-US" sz="1200" dirty="0"/>
              <a:t>&gt;&gt;&gt; print(</a:t>
            </a:r>
            <a:r>
              <a:rPr lang="en-US" sz="1200" dirty="0" err="1"/>
              <a:t>simple_seq_r.annotations</a:t>
            </a:r>
            <a:r>
              <a:rPr lang="en-US" sz="1200" dirty="0"/>
              <a:t>["evidence"])</a:t>
            </a:r>
          </a:p>
          <a:p>
            <a:r>
              <a:rPr lang="en-US" sz="1200" dirty="0"/>
              <a:t>None. I just made it up.</a:t>
            </a:r>
          </a:p>
        </p:txBody>
      </p:sp>
      <p:sp>
        <p:nvSpPr>
          <p:cNvPr id="10" name="ZoneTexte 9"/>
          <p:cNvSpPr txBox="1"/>
          <p:nvPr/>
        </p:nvSpPr>
        <p:spPr>
          <a:xfrm>
            <a:off x="279400" y="4275264"/>
            <a:ext cx="8644466" cy="1015663"/>
          </a:xfrm>
          <a:prstGeom prst="rect">
            <a:avLst/>
          </a:prstGeom>
        </p:spPr>
        <p:txBody>
          <a:bodyPr vert="horz" lIns="91440" tIns="45720" rIns="91440" bIns="45720" rtlCol="0">
            <a:noAutofit/>
          </a:bodyPr>
          <a:lstStyle>
            <a:defPPr>
              <a:defRPr lang="fr-FR"/>
            </a:defPPr>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algn="just"/>
            <a:r>
              <a:rPr lang="en-US" dirty="0"/>
              <a:t>Working with per-letter-annotations is similar, </a:t>
            </a:r>
            <a:r>
              <a:rPr lang="en-US" dirty="0" err="1"/>
              <a:t>letter_annotations</a:t>
            </a:r>
            <a:r>
              <a:rPr lang="en-US" dirty="0"/>
              <a:t> is a dictionary like attribute which will let you assign any Python sequence (i.e. a string, list or tuple) which has the same length as the sequence</a:t>
            </a:r>
            <a:endParaRPr lang="fr-FR" dirty="0"/>
          </a:p>
        </p:txBody>
      </p:sp>
      <p:sp>
        <p:nvSpPr>
          <p:cNvPr id="11" name="ZoneTexte 10"/>
          <p:cNvSpPr txBox="1"/>
          <p:nvPr/>
        </p:nvSpPr>
        <p:spPr>
          <a:xfrm>
            <a:off x="279400" y="5377526"/>
            <a:ext cx="8644466" cy="104644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simple_seq_r.letter_annotations</a:t>
            </a:r>
            <a:r>
              <a:rPr lang="en-US" sz="1200" dirty="0"/>
              <a:t>["</a:t>
            </a:r>
            <a:r>
              <a:rPr lang="en-US" sz="1200" dirty="0" err="1"/>
              <a:t>phred_quality</a:t>
            </a:r>
            <a:r>
              <a:rPr lang="en-US" sz="1200" dirty="0"/>
              <a:t>"] = [40, 40, 38, 30]</a:t>
            </a:r>
          </a:p>
          <a:p>
            <a:r>
              <a:rPr lang="en-US" sz="1200" dirty="0"/>
              <a:t>&gt;&gt;&gt; print(</a:t>
            </a:r>
            <a:r>
              <a:rPr lang="en-US" sz="1200" dirty="0" err="1"/>
              <a:t>simple_seq_r.letter_annotations</a:t>
            </a:r>
            <a:r>
              <a:rPr lang="en-US" sz="1200" dirty="0"/>
              <a:t>)</a:t>
            </a:r>
          </a:p>
          <a:p>
            <a:r>
              <a:rPr lang="en-US" sz="1200" dirty="0"/>
              <a:t>{'</a:t>
            </a:r>
            <a:r>
              <a:rPr lang="en-US" sz="1200" dirty="0" err="1"/>
              <a:t>phred_quality</a:t>
            </a:r>
            <a:r>
              <a:rPr lang="en-US" sz="1200" dirty="0"/>
              <a:t>': [40, 40, 38, 30]}</a:t>
            </a:r>
          </a:p>
          <a:p>
            <a:r>
              <a:rPr lang="en-US" sz="1200" dirty="0"/>
              <a:t>&gt;&gt;&gt; print(</a:t>
            </a:r>
            <a:r>
              <a:rPr lang="en-US" sz="1200" dirty="0" err="1"/>
              <a:t>simple_seq_r.letter_annotations</a:t>
            </a:r>
            <a:r>
              <a:rPr lang="en-US" sz="1200" dirty="0"/>
              <a:t>["</a:t>
            </a:r>
            <a:r>
              <a:rPr lang="en-US" sz="1200" dirty="0" err="1"/>
              <a:t>phred_quality</a:t>
            </a:r>
            <a:r>
              <a:rPr lang="en-US" sz="1200" dirty="0"/>
              <a:t>"])</a:t>
            </a:r>
          </a:p>
          <a:p>
            <a:r>
              <a:rPr lang="en-US" sz="1200" dirty="0"/>
              <a:t>[40, 40, 38, 30]</a:t>
            </a:r>
          </a:p>
        </p:txBody>
      </p:sp>
    </p:spTree>
    <p:extLst>
      <p:ext uri="{BB962C8B-B14F-4D97-AF65-F5344CB8AC3E}">
        <p14:creationId xmlns:p14="http://schemas.microsoft.com/office/powerpoint/2010/main" val="39047866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objects from FASTA </a:t>
            </a:r>
            <a:r>
              <a:rPr lang="en-US" dirty="0" smtClean="0"/>
              <a:t>files</a:t>
            </a:r>
            <a:endParaRPr lang="fr-FR" dirty="0"/>
          </a:p>
        </p:txBody>
      </p:sp>
      <p:sp>
        <p:nvSpPr>
          <p:cNvPr id="4" name="Espace réservé de la date 3"/>
          <p:cNvSpPr>
            <a:spLocks noGrp="1"/>
          </p:cNvSpPr>
          <p:nvPr>
            <p:ph type="dt" sz="half" idx="10"/>
          </p:nvPr>
        </p:nvSpPr>
        <p:spPr/>
        <p:txBody>
          <a:bodyPr/>
          <a:lstStyle/>
          <a:p>
            <a:fld id="{E9217AA4-221F-3F48-9D30-1F4C1B4927C2}"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39</a:t>
            </a:fld>
            <a:endParaRPr lang="fr-FR" dirty="0"/>
          </a:p>
        </p:txBody>
      </p:sp>
      <p:sp>
        <p:nvSpPr>
          <p:cNvPr id="7" name="Espace réservé du contenu 2"/>
          <p:cNvSpPr>
            <a:spLocks noGrp="1"/>
          </p:cNvSpPr>
          <p:nvPr>
            <p:ph idx="1"/>
          </p:nvPr>
        </p:nvSpPr>
        <p:spPr>
          <a:xfrm>
            <a:off x="279400" y="941294"/>
            <a:ext cx="8644466" cy="759745"/>
          </a:xfrm>
        </p:spPr>
        <p:txBody>
          <a:bodyPr/>
          <a:lstStyle/>
          <a:p>
            <a:r>
              <a:rPr lang="en-US" dirty="0">
                <a:hlinkClick r:id="rId2"/>
              </a:rPr>
              <a:t>https://</a:t>
            </a:r>
            <a:r>
              <a:rPr lang="en-US" dirty="0" err="1">
                <a:hlinkClick r:id="rId2"/>
              </a:rPr>
              <a:t>github.com</a:t>
            </a:r>
            <a:r>
              <a:rPr lang="en-US" dirty="0">
                <a:hlinkClick r:id="rId2"/>
              </a:rPr>
              <a:t>/</a:t>
            </a:r>
            <a:r>
              <a:rPr lang="en-US" dirty="0" err="1">
                <a:hlinkClick r:id="rId2"/>
              </a:rPr>
              <a:t>biopython</a:t>
            </a:r>
            <a:r>
              <a:rPr lang="en-US" dirty="0">
                <a:hlinkClick r:id="rId2"/>
              </a:rPr>
              <a:t>/</a:t>
            </a:r>
            <a:r>
              <a:rPr lang="en-US" dirty="0" err="1">
                <a:hlinkClick r:id="rId2"/>
              </a:rPr>
              <a:t>biopython</a:t>
            </a:r>
            <a:r>
              <a:rPr lang="en-US" dirty="0">
                <a:hlinkClick r:id="rId2"/>
              </a:rPr>
              <a:t>/blob/master/Tests/</a:t>
            </a:r>
            <a:r>
              <a:rPr lang="en-US" dirty="0" err="1">
                <a:hlinkClick r:id="rId2"/>
              </a:rPr>
              <a:t>GenBank</a:t>
            </a:r>
            <a:r>
              <a:rPr lang="en-US" dirty="0">
                <a:hlinkClick r:id="rId2"/>
              </a:rPr>
              <a:t>/NC_005816</a:t>
            </a:r>
            <a:r>
              <a:rPr lang="en-US" dirty="0" smtClean="0">
                <a:hlinkClick r:id="rId2"/>
              </a:rPr>
              <a:t>.fna</a:t>
            </a:r>
            <a:endParaRPr lang="fr-FR" dirty="0"/>
          </a:p>
        </p:txBody>
      </p:sp>
      <p:sp>
        <p:nvSpPr>
          <p:cNvPr id="8" name="ZoneTexte 7"/>
          <p:cNvSpPr txBox="1"/>
          <p:nvPr/>
        </p:nvSpPr>
        <p:spPr>
          <a:xfrm>
            <a:off x="279400" y="1703299"/>
            <a:ext cx="8644466" cy="138499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a:t>
            </a:r>
            <a:r>
              <a:rPr lang="en-US" sz="1200" dirty="0" err="1"/>
              <a:t>SeqIO.read</a:t>
            </a:r>
            <a:r>
              <a:rPr lang="en-US" sz="1200" dirty="0"/>
              <a:t>("NC_005816.fna", "</a:t>
            </a:r>
            <a:r>
              <a:rPr lang="en-US" sz="1200" dirty="0" err="1"/>
              <a:t>fasta</a:t>
            </a:r>
            <a:r>
              <a:rPr lang="en-US" sz="1200" dirty="0"/>
              <a:t>")</a:t>
            </a:r>
          </a:p>
          <a:p>
            <a:r>
              <a:rPr lang="en-US" sz="1200" dirty="0"/>
              <a:t>&gt;&gt;&gt; record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('TGTAACGAACGGTGCAATAGTGATCCACACCCAACGCCTGAAATCAGATCCAGG...CTG',</a:t>
            </a:r>
          </a:p>
          <a:p>
            <a:r>
              <a:rPr lang="en-US" sz="1200" dirty="0" err="1">
                <a:solidFill>
                  <a:srgbClr val="FF0000"/>
                </a:solidFill>
              </a:rPr>
              <a:t>SingleLetterAlphabet</a:t>
            </a:r>
            <a:r>
              <a:rPr lang="en-US" sz="1200" dirty="0">
                <a:solidFill>
                  <a:srgbClr val="FF0000"/>
                </a:solidFill>
              </a:rPr>
              <a:t>()), id='gi|45478711|ref|NC_005816.1|', name='gi|45478711|ref|NC_005816.1|',</a:t>
            </a:r>
          </a:p>
          <a:p>
            <a:r>
              <a:rPr lang="en-US" sz="1200" dirty="0">
                <a:solidFill>
                  <a:srgbClr val="FF0000"/>
                </a:solidFill>
              </a:rPr>
              <a:t>description='gi|45478711|ref|NC_005816.1| 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 sequence',</a:t>
            </a:r>
          </a:p>
          <a:p>
            <a:r>
              <a:rPr lang="en-US" sz="1200" dirty="0" err="1">
                <a:solidFill>
                  <a:srgbClr val="FF0000"/>
                </a:solidFill>
              </a:rPr>
              <a:t>dbxrefs</a:t>
            </a:r>
            <a:r>
              <a:rPr lang="en-US" sz="1200" dirty="0">
                <a:solidFill>
                  <a:srgbClr val="FF0000"/>
                </a:solidFill>
              </a:rPr>
              <a:t>=[])</a:t>
            </a:r>
          </a:p>
        </p:txBody>
      </p:sp>
      <p:sp>
        <p:nvSpPr>
          <p:cNvPr id="9" name="ZoneTexte 8"/>
          <p:cNvSpPr txBox="1"/>
          <p:nvPr/>
        </p:nvSpPr>
        <p:spPr>
          <a:xfrm>
            <a:off x="279400" y="3112763"/>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record.seq</a:t>
            </a:r>
            <a:endParaRPr lang="en-US" sz="1200" dirty="0"/>
          </a:p>
          <a:p>
            <a:r>
              <a:rPr lang="en-US" sz="1200" dirty="0" err="1">
                <a:solidFill>
                  <a:srgbClr val="FF0000"/>
                </a:solidFill>
              </a:rPr>
              <a:t>Seq</a:t>
            </a:r>
            <a:r>
              <a:rPr lang="en-US" sz="1200" dirty="0">
                <a:solidFill>
                  <a:srgbClr val="FF0000"/>
                </a:solidFill>
              </a:rPr>
              <a:t>('TGTAACGAACGGTGCAATAGTGATCCACACCCAACGCCTGAAATCAGATCCAGG...CTG', </a:t>
            </a:r>
            <a:r>
              <a:rPr lang="en-US" sz="1200" dirty="0" err="1">
                <a:solidFill>
                  <a:srgbClr val="FF0000"/>
                </a:solidFill>
              </a:rPr>
              <a:t>SingleLetterAlphabet</a:t>
            </a:r>
            <a:r>
              <a:rPr lang="en-US" sz="1200" dirty="0">
                <a:solidFill>
                  <a:srgbClr val="FF0000"/>
                </a:solidFill>
              </a:rPr>
              <a:t>())</a:t>
            </a:r>
          </a:p>
        </p:txBody>
      </p:sp>
      <p:sp>
        <p:nvSpPr>
          <p:cNvPr id="10" name="ZoneTexte 9"/>
          <p:cNvSpPr txBox="1"/>
          <p:nvPr/>
        </p:nvSpPr>
        <p:spPr>
          <a:xfrm>
            <a:off x="279400" y="4967989"/>
            <a:ext cx="8644466" cy="120032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it-IT" sz="1200" dirty="0"/>
              <a:t>&gt;&gt;&gt; </a:t>
            </a:r>
            <a:r>
              <a:rPr lang="it-IT" sz="1200" dirty="0" err="1"/>
              <a:t>record.id</a:t>
            </a:r>
            <a:endParaRPr lang="it-IT" sz="1200" dirty="0"/>
          </a:p>
          <a:p>
            <a:r>
              <a:rPr lang="it-IT" sz="1200" dirty="0">
                <a:solidFill>
                  <a:srgbClr val="FF0000"/>
                </a:solidFill>
              </a:rPr>
              <a:t>'gi|45478711|ref|NC_005816.1|'</a:t>
            </a:r>
          </a:p>
          <a:p>
            <a:r>
              <a:rPr lang="it-IT" sz="1200" dirty="0"/>
              <a:t>&gt;&gt;&gt; </a:t>
            </a:r>
            <a:r>
              <a:rPr lang="it-IT" sz="1200" dirty="0" err="1"/>
              <a:t>record.name</a:t>
            </a:r>
            <a:endParaRPr lang="it-IT" sz="1200" dirty="0"/>
          </a:p>
          <a:p>
            <a:r>
              <a:rPr lang="it-IT" sz="1200" dirty="0">
                <a:solidFill>
                  <a:srgbClr val="FF0000"/>
                </a:solidFill>
              </a:rPr>
              <a:t>'gi|45478711|ref|NC_005816.1|'</a:t>
            </a:r>
          </a:p>
          <a:p>
            <a:r>
              <a:rPr lang="it-IT" sz="1200" dirty="0"/>
              <a:t>&gt;&gt;&gt; </a:t>
            </a:r>
            <a:r>
              <a:rPr lang="it-IT" sz="1200" dirty="0" err="1"/>
              <a:t>record.description</a:t>
            </a:r>
            <a:endParaRPr lang="it-IT" sz="1200" dirty="0"/>
          </a:p>
          <a:p>
            <a:r>
              <a:rPr lang="it-IT" sz="1200" dirty="0">
                <a:solidFill>
                  <a:srgbClr val="FF0000"/>
                </a:solidFill>
              </a:rPr>
              <a:t>'gi|45478711|ref|NC_005816.1| </a:t>
            </a:r>
            <a:r>
              <a:rPr lang="it-IT" sz="1200" dirty="0" err="1">
                <a:solidFill>
                  <a:srgbClr val="FF0000"/>
                </a:solidFill>
              </a:rPr>
              <a:t>Yersinia</a:t>
            </a:r>
            <a:r>
              <a:rPr lang="it-IT" sz="1200" dirty="0">
                <a:solidFill>
                  <a:srgbClr val="FF0000"/>
                </a:solidFill>
              </a:rPr>
              <a:t> </a:t>
            </a:r>
            <a:r>
              <a:rPr lang="it-IT" sz="1200" dirty="0" err="1">
                <a:solidFill>
                  <a:srgbClr val="FF0000"/>
                </a:solidFill>
              </a:rPr>
              <a:t>pestis</a:t>
            </a:r>
            <a:r>
              <a:rPr lang="it-IT" sz="1200" dirty="0">
                <a:solidFill>
                  <a:srgbClr val="FF0000"/>
                </a:solidFill>
              </a:rPr>
              <a:t> </a:t>
            </a:r>
            <a:r>
              <a:rPr lang="it-IT" sz="1200" dirty="0" err="1">
                <a:solidFill>
                  <a:srgbClr val="FF0000"/>
                </a:solidFill>
              </a:rPr>
              <a:t>biovar</a:t>
            </a:r>
            <a:r>
              <a:rPr lang="it-IT" sz="1200" dirty="0">
                <a:solidFill>
                  <a:srgbClr val="FF0000"/>
                </a:solidFill>
              </a:rPr>
              <a:t> </a:t>
            </a:r>
            <a:r>
              <a:rPr lang="it-IT" sz="1200" dirty="0" err="1">
                <a:solidFill>
                  <a:srgbClr val="FF0000"/>
                </a:solidFill>
              </a:rPr>
              <a:t>Microtus</a:t>
            </a:r>
            <a:r>
              <a:rPr lang="it-IT" sz="1200" dirty="0">
                <a:solidFill>
                  <a:srgbClr val="FF0000"/>
                </a:solidFill>
              </a:rPr>
              <a:t> ... pPCP1, complete </a:t>
            </a:r>
            <a:r>
              <a:rPr lang="it-IT" sz="1200" dirty="0" err="1">
                <a:solidFill>
                  <a:srgbClr val="FF0000"/>
                </a:solidFill>
              </a:rPr>
              <a:t>sequence</a:t>
            </a:r>
            <a:r>
              <a:rPr lang="it-IT" sz="1200" dirty="0">
                <a:solidFill>
                  <a:srgbClr val="FF0000"/>
                </a:solidFill>
              </a:rPr>
              <a:t>'</a:t>
            </a:r>
          </a:p>
        </p:txBody>
      </p:sp>
      <p:sp>
        <p:nvSpPr>
          <p:cNvPr id="11" name="Espace réservé du contenu 2"/>
          <p:cNvSpPr txBox="1">
            <a:spLocks/>
          </p:cNvSpPr>
          <p:nvPr/>
        </p:nvSpPr>
        <p:spPr>
          <a:xfrm>
            <a:off x="279400" y="3589508"/>
            <a:ext cx="8644466" cy="1378481"/>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a:t>
            </a:r>
            <a:r>
              <a:rPr lang="en-US" dirty="0" smtClean="0"/>
              <a:t>he first </a:t>
            </a:r>
            <a:r>
              <a:rPr lang="en-US" dirty="0"/>
              <a:t>word </a:t>
            </a:r>
            <a:r>
              <a:rPr lang="en-US" dirty="0" smtClean="0"/>
              <a:t>(</a:t>
            </a:r>
            <a:r>
              <a:rPr lang="en-US" dirty="0"/>
              <a:t>after removing the &gt;</a:t>
            </a:r>
            <a:r>
              <a:rPr lang="en-US" dirty="0" smtClean="0"/>
              <a:t> symbol</a:t>
            </a:r>
            <a:r>
              <a:rPr lang="en-US" dirty="0"/>
              <a:t>) is used for both </a:t>
            </a:r>
            <a:r>
              <a:rPr lang="en-US" dirty="0" smtClean="0"/>
              <a:t>the id</a:t>
            </a:r>
            <a:r>
              <a:rPr lang="en-US" dirty="0"/>
              <a:t> </a:t>
            </a:r>
            <a:r>
              <a:rPr lang="en-US" dirty="0" smtClean="0"/>
              <a:t>and</a:t>
            </a:r>
            <a:r>
              <a:rPr lang="en-US" dirty="0"/>
              <a:t> </a:t>
            </a:r>
            <a:r>
              <a:rPr lang="en-US" dirty="0" smtClean="0"/>
              <a:t>name</a:t>
            </a:r>
            <a:r>
              <a:rPr lang="en-US" dirty="0"/>
              <a:t> </a:t>
            </a:r>
            <a:r>
              <a:rPr lang="en-US" dirty="0" smtClean="0"/>
              <a:t>attributes</a:t>
            </a:r>
          </a:p>
          <a:p>
            <a:r>
              <a:rPr lang="en-US" dirty="0"/>
              <a:t>The whole title line (after removing the greater </a:t>
            </a:r>
            <a:r>
              <a:rPr lang="en-US" dirty="0" smtClean="0"/>
              <a:t>than symbol</a:t>
            </a:r>
            <a:r>
              <a:rPr lang="en-US" dirty="0"/>
              <a:t>) is used for the record description</a:t>
            </a:r>
          </a:p>
          <a:p>
            <a:endParaRPr lang="en-US" dirty="0" smtClean="0"/>
          </a:p>
          <a:p>
            <a:endParaRPr lang="en-US" dirty="0"/>
          </a:p>
          <a:p>
            <a:endParaRPr lang="fr-FR" dirty="0"/>
          </a:p>
        </p:txBody>
      </p:sp>
    </p:spTree>
    <p:extLst>
      <p:ext uri="{BB962C8B-B14F-4D97-AF65-F5344CB8AC3E}">
        <p14:creationId xmlns:p14="http://schemas.microsoft.com/office/powerpoint/2010/main" val="463905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fonctionnalités </a:t>
            </a:r>
            <a:r>
              <a:rPr lang="fr-FR" dirty="0" err="1" smtClean="0"/>
              <a:t>Biopython</a:t>
            </a:r>
            <a:r>
              <a:rPr lang="fr-FR" dirty="0" smtClean="0"/>
              <a:t> </a:t>
            </a:r>
            <a:r>
              <a:rPr lang="mr-IN" dirty="0" smtClean="0"/>
              <a:t>(</a:t>
            </a:r>
            <a:r>
              <a:rPr lang="fr-FR" dirty="0" smtClean="0"/>
              <a:t>1)</a:t>
            </a:r>
            <a:endParaRPr lang="fr-FR" dirty="0"/>
          </a:p>
        </p:txBody>
      </p:sp>
      <p:sp>
        <p:nvSpPr>
          <p:cNvPr id="3" name="Espace réservé du contenu 2"/>
          <p:cNvSpPr>
            <a:spLocks noGrp="1"/>
          </p:cNvSpPr>
          <p:nvPr>
            <p:ph idx="1"/>
          </p:nvPr>
        </p:nvSpPr>
        <p:spPr/>
        <p:txBody>
          <a:bodyPr/>
          <a:lstStyle/>
          <a:p>
            <a:r>
              <a:rPr lang="en-US" dirty="0"/>
              <a:t>The ability to parse bioinformatics </a:t>
            </a:r>
            <a:r>
              <a:rPr lang="en-US" dirty="0" smtClean="0"/>
              <a:t>files </a:t>
            </a:r>
            <a:r>
              <a:rPr lang="en-US" dirty="0"/>
              <a:t>into Python utilizable data structures, including support </a:t>
            </a:r>
            <a:r>
              <a:rPr lang="en-US" dirty="0" smtClean="0"/>
              <a:t>for the </a:t>
            </a:r>
            <a:r>
              <a:rPr lang="en-US" dirty="0"/>
              <a:t>following formats</a:t>
            </a:r>
            <a:r>
              <a:rPr lang="en-US" dirty="0" smtClean="0"/>
              <a:t>:</a:t>
            </a:r>
            <a:endParaRPr lang="en-US" dirty="0"/>
          </a:p>
          <a:p>
            <a:pPr lvl="1"/>
            <a:r>
              <a:rPr lang="en-US" sz="1800" dirty="0"/>
              <a:t>Blast output </a:t>
            </a:r>
            <a:r>
              <a:rPr lang="en-US" sz="1800" dirty="0" smtClean="0"/>
              <a:t>- </a:t>
            </a:r>
            <a:r>
              <a:rPr lang="en-US" sz="1800" dirty="0"/>
              <a:t>both from standalone and WWW </a:t>
            </a:r>
            <a:r>
              <a:rPr lang="en-US" sz="1800" dirty="0" smtClean="0"/>
              <a:t>Blast</a:t>
            </a:r>
          </a:p>
          <a:p>
            <a:pPr lvl="1"/>
            <a:r>
              <a:rPr lang="en-US" sz="1800" dirty="0" err="1" smtClean="0"/>
              <a:t>Clustalw</a:t>
            </a:r>
            <a:endParaRPr lang="en-US" sz="1800" dirty="0"/>
          </a:p>
          <a:p>
            <a:pPr lvl="1"/>
            <a:r>
              <a:rPr lang="en-US" sz="1800" dirty="0" smtClean="0"/>
              <a:t>FASTA</a:t>
            </a:r>
            <a:endParaRPr lang="en-US" sz="1800" dirty="0"/>
          </a:p>
          <a:p>
            <a:pPr lvl="1"/>
            <a:r>
              <a:rPr lang="en-US" sz="1800" dirty="0" err="1" smtClean="0"/>
              <a:t>GenBank</a:t>
            </a:r>
            <a:endParaRPr lang="en-US" sz="1800" dirty="0"/>
          </a:p>
          <a:p>
            <a:pPr lvl="1"/>
            <a:r>
              <a:rPr lang="en-US" sz="1800" dirty="0"/>
              <a:t>PubMed and </a:t>
            </a:r>
            <a:r>
              <a:rPr lang="en-US" sz="1800" dirty="0" smtClean="0"/>
              <a:t>Medline</a:t>
            </a:r>
            <a:endParaRPr lang="en-US" sz="1800" dirty="0"/>
          </a:p>
          <a:p>
            <a:pPr lvl="1"/>
            <a:r>
              <a:rPr lang="en-US" sz="1800" dirty="0" err="1"/>
              <a:t>ExPASy</a:t>
            </a:r>
            <a:r>
              <a:rPr lang="en-US" sz="1800" dirty="0"/>
              <a:t> </a:t>
            </a:r>
            <a:r>
              <a:rPr lang="en-US" sz="1800" dirty="0" smtClean="0"/>
              <a:t>files</a:t>
            </a:r>
            <a:r>
              <a:rPr lang="en-US" sz="1800" dirty="0"/>
              <a:t>, like Enzyme and </a:t>
            </a:r>
            <a:r>
              <a:rPr lang="en-US" sz="1800" dirty="0" err="1" smtClean="0"/>
              <a:t>Prosite</a:t>
            </a:r>
            <a:endParaRPr lang="en-US" sz="1800" dirty="0"/>
          </a:p>
          <a:p>
            <a:pPr lvl="1"/>
            <a:r>
              <a:rPr lang="en-US" sz="1800" dirty="0"/>
              <a:t>SCOP, including </a:t>
            </a:r>
            <a:r>
              <a:rPr lang="en-US" sz="1800" dirty="0" smtClean="0"/>
              <a:t>“</a:t>
            </a:r>
            <a:r>
              <a:rPr lang="en-US" sz="1800" dirty="0" err="1" smtClean="0"/>
              <a:t>dom</a:t>
            </a:r>
            <a:r>
              <a:rPr lang="en-US" sz="1800" dirty="0" smtClean="0"/>
              <a:t>” </a:t>
            </a:r>
            <a:r>
              <a:rPr lang="en-US" sz="1800" dirty="0"/>
              <a:t>and </a:t>
            </a:r>
            <a:r>
              <a:rPr lang="en-US" sz="1800" dirty="0" smtClean="0"/>
              <a:t>“</a:t>
            </a:r>
            <a:r>
              <a:rPr lang="en-US" sz="1800" dirty="0" err="1" smtClean="0"/>
              <a:t>lin</a:t>
            </a:r>
            <a:r>
              <a:rPr lang="en-US" sz="1800" dirty="0" smtClean="0"/>
              <a:t>” files</a:t>
            </a:r>
            <a:endParaRPr lang="en-US" sz="1800" dirty="0"/>
          </a:p>
          <a:p>
            <a:pPr lvl="1"/>
            <a:r>
              <a:rPr lang="en-US" sz="1800" dirty="0" err="1" smtClean="0"/>
              <a:t>UniGene</a:t>
            </a:r>
            <a:endParaRPr lang="en-US" sz="1800" dirty="0"/>
          </a:p>
          <a:p>
            <a:pPr lvl="1"/>
            <a:r>
              <a:rPr lang="en-US" sz="1800" dirty="0" err="1"/>
              <a:t>SwissProt</a:t>
            </a:r>
            <a:endParaRPr lang="en-US" sz="1800" dirty="0"/>
          </a:p>
          <a:p>
            <a:endParaRPr lang="fr-FR" dirty="0"/>
          </a:p>
        </p:txBody>
      </p:sp>
      <p:sp>
        <p:nvSpPr>
          <p:cNvPr id="4" name="Espace réservé de la date 3"/>
          <p:cNvSpPr>
            <a:spLocks noGrp="1"/>
          </p:cNvSpPr>
          <p:nvPr>
            <p:ph type="dt" sz="half" idx="10"/>
          </p:nvPr>
        </p:nvSpPr>
        <p:spPr/>
        <p:txBody>
          <a:bodyPr/>
          <a:lstStyle/>
          <a:p>
            <a:fld id="{B30A75EC-4088-B547-BDB8-649A7E021FEA}"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a:t>
            </a:fld>
            <a:endParaRPr lang="fr-FR" dirty="0"/>
          </a:p>
        </p:txBody>
      </p:sp>
    </p:spTree>
    <p:extLst>
      <p:ext uri="{BB962C8B-B14F-4D97-AF65-F5344CB8AC3E}">
        <p14:creationId xmlns:p14="http://schemas.microsoft.com/office/powerpoint/2010/main" val="29719960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BE3E0818-2A22-BB4C-A3D2-172170FC9800}"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40</a:t>
            </a:fld>
            <a:endParaRPr lang="fr-FR" dirty="0"/>
          </a:p>
        </p:txBody>
      </p:sp>
    </p:spTree>
    <p:extLst>
      <p:ext uri="{BB962C8B-B14F-4D97-AF65-F5344CB8AC3E}">
        <p14:creationId xmlns:p14="http://schemas.microsoft.com/office/powerpoint/2010/main" val="16545235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objects from </a:t>
            </a:r>
            <a:r>
              <a:rPr lang="en-US" dirty="0" err="1"/>
              <a:t>GenBank</a:t>
            </a:r>
            <a:r>
              <a:rPr lang="en-US" dirty="0"/>
              <a:t> </a:t>
            </a:r>
            <a:r>
              <a:rPr lang="en-US" dirty="0" smtClean="0"/>
              <a:t>files</a:t>
            </a:r>
            <a:endParaRPr lang="fr-FR" dirty="0"/>
          </a:p>
        </p:txBody>
      </p:sp>
      <p:sp>
        <p:nvSpPr>
          <p:cNvPr id="3" name="Espace réservé du contenu 2"/>
          <p:cNvSpPr>
            <a:spLocks noGrp="1"/>
          </p:cNvSpPr>
          <p:nvPr>
            <p:ph idx="1"/>
          </p:nvPr>
        </p:nvSpPr>
        <p:spPr>
          <a:xfrm>
            <a:off x="279400" y="952634"/>
            <a:ext cx="8644466" cy="1099946"/>
          </a:xfrm>
        </p:spPr>
        <p:txBody>
          <a:bodyPr/>
          <a:lstStyle/>
          <a:p>
            <a:r>
              <a:rPr lang="en-US" dirty="0">
                <a:hlinkClick r:id="rId3"/>
              </a:rPr>
              <a:t>https://github.com/biopython/biopython/blob/master/Tests/GenBank/NC_005816</a:t>
            </a:r>
            <a:r>
              <a:rPr lang="en-US" dirty="0" smtClean="0">
                <a:hlinkClick r:id="rId3"/>
              </a:rPr>
              <a:t>.gb</a:t>
            </a:r>
            <a:endParaRPr lang="en-US" dirty="0"/>
          </a:p>
          <a:p>
            <a:r>
              <a:rPr lang="en-US" dirty="0" smtClean="0"/>
              <a:t>Contains a </a:t>
            </a:r>
            <a:r>
              <a:rPr lang="en-US" dirty="0"/>
              <a:t>single record (i.e. only one LOCUS line) and starts:</a:t>
            </a:r>
            <a:endParaRPr lang="fr-FR" dirty="0"/>
          </a:p>
        </p:txBody>
      </p:sp>
      <p:sp>
        <p:nvSpPr>
          <p:cNvPr id="4" name="Espace réservé de la date 3"/>
          <p:cNvSpPr>
            <a:spLocks noGrp="1"/>
          </p:cNvSpPr>
          <p:nvPr>
            <p:ph type="dt" sz="half" idx="10"/>
          </p:nvPr>
        </p:nvSpPr>
        <p:spPr/>
        <p:txBody>
          <a:bodyPr/>
          <a:lstStyle/>
          <a:p>
            <a:fld id="{89CE0084-A44A-3C4D-8A5E-52377276F565}"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41</a:t>
            </a:fld>
            <a:endParaRPr lang="fr-FR" dirty="0"/>
          </a:p>
        </p:txBody>
      </p:sp>
      <p:sp>
        <p:nvSpPr>
          <p:cNvPr id="7" name="ZoneTexte 6"/>
          <p:cNvSpPr txBox="1"/>
          <p:nvPr/>
        </p:nvSpPr>
        <p:spPr>
          <a:xfrm>
            <a:off x="279400" y="2052580"/>
            <a:ext cx="8644466" cy="1415772"/>
          </a:xfrm>
          <a:prstGeom prst="rect">
            <a:avLst/>
          </a:prstGeom>
          <a:solidFill>
            <a:schemeClr val="bg1">
              <a:lumMod val="85000"/>
            </a:schemeClr>
          </a:solidFill>
          <a:ln>
            <a:solidFill>
              <a:schemeClr val="tx1"/>
            </a:solidFill>
          </a:ln>
        </p:spPr>
        <p:txBody>
          <a:bodyPr wrap="square" rtlCol="0">
            <a:spAutoFit/>
          </a:bodyPr>
          <a:lstStyle>
            <a:defPPr>
              <a:defRPr lang="fr-FR"/>
            </a:defPPr>
            <a:lvl1pPr>
              <a:defRPr sz="1400"/>
            </a:lvl1pPr>
          </a:lstStyle>
          <a:p>
            <a:r>
              <a:rPr lang="it-IT" sz="1200" dirty="0"/>
              <a:t>LOCUS NC_005816 9609 </a:t>
            </a:r>
            <a:r>
              <a:rPr lang="it-IT" sz="1200" dirty="0" err="1"/>
              <a:t>bp</a:t>
            </a:r>
            <a:r>
              <a:rPr lang="it-IT" sz="1200" dirty="0"/>
              <a:t> DNA </a:t>
            </a:r>
            <a:r>
              <a:rPr lang="it-IT" sz="1200" dirty="0" err="1"/>
              <a:t>circular</a:t>
            </a:r>
            <a:r>
              <a:rPr lang="it-IT" sz="1200" dirty="0"/>
              <a:t> BCT 21-JUL-2008</a:t>
            </a:r>
          </a:p>
          <a:p>
            <a:r>
              <a:rPr lang="it-IT" sz="1200" dirty="0"/>
              <a:t>DEFINITION </a:t>
            </a:r>
            <a:r>
              <a:rPr lang="it-IT" sz="1200" dirty="0" err="1"/>
              <a:t>Yersinia</a:t>
            </a:r>
            <a:r>
              <a:rPr lang="it-IT" sz="1200" dirty="0"/>
              <a:t> </a:t>
            </a:r>
            <a:r>
              <a:rPr lang="it-IT" sz="1200" dirty="0" err="1"/>
              <a:t>pestis</a:t>
            </a:r>
            <a:r>
              <a:rPr lang="it-IT" sz="1200" dirty="0"/>
              <a:t> </a:t>
            </a:r>
            <a:r>
              <a:rPr lang="it-IT" sz="1200" dirty="0" err="1"/>
              <a:t>biovar</a:t>
            </a:r>
            <a:r>
              <a:rPr lang="it-IT" sz="1200" dirty="0"/>
              <a:t> </a:t>
            </a:r>
            <a:r>
              <a:rPr lang="it-IT" sz="1200" dirty="0" err="1"/>
              <a:t>Microtus</a:t>
            </a:r>
            <a:r>
              <a:rPr lang="it-IT" sz="1200" dirty="0"/>
              <a:t> </a:t>
            </a:r>
            <a:r>
              <a:rPr lang="it-IT" sz="1200" dirty="0" err="1"/>
              <a:t>str</a:t>
            </a:r>
            <a:r>
              <a:rPr lang="it-IT" sz="1200" dirty="0"/>
              <a:t>. 91001 </a:t>
            </a:r>
            <a:r>
              <a:rPr lang="it-IT" sz="1200" dirty="0" err="1"/>
              <a:t>plasmid</a:t>
            </a:r>
            <a:r>
              <a:rPr lang="it-IT" sz="1200" dirty="0"/>
              <a:t> pPCP1, complete</a:t>
            </a:r>
          </a:p>
          <a:p>
            <a:r>
              <a:rPr lang="it-IT" sz="1200" dirty="0" err="1"/>
              <a:t>sequence</a:t>
            </a:r>
            <a:r>
              <a:rPr lang="it-IT" sz="1200" dirty="0"/>
              <a:t>.</a:t>
            </a:r>
          </a:p>
          <a:p>
            <a:r>
              <a:rPr lang="it-IT" sz="1200" dirty="0"/>
              <a:t>ACCESSION NC_005816</a:t>
            </a:r>
          </a:p>
          <a:p>
            <a:r>
              <a:rPr lang="it-IT" sz="1200" dirty="0"/>
              <a:t>VERSION NC_005816.1 GI:45478711</a:t>
            </a:r>
          </a:p>
          <a:p>
            <a:r>
              <a:rPr lang="it-IT" sz="1200" dirty="0"/>
              <a:t>PROJECT GenomeProject:10638</a:t>
            </a:r>
          </a:p>
          <a:p>
            <a:r>
              <a:rPr lang="it-IT" sz="1200" dirty="0"/>
              <a:t>...</a:t>
            </a:r>
          </a:p>
        </p:txBody>
      </p:sp>
      <p:sp>
        <p:nvSpPr>
          <p:cNvPr id="8" name="ZoneTexte 7"/>
          <p:cNvSpPr txBox="1"/>
          <p:nvPr/>
        </p:nvSpPr>
        <p:spPr>
          <a:xfrm>
            <a:off x="279400" y="3935057"/>
            <a:ext cx="8644466" cy="1415772"/>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a:t>
            </a:r>
            <a:r>
              <a:rPr lang="en-US" sz="1200" dirty="0" err="1"/>
              <a:t>SeqIO.read</a:t>
            </a:r>
            <a:r>
              <a:rPr lang="en-US" sz="1200" dirty="0"/>
              <a:t>("NC_005816.gb", "</a:t>
            </a:r>
            <a:r>
              <a:rPr lang="en-US" sz="1200" dirty="0" err="1"/>
              <a:t>genbank</a:t>
            </a:r>
            <a:r>
              <a:rPr lang="en-US" sz="1200" dirty="0"/>
              <a:t>")</a:t>
            </a:r>
          </a:p>
          <a:p>
            <a:r>
              <a:rPr lang="en-US" sz="1200" dirty="0"/>
              <a:t>&gt;&gt;&gt; record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('TGTAACGAACGGTGCAATAGTGATCCACACCCAACGCCTGAAATCAGATCCAGG...CTG',</a:t>
            </a:r>
          </a:p>
          <a:p>
            <a:r>
              <a:rPr lang="en-US" sz="1200" dirty="0" err="1">
                <a:solidFill>
                  <a:srgbClr val="FF0000"/>
                </a:solidFill>
              </a:rPr>
              <a:t>IUPACAmbiguousDNA</a:t>
            </a:r>
            <a:r>
              <a:rPr lang="en-US" sz="1200" dirty="0">
                <a:solidFill>
                  <a:srgbClr val="FF0000"/>
                </a:solidFill>
              </a:rPr>
              <a:t>()), id='NC_005816.1', name='NC_005816',</a:t>
            </a:r>
          </a:p>
          <a:p>
            <a:r>
              <a:rPr lang="en-US" sz="1200" dirty="0">
                <a:solidFill>
                  <a:srgbClr val="FF0000"/>
                </a:solidFill>
              </a:rPr>
              <a:t>description='Yersinia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str. 91001 plasmid pPCP1, complete sequence.',</a:t>
            </a:r>
          </a:p>
          <a:p>
            <a:r>
              <a:rPr lang="en-US" sz="1200" dirty="0" err="1">
                <a:solidFill>
                  <a:srgbClr val="FF0000"/>
                </a:solidFill>
              </a:rPr>
              <a:t>dbxrefs</a:t>
            </a:r>
            <a:r>
              <a:rPr lang="en-US" sz="1200" dirty="0">
                <a:solidFill>
                  <a:srgbClr val="FF0000"/>
                </a:solidFill>
              </a:rPr>
              <a:t>=['Project:10638'])</a:t>
            </a:r>
          </a:p>
        </p:txBody>
      </p:sp>
      <p:sp>
        <p:nvSpPr>
          <p:cNvPr id="9" name="Espace réservé du contenu 2"/>
          <p:cNvSpPr txBox="1">
            <a:spLocks/>
          </p:cNvSpPr>
          <p:nvPr/>
        </p:nvSpPr>
        <p:spPr>
          <a:xfrm>
            <a:off x="279400" y="3497840"/>
            <a:ext cx="8644466" cy="43721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Contains a single record (i.e. only one LOCUS line) and starts:</a:t>
            </a:r>
            <a:endParaRPr lang="fr-FR" dirty="0"/>
          </a:p>
        </p:txBody>
      </p:sp>
      <p:sp>
        <p:nvSpPr>
          <p:cNvPr id="10" name="ZoneTexte 9"/>
          <p:cNvSpPr txBox="1"/>
          <p:nvPr/>
        </p:nvSpPr>
        <p:spPr>
          <a:xfrm>
            <a:off x="279400" y="5854006"/>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pt-BR" sz="1200" dirty="0"/>
              <a:t>&gt;&gt;&gt; </a:t>
            </a:r>
            <a:r>
              <a:rPr lang="pt-BR" sz="1200" dirty="0" err="1"/>
              <a:t>record.seq</a:t>
            </a:r>
            <a:endParaRPr lang="pt-BR" sz="1200" dirty="0"/>
          </a:p>
          <a:p>
            <a:r>
              <a:rPr lang="pt-BR" sz="1200" dirty="0" err="1">
                <a:solidFill>
                  <a:srgbClr val="FF0000"/>
                </a:solidFill>
              </a:rPr>
              <a:t>Seq</a:t>
            </a:r>
            <a:r>
              <a:rPr lang="pt-BR" sz="1200" dirty="0">
                <a:solidFill>
                  <a:srgbClr val="FF0000"/>
                </a:solidFill>
              </a:rPr>
              <a:t>('TGTAACGAACGGTGCAATAGTGATCCACACCCAACGCCTGAAATCAGATCCAGG...CTG', </a:t>
            </a:r>
            <a:r>
              <a:rPr lang="pt-BR" sz="1200" dirty="0" err="1">
                <a:solidFill>
                  <a:srgbClr val="FF0000"/>
                </a:solidFill>
              </a:rPr>
              <a:t>IUPACAmbiguousDNA</a:t>
            </a:r>
            <a:r>
              <a:rPr lang="pt-BR" sz="1200" dirty="0">
                <a:solidFill>
                  <a:srgbClr val="FF0000"/>
                </a:solidFill>
              </a:rPr>
              <a:t>())</a:t>
            </a:r>
          </a:p>
        </p:txBody>
      </p:sp>
      <p:sp>
        <p:nvSpPr>
          <p:cNvPr id="11" name="Espace réservé du contenu 2"/>
          <p:cNvSpPr txBox="1">
            <a:spLocks/>
          </p:cNvSpPr>
          <p:nvPr/>
        </p:nvSpPr>
        <p:spPr>
          <a:xfrm>
            <a:off x="279400" y="5416789"/>
            <a:ext cx="8644466" cy="43721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Automatically </a:t>
            </a:r>
            <a:r>
              <a:rPr lang="en-US" dirty="0"/>
              <a:t>assign a more </a:t>
            </a:r>
            <a:r>
              <a:rPr lang="en-US" dirty="0" err="1"/>
              <a:t>specfic</a:t>
            </a:r>
            <a:r>
              <a:rPr lang="en-US" dirty="0"/>
              <a:t> alphabet</a:t>
            </a:r>
          </a:p>
        </p:txBody>
      </p:sp>
    </p:spTree>
    <p:extLst>
      <p:ext uri="{BB962C8B-B14F-4D97-AF65-F5344CB8AC3E}">
        <p14:creationId xmlns:p14="http://schemas.microsoft.com/office/powerpoint/2010/main" val="3667361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objects from </a:t>
            </a:r>
            <a:r>
              <a:rPr lang="en-US" dirty="0" err="1"/>
              <a:t>GenBank</a:t>
            </a:r>
            <a:r>
              <a:rPr lang="en-US" dirty="0"/>
              <a:t> </a:t>
            </a:r>
            <a:r>
              <a:rPr lang="en-US" dirty="0" smtClean="0"/>
              <a:t>files (2)</a:t>
            </a:r>
            <a:endParaRPr lang="fr-FR" dirty="0"/>
          </a:p>
        </p:txBody>
      </p:sp>
      <p:sp>
        <p:nvSpPr>
          <p:cNvPr id="3" name="Espace réservé du contenu 2"/>
          <p:cNvSpPr>
            <a:spLocks noGrp="1"/>
          </p:cNvSpPr>
          <p:nvPr>
            <p:ph idx="1"/>
          </p:nvPr>
        </p:nvSpPr>
        <p:spPr>
          <a:xfrm>
            <a:off x="279400" y="918614"/>
            <a:ext cx="8644466" cy="748405"/>
          </a:xfrm>
        </p:spPr>
        <p:txBody>
          <a:bodyPr/>
          <a:lstStyle/>
          <a:p>
            <a:r>
              <a:rPr lang="en-US" dirty="0" smtClean="0"/>
              <a:t>The name</a:t>
            </a:r>
            <a:r>
              <a:rPr lang="en-US" dirty="0"/>
              <a:t> </a:t>
            </a:r>
            <a:r>
              <a:rPr lang="en-US" dirty="0" smtClean="0"/>
              <a:t>comes </a:t>
            </a:r>
            <a:r>
              <a:rPr lang="en-US" dirty="0"/>
              <a:t>from the LOCUS line, while </a:t>
            </a:r>
            <a:r>
              <a:rPr lang="en-US" dirty="0" smtClean="0"/>
              <a:t>the id</a:t>
            </a:r>
            <a:r>
              <a:rPr lang="en-US" dirty="0"/>
              <a:t> </a:t>
            </a:r>
            <a:r>
              <a:rPr lang="en-US" dirty="0" smtClean="0"/>
              <a:t>includes </a:t>
            </a:r>
            <a:r>
              <a:rPr lang="en-US" dirty="0"/>
              <a:t>the version </a:t>
            </a:r>
            <a:r>
              <a:rPr lang="en-US" dirty="0" err="1" smtClean="0"/>
              <a:t>sufix</a:t>
            </a:r>
            <a:r>
              <a:rPr lang="en-US" dirty="0"/>
              <a:t>. The description </a:t>
            </a:r>
            <a:r>
              <a:rPr lang="en-US" dirty="0" smtClean="0"/>
              <a:t>comes from </a:t>
            </a:r>
            <a:r>
              <a:rPr lang="en-US" dirty="0"/>
              <a:t>the DEFINITION line:</a:t>
            </a:r>
          </a:p>
          <a:p>
            <a:endParaRPr lang="fr-FR" dirty="0"/>
          </a:p>
        </p:txBody>
      </p:sp>
      <p:sp>
        <p:nvSpPr>
          <p:cNvPr id="4" name="Espace réservé de la date 3"/>
          <p:cNvSpPr>
            <a:spLocks noGrp="1"/>
          </p:cNvSpPr>
          <p:nvPr>
            <p:ph type="dt" sz="half" idx="10"/>
          </p:nvPr>
        </p:nvSpPr>
        <p:spPr/>
        <p:txBody>
          <a:bodyPr/>
          <a:lstStyle/>
          <a:p>
            <a:fld id="{C257979C-8FEC-D640-9BD5-9B8685343342}"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42</a:t>
            </a:fld>
            <a:endParaRPr lang="fr-FR" dirty="0"/>
          </a:p>
        </p:txBody>
      </p:sp>
      <p:sp>
        <p:nvSpPr>
          <p:cNvPr id="7" name="Espace réservé du contenu 2"/>
          <p:cNvSpPr txBox="1">
            <a:spLocks/>
          </p:cNvSpPr>
          <p:nvPr/>
        </p:nvSpPr>
        <p:spPr>
          <a:xfrm>
            <a:off x="279400" y="3764936"/>
            <a:ext cx="8644466" cy="748405"/>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Most of the annotations information gets recorded in </a:t>
            </a:r>
            <a:r>
              <a:rPr lang="en-US" dirty="0" smtClean="0"/>
              <a:t>the annotations</a:t>
            </a:r>
            <a:r>
              <a:rPr lang="en-US" dirty="0"/>
              <a:t> </a:t>
            </a:r>
            <a:r>
              <a:rPr lang="en-US" dirty="0" smtClean="0"/>
              <a:t>dictionary</a:t>
            </a:r>
            <a:r>
              <a:rPr lang="en-US" dirty="0"/>
              <a:t>, for example</a:t>
            </a:r>
            <a:r>
              <a:rPr lang="en-US" dirty="0" smtClean="0"/>
              <a:t>:</a:t>
            </a:r>
          </a:p>
          <a:p>
            <a:endParaRPr lang="fr-FR" dirty="0"/>
          </a:p>
        </p:txBody>
      </p:sp>
      <p:sp>
        <p:nvSpPr>
          <p:cNvPr id="8" name="ZoneTexte 7"/>
          <p:cNvSpPr txBox="1"/>
          <p:nvPr/>
        </p:nvSpPr>
        <p:spPr>
          <a:xfrm>
            <a:off x="279400" y="1667019"/>
            <a:ext cx="8644466" cy="123110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it-IT" sz="1200" dirty="0"/>
              <a:t>&gt;&gt;&gt; </a:t>
            </a:r>
            <a:r>
              <a:rPr lang="it-IT" sz="1200" dirty="0" err="1"/>
              <a:t>record.id</a:t>
            </a:r>
            <a:endParaRPr lang="it-IT" sz="1200" dirty="0"/>
          </a:p>
          <a:p>
            <a:r>
              <a:rPr lang="it-IT" sz="1200" dirty="0">
                <a:solidFill>
                  <a:srgbClr val="FF0000"/>
                </a:solidFill>
              </a:rPr>
              <a:t>'NC_005816.1'</a:t>
            </a:r>
          </a:p>
          <a:p>
            <a:r>
              <a:rPr lang="it-IT" sz="1200" dirty="0"/>
              <a:t>&gt;&gt;&gt; </a:t>
            </a:r>
            <a:r>
              <a:rPr lang="it-IT" sz="1200" dirty="0" err="1"/>
              <a:t>record.name</a:t>
            </a:r>
            <a:endParaRPr lang="it-IT" sz="1200" dirty="0"/>
          </a:p>
          <a:p>
            <a:r>
              <a:rPr lang="it-IT" sz="1200" dirty="0">
                <a:solidFill>
                  <a:srgbClr val="FF0000"/>
                </a:solidFill>
              </a:rPr>
              <a:t>'NC_005816'</a:t>
            </a:r>
          </a:p>
          <a:p>
            <a:r>
              <a:rPr lang="it-IT" sz="1200" dirty="0"/>
              <a:t>&gt;&gt;&gt; </a:t>
            </a:r>
            <a:r>
              <a:rPr lang="it-IT" sz="1200" dirty="0" err="1"/>
              <a:t>record.description</a:t>
            </a:r>
            <a:endParaRPr lang="it-IT" sz="1200" dirty="0"/>
          </a:p>
          <a:p>
            <a:r>
              <a:rPr lang="it-IT" sz="1200" dirty="0">
                <a:solidFill>
                  <a:srgbClr val="FF0000"/>
                </a:solidFill>
              </a:rPr>
              <a:t>'</a:t>
            </a:r>
            <a:r>
              <a:rPr lang="it-IT" sz="1200" dirty="0" err="1">
                <a:solidFill>
                  <a:srgbClr val="FF0000"/>
                </a:solidFill>
              </a:rPr>
              <a:t>Yersinia</a:t>
            </a:r>
            <a:r>
              <a:rPr lang="it-IT" sz="1200" dirty="0">
                <a:solidFill>
                  <a:srgbClr val="FF0000"/>
                </a:solidFill>
              </a:rPr>
              <a:t> </a:t>
            </a:r>
            <a:r>
              <a:rPr lang="it-IT" sz="1200" dirty="0" err="1">
                <a:solidFill>
                  <a:srgbClr val="FF0000"/>
                </a:solidFill>
              </a:rPr>
              <a:t>pestis</a:t>
            </a:r>
            <a:r>
              <a:rPr lang="it-IT" sz="1200" dirty="0">
                <a:solidFill>
                  <a:srgbClr val="FF0000"/>
                </a:solidFill>
              </a:rPr>
              <a:t> </a:t>
            </a:r>
            <a:r>
              <a:rPr lang="it-IT" sz="1200" dirty="0" err="1">
                <a:solidFill>
                  <a:srgbClr val="FF0000"/>
                </a:solidFill>
              </a:rPr>
              <a:t>biovar</a:t>
            </a:r>
            <a:r>
              <a:rPr lang="it-IT" sz="1200" dirty="0">
                <a:solidFill>
                  <a:srgbClr val="FF0000"/>
                </a:solidFill>
              </a:rPr>
              <a:t> </a:t>
            </a:r>
            <a:r>
              <a:rPr lang="it-IT" sz="1200" dirty="0" err="1">
                <a:solidFill>
                  <a:srgbClr val="FF0000"/>
                </a:solidFill>
              </a:rPr>
              <a:t>Microtus</a:t>
            </a:r>
            <a:r>
              <a:rPr lang="it-IT" sz="1200" dirty="0">
                <a:solidFill>
                  <a:srgbClr val="FF0000"/>
                </a:solidFill>
              </a:rPr>
              <a:t> </a:t>
            </a:r>
            <a:r>
              <a:rPr lang="it-IT" sz="1200" dirty="0" err="1">
                <a:solidFill>
                  <a:srgbClr val="FF0000"/>
                </a:solidFill>
              </a:rPr>
              <a:t>str</a:t>
            </a:r>
            <a:r>
              <a:rPr lang="it-IT" sz="1200" dirty="0">
                <a:solidFill>
                  <a:srgbClr val="FF0000"/>
                </a:solidFill>
              </a:rPr>
              <a:t>. 91001 </a:t>
            </a:r>
            <a:r>
              <a:rPr lang="it-IT" sz="1200" dirty="0" err="1">
                <a:solidFill>
                  <a:srgbClr val="FF0000"/>
                </a:solidFill>
              </a:rPr>
              <a:t>plasmid</a:t>
            </a:r>
            <a:r>
              <a:rPr lang="it-IT" sz="1200" dirty="0">
                <a:solidFill>
                  <a:srgbClr val="FF0000"/>
                </a:solidFill>
              </a:rPr>
              <a:t> pPCP1, complete </a:t>
            </a:r>
            <a:r>
              <a:rPr lang="it-IT" sz="1200" dirty="0" err="1">
                <a:solidFill>
                  <a:srgbClr val="FF0000"/>
                </a:solidFill>
              </a:rPr>
              <a:t>sequence</a:t>
            </a:r>
            <a:r>
              <a:rPr lang="it-IT" sz="1200" dirty="0">
                <a:solidFill>
                  <a:srgbClr val="FF0000"/>
                </a:solidFill>
              </a:rPr>
              <a:t>.'</a:t>
            </a:r>
          </a:p>
        </p:txBody>
      </p:sp>
      <p:sp>
        <p:nvSpPr>
          <p:cNvPr id="9" name="ZoneTexte 8"/>
          <p:cNvSpPr txBox="1"/>
          <p:nvPr/>
        </p:nvSpPr>
        <p:spPr>
          <a:xfrm>
            <a:off x="279400" y="4479321"/>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it-IT" sz="1200" dirty="0"/>
              <a:t>&gt;&gt;&gt; </a:t>
            </a:r>
            <a:r>
              <a:rPr lang="it-IT" sz="1200" dirty="0" err="1"/>
              <a:t>len</a:t>
            </a:r>
            <a:r>
              <a:rPr lang="it-IT" sz="1200" dirty="0"/>
              <a:t>(</a:t>
            </a:r>
            <a:r>
              <a:rPr lang="it-IT" sz="1200" dirty="0" err="1"/>
              <a:t>record.annotations</a:t>
            </a:r>
            <a:r>
              <a:rPr lang="it-IT" sz="1200" dirty="0"/>
              <a:t>)</a:t>
            </a:r>
          </a:p>
          <a:p>
            <a:r>
              <a:rPr lang="it-IT" sz="1200" dirty="0">
                <a:solidFill>
                  <a:srgbClr val="FF0000"/>
                </a:solidFill>
              </a:rPr>
              <a:t>11</a:t>
            </a:r>
          </a:p>
          <a:p>
            <a:r>
              <a:rPr lang="it-IT" sz="1200" dirty="0"/>
              <a:t>&gt;&gt;&gt; </a:t>
            </a:r>
            <a:r>
              <a:rPr lang="it-IT" sz="1200" dirty="0" err="1"/>
              <a:t>record.annotations</a:t>
            </a:r>
            <a:r>
              <a:rPr lang="it-IT" sz="1200" dirty="0"/>
              <a:t>["source"]</a:t>
            </a:r>
          </a:p>
          <a:p>
            <a:r>
              <a:rPr lang="it-IT" sz="1200" dirty="0">
                <a:solidFill>
                  <a:srgbClr val="FF0000"/>
                </a:solidFill>
              </a:rPr>
              <a:t>'</a:t>
            </a:r>
            <a:r>
              <a:rPr lang="it-IT" sz="1200" dirty="0" err="1">
                <a:solidFill>
                  <a:srgbClr val="FF0000"/>
                </a:solidFill>
              </a:rPr>
              <a:t>Yersinia</a:t>
            </a:r>
            <a:r>
              <a:rPr lang="it-IT" sz="1200" dirty="0">
                <a:solidFill>
                  <a:srgbClr val="FF0000"/>
                </a:solidFill>
              </a:rPr>
              <a:t> </a:t>
            </a:r>
            <a:r>
              <a:rPr lang="it-IT" sz="1200" dirty="0" err="1">
                <a:solidFill>
                  <a:srgbClr val="FF0000"/>
                </a:solidFill>
              </a:rPr>
              <a:t>pestis</a:t>
            </a:r>
            <a:r>
              <a:rPr lang="it-IT" sz="1200" dirty="0">
                <a:solidFill>
                  <a:srgbClr val="FF0000"/>
                </a:solidFill>
              </a:rPr>
              <a:t> </a:t>
            </a:r>
            <a:r>
              <a:rPr lang="it-IT" sz="1200" dirty="0" err="1">
                <a:solidFill>
                  <a:srgbClr val="FF0000"/>
                </a:solidFill>
              </a:rPr>
              <a:t>biovar</a:t>
            </a:r>
            <a:r>
              <a:rPr lang="it-IT" sz="1200" dirty="0">
                <a:solidFill>
                  <a:srgbClr val="FF0000"/>
                </a:solidFill>
              </a:rPr>
              <a:t> </a:t>
            </a:r>
            <a:r>
              <a:rPr lang="it-IT" sz="1200" dirty="0" err="1">
                <a:solidFill>
                  <a:srgbClr val="FF0000"/>
                </a:solidFill>
              </a:rPr>
              <a:t>Microtus</a:t>
            </a:r>
            <a:r>
              <a:rPr lang="it-IT" sz="1200" dirty="0">
                <a:solidFill>
                  <a:srgbClr val="FF0000"/>
                </a:solidFill>
              </a:rPr>
              <a:t> </a:t>
            </a:r>
            <a:r>
              <a:rPr lang="it-IT" sz="1200" dirty="0" err="1">
                <a:solidFill>
                  <a:srgbClr val="FF0000"/>
                </a:solidFill>
              </a:rPr>
              <a:t>str</a:t>
            </a:r>
            <a:r>
              <a:rPr lang="it-IT" sz="1200" dirty="0">
                <a:solidFill>
                  <a:srgbClr val="FF0000"/>
                </a:solidFill>
              </a:rPr>
              <a:t>. 91001'</a:t>
            </a:r>
          </a:p>
        </p:txBody>
      </p:sp>
      <p:sp>
        <p:nvSpPr>
          <p:cNvPr id="10" name="ZoneTexte 9"/>
          <p:cNvSpPr txBox="1"/>
          <p:nvPr/>
        </p:nvSpPr>
        <p:spPr>
          <a:xfrm>
            <a:off x="279400" y="3318473"/>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record.letter_annotations</a:t>
            </a:r>
            <a:endParaRPr lang="en-US" sz="1200" dirty="0"/>
          </a:p>
          <a:p>
            <a:r>
              <a:rPr lang="en-US" sz="1200" dirty="0">
                <a:solidFill>
                  <a:srgbClr val="FF0000"/>
                </a:solidFill>
              </a:rPr>
              <a:t>{}</a:t>
            </a:r>
          </a:p>
        </p:txBody>
      </p:sp>
      <p:sp>
        <p:nvSpPr>
          <p:cNvPr id="11" name="Espace réservé du contenu 2"/>
          <p:cNvSpPr txBox="1">
            <a:spLocks/>
          </p:cNvSpPr>
          <p:nvPr/>
        </p:nvSpPr>
        <p:spPr>
          <a:xfrm>
            <a:off x="279400" y="2898125"/>
            <a:ext cx="8644466" cy="477626"/>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err="1"/>
              <a:t>GenBank</a:t>
            </a:r>
            <a:r>
              <a:rPr lang="en-US" dirty="0"/>
              <a:t> </a:t>
            </a:r>
            <a:r>
              <a:rPr lang="en-US" dirty="0" smtClean="0"/>
              <a:t>files </a:t>
            </a:r>
            <a:r>
              <a:rPr lang="en-US" dirty="0"/>
              <a:t>don't have any per-letter annotations:</a:t>
            </a:r>
          </a:p>
        </p:txBody>
      </p:sp>
      <p:sp>
        <p:nvSpPr>
          <p:cNvPr id="12" name="Espace réservé du contenu 2"/>
          <p:cNvSpPr txBox="1">
            <a:spLocks/>
          </p:cNvSpPr>
          <p:nvPr/>
        </p:nvSpPr>
        <p:spPr>
          <a:xfrm>
            <a:off x="279400" y="5297618"/>
            <a:ext cx="8644466" cy="456812"/>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The </a:t>
            </a:r>
            <a:r>
              <a:rPr lang="en-US" dirty="0" err="1" smtClean="0"/>
              <a:t>dbxrefs</a:t>
            </a:r>
            <a:r>
              <a:rPr lang="en-US" dirty="0"/>
              <a:t> </a:t>
            </a:r>
            <a:r>
              <a:rPr lang="en-US" dirty="0" smtClean="0"/>
              <a:t>list </a:t>
            </a:r>
            <a:r>
              <a:rPr lang="en-US" dirty="0"/>
              <a:t>gets populated from any PROJECT or DBLINK </a:t>
            </a:r>
            <a:r>
              <a:rPr lang="en-US" dirty="0" smtClean="0"/>
              <a:t>lines:</a:t>
            </a:r>
          </a:p>
          <a:p>
            <a:endParaRPr lang="fr-FR" dirty="0"/>
          </a:p>
        </p:txBody>
      </p:sp>
      <p:sp>
        <p:nvSpPr>
          <p:cNvPr id="13" name="ZoneTexte 12"/>
          <p:cNvSpPr txBox="1"/>
          <p:nvPr/>
        </p:nvSpPr>
        <p:spPr>
          <a:xfrm>
            <a:off x="279400" y="5744423"/>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record.dbxrefs</a:t>
            </a:r>
          </a:p>
          <a:p>
            <a:r>
              <a:rPr lang="mr-IN" sz="1200" dirty="0">
                <a:solidFill>
                  <a:srgbClr val="FF0000"/>
                </a:solidFill>
                <a:latin typeface="Arial"/>
                <a:cs typeface="Arial"/>
              </a:rPr>
              <a:t>['Project:10638'</a:t>
            </a:r>
            <a:r>
              <a:rPr lang="mr-IN" sz="1200" dirty="0" smtClean="0">
                <a:solidFill>
                  <a:srgbClr val="FF0000"/>
                </a:solidFill>
                <a:latin typeface="Arial"/>
                <a:cs typeface="Arial"/>
              </a:rPr>
              <a:t>]</a:t>
            </a:r>
            <a:endParaRPr lang="fr-FR" sz="1200" dirty="0" smtClean="0">
              <a:solidFill>
                <a:srgbClr val="FF0000"/>
              </a:solidFill>
              <a:latin typeface="Arial"/>
              <a:cs typeface="Arial"/>
            </a:endParaRPr>
          </a:p>
          <a:p>
            <a:r>
              <a:rPr lang="en-US" sz="1200" dirty="0"/>
              <a:t>&gt;&gt;&gt; </a:t>
            </a:r>
            <a:r>
              <a:rPr lang="en-US" sz="1200" dirty="0" err="1"/>
              <a:t>len</a:t>
            </a:r>
            <a:r>
              <a:rPr lang="en-US" sz="1200" dirty="0"/>
              <a:t>(</a:t>
            </a:r>
            <a:r>
              <a:rPr lang="en-US" sz="1200" dirty="0" err="1"/>
              <a:t>record.features</a:t>
            </a:r>
            <a:r>
              <a:rPr lang="en-US" sz="1200" dirty="0"/>
              <a:t>)</a:t>
            </a:r>
          </a:p>
          <a:p>
            <a:r>
              <a:rPr lang="en-US" sz="1200" dirty="0" smtClean="0">
                <a:solidFill>
                  <a:srgbClr val="FF0000"/>
                </a:solidFill>
              </a:rPr>
              <a:t>29</a:t>
            </a:r>
            <a:endParaRPr lang="en-US" sz="1200" dirty="0">
              <a:solidFill>
                <a:srgbClr val="FF0000"/>
              </a:solidFill>
            </a:endParaRPr>
          </a:p>
        </p:txBody>
      </p:sp>
    </p:spTree>
    <p:extLst>
      <p:ext uri="{BB962C8B-B14F-4D97-AF65-F5344CB8AC3E}">
        <p14:creationId xmlns:p14="http://schemas.microsoft.com/office/powerpoint/2010/main" val="40567310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SeqFeature</a:t>
            </a:r>
            <a:r>
              <a:rPr lang="en-US" dirty="0"/>
              <a:t> objects</a:t>
            </a:r>
            <a:endParaRPr lang="fr-FR" dirty="0"/>
          </a:p>
        </p:txBody>
      </p:sp>
      <p:sp>
        <p:nvSpPr>
          <p:cNvPr id="3" name="Espace réservé du contenu 2"/>
          <p:cNvSpPr>
            <a:spLocks noGrp="1"/>
          </p:cNvSpPr>
          <p:nvPr>
            <p:ph idx="1"/>
          </p:nvPr>
        </p:nvSpPr>
        <p:spPr/>
        <p:txBody>
          <a:bodyPr/>
          <a:lstStyle/>
          <a:p>
            <a:r>
              <a:rPr lang="en-US" dirty="0"/>
              <a:t>A</a:t>
            </a:r>
            <a:r>
              <a:rPr lang="en-US" dirty="0" smtClean="0"/>
              <a:t>ttempts </a:t>
            </a:r>
            <a:r>
              <a:rPr lang="en-US" dirty="0"/>
              <a:t>to encapsulate as much of the information about </a:t>
            </a:r>
            <a:r>
              <a:rPr lang="en-US" dirty="0" smtClean="0"/>
              <a:t>the sequence </a:t>
            </a:r>
            <a:r>
              <a:rPr lang="en-US" dirty="0"/>
              <a:t>as </a:t>
            </a:r>
            <a:r>
              <a:rPr lang="en-US" dirty="0" smtClean="0"/>
              <a:t>possible</a:t>
            </a:r>
            <a:endParaRPr lang="en-US" dirty="0"/>
          </a:p>
          <a:p>
            <a:r>
              <a:rPr lang="en-US" dirty="0"/>
              <a:t>based on the </a:t>
            </a:r>
            <a:r>
              <a:rPr lang="en-US" dirty="0" err="1"/>
              <a:t>GenBank</a:t>
            </a:r>
            <a:r>
              <a:rPr lang="en-US" dirty="0"/>
              <a:t>/EMBL feature </a:t>
            </a:r>
            <a:r>
              <a:rPr lang="en-US" dirty="0" smtClean="0"/>
              <a:t>tables</a:t>
            </a:r>
          </a:p>
          <a:p>
            <a:r>
              <a:rPr lang="en-US" dirty="0"/>
              <a:t>The key idea about </a:t>
            </a:r>
            <a:r>
              <a:rPr lang="en-US" dirty="0" smtClean="0"/>
              <a:t>each </a:t>
            </a:r>
            <a:r>
              <a:rPr lang="en-US" dirty="0" err="1" smtClean="0"/>
              <a:t>SeqFeature</a:t>
            </a:r>
            <a:r>
              <a:rPr lang="en-US" dirty="0"/>
              <a:t> </a:t>
            </a:r>
            <a:r>
              <a:rPr lang="en-US" dirty="0" smtClean="0"/>
              <a:t>object </a:t>
            </a:r>
            <a:r>
              <a:rPr lang="en-US" dirty="0"/>
              <a:t>is to describe a region on a parent sequence, typically </a:t>
            </a:r>
            <a:r>
              <a:rPr lang="en-US" dirty="0" smtClean="0"/>
              <a:t>a </a:t>
            </a:r>
            <a:r>
              <a:rPr lang="en-US" dirty="0" err="1" smtClean="0"/>
              <a:t>SeqRecord</a:t>
            </a:r>
            <a:r>
              <a:rPr lang="en-US" dirty="0"/>
              <a:t> </a:t>
            </a:r>
            <a:r>
              <a:rPr lang="en-US" dirty="0" smtClean="0"/>
              <a:t>object</a:t>
            </a:r>
            <a:endParaRPr lang="en-US" dirty="0"/>
          </a:p>
          <a:p>
            <a:r>
              <a:rPr lang="fr-FR" dirty="0" err="1" smtClean="0"/>
              <a:t>T</a:t>
            </a:r>
            <a:r>
              <a:rPr lang="en-US" dirty="0" smtClean="0"/>
              <a:t>his region </a:t>
            </a:r>
            <a:r>
              <a:rPr lang="en-US" dirty="0"/>
              <a:t>is described with a location object, typically a range between two </a:t>
            </a:r>
            <a:r>
              <a:rPr lang="en-US" dirty="0" smtClean="0"/>
              <a:t>positions</a:t>
            </a:r>
          </a:p>
          <a:p>
            <a:endParaRPr lang="fr-FR" b="1" dirty="0"/>
          </a:p>
        </p:txBody>
      </p:sp>
      <p:sp>
        <p:nvSpPr>
          <p:cNvPr id="4" name="Espace réservé de la date 3"/>
          <p:cNvSpPr>
            <a:spLocks noGrp="1"/>
          </p:cNvSpPr>
          <p:nvPr>
            <p:ph type="dt" sz="half" idx="10"/>
          </p:nvPr>
        </p:nvSpPr>
        <p:spPr/>
        <p:txBody>
          <a:bodyPr/>
          <a:lstStyle/>
          <a:p>
            <a:fld id="{6882C64F-B331-774E-A59B-8F3EE47035FF}"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43</a:t>
            </a:fld>
            <a:endParaRPr lang="fr-FR" dirty="0"/>
          </a:p>
        </p:txBody>
      </p:sp>
    </p:spTree>
    <p:extLst>
      <p:ext uri="{BB962C8B-B14F-4D97-AF65-F5344CB8AC3E}">
        <p14:creationId xmlns:p14="http://schemas.microsoft.com/office/powerpoint/2010/main" val="42910176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en-US" dirty="0">
                <a:solidFill>
                  <a:schemeClr val="accent3">
                    <a:lumMod val="50000"/>
                  </a:schemeClr>
                </a:solidFill>
              </a:rPr>
              <a:t>.type </a:t>
            </a:r>
            <a:r>
              <a:rPr lang="en-US" dirty="0"/>
              <a:t>- This is a textual description of the type of feature (for instance, this will be something like `CDS or `gene').</a:t>
            </a:r>
          </a:p>
          <a:p>
            <a:r>
              <a:rPr lang="en-US" dirty="0">
                <a:solidFill>
                  <a:srgbClr val="0C82C0"/>
                </a:solidFill>
              </a:rPr>
              <a:t>.location </a:t>
            </a:r>
            <a:r>
              <a:rPr lang="en-US" dirty="0"/>
              <a:t>- The location of the </a:t>
            </a:r>
            <a:r>
              <a:rPr lang="en-US" dirty="0" err="1"/>
              <a:t>SeqFeature</a:t>
            </a:r>
            <a:r>
              <a:rPr lang="en-US" dirty="0"/>
              <a:t> on the sequence that you are dealing with. The </a:t>
            </a:r>
            <a:r>
              <a:rPr lang="en-US" dirty="0" err="1"/>
              <a:t>SeqFeature</a:t>
            </a:r>
            <a:r>
              <a:rPr lang="en-US" dirty="0"/>
              <a:t> delegates much of its functionality to the location object, and includes a number of shortcut attributes for properties of the location:</a:t>
            </a:r>
          </a:p>
          <a:p>
            <a:pPr lvl="1"/>
            <a:r>
              <a:rPr lang="en-US" sz="2000" dirty="0">
                <a:solidFill>
                  <a:srgbClr val="0C82C0"/>
                </a:solidFill>
              </a:rPr>
              <a:t>.ref </a:t>
            </a:r>
            <a:r>
              <a:rPr lang="en-US" sz="1600" dirty="0"/>
              <a:t>- shorthand for </a:t>
            </a:r>
            <a:r>
              <a:rPr lang="en-US" sz="1600" dirty="0">
                <a:solidFill>
                  <a:srgbClr val="0C82C0"/>
                </a:solidFill>
              </a:rPr>
              <a:t>.</a:t>
            </a:r>
            <a:r>
              <a:rPr lang="en-US" sz="1600" dirty="0" err="1">
                <a:solidFill>
                  <a:srgbClr val="0C82C0"/>
                </a:solidFill>
              </a:rPr>
              <a:t>location.ref</a:t>
            </a:r>
            <a:r>
              <a:rPr lang="en-US" sz="1600" dirty="0">
                <a:solidFill>
                  <a:srgbClr val="0C82C0"/>
                </a:solidFill>
              </a:rPr>
              <a:t> </a:t>
            </a:r>
            <a:r>
              <a:rPr lang="en-US" sz="1600" dirty="0"/>
              <a:t>- any (different) reference sequence the location is referring to (Usually just None).</a:t>
            </a:r>
          </a:p>
          <a:p>
            <a:pPr lvl="1"/>
            <a:r>
              <a:rPr lang="en-US" sz="2000" dirty="0">
                <a:solidFill>
                  <a:srgbClr val="0C82C0"/>
                </a:solidFill>
              </a:rPr>
              <a:t>.</a:t>
            </a:r>
            <a:r>
              <a:rPr lang="en-US" sz="2000" dirty="0" err="1">
                <a:solidFill>
                  <a:srgbClr val="0C82C0"/>
                </a:solidFill>
              </a:rPr>
              <a:t>ref_db</a:t>
            </a:r>
            <a:r>
              <a:rPr lang="en-US" sz="2000" dirty="0">
                <a:solidFill>
                  <a:srgbClr val="0C82C0"/>
                </a:solidFill>
              </a:rPr>
              <a:t> </a:t>
            </a:r>
            <a:r>
              <a:rPr lang="en-US" sz="1600" dirty="0"/>
              <a:t>- shorthand for </a:t>
            </a:r>
            <a:r>
              <a:rPr lang="en-US" sz="1600" dirty="0">
                <a:solidFill>
                  <a:srgbClr val="0C82C0"/>
                </a:solidFill>
              </a:rPr>
              <a:t>.</a:t>
            </a:r>
            <a:r>
              <a:rPr lang="en-US" sz="1600" dirty="0" err="1">
                <a:solidFill>
                  <a:srgbClr val="0C82C0"/>
                </a:solidFill>
              </a:rPr>
              <a:t>location.ref_db</a:t>
            </a:r>
            <a:r>
              <a:rPr lang="en-US" sz="1600" dirty="0">
                <a:solidFill>
                  <a:srgbClr val="0C82C0"/>
                </a:solidFill>
              </a:rPr>
              <a:t> </a:t>
            </a:r>
            <a:r>
              <a:rPr lang="en-US" sz="1600" dirty="0"/>
              <a:t>- specifies the database any identifier in .ref refers to (Usually just None).</a:t>
            </a:r>
          </a:p>
          <a:p>
            <a:pPr lvl="1"/>
            <a:r>
              <a:rPr lang="en-US" sz="2000" dirty="0">
                <a:solidFill>
                  <a:srgbClr val="0C82C0"/>
                </a:solidFill>
              </a:rPr>
              <a:t>.strand </a:t>
            </a:r>
            <a:r>
              <a:rPr lang="en-US" sz="1600" dirty="0"/>
              <a:t>- shorthand for </a:t>
            </a:r>
            <a:r>
              <a:rPr lang="en-US" sz="1600" dirty="0">
                <a:solidFill>
                  <a:srgbClr val="0C82C0"/>
                </a:solidFill>
              </a:rPr>
              <a:t>.</a:t>
            </a:r>
            <a:r>
              <a:rPr lang="en-US" sz="1600" dirty="0" err="1">
                <a:solidFill>
                  <a:srgbClr val="0C82C0"/>
                </a:solidFill>
              </a:rPr>
              <a:t>location.strand</a:t>
            </a:r>
            <a:r>
              <a:rPr lang="en-US" sz="1600" dirty="0">
                <a:solidFill>
                  <a:srgbClr val="0C82C0"/>
                </a:solidFill>
              </a:rPr>
              <a:t> </a:t>
            </a:r>
            <a:r>
              <a:rPr lang="en-US" sz="1600" dirty="0"/>
              <a:t>- the strand on the sequence that the feature is located on. For double stranded nucleotide sequence this may either be 1 for the top strand,1 for the bottom strand, 0 if the strand is important but is unknown, or None if it doesn't matter. This is None for proteins, or single stranded sequences.</a:t>
            </a:r>
          </a:p>
          <a:p>
            <a:endParaRPr lang="fr-FR" dirty="0"/>
          </a:p>
        </p:txBody>
      </p:sp>
      <p:sp>
        <p:nvSpPr>
          <p:cNvPr id="4" name="Espace réservé de la date 3"/>
          <p:cNvSpPr>
            <a:spLocks noGrp="1"/>
          </p:cNvSpPr>
          <p:nvPr>
            <p:ph type="dt" sz="half" idx="10"/>
          </p:nvPr>
        </p:nvSpPr>
        <p:spPr/>
        <p:txBody>
          <a:bodyPr/>
          <a:lstStyle/>
          <a:p>
            <a:fld id="{ABAB19B1-CC70-8843-9637-4006C005BD1B}"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44</a:t>
            </a:fld>
            <a:endParaRPr lang="fr-FR" dirty="0"/>
          </a:p>
        </p:txBody>
      </p:sp>
    </p:spTree>
    <p:extLst>
      <p:ext uri="{BB962C8B-B14F-4D97-AF65-F5344CB8AC3E}">
        <p14:creationId xmlns:p14="http://schemas.microsoft.com/office/powerpoint/2010/main" val="36228651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SeqFeatures</a:t>
            </a:r>
            <a:r>
              <a:rPr lang="fr-FR" dirty="0" smtClean="0"/>
              <a:t> </a:t>
            </a:r>
            <a:r>
              <a:rPr lang="fr-FR" dirty="0" err="1" smtClean="0"/>
              <a:t>funtionalities</a:t>
            </a:r>
            <a:endParaRPr lang="fr-FR" dirty="0"/>
          </a:p>
        </p:txBody>
      </p:sp>
      <p:sp>
        <p:nvSpPr>
          <p:cNvPr id="3" name="Espace réservé du contenu 2"/>
          <p:cNvSpPr>
            <a:spLocks noGrp="1"/>
          </p:cNvSpPr>
          <p:nvPr>
            <p:ph idx="1"/>
          </p:nvPr>
        </p:nvSpPr>
        <p:spPr/>
        <p:txBody>
          <a:bodyPr/>
          <a:lstStyle/>
          <a:p>
            <a:r>
              <a:rPr lang="en-US" dirty="0" smtClean="0">
                <a:solidFill>
                  <a:srgbClr val="0C82C0"/>
                </a:solidFill>
              </a:rPr>
              <a:t>.qualifiers</a:t>
            </a:r>
            <a:r>
              <a:rPr lang="en-US" dirty="0">
                <a:solidFill>
                  <a:srgbClr val="0C82C0"/>
                </a:solidFill>
              </a:rPr>
              <a:t> </a:t>
            </a:r>
            <a:r>
              <a:rPr lang="en-US" dirty="0" smtClean="0"/>
              <a:t>- Python </a:t>
            </a:r>
            <a:r>
              <a:rPr lang="en-US" dirty="0"/>
              <a:t>dictionary of additional information about the feature. </a:t>
            </a:r>
            <a:endParaRPr lang="en-US" dirty="0" smtClean="0"/>
          </a:p>
          <a:p>
            <a:pPr lvl="1"/>
            <a:r>
              <a:rPr lang="en-US" sz="1600" dirty="0" smtClean="0"/>
              <a:t>The </a:t>
            </a:r>
            <a:r>
              <a:rPr lang="en-US" sz="1600" dirty="0"/>
              <a:t>key is some </a:t>
            </a:r>
            <a:r>
              <a:rPr lang="en-US" sz="1600" dirty="0" smtClean="0"/>
              <a:t>kind of </a:t>
            </a:r>
            <a:r>
              <a:rPr lang="en-US" sz="1600" dirty="0"/>
              <a:t>terse one-word description of what the information contained in the value is about, and the value </a:t>
            </a:r>
            <a:r>
              <a:rPr lang="en-US" sz="1600" dirty="0" smtClean="0"/>
              <a:t>is the </a:t>
            </a:r>
            <a:r>
              <a:rPr lang="en-US" sz="1600" dirty="0"/>
              <a:t>actual information. </a:t>
            </a:r>
            <a:endParaRPr lang="en-US" sz="1600" dirty="0" smtClean="0"/>
          </a:p>
          <a:p>
            <a:pPr lvl="1"/>
            <a:r>
              <a:rPr lang="en-US" sz="1600" dirty="0" smtClean="0"/>
              <a:t>For </a:t>
            </a:r>
            <a:r>
              <a:rPr lang="en-US" sz="1600" dirty="0"/>
              <a:t>example, a common key for a </a:t>
            </a:r>
            <a:r>
              <a:rPr lang="en-US" sz="1600" dirty="0" smtClean="0"/>
              <a:t>qualifier </a:t>
            </a:r>
            <a:r>
              <a:rPr lang="en-US" sz="1600" dirty="0"/>
              <a:t>might be \evidence" and the </a:t>
            </a:r>
            <a:r>
              <a:rPr lang="en-US" sz="1600" dirty="0" smtClean="0"/>
              <a:t>value might </a:t>
            </a:r>
            <a:r>
              <a:rPr lang="en-US" sz="1600" dirty="0"/>
              <a:t>be \computational (non-experimental)." This is just a way to let the person who is looking </a:t>
            </a:r>
            <a:r>
              <a:rPr lang="en-US" sz="1600" dirty="0" smtClean="0"/>
              <a:t>at the </a:t>
            </a:r>
            <a:r>
              <a:rPr lang="en-US" sz="1600" dirty="0"/>
              <a:t>feature know that it has not be experimentally (</a:t>
            </a:r>
            <a:r>
              <a:rPr lang="en-US" sz="1600" dirty="0" err="1"/>
              <a:t>i</a:t>
            </a:r>
            <a:r>
              <a:rPr lang="en-US" sz="1600" dirty="0"/>
              <a:t>. e. in a wet lab) con </a:t>
            </a:r>
            <a:r>
              <a:rPr lang="en-US" sz="1600" dirty="0" err="1"/>
              <a:t>rmed</a:t>
            </a:r>
            <a:r>
              <a:rPr lang="en-US" sz="1600" dirty="0"/>
              <a:t>. Note that other </a:t>
            </a:r>
            <a:r>
              <a:rPr lang="en-US" sz="1600" dirty="0" smtClean="0"/>
              <a:t>the value </a:t>
            </a:r>
            <a:r>
              <a:rPr lang="en-US" sz="1600" dirty="0"/>
              <a:t>will be a list of strings (even when there is only one string). This is a re </a:t>
            </a:r>
            <a:r>
              <a:rPr lang="en-US" sz="1600" dirty="0" err="1"/>
              <a:t>ection</a:t>
            </a:r>
            <a:r>
              <a:rPr lang="en-US" sz="1600" dirty="0"/>
              <a:t> of the </a:t>
            </a:r>
            <a:r>
              <a:rPr lang="en-US" sz="1600" dirty="0" smtClean="0"/>
              <a:t>feature tables </a:t>
            </a:r>
            <a:r>
              <a:rPr lang="en-US" sz="1600" dirty="0"/>
              <a:t>in </a:t>
            </a:r>
            <a:r>
              <a:rPr lang="en-US" sz="1600" dirty="0" err="1"/>
              <a:t>GenBank</a:t>
            </a:r>
            <a:r>
              <a:rPr lang="en-US" sz="1600" dirty="0"/>
              <a:t>/EMBL </a:t>
            </a:r>
            <a:r>
              <a:rPr lang="en-US" sz="1600" dirty="0" smtClean="0"/>
              <a:t>files</a:t>
            </a:r>
            <a:r>
              <a:rPr lang="en-US" sz="1600" dirty="0"/>
              <a:t>.</a:t>
            </a:r>
          </a:p>
          <a:p>
            <a:r>
              <a:rPr lang="en-US" dirty="0">
                <a:solidFill>
                  <a:srgbClr val="0C82C0"/>
                </a:solidFill>
              </a:rPr>
              <a:t>.</a:t>
            </a:r>
            <a:r>
              <a:rPr lang="en-US" dirty="0" err="1" smtClean="0">
                <a:solidFill>
                  <a:srgbClr val="0C82C0"/>
                </a:solidFill>
              </a:rPr>
              <a:t>sub_features</a:t>
            </a:r>
            <a:r>
              <a:rPr lang="en-US" dirty="0">
                <a:solidFill>
                  <a:srgbClr val="0C82C0"/>
                </a:solidFill>
              </a:rPr>
              <a:t> </a:t>
            </a:r>
            <a:r>
              <a:rPr lang="en-US" dirty="0" smtClean="0"/>
              <a:t>- Represent </a:t>
            </a:r>
            <a:r>
              <a:rPr lang="en-US" dirty="0"/>
              <a:t>features with complicated locations like `joins' in </a:t>
            </a:r>
            <a:r>
              <a:rPr lang="en-US" dirty="0" err="1" smtClean="0"/>
              <a:t>GenBank</a:t>
            </a:r>
            <a:r>
              <a:rPr lang="en-US" dirty="0"/>
              <a:t>/EMBL </a:t>
            </a:r>
            <a:r>
              <a:rPr lang="en-US" dirty="0" smtClean="0"/>
              <a:t>files</a:t>
            </a:r>
            <a:r>
              <a:rPr lang="en-US" dirty="0"/>
              <a:t>. </a:t>
            </a:r>
            <a:endParaRPr lang="en-US" dirty="0" smtClean="0"/>
          </a:p>
          <a:p>
            <a:pPr lvl="1"/>
            <a:r>
              <a:rPr lang="en-US" sz="1600" dirty="0" smtClean="0"/>
              <a:t>This </a:t>
            </a:r>
            <a:r>
              <a:rPr lang="en-US" sz="1600" dirty="0"/>
              <a:t>has been deprecated with the introduction of </a:t>
            </a:r>
            <a:r>
              <a:rPr lang="en-US" sz="1600" dirty="0" smtClean="0"/>
              <a:t>the </a:t>
            </a:r>
            <a:r>
              <a:rPr lang="en-US" sz="1600" dirty="0" err="1" smtClean="0"/>
              <a:t>CompoundLocation</a:t>
            </a:r>
            <a:r>
              <a:rPr lang="en-US" sz="1600" dirty="0"/>
              <a:t> </a:t>
            </a:r>
            <a:r>
              <a:rPr lang="en-US" sz="1600" dirty="0" smtClean="0"/>
              <a:t>object, and </a:t>
            </a:r>
            <a:r>
              <a:rPr lang="en-US" sz="1600" dirty="0"/>
              <a:t>should now be ignored.</a:t>
            </a:r>
          </a:p>
          <a:p>
            <a:endParaRPr lang="fr-FR" dirty="0"/>
          </a:p>
        </p:txBody>
      </p:sp>
      <p:sp>
        <p:nvSpPr>
          <p:cNvPr id="4" name="Espace réservé de la date 3"/>
          <p:cNvSpPr>
            <a:spLocks noGrp="1"/>
          </p:cNvSpPr>
          <p:nvPr>
            <p:ph type="dt" sz="half" idx="10"/>
          </p:nvPr>
        </p:nvSpPr>
        <p:spPr/>
        <p:txBody>
          <a:bodyPr/>
          <a:lstStyle/>
          <a:p>
            <a:fld id="{2D8637C9-66A4-2A4C-925D-CE82F1F821E3}"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45</a:t>
            </a:fld>
            <a:endParaRPr lang="fr-FR" dirty="0"/>
          </a:p>
        </p:txBody>
      </p:sp>
    </p:spTree>
    <p:extLst>
      <p:ext uri="{BB962C8B-B14F-4D97-AF65-F5344CB8AC3E}">
        <p14:creationId xmlns:p14="http://schemas.microsoft.com/office/powerpoint/2010/main" val="30120909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Positions and locations</a:t>
            </a:r>
            <a:endParaRPr lang="fr-FR" dirty="0"/>
          </a:p>
        </p:txBody>
      </p:sp>
      <p:sp>
        <p:nvSpPr>
          <p:cNvPr id="3" name="Espace réservé du contenu 2"/>
          <p:cNvSpPr>
            <a:spLocks noGrp="1"/>
          </p:cNvSpPr>
          <p:nvPr>
            <p:ph idx="1"/>
          </p:nvPr>
        </p:nvSpPr>
        <p:spPr/>
        <p:txBody>
          <a:bodyPr/>
          <a:lstStyle/>
          <a:p>
            <a:r>
              <a:rPr lang="fr-FR" dirty="0" smtClean="0"/>
              <a:t>P</a:t>
            </a:r>
            <a:r>
              <a:rPr lang="en-US" dirty="0" err="1" smtClean="0"/>
              <a:t>osition</a:t>
            </a:r>
            <a:endParaRPr lang="en-US" dirty="0"/>
          </a:p>
          <a:p>
            <a:pPr lvl="1"/>
            <a:r>
              <a:rPr lang="en-US" sz="1600" dirty="0" smtClean="0"/>
              <a:t>This </a:t>
            </a:r>
            <a:r>
              <a:rPr lang="en-US" sz="1600" dirty="0"/>
              <a:t>refers to a single position on a sequence, which may be fuzzy or not. For instance, 5, 20</a:t>
            </a:r>
            <a:r>
              <a:rPr lang="en-US" sz="1600" dirty="0" smtClean="0"/>
              <a:t>, &lt;100 and</a:t>
            </a:r>
            <a:r>
              <a:rPr lang="en-US" sz="1600" dirty="0"/>
              <a:t> </a:t>
            </a:r>
            <a:r>
              <a:rPr lang="en-US" sz="1600" dirty="0" smtClean="0"/>
              <a:t>&gt;200 are </a:t>
            </a:r>
            <a:r>
              <a:rPr lang="en-US" sz="1600" dirty="0"/>
              <a:t>all positions.</a:t>
            </a:r>
          </a:p>
          <a:p>
            <a:r>
              <a:rPr lang="fr-FR" dirty="0" smtClean="0"/>
              <a:t>L</a:t>
            </a:r>
            <a:r>
              <a:rPr lang="en-US" dirty="0" err="1" smtClean="0"/>
              <a:t>ocation</a:t>
            </a:r>
            <a:endParaRPr lang="en-US" dirty="0"/>
          </a:p>
          <a:p>
            <a:pPr lvl="1"/>
            <a:r>
              <a:rPr lang="en-US" sz="1600" dirty="0" smtClean="0"/>
              <a:t>A </a:t>
            </a:r>
            <a:r>
              <a:rPr lang="en-US" sz="1600" dirty="0"/>
              <a:t>location is region of sequence bounded by some positions. For instance 5..20 (</a:t>
            </a:r>
            <a:r>
              <a:rPr lang="en-US" sz="1600" dirty="0" err="1"/>
              <a:t>i</a:t>
            </a:r>
            <a:r>
              <a:rPr lang="en-US" sz="1600" dirty="0"/>
              <a:t>. e. 5 to 20) </a:t>
            </a:r>
            <a:r>
              <a:rPr lang="en-US" sz="1600" dirty="0" smtClean="0"/>
              <a:t>is a location</a:t>
            </a:r>
          </a:p>
          <a:p>
            <a:pPr lvl="1"/>
            <a:endParaRPr lang="en-US" sz="1600" dirty="0"/>
          </a:p>
          <a:p>
            <a:r>
              <a:rPr lang="en-US" dirty="0" err="1"/>
              <a:t>FeatureLocation</a:t>
            </a:r>
            <a:r>
              <a:rPr lang="en-US" dirty="0"/>
              <a:t> </a:t>
            </a:r>
            <a:r>
              <a:rPr lang="en-US" dirty="0" smtClean="0"/>
              <a:t>object</a:t>
            </a:r>
          </a:p>
          <a:p>
            <a:pPr lvl="1"/>
            <a:r>
              <a:rPr lang="fr-FR" sz="1600" dirty="0" smtClean="0"/>
              <a:t>Ne</a:t>
            </a:r>
            <a:r>
              <a:rPr lang="en-US" sz="1600" dirty="0" err="1" smtClean="0"/>
              <a:t>ed</a:t>
            </a:r>
            <a:r>
              <a:rPr lang="en-US" sz="1600" dirty="0" smtClean="0"/>
              <a:t> </a:t>
            </a:r>
            <a:r>
              <a:rPr lang="en-US" sz="1600" dirty="0"/>
              <a:t>start and end coordinates and a </a:t>
            </a:r>
            <a:r>
              <a:rPr lang="en-US" sz="1600" dirty="0" smtClean="0"/>
              <a:t>strand</a:t>
            </a:r>
          </a:p>
          <a:p>
            <a:pPr lvl="1"/>
            <a:endParaRPr lang="en-US" sz="1600" dirty="0"/>
          </a:p>
          <a:p>
            <a:r>
              <a:rPr lang="en-US" dirty="0" err="1"/>
              <a:t>CompoundLocation</a:t>
            </a:r>
            <a:r>
              <a:rPr lang="en-US" dirty="0"/>
              <a:t> </a:t>
            </a:r>
            <a:r>
              <a:rPr lang="en-US" dirty="0" smtClean="0"/>
              <a:t>object</a:t>
            </a:r>
          </a:p>
          <a:p>
            <a:pPr lvl="1"/>
            <a:r>
              <a:rPr lang="en-US" sz="1600" dirty="0" smtClean="0"/>
              <a:t>Made </a:t>
            </a:r>
            <a:r>
              <a:rPr lang="en-US" sz="1600" dirty="0"/>
              <a:t>up of several </a:t>
            </a:r>
            <a:r>
              <a:rPr lang="en-US" sz="1600" dirty="0" smtClean="0"/>
              <a:t>region</a:t>
            </a:r>
          </a:p>
          <a:p>
            <a:pPr lvl="1"/>
            <a:endParaRPr lang="en-US" sz="1600" dirty="0"/>
          </a:p>
          <a:p>
            <a:r>
              <a:rPr lang="en-US" dirty="0" err="1" smtClean="0"/>
              <a:t>FuzzyLocation</a:t>
            </a:r>
            <a:endParaRPr lang="en-US" dirty="0" smtClean="0"/>
          </a:p>
          <a:p>
            <a:pPr lvl="1"/>
            <a:r>
              <a:rPr lang="en-US" sz="1600" dirty="0" smtClean="0"/>
              <a:t>Several </a:t>
            </a:r>
            <a:r>
              <a:rPr lang="en-US" sz="1600" dirty="0"/>
              <a:t>types of fuzzy positions, so we have five classes do deal with them</a:t>
            </a:r>
          </a:p>
        </p:txBody>
      </p:sp>
      <p:sp>
        <p:nvSpPr>
          <p:cNvPr id="4" name="Espace réservé de la date 3"/>
          <p:cNvSpPr>
            <a:spLocks noGrp="1"/>
          </p:cNvSpPr>
          <p:nvPr>
            <p:ph type="dt" sz="half" idx="10"/>
          </p:nvPr>
        </p:nvSpPr>
        <p:spPr/>
        <p:txBody>
          <a:bodyPr/>
          <a:lstStyle/>
          <a:p>
            <a:fld id="{44BBE824-3CB2-954A-97D7-F18121C54E86}"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46</a:t>
            </a:fld>
            <a:endParaRPr lang="fr-FR" dirty="0"/>
          </a:p>
        </p:txBody>
      </p:sp>
    </p:spTree>
    <p:extLst>
      <p:ext uri="{BB962C8B-B14F-4D97-AF65-F5344CB8AC3E}">
        <p14:creationId xmlns:p14="http://schemas.microsoft.com/office/powerpoint/2010/main" val="22585973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Fuzzy </a:t>
            </a:r>
            <a:r>
              <a:rPr lang="en-US" dirty="0"/>
              <a:t>positions</a:t>
            </a:r>
            <a:endParaRPr lang="fr-FR" dirty="0"/>
          </a:p>
        </p:txBody>
      </p:sp>
      <p:sp>
        <p:nvSpPr>
          <p:cNvPr id="3" name="Espace réservé du contenu 2"/>
          <p:cNvSpPr>
            <a:spLocks noGrp="1"/>
          </p:cNvSpPr>
          <p:nvPr>
            <p:ph idx="1"/>
          </p:nvPr>
        </p:nvSpPr>
        <p:spPr>
          <a:xfrm>
            <a:off x="279400" y="1236134"/>
            <a:ext cx="8735612" cy="4890030"/>
          </a:xfrm>
        </p:spPr>
        <p:txBody>
          <a:bodyPr/>
          <a:lstStyle/>
          <a:p>
            <a:pPr marL="0" lvl="1" indent="0">
              <a:buClr>
                <a:schemeClr val="accent6"/>
              </a:buClr>
              <a:buNone/>
            </a:pPr>
            <a:r>
              <a:rPr lang="en-US" sz="2000" dirty="0"/>
              <a:t>	</a:t>
            </a:r>
            <a:endParaRPr lang="en-US" sz="2000" dirty="0" smtClean="0"/>
          </a:p>
          <a:p>
            <a:pPr marL="342900" lvl="1" indent="-342900">
              <a:buClr>
                <a:schemeClr val="accent6"/>
              </a:buClr>
              <a:buFont typeface="Lucida Grande"/>
              <a:buChar char="➔"/>
            </a:pPr>
            <a:r>
              <a:rPr lang="en-US" sz="2000" dirty="0" err="1" smtClean="0"/>
              <a:t>ExactPosition</a:t>
            </a:r>
            <a:r>
              <a:rPr lang="en-US" sz="2000" dirty="0" smtClean="0"/>
              <a:t>  </a:t>
            </a:r>
            <a:endParaRPr lang="en-US" sz="2000" dirty="0"/>
          </a:p>
          <a:p>
            <a:pPr lvl="1"/>
            <a:r>
              <a:rPr lang="en-US" sz="1600" dirty="0" smtClean="0"/>
              <a:t>Represents a </a:t>
            </a:r>
            <a:r>
              <a:rPr lang="en-US" sz="1600" dirty="0"/>
              <a:t>position which is specified as exact along the </a:t>
            </a:r>
            <a:r>
              <a:rPr lang="en-US" sz="1600" dirty="0" smtClean="0"/>
              <a:t>sequence. a </a:t>
            </a:r>
            <a:r>
              <a:rPr lang="en-US" sz="1600" dirty="0"/>
              <a:t>number, and you can get the position by looking at the position attribute of the object</a:t>
            </a:r>
            <a:r>
              <a:rPr lang="en-US" sz="1600" dirty="0" smtClean="0"/>
              <a:t>.</a:t>
            </a:r>
          </a:p>
          <a:p>
            <a:pPr marL="457200" lvl="1" indent="0">
              <a:buNone/>
            </a:pPr>
            <a:endParaRPr lang="en-US" sz="1600" dirty="0" smtClean="0"/>
          </a:p>
          <a:p>
            <a:r>
              <a:rPr lang="en-US" dirty="0" err="1" smtClean="0"/>
              <a:t>BeforePosition</a:t>
            </a:r>
            <a:endParaRPr lang="en-US" sz="1600" dirty="0"/>
          </a:p>
          <a:p>
            <a:pPr lvl="1"/>
            <a:r>
              <a:rPr lang="en-US" sz="1600" dirty="0" smtClean="0"/>
              <a:t>Represents </a:t>
            </a:r>
            <a:r>
              <a:rPr lang="en-US" sz="1600" dirty="0"/>
              <a:t>a fuzzy position that occurs prior to some specified site. In </a:t>
            </a:r>
            <a:r>
              <a:rPr lang="en-US" sz="1600" dirty="0" err="1"/>
              <a:t>GenBank</a:t>
            </a:r>
            <a:r>
              <a:rPr lang="en-US" sz="1600" dirty="0"/>
              <a:t>/EMBL notation, this is represented as something like ‘&lt;13', signifying that the real position is located somewhere less than 13</a:t>
            </a:r>
            <a:r>
              <a:rPr lang="en-US" sz="1600" dirty="0" smtClean="0"/>
              <a:t>. To </a:t>
            </a:r>
            <a:r>
              <a:rPr lang="en-US" sz="1600" dirty="0"/>
              <a:t>get the specified upper boundary, look at the position attribute of the object</a:t>
            </a:r>
            <a:r>
              <a:rPr lang="en-US" sz="1600" dirty="0" smtClean="0"/>
              <a:t>.</a:t>
            </a:r>
          </a:p>
          <a:p>
            <a:pPr lvl="1"/>
            <a:endParaRPr lang="en-US" sz="1600" dirty="0" smtClean="0"/>
          </a:p>
          <a:p>
            <a:r>
              <a:rPr lang="en-US" dirty="0" err="1" smtClean="0"/>
              <a:t>AfterPosition</a:t>
            </a:r>
            <a:endParaRPr lang="en-US" dirty="0" smtClean="0"/>
          </a:p>
          <a:p>
            <a:pPr lvl="1"/>
            <a:r>
              <a:rPr lang="en-US" sz="1600" dirty="0" smtClean="0"/>
              <a:t>Represents </a:t>
            </a:r>
            <a:r>
              <a:rPr lang="en-US" sz="1600" dirty="0"/>
              <a:t>a position that occurs after some specified site. This is represented in </a:t>
            </a:r>
            <a:r>
              <a:rPr lang="en-US" sz="1600" dirty="0" err="1"/>
              <a:t>GenBank</a:t>
            </a:r>
            <a:r>
              <a:rPr lang="en-US" sz="1600" dirty="0"/>
              <a:t> as `&gt;13', and like </a:t>
            </a:r>
            <a:r>
              <a:rPr lang="en-US" sz="1600" dirty="0" err="1"/>
              <a:t>BeforePosition</a:t>
            </a:r>
            <a:r>
              <a:rPr lang="en-US" sz="1600" dirty="0"/>
              <a:t>, you get the boundary number by looking at the position attribute of the object</a:t>
            </a:r>
            <a:r>
              <a:rPr lang="en-US" sz="1600" dirty="0" smtClean="0"/>
              <a:t>.</a:t>
            </a:r>
          </a:p>
          <a:p>
            <a:pPr lvl="1"/>
            <a:endParaRPr lang="fr-FR" sz="1600" dirty="0"/>
          </a:p>
        </p:txBody>
      </p:sp>
      <p:sp>
        <p:nvSpPr>
          <p:cNvPr id="4" name="Espace réservé de la date 3"/>
          <p:cNvSpPr>
            <a:spLocks noGrp="1"/>
          </p:cNvSpPr>
          <p:nvPr>
            <p:ph type="dt" sz="half" idx="10"/>
          </p:nvPr>
        </p:nvSpPr>
        <p:spPr/>
        <p:txBody>
          <a:bodyPr/>
          <a:lstStyle/>
          <a:p>
            <a:fld id="{B0790C7E-10EB-2B46-A010-B0847CC08D7B}"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47</a:t>
            </a:fld>
            <a:endParaRPr lang="fr-FR" dirty="0"/>
          </a:p>
        </p:txBody>
      </p:sp>
    </p:spTree>
    <p:extLst>
      <p:ext uri="{BB962C8B-B14F-4D97-AF65-F5344CB8AC3E}">
        <p14:creationId xmlns:p14="http://schemas.microsoft.com/office/powerpoint/2010/main" val="12931146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Fuzzy </a:t>
            </a:r>
            <a:r>
              <a:rPr lang="en-US" dirty="0" smtClean="0"/>
              <a:t>positions (2)</a:t>
            </a:r>
            <a:endParaRPr lang="fr-FR" dirty="0"/>
          </a:p>
        </p:txBody>
      </p:sp>
      <p:sp>
        <p:nvSpPr>
          <p:cNvPr id="3" name="Espace réservé du contenu 2"/>
          <p:cNvSpPr>
            <a:spLocks noGrp="1"/>
          </p:cNvSpPr>
          <p:nvPr>
            <p:ph idx="1"/>
          </p:nvPr>
        </p:nvSpPr>
        <p:spPr/>
        <p:txBody>
          <a:bodyPr/>
          <a:lstStyle/>
          <a:p>
            <a:pPr marL="342900" lvl="1" indent="-342900">
              <a:buClr>
                <a:schemeClr val="accent6"/>
              </a:buClr>
              <a:buFont typeface="Lucida Grande"/>
              <a:buChar char="➔"/>
            </a:pPr>
            <a:r>
              <a:rPr lang="en-US" sz="2000" dirty="0" err="1"/>
              <a:t>WithinPosition</a:t>
            </a:r>
            <a:endParaRPr lang="en-US" sz="2000" dirty="0"/>
          </a:p>
          <a:p>
            <a:pPr lvl="1"/>
            <a:r>
              <a:rPr lang="en-US" sz="1600" dirty="0" smtClean="0"/>
              <a:t>Models  </a:t>
            </a:r>
            <a:r>
              <a:rPr lang="en-US" sz="1600" dirty="0"/>
              <a:t>a  position  which occurs  somewhere  between  two specified  nucleotides. In </a:t>
            </a:r>
            <a:r>
              <a:rPr lang="en-US" sz="1600" dirty="0" err="1"/>
              <a:t>GenBank</a:t>
            </a:r>
            <a:r>
              <a:rPr lang="en-US" sz="1600" dirty="0"/>
              <a:t>/EMBL  notation,  this  would  be represented as ‘(1.5)’, to represent that the position is somewhere within the range 1 to 5. </a:t>
            </a:r>
            <a:r>
              <a:rPr lang="en-US" sz="1600" dirty="0" smtClean="0"/>
              <a:t>To </a:t>
            </a:r>
            <a:r>
              <a:rPr lang="en-US" sz="1600" dirty="0"/>
              <a:t>get the information in this class you have to look at two attributes.  The position attribute specifies the lower boundary of the range we are looking at, so in our example case this would be one.  The extension attribute specifies the range to the higher boundary, so in this case it would be 4.  So </a:t>
            </a:r>
            <a:r>
              <a:rPr lang="en-US" sz="1600" dirty="0" err="1"/>
              <a:t>object.position</a:t>
            </a:r>
            <a:r>
              <a:rPr lang="en-US" sz="1600" dirty="0"/>
              <a:t> is the lower boundary and </a:t>
            </a:r>
            <a:r>
              <a:rPr lang="en-US" sz="1600" dirty="0" err="1"/>
              <a:t>object.position</a:t>
            </a:r>
            <a:r>
              <a:rPr lang="en-US" sz="1600" dirty="0"/>
              <a:t> + </a:t>
            </a:r>
            <a:r>
              <a:rPr lang="en-US" sz="1600" dirty="0" err="1"/>
              <a:t>object.extension</a:t>
            </a:r>
            <a:r>
              <a:rPr lang="en-US" sz="1600" dirty="0"/>
              <a:t> is the upper boundary</a:t>
            </a:r>
            <a:r>
              <a:rPr lang="en-US" sz="1600" dirty="0" smtClean="0"/>
              <a:t>.</a:t>
            </a:r>
            <a:endParaRPr lang="en-US" sz="1600" dirty="0"/>
          </a:p>
          <a:p>
            <a:pPr marL="342900" lvl="1" indent="-342900">
              <a:buClr>
                <a:schemeClr val="accent6"/>
              </a:buClr>
              <a:buFont typeface="Lucida Grande"/>
              <a:buChar char="➔"/>
            </a:pPr>
            <a:r>
              <a:rPr lang="en-US" sz="2000" dirty="0" err="1"/>
              <a:t>OneOfPosition</a:t>
            </a:r>
            <a:endParaRPr lang="en-US" sz="2000" dirty="0"/>
          </a:p>
          <a:p>
            <a:pPr lvl="1"/>
            <a:r>
              <a:rPr lang="en-US" sz="1600" dirty="0" smtClean="0"/>
              <a:t>Occasionally </a:t>
            </a:r>
            <a:r>
              <a:rPr lang="en-US" sz="1600" dirty="0"/>
              <a:t>used for </a:t>
            </a:r>
            <a:r>
              <a:rPr lang="en-US" sz="1600" dirty="0" err="1"/>
              <a:t>GenBank</a:t>
            </a:r>
            <a:r>
              <a:rPr lang="en-US" sz="1600" dirty="0"/>
              <a:t>/EMBL locations, this class deals with a position where several possible values exist, for instance you could use this if the start codon was unclear and there where two candidates for the start of the gene.  Alternatively, that might be handled explicitly as two related gene features</a:t>
            </a:r>
            <a:r>
              <a:rPr lang="en-US" sz="1600" dirty="0" smtClean="0"/>
              <a:t>.</a:t>
            </a:r>
            <a:endParaRPr lang="en-US" sz="1600" dirty="0"/>
          </a:p>
          <a:p>
            <a:r>
              <a:rPr lang="en-US" dirty="0" err="1" smtClean="0"/>
              <a:t>UnknownPosition</a:t>
            </a:r>
            <a:r>
              <a:rPr lang="en-US" sz="1200" dirty="0" smtClean="0"/>
              <a:t> </a:t>
            </a:r>
          </a:p>
          <a:p>
            <a:pPr lvl="1"/>
            <a:r>
              <a:rPr lang="en-US" sz="1600" dirty="0" smtClean="0"/>
              <a:t>This  class  deals  with  a  position  of  unknown  location.   This  is  not  used  in  Gen- Bank/EMBL, but corresponds to the ‘?’  feature coordinate used in </a:t>
            </a:r>
            <a:r>
              <a:rPr lang="en-US" sz="1600" dirty="0" err="1" smtClean="0"/>
              <a:t>UniProt</a:t>
            </a:r>
            <a:r>
              <a:rPr lang="en-US" sz="1600" dirty="0" smtClean="0"/>
              <a:t>.</a:t>
            </a:r>
          </a:p>
          <a:p>
            <a:endParaRPr lang="fr-FR" dirty="0"/>
          </a:p>
        </p:txBody>
      </p:sp>
      <p:sp>
        <p:nvSpPr>
          <p:cNvPr id="4" name="Espace réservé de la date 3"/>
          <p:cNvSpPr>
            <a:spLocks noGrp="1"/>
          </p:cNvSpPr>
          <p:nvPr>
            <p:ph type="dt" sz="half" idx="10"/>
          </p:nvPr>
        </p:nvSpPr>
        <p:spPr/>
        <p:txBody>
          <a:bodyPr/>
          <a:lstStyle/>
          <a:p>
            <a:fld id="{884A3A46-43BE-7E4D-933B-8C7543A764DE}"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48</a:t>
            </a:fld>
            <a:endParaRPr lang="fr-FR" dirty="0"/>
          </a:p>
        </p:txBody>
      </p:sp>
    </p:spTree>
    <p:extLst>
      <p:ext uri="{BB962C8B-B14F-4D97-AF65-F5344CB8AC3E}">
        <p14:creationId xmlns:p14="http://schemas.microsoft.com/office/powerpoint/2010/main" val="7999938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Fuzzy</a:t>
            </a:r>
            <a:r>
              <a:rPr lang="fr-FR" dirty="0" smtClean="0"/>
              <a:t> positions (3) </a:t>
            </a:r>
            <a:endParaRPr lang="fr-FR" dirty="0"/>
          </a:p>
        </p:txBody>
      </p:sp>
      <p:sp>
        <p:nvSpPr>
          <p:cNvPr id="3" name="Espace réservé du contenu 2"/>
          <p:cNvSpPr>
            <a:spLocks noGrp="1"/>
          </p:cNvSpPr>
          <p:nvPr>
            <p:ph idx="1"/>
          </p:nvPr>
        </p:nvSpPr>
        <p:spPr>
          <a:xfrm>
            <a:off x="279400" y="1236134"/>
            <a:ext cx="8644466" cy="351497"/>
          </a:xfrm>
        </p:spPr>
        <p:txBody>
          <a:bodyPr/>
          <a:lstStyle/>
          <a:p>
            <a:r>
              <a:rPr lang="en-US" dirty="0"/>
              <a:t>Here's an example where we create a location with fuzzy end points:</a:t>
            </a:r>
            <a:endParaRPr lang="fr-FR" dirty="0"/>
          </a:p>
        </p:txBody>
      </p:sp>
      <p:sp>
        <p:nvSpPr>
          <p:cNvPr id="4" name="Espace réservé de la date 3"/>
          <p:cNvSpPr>
            <a:spLocks noGrp="1"/>
          </p:cNvSpPr>
          <p:nvPr>
            <p:ph type="dt" sz="half" idx="10"/>
          </p:nvPr>
        </p:nvSpPr>
        <p:spPr/>
        <p:txBody>
          <a:bodyPr/>
          <a:lstStyle/>
          <a:p>
            <a:fld id="{C26D7555-3760-DE40-AAB3-C0358C041062}"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49</a:t>
            </a:fld>
            <a:endParaRPr lang="fr-FR" dirty="0"/>
          </a:p>
        </p:txBody>
      </p:sp>
      <p:sp>
        <p:nvSpPr>
          <p:cNvPr id="7" name="ZoneTexte 6"/>
          <p:cNvSpPr txBox="1"/>
          <p:nvPr/>
        </p:nvSpPr>
        <p:spPr>
          <a:xfrm>
            <a:off x="279400" y="1723719"/>
            <a:ext cx="8644466" cy="120032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latin typeface="Arial"/>
                <a:cs typeface="Arial"/>
              </a:rPr>
              <a:t>&gt;&gt;&gt; from Bio import </a:t>
            </a:r>
            <a:r>
              <a:rPr lang="en-US" sz="1200" dirty="0" err="1">
                <a:latin typeface="Arial"/>
                <a:cs typeface="Arial"/>
              </a:rPr>
              <a:t>SeqFeature</a:t>
            </a:r>
            <a:endParaRPr lang="en-US" sz="1200" dirty="0">
              <a:latin typeface="Arial"/>
              <a:cs typeface="Arial"/>
            </a:endParaRPr>
          </a:p>
          <a:p>
            <a:r>
              <a:rPr lang="en-US" sz="1200" dirty="0">
                <a:latin typeface="Arial"/>
                <a:cs typeface="Arial"/>
              </a:rPr>
              <a:t>&gt;&gt;&gt; </a:t>
            </a:r>
            <a:r>
              <a:rPr lang="en-US" sz="1200" dirty="0" err="1">
                <a:latin typeface="Arial"/>
                <a:cs typeface="Arial"/>
              </a:rPr>
              <a:t>start_pos</a:t>
            </a:r>
            <a:r>
              <a:rPr lang="en-US" sz="1200" dirty="0">
                <a:latin typeface="Arial"/>
                <a:cs typeface="Arial"/>
              </a:rPr>
              <a:t> = </a:t>
            </a:r>
            <a:r>
              <a:rPr lang="en-US" sz="1200" dirty="0" err="1">
                <a:latin typeface="Arial"/>
                <a:cs typeface="Arial"/>
              </a:rPr>
              <a:t>SeqFeature.AfterPosition</a:t>
            </a:r>
            <a:r>
              <a:rPr lang="en-US" sz="1200" dirty="0">
                <a:latin typeface="Arial"/>
                <a:cs typeface="Arial"/>
              </a:rPr>
              <a:t>(5)</a:t>
            </a:r>
          </a:p>
          <a:p>
            <a:r>
              <a:rPr lang="en-US" sz="1200" dirty="0" smtClean="0">
                <a:latin typeface="Arial"/>
                <a:cs typeface="Arial"/>
              </a:rPr>
              <a:t>&gt;&gt;&gt; </a:t>
            </a:r>
            <a:r>
              <a:rPr lang="en-US" sz="1200" dirty="0" err="1" smtClean="0">
                <a:latin typeface="Arial"/>
                <a:cs typeface="Arial"/>
              </a:rPr>
              <a:t>end_pos</a:t>
            </a:r>
            <a:r>
              <a:rPr lang="en-US" sz="1200" dirty="0" smtClean="0">
                <a:latin typeface="Arial"/>
                <a:cs typeface="Arial"/>
              </a:rPr>
              <a:t> = </a:t>
            </a:r>
            <a:r>
              <a:rPr lang="en-US" sz="1200" dirty="0" err="1" smtClean="0">
                <a:latin typeface="Arial"/>
                <a:cs typeface="Arial"/>
              </a:rPr>
              <a:t>SeqFeature.BetweenPosition</a:t>
            </a:r>
            <a:r>
              <a:rPr lang="en-US" sz="1200" dirty="0" smtClean="0">
                <a:latin typeface="Arial"/>
                <a:cs typeface="Arial"/>
              </a:rPr>
              <a:t>(9, left=8, right=9)</a:t>
            </a:r>
          </a:p>
          <a:p>
            <a:r>
              <a:rPr lang="en-US" sz="1200" dirty="0" smtClean="0">
                <a:latin typeface="Arial"/>
                <a:cs typeface="Arial"/>
              </a:rPr>
              <a:t>&gt;</a:t>
            </a:r>
            <a:r>
              <a:rPr lang="en-US" sz="1200" dirty="0">
                <a:latin typeface="Arial"/>
                <a:cs typeface="Arial"/>
              </a:rPr>
              <a:t>&gt;</a:t>
            </a:r>
            <a:r>
              <a:rPr lang="en-US" sz="1200" dirty="0" smtClean="0">
                <a:latin typeface="Arial"/>
                <a:cs typeface="Arial"/>
              </a:rPr>
              <a:t>&gt; </a:t>
            </a:r>
            <a:r>
              <a:rPr lang="en-US" sz="1200" dirty="0" err="1" smtClean="0">
                <a:latin typeface="Arial"/>
                <a:cs typeface="Arial"/>
              </a:rPr>
              <a:t>my_location</a:t>
            </a:r>
            <a:r>
              <a:rPr lang="en-US" sz="1200" dirty="0" smtClean="0">
                <a:latin typeface="Arial"/>
                <a:cs typeface="Arial"/>
              </a:rPr>
              <a:t> = </a:t>
            </a:r>
            <a:r>
              <a:rPr lang="en-US" sz="1200" dirty="0" err="1" smtClean="0">
                <a:latin typeface="Arial"/>
                <a:cs typeface="Arial"/>
              </a:rPr>
              <a:t>SeqFeature.FeatureLocation</a:t>
            </a:r>
            <a:r>
              <a:rPr lang="en-US" sz="1200" dirty="0" smtClean="0">
                <a:latin typeface="Arial"/>
                <a:cs typeface="Arial"/>
              </a:rPr>
              <a:t>(</a:t>
            </a:r>
            <a:r>
              <a:rPr lang="en-US" sz="1200" dirty="0" err="1" smtClean="0">
                <a:latin typeface="Arial"/>
                <a:cs typeface="Arial"/>
              </a:rPr>
              <a:t>start_pos</a:t>
            </a:r>
            <a:r>
              <a:rPr lang="en-US" sz="1200" dirty="0" smtClean="0">
                <a:latin typeface="Arial"/>
                <a:cs typeface="Arial"/>
              </a:rPr>
              <a:t>, </a:t>
            </a:r>
            <a:r>
              <a:rPr lang="en-US" sz="1200" dirty="0" err="1" smtClean="0">
                <a:latin typeface="Arial"/>
                <a:cs typeface="Arial"/>
              </a:rPr>
              <a:t>end_pos</a:t>
            </a:r>
            <a:r>
              <a:rPr lang="en-US" sz="1200" dirty="0" smtClean="0">
                <a:latin typeface="Arial"/>
                <a:cs typeface="Arial"/>
              </a:rPr>
              <a:t>)</a:t>
            </a:r>
          </a:p>
          <a:p>
            <a:r>
              <a:rPr lang="mr-IN" sz="1200" dirty="0" smtClean="0">
                <a:latin typeface="Arial"/>
                <a:cs typeface="Arial"/>
              </a:rPr>
              <a:t>&gt;&gt;&gt; print(my_location)</a:t>
            </a:r>
          </a:p>
          <a:p>
            <a:r>
              <a:rPr lang="mr-IN" sz="1200" dirty="0" smtClean="0">
                <a:solidFill>
                  <a:srgbClr val="FF0000"/>
                </a:solidFill>
                <a:latin typeface="Arial"/>
                <a:cs typeface="Arial"/>
              </a:rPr>
              <a:t>[&gt;5:(8^9)]</a:t>
            </a:r>
          </a:p>
        </p:txBody>
      </p:sp>
      <p:sp>
        <p:nvSpPr>
          <p:cNvPr id="8" name="Espace réservé du contenu 2"/>
          <p:cNvSpPr txBox="1">
            <a:spLocks/>
          </p:cNvSpPr>
          <p:nvPr/>
        </p:nvSpPr>
        <p:spPr>
          <a:xfrm>
            <a:off x="279400" y="3081756"/>
            <a:ext cx="8644466" cy="1953304"/>
          </a:xfrm>
          <a:prstGeom prst="rect">
            <a:avLst/>
          </a:prstGeom>
          <a:solidFill>
            <a:schemeClr val="accent5"/>
          </a:solidFill>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Note that the details of some of the fuzzy-locations changed in </a:t>
            </a:r>
            <a:r>
              <a:rPr lang="en-US" dirty="0" err="1"/>
              <a:t>Biopython</a:t>
            </a:r>
            <a:r>
              <a:rPr lang="en-US" dirty="0"/>
              <a:t> 1.59, in particular for </a:t>
            </a:r>
            <a:r>
              <a:rPr lang="en-US" dirty="0" err="1" smtClean="0"/>
              <a:t>BetweenPosition</a:t>
            </a:r>
            <a:r>
              <a:rPr lang="en-US" dirty="0" smtClean="0"/>
              <a:t> </a:t>
            </a:r>
            <a:r>
              <a:rPr lang="en-US" dirty="0"/>
              <a:t>and </a:t>
            </a:r>
            <a:r>
              <a:rPr lang="en-US" dirty="0" err="1"/>
              <a:t>WithinPosition</a:t>
            </a:r>
            <a:r>
              <a:rPr lang="en-US" dirty="0"/>
              <a:t> you must now make it explicit which integer position should be used for </a:t>
            </a:r>
            <a:r>
              <a:rPr lang="en-US" dirty="0" smtClean="0"/>
              <a:t>slicing etc</a:t>
            </a:r>
            <a:r>
              <a:rPr lang="en-US" dirty="0"/>
              <a:t>. </a:t>
            </a:r>
            <a:endParaRPr lang="en-US" dirty="0" smtClean="0"/>
          </a:p>
          <a:p>
            <a:r>
              <a:rPr lang="en-US" dirty="0" smtClean="0"/>
              <a:t>For </a:t>
            </a:r>
            <a:r>
              <a:rPr lang="en-US" dirty="0"/>
              <a:t>a start position this is generally the lower (left) value, while for an end position this would </a:t>
            </a:r>
            <a:r>
              <a:rPr lang="en-US" dirty="0" smtClean="0"/>
              <a:t>generally be </a:t>
            </a:r>
            <a:r>
              <a:rPr lang="en-US" dirty="0"/>
              <a:t>the higher (right) </a:t>
            </a:r>
            <a:r>
              <a:rPr lang="en-US" dirty="0" smtClean="0"/>
              <a:t>value</a:t>
            </a:r>
            <a:endParaRPr lang="en-US" dirty="0"/>
          </a:p>
        </p:txBody>
      </p:sp>
      <p:sp>
        <p:nvSpPr>
          <p:cNvPr id="9" name="ZoneTexte 8"/>
          <p:cNvSpPr txBox="1"/>
          <p:nvPr/>
        </p:nvSpPr>
        <p:spPr>
          <a:xfrm>
            <a:off x="279400" y="5187464"/>
            <a:ext cx="8644466" cy="156966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my_location.start</a:t>
            </a:r>
            <a:endParaRPr lang="en-US" sz="1200" dirty="0"/>
          </a:p>
          <a:p>
            <a:r>
              <a:rPr lang="en-US" sz="1200" dirty="0" err="1">
                <a:solidFill>
                  <a:srgbClr val="FF0000"/>
                </a:solidFill>
              </a:rPr>
              <a:t>AfterPosition</a:t>
            </a:r>
            <a:r>
              <a:rPr lang="en-US" sz="1200" dirty="0">
                <a:solidFill>
                  <a:srgbClr val="FF0000"/>
                </a:solidFill>
              </a:rPr>
              <a:t>(5)</a:t>
            </a:r>
          </a:p>
          <a:p>
            <a:r>
              <a:rPr lang="en-US" sz="1200" dirty="0"/>
              <a:t>&gt;&gt;&gt; print(</a:t>
            </a:r>
            <a:r>
              <a:rPr lang="en-US" sz="1200" dirty="0" err="1"/>
              <a:t>my_location.start</a:t>
            </a:r>
            <a:r>
              <a:rPr lang="en-US" sz="1200" dirty="0"/>
              <a:t>)</a:t>
            </a:r>
          </a:p>
          <a:p>
            <a:r>
              <a:rPr lang="en-US" sz="1200" dirty="0">
                <a:solidFill>
                  <a:srgbClr val="FF0000"/>
                </a:solidFill>
              </a:rPr>
              <a:t>&gt;5</a:t>
            </a:r>
          </a:p>
          <a:p>
            <a:r>
              <a:rPr lang="en-US" sz="1200" dirty="0"/>
              <a:t>&gt;&gt;&gt; </a:t>
            </a:r>
            <a:r>
              <a:rPr lang="en-US" sz="1200" dirty="0" err="1"/>
              <a:t>my_location.end</a:t>
            </a:r>
            <a:endParaRPr lang="en-US" sz="1200" dirty="0"/>
          </a:p>
          <a:p>
            <a:r>
              <a:rPr lang="en-US" sz="1200" dirty="0" err="1">
                <a:solidFill>
                  <a:srgbClr val="FF0000"/>
                </a:solidFill>
              </a:rPr>
              <a:t>BetweenPosition</a:t>
            </a:r>
            <a:r>
              <a:rPr lang="en-US" sz="1200" dirty="0">
                <a:solidFill>
                  <a:srgbClr val="FF0000"/>
                </a:solidFill>
              </a:rPr>
              <a:t>(9, left=8, right=9)</a:t>
            </a:r>
          </a:p>
          <a:p>
            <a:r>
              <a:rPr lang="en-US" sz="1200" dirty="0"/>
              <a:t>&gt;&gt;&gt; print(</a:t>
            </a:r>
            <a:r>
              <a:rPr lang="en-US" sz="1200" dirty="0" err="1"/>
              <a:t>my_location.end</a:t>
            </a:r>
            <a:r>
              <a:rPr lang="en-US" sz="1200" dirty="0"/>
              <a:t>)</a:t>
            </a:r>
          </a:p>
          <a:p>
            <a:r>
              <a:rPr lang="en-US" sz="1200" dirty="0">
                <a:solidFill>
                  <a:srgbClr val="FF0000"/>
                </a:solidFill>
              </a:rPr>
              <a:t>(8^9)</a:t>
            </a:r>
          </a:p>
        </p:txBody>
      </p:sp>
    </p:spTree>
    <p:extLst>
      <p:ext uri="{BB962C8B-B14F-4D97-AF65-F5344CB8AC3E}">
        <p14:creationId xmlns:p14="http://schemas.microsoft.com/office/powerpoint/2010/main" val="2845367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fonctionnalités </a:t>
            </a:r>
            <a:r>
              <a:rPr lang="fr-FR" dirty="0" err="1"/>
              <a:t>Biopython</a:t>
            </a:r>
            <a:r>
              <a:rPr lang="fr-FR" dirty="0"/>
              <a:t> </a:t>
            </a:r>
            <a:r>
              <a:rPr lang="mr-IN" dirty="0" smtClean="0"/>
              <a:t>(</a:t>
            </a:r>
            <a:r>
              <a:rPr lang="fr-FR" dirty="0" smtClean="0"/>
              <a:t>2)</a:t>
            </a:r>
            <a:endParaRPr lang="fr-FR" dirty="0"/>
          </a:p>
        </p:txBody>
      </p:sp>
      <p:sp>
        <p:nvSpPr>
          <p:cNvPr id="3" name="Espace réservé du contenu 2"/>
          <p:cNvSpPr>
            <a:spLocks noGrp="1"/>
          </p:cNvSpPr>
          <p:nvPr>
            <p:ph idx="1"/>
          </p:nvPr>
        </p:nvSpPr>
        <p:spPr/>
        <p:txBody>
          <a:bodyPr/>
          <a:lstStyle/>
          <a:p>
            <a:r>
              <a:rPr lang="en-US" dirty="0"/>
              <a:t>Files in the supported formats can be iterated over record by record or indexed and accessed via </a:t>
            </a:r>
            <a:r>
              <a:rPr lang="en-US" dirty="0" smtClean="0"/>
              <a:t>a Dictionary </a:t>
            </a:r>
            <a:r>
              <a:rPr lang="en-US" dirty="0"/>
              <a:t>interface</a:t>
            </a:r>
            <a:r>
              <a:rPr lang="en-US" dirty="0" smtClean="0"/>
              <a:t>.</a:t>
            </a:r>
          </a:p>
          <a:p>
            <a:endParaRPr lang="en-US" dirty="0"/>
          </a:p>
          <a:p>
            <a:r>
              <a:rPr lang="en-US" dirty="0"/>
              <a:t>Code to deal with popular on-line bioinformatics destinations such as</a:t>
            </a:r>
            <a:r>
              <a:rPr lang="en-US" dirty="0" smtClean="0"/>
              <a:t>:</a:t>
            </a:r>
            <a:endParaRPr lang="en-US" dirty="0"/>
          </a:p>
          <a:p>
            <a:pPr lvl="1"/>
            <a:r>
              <a:rPr lang="en-US" sz="1800" dirty="0"/>
              <a:t>NCBI { Blast, </a:t>
            </a:r>
            <a:r>
              <a:rPr lang="en-US" sz="1800" dirty="0" err="1"/>
              <a:t>Entrez</a:t>
            </a:r>
            <a:r>
              <a:rPr lang="en-US" sz="1800" dirty="0"/>
              <a:t> and PubMed </a:t>
            </a:r>
            <a:r>
              <a:rPr lang="en-US" sz="1800" dirty="0" smtClean="0"/>
              <a:t>services</a:t>
            </a:r>
          </a:p>
          <a:p>
            <a:pPr lvl="1"/>
            <a:r>
              <a:rPr lang="en-US" sz="1800" dirty="0" err="1" smtClean="0"/>
              <a:t>ExPASy</a:t>
            </a:r>
            <a:r>
              <a:rPr lang="en-US" sz="1800" dirty="0" smtClean="0"/>
              <a:t> </a:t>
            </a:r>
            <a:r>
              <a:rPr lang="en-US" sz="1800" dirty="0"/>
              <a:t>{ Swiss-</a:t>
            </a:r>
            <a:r>
              <a:rPr lang="en-US" sz="1800" dirty="0" err="1"/>
              <a:t>Prot</a:t>
            </a:r>
            <a:r>
              <a:rPr lang="en-US" sz="1800" dirty="0"/>
              <a:t> and </a:t>
            </a:r>
            <a:r>
              <a:rPr lang="en-US" sz="1800" dirty="0" err="1"/>
              <a:t>Prosite</a:t>
            </a:r>
            <a:r>
              <a:rPr lang="en-US" sz="1800" dirty="0"/>
              <a:t> entries, as well as </a:t>
            </a:r>
            <a:r>
              <a:rPr lang="en-US" sz="1800" dirty="0" err="1"/>
              <a:t>Prosite</a:t>
            </a:r>
            <a:r>
              <a:rPr lang="en-US" sz="1800" dirty="0"/>
              <a:t> </a:t>
            </a:r>
            <a:r>
              <a:rPr lang="en-US" sz="1800" dirty="0" smtClean="0"/>
              <a:t>searches</a:t>
            </a:r>
          </a:p>
          <a:p>
            <a:pPr lvl="1"/>
            <a:endParaRPr lang="en-US" sz="1800" dirty="0"/>
          </a:p>
          <a:p>
            <a:r>
              <a:rPr lang="en-US" dirty="0"/>
              <a:t>Interfaces to common bioinformatics programs such as:</a:t>
            </a:r>
          </a:p>
          <a:p>
            <a:pPr lvl="1"/>
            <a:r>
              <a:rPr lang="en-US" sz="1800" dirty="0" smtClean="0"/>
              <a:t>Standalone Blast from NCBI</a:t>
            </a:r>
          </a:p>
          <a:p>
            <a:pPr lvl="1"/>
            <a:r>
              <a:rPr lang="en-US" sz="1800" dirty="0" err="1" smtClean="0"/>
              <a:t>Clustalw</a:t>
            </a:r>
            <a:r>
              <a:rPr lang="en-US" sz="1800" dirty="0" smtClean="0"/>
              <a:t> </a:t>
            </a:r>
            <a:r>
              <a:rPr lang="en-US" sz="1800" dirty="0"/>
              <a:t>alignment program</a:t>
            </a:r>
          </a:p>
          <a:p>
            <a:pPr lvl="1"/>
            <a:r>
              <a:rPr lang="en-US" sz="1800" dirty="0" smtClean="0"/>
              <a:t>EMBOSS </a:t>
            </a:r>
            <a:r>
              <a:rPr lang="en-US" sz="1800" dirty="0"/>
              <a:t>command line tools</a:t>
            </a:r>
          </a:p>
          <a:p>
            <a:endParaRPr lang="en-US" dirty="0"/>
          </a:p>
          <a:p>
            <a:endParaRPr lang="fr-FR" dirty="0"/>
          </a:p>
        </p:txBody>
      </p:sp>
      <p:sp>
        <p:nvSpPr>
          <p:cNvPr id="4" name="Espace réservé de la date 3"/>
          <p:cNvSpPr>
            <a:spLocks noGrp="1"/>
          </p:cNvSpPr>
          <p:nvPr>
            <p:ph type="dt" sz="half" idx="10"/>
          </p:nvPr>
        </p:nvSpPr>
        <p:spPr/>
        <p:txBody>
          <a:bodyPr/>
          <a:lstStyle/>
          <a:p>
            <a:fld id="{B78E4C01-D620-5F47-81AE-6CCE1DF3C584}"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a:t>
            </a:fld>
            <a:endParaRPr lang="fr-FR" dirty="0"/>
          </a:p>
        </p:txBody>
      </p:sp>
    </p:spTree>
    <p:extLst>
      <p:ext uri="{BB962C8B-B14F-4D97-AF65-F5344CB8AC3E}">
        <p14:creationId xmlns:p14="http://schemas.microsoft.com/office/powerpoint/2010/main" val="18499491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Fuzzy</a:t>
            </a:r>
            <a:r>
              <a:rPr lang="fr-FR" dirty="0" smtClean="0"/>
              <a:t> positions (4)</a:t>
            </a:r>
            <a:endParaRPr lang="fr-FR" dirty="0"/>
          </a:p>
        </p:txBody>
      </p:sp>
      <p:sp>
        <p:nvSpPr>
          <p:cNvPr id="3" name="Espace réservé du contenu 2"/>
          <p:cNvSpPr>
            <a:spLocks noGrp="1"/>
          </p:cNvSpPr>
          <p:nvPr>
            <p:ph idx="1"/>
          </p:nvPr>
        </p:nvSpPr>
        <p:spPr>
          <a:xfrm>
            <a:off x="279400" y="941294"/>
            <a:ext cx="8644466" cy="873148"/>
          </a:xfrm>
        </p:spPr>
        <p:txBody>
          <a:bodyPr/>
          <a:lstStyle/>
          <a:p>
            <a:r>
              <a:rPr lang="en-US" dirty="0"/>
              <a:t>If you don't want to deal with fuzzy positions and just want numbers, they are actually subclasses </a:t>
            </a:r>
            <a:r>
              <a:rPr lang="en-US" dirty="0" smtClean="0"/>
              <a:t>of integers </a:t>
            </a:r>
            <a:r>
              <a:rPr lang="en-US" dirty="0"/>
              <a:t>so should work like integers:</a:t>
            </a:r>
          </a:p>
          <a:p>
            <a:endParaRPr lang="fr-FR" dirty="0"/>
          </a:p>
        </p:txBody>
      </p:sp>
      <p:sp>
        <p:nvSpPr>
          <p:cNvPr id="4" name="Espace réservé de la date 3"/>
          <p:cNvSpPr>
            <a:spLocks noGrp="1"/>
          </p:cNvSpPr>
          <p:nvPr>
            <p:ph type="dt" sz="half" idx="10"/>
          </p:nvPr>
        </p:nvSpPr>
        <p:spPr/>
        <p:txBody>
          <a:bodyPr/>
          <a:lstStyle/>
          <a:p>
            <a:fld id="{05A13A17-8CE1-3D4B-B557-8F5985A39089}"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50</a:t>
            </a:fld>
            <a:endParaRPr lang="fr-FR" dirty="0"/>
          </a:p>
        </p:txBody>
      </p:sp>
      <p:sp>
        <p:nvSpPr>
          <p:cNvPr id="7" name="ZoneTexte 6"/>
          <p:cNvSpPr txBox="1"/>
          <p:nvPr/>
        </p:nvSpPr>
        <p:spPr>
          <a:xfrm>
            <a:off x="279400" y="1790899"/>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int(my_location.start)</a:t>
            </a:r>
          </a:p>
          <a:p>
            <a:r>
              <a:rPr lang="mr-IN" sz="1200" dirty="0">
                <a:solidFill>
                  <a:srgbClr val="FF0000"/>
                </a:solidFill>
                <a:latin typeface="Arial"/>
                <a:cs typeface="Arial"/>
              </a:rPr>
              <a:t>5</a:t>
            </a:r>
          </a:p>
          <a:p>
            <a:r>
              <a:rPr lang="mr-IN" sz="1200" dirty="0">
                <a:latin typeface="Arial"/>
                <a:cs typeface="Arial"/>
              </a:rPr>
              <a:t>&gt;&gt;&gt; int(my_location.end)</a:t>
            </a:r>
          </a:p>
          <a:p>
            <a:r>
              <a:rPr lang="mr-IN" sz="1200" dirty="0">
                <a:solidFill>
                  <a:srgbClr val="FF0000"/>
                </a:solidFill>
                <a:latin typeface="Arial"/>
                <a:cs typeface="Arial"/>
              </a:rPr>
              <a:t>9</a:t>
            </a:r>
          </a:p>
        </p:txBody>
      </p:sp>
      <p:sp>
        <p:nvSpPr>
          <p:cNvPr id="8" name="ZoneTexte 7"/>
          <p:cNvSpPr txBox="1"/>
          <p:nvPr/>
        </p:nvSpPr>
        <p:spPr>
          <a:xfrm>
            <a:off x="279400" y="4560722"/>
            <a:ext cx="8644466" cy="175432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exact_location</a:t>
            </a:r>
            <a:r>
              <a:rPr lang="en-US" sz="1200" dirty="0"/>
              <a:t> = </a:t>
            </a:r>
            <a:r>
              <a:rPr lang="en-US" sz="1200" dirty="0" err="1"/>
              <a:t>SeqFeature.FeatureLocation</a:t>
            </a:r>
            <a:r>
              <a:rPr lang="en-US" sz="1200" dirty="0"/>
              <a:t>(5, 9)</a:t>
            </a:r>
          </a:p>
          <a:p>
            <a:r>
              <a:rPr lang="en-US" sz="1200" dirty="0"/>
              <a:t>&gt;&gt;&gt; print(</a:t>
            </a:r>
            <a:r>
              <a:rPr lang="en-US" sz="1200" dirty="0" err="1"/>
              <a:t>exact_location</a:t>
            </a:r>
            <a:r>
              <a:rPr lang="en-US" sz="1200" dirty="0"/>
              <a:t>)</a:t>
            </a:r>
          </a:p>
          <a:p>
            <a:r>
              <a:rPr lang="en-US" sz="1200" dirty="0">
                <a:solidFill>
                  <a:srgbClr val="FF0000"/>
                </a:solidFill>
              </a:rPr>
              <a:t>[5:9]</a:t>
            </a:r>
          </a:p>
          <a:p>
            <a:r>
              <a:rPr lang="en-US" sz="1200" dirty="0"/>
              <a:t>&gt;&gt;&gt; </a:t>
            </a:r>
            <a:r>
              <a:rPr lang="en-US" sz="1200" dirty="0" err="1"/>
              <a:t>exact_location.start</a:t>
            </a:r>
            <a:endParaRPr lang="en-US" sz="1200" dirty="0"/>
          </a:p>
          <a:p>
            <a:r>
              <a:rPr lang="en-US" sz="1200" dirty="0" err="1">
                <a:solidFill>
                  <a:srgbClr val="FF0000"/>
                </a:solidFill>
              </a:rPr>
              <a:t>ExactPosition</a:t>
            </a:r>
            <a:r>
              <a:rPr lang="en-US" sz="1200" dirty="0">
                <a:solidFill>
                  <a:srgbClr val="FF0000"/>
                </a:solidFill>
              </a:rPr>
              <a:t>(5)</a:t>
            </a:r>
          </a:p>
          <a:p>
            <a:r>
              <a:rPr lang="en-US" sz="1200" dirty="0"/>
              <a:t>&gt;&gt;&gt; </a:t>
            </a:r>
            <a:r>
              <a:rPr lang="en-US" sz="1200" dirty="0" err="1"/>
              <a:t>int</a:t>
            </a:r>
            <a:r>
              <a:rPr lang="en-US" sz="1200" dirty="0"/>
              <a:t>(</a:t>
            </a:r>
            <a:r>
              <a:rPr lang="en-US" sz="1200" dirty="0" err="1"/>
              <a:t>exact_location.start</a:t>
            </a:r>
            <a:r>
              <a:rPr lang="en-US" sz="1200" dirty="0"/>
              <a:t>)</a:t>
            </a:r>
          </a:p>
          <a:p>
            <a:r>
              <a:rPr lang="en-US" sz="1200" dirty="0">
                <a:solidFill>
                  <a:srgbClr val="FF0000"/>
                </a:solidFill>
              </a:rPr>
              <a:t>5</a:t>
            </a:r>
          </a:p>
          <a:p>
            <a:r>
              <a:rPr lang="en-US" sz="1200" dirty="0"/>
              <a:t>&gt;&gt;&gt; </a:t>
            </a:r>
            <a:r>
              <a:rPr lang="en-US" sz="1200" dirty="0" err="1"/>
              <a:t>exact_location.nofuzzy_start</a:t>
            </a:r>
            <a:endParaRPr lang="en-US" sz="1200" dirty="0"/>
          </a:p>
          <a:p>
            <a:r>
              <a:rPr lang="en-US" sz="1200" dirty="0">
                <a:solidFill>
                  <a:srgbClr val="FF0000"/>
                </a:solidFill>
              </a:rPr>
              <a:t>5</a:t>
            </a:r>
          </a:p>
        </p:txBody>
      </p:sp>
      <p:sp>
        <p:nvSpPr>
          <p:cNvPr id="9" name="Espace réservé du contenu 2"/>
          <p:cNvSpPr txBox="1">
            <a:spLocks/>
          </p:cNvSpPr>
          <p:nvPr/>
        </p:nvSpPr>
        <p:spPr>
          <a:xfrm>
            <a:off x="279400" y="2621895"/>
            <a:ext cx="8644466" cy="984295"/>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For compatibility with older versions of </a:t>
            </a:r>
            <a:r>
              <a:rPr lang="en-US" dirty="0" err="1"/>
              <a:t>Biopython</a:t>
            </a:r>
            <a:r>
              <a:rPr lang="en-US" dirty="0"/>
              <a:t> you can ask for </a:t>
            </a:r>
            <a:r>
              <a:rPr lang="en-US" dirty="0" smtClean="0"/>
              <a:t>the </a:t>
            </a:r>
            <a:r>
              <a:rPr lang="en-US" dirty="0" err="1" smtClean="0"/>
              <a:t>nofuzzy_start</a:t>
            </a:r>
            <a:r>
              <a:rPr lang="en-US" dirty="0"/>
              <a:t> </a:t>
            </a:r>
            <a:r>
              <a:rPr lang="en-US" dirty="0" smtClean="0"/>
              <a:t>and</a:t>
            </a:r>
            <a:r>
              <a:rPr lang="en-US" dirty="0"/>
              <a:t> </a:t>
            </a:r>
            <a:r>
              <a:rPr lang="en-US" dirty="0" err="1" smtClean="0"/>
              <a:t>nofuzzy_end</a:t>
            </a:r>
            <a:r>
              <a:rPr lang="en-US" dirty="0"/>
              <a:t> </a:t>
            </a:r>
            <a:r>
              <a:rPr lang="en-US" dirty="0" smtClean="0"/>
              <a:t>attributes </a:t>
            </a:r>
            <a:r>
              <a:rPr lang="en-US" dirty="0"/>
              <a:t>of the location which are plain integers:</a:t>
            </a:r>
          </a:p>
          <a:p>
            <a:endParaRPr lang="fr-FR" dirty="0"/>
          </a:p>
        </p:txBody>
      </p:sp>
      <p:sp>
        <p:nvSpPr>
          <p:cNvPr id="11" name="ZoneTexte 10"/>
          <p:cNvSpPr txBox="1"/>
          <p:nvPr/>
        </p:nvSpPr>
        <p:spPr>
          <a:xfrm>
            <a:off x="279400" y="3606190"/>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my_location.nofuzzy_start</a:t>
            </a:r>
            <a:endParaRPr lang="en-US" sz="1200" dirty="0"/>
          </a:p>
          <a:p>
            <a:r>
              <a:rPr lang="en-US" sz="1200" dirty="0">
                <a:solidFill>
                  <a:srgbClr val="FF0000"/>
                </a:solidFill>
              </a:rPr>
              <a:t>5</a:t>
            </a:r>
          </a:p>
          <a:p>
            <a:r>
              <a:rPr lang="en-US" sz="1200" dirty="0"/>
              <a:t>&gt;&gt;&gt; </a:t>
            </a:r>
            <a:r>
              <a:rPr lang="en-US" sz="1200" dirty="0" err="1"/>
              <a:t>my_location.nofuzzy_end</a:t>
            </a:r>
            <a:endParaRPr lang="en-US" sz="1200" dirty="0"/>
          </a:p>
          <a:p>
            <a:r>
              <a:rPr lang="en-US" sz="1200" dirty="0">
                <a:solidFill>
                  <a:srgbClr val="FF0000"/>
                </a:solidFill>
              </a:rPr>
              <a:t>9</a:t>
            </a:r>
          </a:p>
        </p:txBody>
      </p:sp>
    </p:spTree>
    <p:extLst>
      <p:ext uri="{BB962C8B-B14F-4D97-AF65-F5344CB8AC3E}">
        <p14:creationId xmlns:p14="http://schemas.microsoft.com/office/powerpoint/2010/main" val="26726922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Keyword in</a:t>
            </a:r>
            <a:endParaRPr lang="fr-FR" dirty="0"/>
          </a:p>
        </p:txBody>
      </p:sp>
      <p:sp>
        <p:nvSpPr>
          <p:cNvPr id="3" name="Espace réservé du contenu 2"/>
          <p:cNvSpPr>
            <a:spLocks noGrp="1"/>
          </p:cNvSpPr>
          <p:nvPr>
            <p:ph idx="1"/>
          </p:nvPr>
        </p:nvSpPr>
        <p:spPr>
          <a:xfrm>
            <a:off x="279400" y="1236134"/>
            <a:ext cx="8644466" cy="850467"/>
          </a:xfrm>
        </p:spPr>
        <p:txBody>
          <a:bodyPr/>
          <a:lstStyle/>
          <a:p>
            <a:r>
              <a:rPr lang="en-US" dirty="0" smtClean="0"/>
              <a:t>See </a:t>
            </a:r>
            <a:r>
              <a:rPr lang="en-US" dirty="0"/>
              <a:t>if the base/residue for </a:t>
            </a:r>
            <a:r>
              <a:rPr lang="en-US" dirty="0" smtClean="0"/>
              <a:t>a parent </a:t>
            </a:r>
            <a:r>
              <a:rPr lang="en-US" dirty="0"/>
              <a:t>coordinate is within the feature/location or </a:t>
            </a:r>
            <a:r>
              <a:rPr lang="en-US" dirty="0" smtClean="0"/>
              <a:t>not ?</a:t>
            </a:r>
            <a:endParaRPr lang="en-US" dirty="0"/>
          </a:p>
          <a:p>
            <a:endParaRPr lang="fr-FR" dirty="0"/>
          </a:p>
        </p:txBody>
      </p:sp>
      <p:sp>
        <p:nvSpPr>
          <p:cNvPr id="4" name="Espace réservé de la date 3"/>
          <p:cNvSpPr>
            <a:spLocks noGrp="1"/>
          </p:cNvSpPr>
          <p:nvPr>
            <p:ph type="dt" sz="half" idx="10"/>
          </p:nvPr>
        </p:nvSpPr>
        <p:spPr/>
        <p:txBody>
          <a:bodyPr/>
          <a:lstStyle/>
          <a:p>
            <a:fld id="{87E62055-646B-0044-B110-588938BE1249}"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51</a:t>
            </a:fld>
            <a:endParaRPr lang="fr-FR" dirty="0"/>
          </a:p>
        </p:txBody>
      </p:sp>
      <p:sp>
        <p:nvSpPr>
          <p:cNvPr id="7" name="ZoneTexte 6"/>
          <p:cNvSpPr txBox="1"/>
          <p:nvPr/>
        </p:nvSpPr>
        <p:spPr>
          <a:xfrm>
            <a:off x="279400" y="2086601"/>
            <a:ext cx="8644466" cy="1938992"/>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from Bio import SeqIO</a:t>
            </a:r>
          </a:p>
          <a:p>
            <a:r>
              <a:rPr lang="mr-IN" sz="1200" dirty="0">
                <a:latin typeface="Arial"/>
                <a:cs typeface="Arial"/>
              </a:rPr>
              <a:t>&gt;&gt;&gt; my_snp = 4350</a:t>
            </a:r>
          </a:p>
          <a:p>
            <a:r>
              <a:rPr lang="mr-IN" sz="1200" dirty="0">
                <a:latin typeface="Arial"/>
                <a:cs typeface="Arial"/>
              </a:rPr>
              <a:t>&gt;&gt;&gt; record = SeqIO.read("NC_005816.gb", "genbank"</a:t>
            </a:r>
            <a:r>
              <a:rPr lang="mr-IN" sz="1200" dirty="0" smtClean="0">
                <a:latin typeface="Arial"/>
                <a:cs typeface="Arial"/>
              </a:rPr>
              <a:t>)</a:t>
            </a:r>
            <a:endParaRPr lang="fr-FR" sz="1200" dirty="0" smtClean="0">
              <a:latin typeface="Arial"/>
              <a:cs typeface="Arial"/>
            </a:endParaRPr>
          </a:p>
          <a:p>
            <a:r>
              <a:rPr lang="en-US" sz="1200" dirty="0">
                <a:latin typeface="Arial"/>
                <a:cs typeface="Arial"/>
              </a:rPr>
              <a:t>&gt;&gt;&gt; for feature in </a:t>
            </a:r>
            <a:r>
              <a:rPr lang="en-US" sz="1200" dirty="0" err="1">
                <a:latin typeface="Arial"/>
                <a:cs typeface="Arial"/>
              </a:rPr>
              <a:t>record.features</a:t>
            </a:r>
            <a:r>
              <a:rPr lang="en-US" sz="1200" dirty="0">
                <a:latin typeface="Arial"/>
                <a:cs typeface="Arial"/>
              </a:rPr>
              <a:t>:</a:t>
            </a:r>
          </a:p>
          <a:p>
            <a:r>
              <a:rPr lang="en-US" sz="1200" dirty="0">
                <a:latin typeface="Arial"/>
                <a:cs typeface="Arial"/>
              </a:rPr>
              <a:t>... if </a:t>
            </a:r>
            <a:r>
              <a:rPr lang="en-US" sz="1200" dirty="0" err="1">
                <a:latin typeface="Arial"/>
                <a:cs typeface="Arial"/>
              </a:rPr>
              <a:t>my_snp</a:t>
            </a:r>
            <a:r>
              <a:rPr lang="en-US" sz="1200" dirty="0">
                <a:latin typeface="Arial"/>
                <a:cs typeface="Arial"/>
              </a:rPr>
              <a:t> in feature:</a:t>
            </a:r>
          </a:p>
          <a:p>
            <a:r>
              <a:rPr lang="en-US" sz="1200" dirty="0">
                <a:latin typeface="Arial"/>
                <a:cs typeface="Arial"/>
              </a:rPr>
              <a:t>... print("%s %s" % (</a:t>
            </a:r>
            <a:r>
              <a:rPr lang="en-US" sz="1200" dirty="0" err="1">
                <a:latin typeface="Arial"/>
                <a:cs typeface="Arial"/>
              </a:rPr>
              <a:t>feature.type</a:t>
            </a:r>
            <a:r>
              <a:rPr lang="en-US" sz="1200" dirty="0">
                <a:latin typeface="Arial"/>
                <a:cs typeface="Arial"/>
              </a:rPr>
              <a:t>, </a:t>
            </a:r>
            <a:r>
              <a:rPr lang="en-US" sz="1200" dirty="0" err="1">
                <a:latin typeface="Arial"/>
                <a:cs typeface="Arial"/>
              </a:rPr>
              <a:t>feature.qualifiers.get</a:t>
            </a:r>
            <a:r>
              <a:rPr lang="en-US" sz="1200" dirty="0">
                <a:latin typeface="Arial"/>
                <a:cs typeface="Arial"/>
              </a:rPr>
              <a:t>('</a:t>
            </a:r>
            <a:r>
              <a:rPr lang="en-US" sz="1200" dirty="0" err="1">
                <a:latin typeface="Arial"/>
                <a:cs typeface="Arial"/>
              </a:rPr>
              <a:t>db_xref</a:t>
            </a:r>
            <a:r>
              <a:rPr lang="en-US" sz="1200" dirty="0">
                <a:latin typeface="Arial"/>
                <a:cs typeface="Arial"/>
              </a:rPr>
              <a:t>')))</a:t>
            </a:r>
          </a:p>
          <a:p>
            <a:r>
              <a:rPr lang="en-US" sz="1200" dirty="0">
                <a:latin typeface="Arial"/>
                <a:cs typeface="Arial"/>
              </a:rPr>
              <a:t>...</a:t>
            </a:r>
          </a:p>
          <a:p>
            <a:r>
              <a:rPr lang="en-US" sz="1200" dirty="0">
                <a:solidFill>
                  <a:srgbClr val="FF0000"/>
                </a:solidFill>
                <a:latin typeface="Arial"/>
                <a:cs typeface="Arial"/>
              </a:rPr>
              <a:t>source ['taxon:229193']</a:t>
            </a:r>
          </a:p>
          <a:p>
            <a:r>
              <a:rPr lang="en-US" sz="1200" dirty="0">
                <a:solidFill>
                  <a:srgbClr val="FF0000"/>
                </a:solidFill>
                <a:latin typeface="Arial"/>
                <a:cs typeface="Arial"/>
              </a:rPr>
              <a:t>gene ['GeneID:2767712']</a:t>
            </a:r>
          </a:p>
          <a:p>
            <a:r>
              <a:rPr lang="en-US" sz="1200" dirty="0">
                <a:solidFill>
                  <a:srgbClr val="FF0000"/>
                </a:solidFill>
                <a:latin typeface="Arial"/>
                <a:cs typeface="Arial"/>
              </a:rPr>
              <a:t>CDS ['GI:45478716', 'GeneID:</a:t>
            </a:r>
            <a:r>
              <a:rPr lang="en-US" sz="1200" dirty="0" smtClean="0">
                <a:solidFill>
                  <a:srgbClr val="FF0000"/>
                </a:solidFill>
                <a:latin typeface="Arial"/>
                <a:cs typeface="Arial"/>
              </a:rPr>
              <a:t>2767712’]</a:t>
            </a:r>
            <a:endParaRPr lang="en-US" sz="1200" dirty="0">
              <a:solidFill>
                <a:srgbClr val="FF0000"/>
              </a:solidFill>
              <a:latin typeface="Arial"/>
              <a:cs typeface="Arial"/>
            </a:endParaRPr>
          </a:p>
        </p:txBody>
      </p:sp>
      <p:sp>
        <p:nvSpPr>
          <p:cNvPr id="8" name="Espace réservé du contenu 2"/>
          <p:cNvSpPr txBox="1">
            <a:spLocks/>
          </p:cNvSpPr>
          <p:nvPr/>
        </p:nvSpPr>
        <p:spPr>
          <a:xfrm>
            <a:off x="279400" y="4025593"/>
            <a:ext cx="8644466" cy="85046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Note that gene and CDS features from </a:t>
            </a:r>
            <a:r>
              <a:rPr lang="en-US" dirty="0" err="1"/>
              <a:t>GenBank</a:t>
            </a:r>
            <a:r>
              <a:rPr lang="en-US" dirty="0"/>
              <a:t> or EMBL les defined with joins are the union of the exons - they do not cover any introns.</a:t>
            </a:r>
          </a:p>
          <a:p>
            <a:endParaRPr lang="fr-FR" dirty="0"/>
          </a:p>
        </p:txBody>
      </p:sp>
    </p:spTree>
    <p:extLst>
      <p:ext uri="{BB962C8B-B14F-4D97-AF65-F5344CB8AC3E}">
        <p14:creationId xmlns:p14="http://schemas.microsoft.com/office/powerpoint/2010/main" val="34408245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SeqFeature</a:t>
            </a:r>
            <a:r>
              <a:rPr lang="en-US" dirty="0"/>
              <a:t> objects</a:t>
            </a:r>
            <a:endParaRPr lang="fr-FR" dirty="0"/>
          </a:p>
        </p:txBody>
      </p:sp>
      <p:sp>
        <p:nvSpPr>
          <p:cNvPr id="3" name="Espace réservé du contenu 2"/>
          <p:cNvSpPr>
            <a:spLocks noGrp="1"/>
          </p:cNvSpPr>
          <p:nvPr>
            <p:ph idx="1"/>
          </p:nvPr>
        </p:nvSpPr>
        <p:spPr/>
        <p:txBody>
          <a:bodyPr/>
          <a:lstStyle/>
          <a:p>
            <a:endParaRPr lang="fr-FR" dirty="0"/>
          </a:p>
        </p:txBody>
      </p:sp>
      <p:sp>
        <p:nvSpPr>
          <p:cNvPr id="4" name="Espace réservé de la date 3"/>
          <p:cNvSpPr>
            <a:spLocks noGrp="1"/>
          </p:cNvSpPr>
          <p:nvPr>
            <p:ph type="dt" sz="half" idx="10"/>
          </p:nvPr>
        </p:nvSpPr>
        <p:spPr/>
        <p:txBody>
          <a:bodyPr/>
          <a:lstStyle/>
          <a:p>
            <a:fld id="{15B55508-D6FD-E146-9E0C-7559EF84C510}"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52</a:t>
            </a:fld>
            <a:endParaRPr lang="fr-FR" dirty="0"/>
          </a:p>
        </p:txBody>
      </p:sp>
    </p:spTree>
    <p:extLst>
      <p:ext uri="{BB962C8B-B14F-4D97-AF65-F5344CB8AC3E}">
        <p14:creationId xmlns:p14="http://schemas.microsoft.com/office/powerpoint/2010/main" val="23016710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C973F3C1-11A8-D04D-95A5-A1A99A6B4EA2}"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53</a:t>
            </a:fld>
            <a:endParaRPr lang="fr-FR" dirty="0"/>
          </a:p>
        </p:txBody>
      </p:sp>
    </p:spTree>
    <p:extLst>
      <p:ext uri="{BB962C8B-B14F-4D97-AF65-F5344CB8AC3E}">
        <p14:creationId xmlns:p14="http://schemas.microsoft.com/office/powerpoint/2010/main" val="18405202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91E3AD9E-7669-5248-BB26-CB9ACFE4FF19}"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54</a:t>
            </a:fld>
            <a:endParaRPr lang="fr-FR" dirty="0"/>
          </a:p>
        </p:txBody>
      </p:sp>
    </p:spTree>
    <p:extLst>
      <p:ext uri="{BB962C8B-B14F-4D97-AF65-F5344CB8AC3E}">
        <p14:creationId xmlns:p14="http://schemas.microsoft.com/office/powerpoint/2010/main" val="5077917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547AF819-BBC3-A543-8BA9-FA628D21DBBF}"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55</a:t>
            </a:fld>
            <a:endParaRPr lang="fr-FR" dirty="0"/>
          </a:p>
        </p:txBody>
      </p:sp>
    </p:spTree>
    <p:extLst>
      <p:ext uri="{BB962C8B-B14F-4D97-AF65-F5344CB8AC3E}">
        <p14:creationId xmlns:p14="http://schemas.microsoft.com/office/powerpoint/2010/main" val="12687165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Comparison</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862F3601-7146-CC48-8697-FBF0FCFBEDF9}"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56</a:t>
            </a:fld>
            <a:endParaRPr lang="fr-FR" dirty="0"/>
          </a:p>
        </p:txBody>
      </p:sp>
    </p:spTree>
    <p:extLst>
      <p:ext uri="{BB962C8B-B14F-4D97-AF65-F5344CB8AC3E}">
        <p14:creationId xmlns:p14="http://schemas.microsoft.com/office/powerpoint/2010/main" val="22759270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References</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8978B048-116F-A14A-837B-3E8B8913224D}"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57</a:t>
            </a:fld>
            <a:endParaRPr lang="fr-FR" dirty="0"/>
          </a:p>
        </p:txBody>
      </p:sp>
    </p:spTree>
    <p:extLst>
      <p:ext uri="{BB962C8B-B14F-4D97-AF65-F5344CB8AC3E}">
        <p14:creationId xmlns:p14="http://schemas.microsoft.com/office/powerpoint/2010/main" val="14803376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format </a:t>
            </a:r>
            <a:r>
              <a:rPr lang="fr-FR" dirty="0" err="1" smtClean="0"/>
              <a:t>method</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FFDABE6F-0AA6-9E48-B9FA-1EECEBC5549A}"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58</a:t>
            </a:fld>
            <a:endParaRPr lang="fr-FR" dirty="0"/>
          </a:p>
        </p:txBody>
      </p:sp>
    </p:spTree>
    <p:extLst>
      <p:ext uri="{BB962C8B-B14F-4D97-AF65-F5344CB8AC3E}">
        <p14:creationId xmlns:p14="http://schemas.microsoft.com/office/powerpoint/2010/main" val="28782276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5F336E86-3137-6A4D-A04D-675C97C898DD}"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59</a:t>
            </a:fld>
            <a:endParaRPr lang="fr-FR" dirty="0"/>
          </a:p>
        </p:txBody>
      </p:sp>
    </p:spTree>
    <p:extLst>
      <p:ext uri="{BB962C8B-B14F-4D97-AF65-F5344CB8AC3E}">
        <p14:creationId xmlns:p14="http://schemas.microsoft.com/office/powerpoint/2010/main" val="3453122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fonctionnalités </a:t>
            </a:r>
            <a:r>
              <a:rPr lang="fr-FR" dirty="0" err="1"/>
              <a:t>Biopython</a:t>
            </a:r>
            <a:r>
              <a:rPr lang="fr-FR" dirty="0"/>
              <a:t> </a:t>
            </a:r>
            <a:r>
              <a:rPr lang="mr-IN" dirty="0" smtClean="0"/>
              <a:t>(</a:t>
            </a:r>
            <a:r>
              <a:rPr lang="fr-FR" dirty="0" smtClean="0"/>
              <a:t>3)</a:t>
            </a:r>
            <a:endParaRPr lang="fr-FR" dirty="0"/>
          </a:p>
        </p:txBody>
      </p:sp>
      <p:sp>
        <p:nvSpPr>
          <p:cNvPr id="3" name="Espace réservé du contenu 2"/>
          <p:cNvSpPr>
            <a:spLocks noGrp="1"/>
          </p:cNvSpPr>
          <p:nvPr>
            <p:ph idx="1"/>
          </p:nvPr>
        </p:nvSpPr>
        <p:spPr/>
        <p:txBody>
          <a:bodyPr/>
          <a:lstStyle/>
          <a:p>
            <a:r>
              <a:rPr lang="en-US" dirty="0"/>
              <a:t>S</a:t>
            </a:r>
            <a:r>
              <a:rPr lang="en-US" dirty="0" smtClean="0"/>
              <a:t>tandard </a:t>
            </a:r>
            <a:r>
              <a:rPr lang="en-US" dirty="0"/>
              <a:t>sequence class that deals with sequences, ids on sequences, and sequence features.</a:t>
            </a:r>
          </a:p>
          <a:p>
            <a:r>
              <a:rPr lang="en-US" dirty="0"/>
              <a:t>P</a:t>
            </a:r>
            <a:r>
              <a:rPr lang="en-US" dirty="0" smtClean="0"/>
              <a:t>erforming </a:t>
            </a:r>
            <a:r>
              <a:rPr lang="en-US" dirty="0"/>
              <a:t>common operations on sequences, such as translation, transcription and </a:t>
            </a:r>
            <a:r>
              <a:rPr lang="en-US" dirty="0" smtClean="0"/>
              <a:t>weight calculations</a:t>
            </a:r>
            <a:r>
              <a:rPr lang="en-US" dirty="0"/>
              <a:t>.</a:t>
            </a:r>
          </a:p>
          <a:p>
            <a:r>
              <a:rPr lang="en-US" dirty="0"/>
              <a:t>P</a:t>
            </a:r>
            <a:r>
              <a:rPr lang="en-US" dirty="0" smtClean="0"/>
              <a:t>erform </a:t>
            </a:r>
            <a:r>
              <a:rPr lang="en-US" dirty="0" err="1" smtClean="0"/>
              <a:t>classication</a:t>
            </a:r>
            <a:r>
              <a:rPr lang="en-US" dirty="0" smtClean="0"/>
              <a:t> </a:t>
            </a:r>
            <a:r>
              <a:rPr lang="en-US" dirty="0"/>
              <a:t>of data using </a:t>
            </a:r>
            <a:r>
              <a:rPr lang="en-US" dirty="0" smtClean="0"/>
              <a:t>k-Nearest </a:t>
            </a:r>
            <a:r>
              <a:rPr lang="en-US" dirty="0"/>
              <a:t>Neighbors, Naive Bayes or Support </a:t>
            </a:r>
            <a:r>
              <a:rPr lang="en-US" dirty="0" err="1" smtClean="0"/>
              <a:t>VectorMachines</a:t>
            </a:r>
            <a:r>
              <a:rPr lang="en-US" dirty="0"/>
              <a:t>.</a:t>
            </a:r>
          </a:p>
          <a:p>
            <a:r>
              <a:rPr lang="en-US" dirty="0"/>
              <a:t>D</a:t>
            </a:r>
            <a:r>
              <a:rPr lang="en-US" dirty="0" smtClean="0"/>
              <a:t>ealing </a:t>
            </a:r>
            <a:r>
              <a:rPr lang="en-US" dirty="0"/>
              <a:t>with alignments, including a standard way to create and deal with </a:t>
            </a:r>
            <a:r>
              <a:rPr lang="en-US" dirty="0" smtClean="0"/>
              <a:t>substitution matrices</a:t>
            </a:r>
            <a:r>
              <a:rPr lang="en-US" dirty="0"/>
              <a:t>.</a:t>
            </a:r>
          </a:p>
          <a:p>
            <a:r>
              <a:rPr lang="en-US" dirty="0"/>
              <a:t>M</a:t>
            </a:r>
            <a:r>
              <a:rPr lang="en-US" dirty="0" smtClean="0"/>
              <a:t>aking </a:t>
            </a:r>
            <a:r>
              <a:rPr lang="en-US" dirty="0"/>
              <a:t>it easy to split up parallelizable tasks into </a:t>
            </a:r>
            <a:r>
              <a:rPr lang="en-US" dirty="0" smtClean="0"/>
              <a:t>separate processes</a:t>
            </a:r>
            <a:r>
              <a:rPr lang="en-US" dirty="0"/>
              <a:t>.</a:t>
            </a:r>
          </a:p>
          <a:p>
            <a:r>
              <a:rPr lang="en-US" dirty="0" smtClean="0"/>
              <a:t>GUI</a:t>
            </a:r>
            <a:r>
              <a:rPr lang="en-US" dirty="0"/>
              <a:t>-based programs to do basic sequence manipulations, translations, </a:t>
            </a:r>
            <a:r>
              <a:rPr lang="en-US" dirty="0" err="1"/>
              <a:t>BLASTing</a:t>
            </a:r>
            <a:r>
              <a:rPr lang="en-US" dirty="0"/>
              <a:t>, etc.</a:t>
            </a:r>
          </a:p>
          <a:p>
            <a:r>
              <a:rPr lang="en-US" dirty="0" smtClean="0"/>
              <a:t>Extensive </a:t>
            </a:r>
            <a:r>
              <a:rPr lang="en-US" dirty="0"/>
              <a:t>documentation and help with using the modules, including this le, on-line wiki </a:t>
            </a:r>
            <a:r>
              <a:rPr lang="en-US" dirty="0" smtClean="0"/>
              <a:t>documentation</a:t>
            </a:r>
            <a:r>
              <a:rPr lang="en-US" dirty="0"/>
              <a:t>, the web site, and the mailing list.</a:t>
            </a:r>
          </a:p>
          <a:p>
            <a:endParaRPr lang="fr-FR" dirty="0"/>
          </a:p>
        </p:txBody>
      </p:sp>
      <p:sp>
        <p:nvSpPr>
          <p:cNvPr id="4" name="Espace réservé de la date 3"/>
          <p:cNvSpPr>
            <a:spLocks noGrp="1"/>
          </p:cNvSpPr>
          <p:nvPr>
            <p:ph type="dt" sz="half" idx="10"/>
          </p:nvPr>
        </p:nvSpPr>
        <p:spPr/>
        <p:txBody>
          <a:bodyPr/>
          <a:lstStyle/>
          <a:p>
            <a:fld id="{CECE4330-7765-6A46-8D6E-E482C0B014EB}"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a:t>
            </a:fld>
            <a:endParaRPr lang="fr-FR" dirty="0"/>
          </a:p>
        </p:txBody>
      </p:sp>
    </p:spTree>
    <p:extLst>
      <p:ext uri="{BB962C8B-B14F-4D97-AF65-F5344CB8AC3E}">
        <p14:creationId xmlns:p14="http://schemas.microsoft.com/office/powerpoint/2010/main" val="33577957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Parsing</a:t>
            </a:r>
            <a:r>
              <a:rPr lang="fr-FR" dirty="0" smtClean="0"/>
              <a:t> </a:t>
            </a:r>
            <a:r>
              <a:rPr lang="fr-FR" dirty="0" err="1" smtClean="0"/>
              <a:t>sequences</a:t>
            </a:r>
            <a:r>
              <a:rPr lang="fr-FR" dirty="0" smtClean="0"/>
              <a:t> file formats : L’objet </a:t>
            </a:r>
            <a:r>
              <a:rPr lang="fr-FR" dirty="0" err="1" smtClean="0"/>
              <a:t>SeqRecord</a:t>
            </a:r>
            <a:endParaRPr lang="fr-FR" dirty="0"/>
          </a:p>
        </p:txBody>
      </p:sp>
      <p:sp>
        <p:nvSpPr>
          <p:cNvPr id="3" name="Espace réservé du contenu 2"/>
          <p:cNvSpPr>
            <a:spLocks noGrp="1"/>
          </p:cNvSpPr>
          <p:nvPr>
            <p:ph idx="1"/>
          </p:nvPr>
        </p:nvSpPr>
        <p:spPr/>
        <p:txBody>
          <a:bodyPr/>
          <a:lstStyle/>
          <a:p>
            <a:r>
              <a:rPr lang="en-US" dirty="0"/>
              <a:t>B</a:t>
            </a:r>
            <a:r>
              <a:rPr lang="en-US" dirty="0" smtClean="0"/>
              <a:t>ioinformatics </a:t>
            </a:r>
            <a:r>
              <a:rPr lang="en-US" dirty="0"/>
              <a:t>work involves dealing with the many types of </a:t>
            </a:r>
            <a:r>
              <a:rPr lang="en-US" dirty="0" smtClean="0"/>
              <a:t>file </a:t>
            </a:r>
            <a:r>
              <a:rPr lang="en-US" dirty="0"/>
              <a:t>formats designed </a:t>
            </a:r>
            <a:r>
              <a:rPr lang="en-US" dirty="0" smtClean="0"/>
              <a:t>to hold </a:t>
            </a:r>
            <a:r>
              <a:rPr lang="en-US" dirty="0"/>
              <a:t>biological data. </a:t>
            </a:r>
            <a:endParaRPr lang="en-US" dirty="0" smtClean="0"/>
          </a:p>
          <a:p>
            <a:endParaRPr lang="en-US" dirty="0" smtClean="0"/>
          </a:p>
          <a:p>
            <a:r>
              <a:rPr lang="en-US" dirty="0" smtClean="0"/>
              <a:t>These files </a:t>
            </a:r>
            <a:r>
              <a:rPr lang="en-US" dirty="0"/>
              <a:t>are loaded with interesting biological data, and a special challenge is </a:t>
            </a:r>
            <a:r>
              <a:rPr lang="en-US" dirty="0" smtClean="0"/>
              <a:t>parsing these files </a:t>
            </a:r>
            <a:r>
              <a:rPr lang="en-US" dirty="0"/>
              <a:t>into a format so that you can manipulate them with some kind of programming language. </a:t>
            </a:r>
            <a:endParaRPr lang="en-US" dirty="0" smtClean="0"/>
          </a:p>
          <a:p>
            <a:endParaRPr lang="en-US" dirty="0" smtClean="0"/>
          </a:p>
          <a:p>
            <a:r>
              <a:rPr lang="en-US" dirty="0" smtClean="0"/>
              <a:t>However, the </a:t>
            </a:r>
            <a:r>
              <a:rPr lang="en-US" dirty="0"/>
              <a:t>task of parsing these </a:t>
            </a:r>
            <a:r>
              <a:rPr lang="en-US" dirty="0" smtClean="0"/>
              <a:t>files </a:t>
            </a:r>
            <a:r>
              <a:rPr lang="en-US" dirty="0"/>
              <a:t>can be frustrated by the fact that the formats can change quite regularly, </a:t>
            </a:r>
            <a:r>
              <a:rPr lang="en-US" dirty="0" smtClean="0"/>
              <a:t>and that </a:t>
            </a:r>
            <a:r>
              <a:rPr lang="en-US" dirty="0"/>
              <a:t>formats may contain small subtleties which can break even the most well designed parsers</a:t>
            </a:r>
            <a:r>
              <a:rPr lang="en-US" dirty="0" smtClean="0"/>
              <a:t>.</a:t>
            </a:r>
          </a:p>
          <a:p>
            <a:r>
              <a:rPr lang="en-US" dirty="0" smtClean="0"/>
              <a:t>Remember to load module </a:t>
            </a:r>
            <a:r>
              <a:rPr lang="en-US" dirty="0" err="1" smtClean="0"/>
              <a:t>SeqIO</a:t>
            </a:r>
            <a:r>
              <a:rPr lang="en-US" dirty="0" smtClean="0"/>
              <a:t> using </a:t>
            </a:r>
          </a:p>
          <a:p>
            <a:pPr lvl="1"/>
            <a:r>
              <a:rPr lang="en-US" dirty="0" smtClean="0"/>
              <a:t>from </a:t>
            </a:r>
            <a:r>
              <a:rPr lang="en-US" dirty="0"/>
              <a:t>Bio import </a:t>
            </a:r>
            <a:r>
              <a:rPr lang="en-US" dirty="0" err="1"/>
              <a:t>SeqIO</a:t>
            </a:r>
            <a:endParaRPr lang="en-US" dirty="0"/>
          </a:p>
          <a:p>
            <a:endParaRPr lang="en-US" dirty="0" smtClean="0"/>
          </a:p>
          <a:p>
            <a:endParaRPr lang="en-US" dirty="0"/>
          </a:p>
        </p:txBody>
      </p:sp>
      <p:sp>
        <p:nvSpPr>
          <p:cNvPr id="4" name="Espace réservé de la date 3"/>
          <p:cNvSpPr>
            <a:spLocks noGrp="1"/>
          </p:cNvSpPr>
          <p:nvPr>
            <p:ph type="dt" sz="half" idx="10"/>
          </p:nvPr>
        </p:nvSpPr>
        <p:spPr/>
        <p:txBody>
          <a:bodyPr/>
          <a:lstStyle/>
          <a:p>
            <a:fld id="{90659545-D80F-6940-8935-5444DDD11EC2}"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60</a:t>
            </a:fld>
            <a:endParaRPr lang="fr-FR" dirty="0"/>
          </a:p>
        </p:txBody>
      </p:sp>
    </p:spTree>
    <p:extLst>
      <p:ext uri="{BB962C8B-B14F-4D97-AF65-F5344CB8AC3E}">
        <p14:creationId xmlns:p14="http://schemas.microsoft.com/office/powerpoint/2010/main" val="40276442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Simple FASTA parsing example</a:t>
            </a:r>
            <a:endParaRPr lang="fr-FR" dirty="0"/>
          </a:p>
        </p:txBody>
      </p:sp>
      <p:sp>
        <p:nvSpPr>
          <p:cNvPr id="3" name="Espace réservé du contenu 2"/>
          <p:cNvSpPr>
            <a:spLocks noGrp="1"/>
          </p:cNvSpPr>
          <p:nvPr>
            <p:ph idx="1"/>
          </p:nvPr>
        </p:nvSpPr>
        <p:spPr>
          <a:xfrm>
            <a:off x="279400" y="1236134"/>
            <a:ext cx="8644466" cy="884488"/>
          </a:xfrm>
        </p:spPr>
        <p:txBody>
          <a:bodyPr/>
          <a:lstStyle/>
          <a:p>
            <a:r>
              <a:rPr lang="en-US" dirty="0"/>
              <a:t>If you open the lady slipper orchids FASTA </a:t>
            </a:r>
            <a:r>
              <a:rPr lang="en-US" dirty="0" smtClean="0"/>
              <a:t>file </a:t>
            </a:r>
            <a:r>
              <a:rPr lang="en-US" dirty="0" err="1" smtClean="0"/>
              <a:t>ls_orchid.fasta</a:t>
            </a:r>
            <a:r>
              <a:rPr lang="en-US" dirty="0" smtClean="0"/>
              <a:t> (</a:t>
            </a:r>
            <a:r>
              <a:rPr lang="en-US" dirty="0"/>
              <a:t>94 </a:t>
            </a:r>
            <a:r>
              <a:rPr lang="en-US" dirty="0" smtClean="0"/>
              <a:t>records) in </a:t>
            </a:r>
            <a:r>
              <a:rPr lang="en-US" dirty="0"/>
              <a:t>your </a:t>
            </a:r>
            <a:r>
              <a:rPr lang="en-US" dirty="0" err="1"/>
              <a:t>favourite</a:t>
            </a:r>
            <a:r>
              <a:rPr lang="en-US" dirty="0"/>
              <a:t> text editor, you'll </a:t>
            </a:r>
            <a:r>
              <a:rPr lang="en-US" dirty="0" smtClean="0"/>
              <a:t>see that </a:t>
            </a:r>
            <a:r>
              <a:rPr lang="en-US" dirty="0"/>
              <a:t>the le starts like this:</a:t>
            </a:r>
          </a:p>
          <a:p>
            <a:endParaRPr lang="fr-FR" dirty="0"/>
          </a:p>
        </p:txBody>
      </p:sp>
      <p:sp>
        <p:nvSpPr>
          <p:cNvPr id="4" name="Espace réservé de la date 3"/>
          <p:cNvSpPr>
            <a:spLocks noGrp="1"/>
          </p:cNvSpPr>
          <p:nvPr>
            <p:ph type="dt" sz="half" idx="10"/>
          </p:nvPr>
        </p:nvSpPr>
        <p:spPr/>
        <p:txBody>
          <a:bodyPr/>
          <a:lstStyle/>
          <a:p>
            <a:fld id="{A18E86D2-2400-D240-81D5-6CBAAA5AF849}"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61</a:t>
            </a:fld>
            <a:endParaRPr lang="fr-FR" dirty="0"/>
          </a:p>
        </p:txBody>
      </p:sp>
      <p:sp>
        <p:nvSpPr>
          <p:cNvPr id="7" name="ZoneTexte 6"/>
          <p:cNvSpPr txBox="1"/>
          <p:nvPr/>
        </p:nvSpPr>
        <p:spPr>
          <a:xfrm>
            <a:off x="279400" y="2109282"/>
            <a:ext cx="8644466" cy="954107"/>
          </a:xfrm>
          <a:prstGeom prst="rect">
            <a:avLst/>
          </a:prstGeom>
          <a:solidFill>
            <a:schemeClr val="bg1">
              <a:lumMod val="95000"/>
            </a:schemeClr>
          </a:solidFill>
          <a:ln>
            <a:solidFill>
              <a:schemeClr val="tx1"/>
            </a:solidFill>
          </a:ln>
        </p:spPr>
        <p:txBody>
          <a:bodyPr wrap="square" rtlCol="0">
            <a:spAutoFit/>
          </a:bodyPr>
          <a:lstStyle/>
          <a:p>
            <a:r>
              <a:rPr lang="en-US" sz="1400" dirty="0"/>
              <a:t>&gt;gi|2765658|emb|Z78533.1|CIZ78533 </a:t>
            </a:r>
            <a:r>
              <a:rPr lang="en-US" sz="1400" dirty="0" err="1"/>
              <a:t>C.irapeanum</a:t>
            </a:r>
            <a:r>
              <a:rPr lang="en-US" sz="1400" dirty="0"/>
              <a:t> 5.8S </a:t>
            </a:r>
            <a:r>
              <a:rPr lang="en-US" sz="1400" dirty="0" err="1"/>
              <a:t>rRNA</a:t>
            </a:r>
            <a:r>
              <a:rPr lang="en-US" sz="1400" dirty="0"/>
              <a:t> gene and ITS1 and ITS2 DNA</a:t>
            </a:r>
          </a:p>
          <a:p>
            <a:r>
              <a:rPr lang="en-US" sz="1400" dirty="0" smtClean="0"/>
              <a:t>CGTAACAAGGTTTCCGTAGGTGAACCTGCGGAAGGATCATTGATGAGACCGTGGAATAAACGATCGAGTGAATCCGGAGGACCGGTGTACTCAGCTCACCGGGGGCATTGCTCCCGTGGTGACCCTGATTTGTTGTTGGG</a:t>
            </a:r>
            <a:endParaRPr lang="en-US" sz="1400" dirty="0"/>
          </a:p>
        </p:txBody>
      </p:sp>
      <p:sp>
        <p:nvSpPr>
          <p:cNvPr id="9" name="ZoneTexte 8"/>
          <p:cNvSpPr txBox="1"/>
          <p:nvPr/>
        </p:nvSpPr>
        <p:spPr>
          <a:xfrm>
            <a:off x="279400" y="3277316"/>
            <a:ext cx="8644466" cy="1015663"/>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latin typeface="(Corps)"/>
                <a:cs typeface="(Corps)"/>
              </a:rPr>
              <a:t>&gt;&gt;&gt;</a:t>
            </a:r>
            <a:r>
              <a:rPr lang="en-US" sz="1200" dirty="0" smtClean="0">
                <a:latin typeface="(Corps)"/>
                <a:cs typeface="(Corps)"/>
              </a:rPr>
              <a:t>from </a:t>
            </a:r>
            <a:r>
              <a:rPr lang="en-US" sz="1200" dirty="0">
                <a:latin typeface="(Corps)"/>
                <a:cs typeface="(Corps)"/>
              </a:rPr>
              <a:t>Bio import </a:t>
            </a:r>
            <a:r>
              <a:rPr lang="en-US" sz="1200" dirty="0" err="1">
                <a:latin typeface="(Corps)"/>
                <a:cs typeface="(Corps)"/>
              </a:rPr>
              <a:t>SeqIO</a:t>
            </a:r>
            <a:endParaRPr lang="en-US" sz="1200" dirty="0">
              <a:latin typeface="(Corps)"/>
              <a:cs typeface="(Corps)"/>
            </a:endParaRPr>
          </a:p>
          <a:p>
            <a:r>
              <a:rPr lang="fr-FR" sz="1200" dirty="0" smtClean="0">
                <a:latin typeface="(Corps)"/>
                <a:cs typeface="(Corps)"/>
              </a:rPr>
              <a:t>&gt;&gt;&gt;</a:t>
            </a:r>
            <a:r>
              <a:rPr lang="en-US" sz="1200" dirty="0" smtClean="0">
                <a:latin typeface="(Corps)"/>
                <a:cs typeface="(Corps)"/>
              </a:rPr>
              <a:t>for </a:t>
            </a:r>
            <a:r>
              <a:rPr lang="en-US" sz="1200" dirty="0" err="1">
                <a:latin typeface="(Corps)"/>
                <a:cs typeface="(Corps)"/>
              </a:rPr>
              <a:t>seq_record</a:t>
            </a:r>
            <a:r>
              <a:rPr lang="en-US" sz="1200" dirty="0">
                <a:latin typeface="(Corps)"/>
                <a:cs typeface="(Corps)"/>
              </a:rPr>
              <a:t> in </a:t>
            </a:r>
            <a:r>
              <a:rPr lang="en-US" sz="1200" dirty="0" err="1">
                <a:latin typeface="(Corps)"/>
                <a:cs typeface="(Corps)"/>
              </a:rPr>
              <a:t>SeqIO.parse</a:t>
            </a:r>
            <a:r>
              <a:rPr lang="en-US" sz="1200" dirty="0">
                <a:latin typeface="(Corps)"/>
                <a:cs typeface="(Corps)"/>
              </a:rPr>
              <a:t>("</a:t>
            </a:r>
            <a:r>
              <a:rPr lang="en-US" sz="1200" dirty="0" err="1">
                <a:latin typeface="(Corps)"/>
                <a:cs typeface="(Corps)"/>
              </a:rPr>
              <a:t>ls_orchid.fasta</a:t>
            </a:r>
            <a:r>
              <a:rPr lang="en-US" sz="1200" dirty="0">
                <a:latin typeface="(Corps)"/>
                <a:cs typeface="(Corps)"/>
              </a:rPr>
              <a:t>", "</a:t>
            </a:r>
            <a:r>
              <a:rPr lang="en-US" sz="1200" dirty="0" err="1">
                <a:latin typeface="(Corps)"/>
                <a:cs typeface="(Corps)"/>
              </a:rPr>
              <a:t>fasta</a:t>
            </a:r>
            <a:r>
              <a:rPr lang="en-US" sz="1200" dirty="0">
                <a:latin typeface="(Corps)"/>
                <a:cs typeface="(Corps)"/>
              </a:rPr>
              <a:t>"):</a:t>
            </a:r>
          </a:p>
          <a:p>
            <a:r>
              <a:rPr lang="en-US" sz="1200" dirty="0" smtClean="0">
                <a:latin typeface="(Corps)"/>
                <a:cs typeface="(Corps)"/>
              </a:rPr>
              <a:t>	print</a:t>
            </a:r>
            <a:r>
              <a:rPr lang="en-US" sz="1200" dirty="0">
                <a:latin typeface="(Corps)"/>
                <a:cs typeface="(Corps)"/>
              </a:rPr>
              <a:t>(</a:t>
            </a:r>
            <a:r>
              <a:rPr lang="en-US" sz="1200" dirty="0" err="1">
                <a:latin typeface="(Corps)"/>
                <a:cs typeface="(Corps)"/>
              </a:rPr>
              <a:t>seq_record.id</a:t>
            </a:r>
            <a:r>
              <a:rPr lang="en-US" sz="1200" dirty="0" smtClean="0">
                <a:latin typeface="(Corps)"/>
                <a:cs typeface="(Corps)"/>
              </a:rPr>
              <a:t>)</a:t>
            </a:r>
          </a:p>
          <a:p>
            <a:r>
              <a:rPr lang="en-US" sz="1200" dirty="0" smtClean="0">
                <a:latin typeface="(Corps)"/>
                <a:cs typeface="(Corps)"/>
              </a:rPr>
              <a:t>	print</a:t>
            </a:r>
            <a:r>
              <a:rPr lang="en-US" sz="1200" dirty="0">
                <a:latin typeface="(Corps)"/>
                <a:cs typeface="(Corps)"/>
              </a:rPr>
              <a:t>(</a:t>
            </a:r>
            <a:r>
              <a:rPr lang="en-US" sz="1200" dirty="0" err="1">
                <a:latin typeface="(Corps)"/>
                <a:cs typeface="(Corps)"/>
              </a:rPr>
              <a:t>repr</a:t>
            </a:r>
            <a:r>
              <a:rPr lang="en-US" sz="1200" dirty="0">
                <a:latin typeface="(Corps)"/>
                <a:cs typeface="(Corps)"/>
              </a:rPr>
              <a:t>(</a:t>
            </a:r>
            <a:r>
              <a:rPr lang="en-US" sz="1200" dirty="0" err="1">
                <a:latin typeface="(Corps)"/>
                <a:cs typeface="(Corps)"/>
              </a:rPr>
              <a:t>seq_record.seq</a:t>
            </a:r>
            <a:r>
              <a:rPr lang="en-US" sz="1200" dirty="0">
                <a:latin typeface="(Corps)"/>
                <a:cs typeface="(Corps)"/>
              </a:rPr>
              <a:t>)</a:t>
            </a:r>
            <a:r>
              <a:rPr lang="en-US" sz="1200" dirty="0" smtClean="0">
                <a:latin typeface="(Corps)"/>
                <a:cs typeface="(Corps)"/>
              </a:rPr>
              <a:t>)</a:t>
            </a:r>
          </a:p>
          <a:p>
            <a:r>
              <a:rPr lang="en-US" sz="1200" dirty="0" smtClean="0">
                <a:latin typeface="(Corps)"/>
                <a:cs typeface="(Corps)"/>
              </a:rPr>
              <a:t>	print</a:t>
            </a:r>
            <a:r>
              <a:rPr lang="en-US" sz="1200" dirty="0">
                <a:latin typeface="(Corps)"/>
                <a:cs typeface="(Corps)"/>
              </a:rPr>
              <a:t>(</a:t>
            </a:r>
            <a:r>
              <a:rPr lang="en-US" sz="1200" dirty="0" err="1">
                <a:latin typeface="(Corps)"/>
                <a:cs typeface="(Corps)"/>
              </a:rPr>
              <a:t>len</a:t>
            </a:r>
            <a:r>
              <a:rPr lang="en-US" sz="1200" dirty="0">
                <a:latin typeface="(Corps)"/>
                <a:cs typeface="(Corps)"/>
              </a:rPr>
              <a:t>(</a:t>
            </a:r>
            <a:r>
              <a:rPr lang="en-US" sz="1200" dirty="0" err="1">
                <a:latin typeface="(Corps)"/>
                <a:cs typeface="(Corps)"/>
              </a:rPr>
              <a:t>seq_record</a:t>
            </a:r>
            <a:r>
              <a:rPr lang="en-US" sz="1200" dirty="0">
                <a:latin typeface="(Corps)"/>
                <a:cs typeface="(Corps)"/>
              </a:rPr>
              <a:t>)</a:t>
            </a:r>
            <a:r>
              <a:rPr lang="en-US" sz="1200" dirty="0" smtClean="0">
                <a:latin typeface="(Corps)"/>
                <a:cs typeface="(Corps)"/>
              </a:rPr>
              <a:t>)</a:t>
            </a:r>
          </a:p>
        </p:txBody>
      </p:sp>
      <p:sp>
        <p:nvSpPr>
          <p:cNvPr id="10" name="ZoneTexte 9"/>
          <p:cNvSpPr txBox="1"/>
          <p:nvPr/>
        </p:nvSpPr>
        <p:spPr>
          <a:xfrm>
            <a:off x="279400" y="4270299"/>
            <a:ext cx="8644466" cy="138499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CE4215"/>
                </a:solidFill>
              </a:rPr>
              <a:t>gi</a:t>
            </a:r>
            <a:r>
              <a:rPr lang="en-US" sz="1200" dirty="0">
                <a:solidFill>
                  <a:srgbClr val="CE4215"/>
                </a:solidFill>
              </a:rPr>
              <a:t>|2765658|emb|Z78533.1|</a:t>
            </a:r>
            <a:r>
              <a:rPr lang="en-US" sz="1200" dirty="0" smtClean="0">
                <a:solidFill>
                  <a:srgbClr val="CE4215"/>
                </a:solidFill>
              </a:rPr>
              <a:t>CIZ78533</a:t>
            </a:r>
          </a:p>
          <a:p>
            <a:r>
              <a:rPr lang="en-US" sz="1200" dirty="0" err="1">
                <a:solidFill>
                  <a:srgbClr val="CE4215"/>
                </a:solidFill>
              </a:rPr>
              <a:t>Seq</a:t>
            </a:r>
            <a:r>
              <a:rPr lang="en-US" sz="1200" dirty="0">
                <a:solidFill>
                  <a:srgbClr val="CE4215"/>
                </a:solidFill>
              </a:rPr>
              <a:t>('CGTAACAAGGTTTCCGTAGGTGAACCTGCGGAAGGATCATTGATGAGACCGTGG...CGC', </a:t>
            </a:r>
            <a:r>
              <a:rPr lang="en-US" sz="1200" dirty="0" err="1">
                <a:solidFill>
                  <a:srgbClr val="CE4215"/>
                </a:solidFill>
              </a:rPr>
              <a:t>SingleLetterAlphabet</a:t>
            </a:r>
            <a:r>
              <a:rPr lang="en-US" sz="1200" dirty="0">
                <a:solidFill>
                  <a:srgbClr val="CE4215"/>
                </a:solidFill>
              </a:rPr>
              <a:t>()</a:t>
            </a:r>
            <a:r>
              <a:rPr lang="en-US" sz="1200" dirty="0" smtClean="0">
                <a:solidFill>
                  <a:srgbClr val="CE4215"/>
                </a:solidFill>
              </a:rPr>
              <a:t>)</a:t>
            </a:r>
            <a:endParaRPr lang="en-US" sz="1200" dirty="0">
              <a:solidFill>
                <a:srgbClr val="CE4215"/>
              </a:solidFill>
            </a:endParaRPr>
          </a:p>
          <a:p>
            <a:r>
              <a:rPr lang="en-US" sz="1200" dirty="0" smtClean="0">
                <a:solidFill>
                  <a:srgbClr val="CE4215"/>
                </a:solidFill>
              </a:rPr>
              <a:t>740</a:t>
            </a:r>
          </a:p>
          <a:p>
            <a:r>
              <a:rPr lang="fr-FR" sz="1200" dirty="0" smtClean="0">
                <a:solidFill>
                  <a:srgbClr val="CE4215"/>
                </a:solidFill>
              </a:rPr>
              <a:t>[</a:t>
            </a:r>
            <a:r>
              <a:rPr lang="mr-IN" sz="1200" dirty="0" smtClean="0">
                <a:solidFill>
                  <a:srgbClr val="CE4215"/>
                </a:solidFill>
              </a:rPr>
              <a:t>…</a:t>
            </a:r>
            <a:r>
              <a:rPr lang="fr-FR" sz="1200" dirty="0" smtClean="0">
                <a:solidFill>
                  <a:srgbClr val="CE4215"/>
                </a:solidFill>
              </a:rPr>
              <a:t>]</a:t>
            </a:r>
            <a:endParaRPr lang="en-US" sz="1200" dirty="0" smtClean="0">
              <a:solidFill>
                <a:srgbClr val="CE4215"/>
              </a:solidFill>
            </a:endParaRPr>
          </a:p>
          <a:p>
            <a:r>
              <a:rPr lang="en-US" sz="1200" dirty="0">
                <a:solidFill>
                  <a:srgbClr val="CE4215"/>
                </a:solidFill>
              </a:rPr>
              <a:t>gi|2765564|emb|Z78439.1|PBZ78439</a:t>
            </a:r>
          </a:p>
          <a:p>
            <a:r>
              <a:rPr lang="en-US" sz="1200" dirty="0" err="1">
                <a:solidFill>
                  <a:srgbClr val="CE4215"/>
                </a:solidFill>
              </a:rPr>
              <a:t>Seq</a:t>
            </a:r>
            <a:r>
              <a:rPr lang="en-US" sz="1200" dirty="0">
                <a:solidFill>
                  <a:srgbClr val="CE4215"/>
                </a:solidFill>
              </a:rPr>
              <a:t>('CATTGTTGAGATCACATAATAATTGATCGAGTTAATCTGGAGGATCTGTTTACT...GCC', </a:t>
            </a:r>
            <a:r>
              <a:rPr lang="en-US" sz="1200" dirty="0" err="1">
                <a:solidFill>
                  <a:srgbClr val="CE4215"/>
                </a:solidFill>
              </a:rPr>
              <a:t>SingleLetterAlphabet</a:t>
            </a:r>
            <a:r>
              <a:rPr lang="en-US" sz="1200" dirty="0">
                <a:solidFill>
                  <a:srgbClr val="CE4215"/>
                </a:solidFill>
              </a:rPr>
              <a:t>())</a:t>
            </a:r>
          </a:p>
          <a:p>
            <a:r>
              <a:rPr lang="en-US" sz="1200" dirty="0" smtClean="0">
                <a:solidFill>
                  <a:srgbClr val="CE4215"/>
                </a:solidFill>
              </a:rPr>
              <a:t>592</a:t>
            </a:r>
          </a:p>
        </p:txBody>
      </p:sp>
    </p:spTree>
    <p:extLst>
      <p:ext uri="{BB962C8B-B14F-4D97-AF65-F5344CB8AC3E}">
        <p14:creationId xmlns:p14="http://schemas.microsoft.com/office/powerpoint/2010/main" val="21957224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Simple </a:t>
            </a:r>
            <a:r>
              <a:rPr lang="en-US" dirty="0" err="1" smtClean="0"/>
              <a:t>genbank</a:t>
            </a:r>
            <a:r>
              <a:rPr lang="en-US" dirty="0" smtClean="0"/>
              <a:t> </a:t>
            </a:r>
            <a:r>
              <a:rPr lang="en-US" dirty="0"/>
              <a:t>parsing example</a:t>
            </a:r>
            <a:endParaRPr lang="fr-FR" dirty="0"/>
          </a:p>
        </p:txBody>
      </p:sp>
      <p:sp>
        <p:nvSpPr>
          <p:cNvPr id="4" name="Espace réservé de la date 3"/>
          <p:cNvSpPr>
            <a:spLocks noGrp="1"/>
          </p:cNvSpPr>
          <p:nvPr>
            <p:ph type="dt" sz="half" idx="10"/>
          </p:nvPr>
        </p:nvSpPr>
        <p:spPr/>
        <p:txBody>
          <a:bodyPr/>
          <a:lstStyle/>
          <a:p>
            <a:fld id="{564E6AB2-EF21-D540-84B2-7C8042AC94AB}"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62</a:t>
            </a:fld>
            <a:endParaRPr lang="fr-FR" dirty="0"/>
          </a:p>
        </p:txBody>
      </p:sp>
      <p:sp>
        <p:nvSpPr>
          <p:cNvPr id="11" name="ZoneTexte 10"/>
          <p:cNvSpPr txBox="1"/>
          <p:nvPr/>
        </p:nvSpPr>
        <p:spPr>
          <a:xfrm>
            <a:off x="317513" y="1149104"/>
            <a:ext cx="8548284"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a:t>
            </a:r>
            <a:r>
              <a:rPr lang="fr-FR" sz="1200" dirty="0"/>
              <a:t>&gt;</a:t>
            </a:r>
            <a:r>
              <a:rPr lang="fr-FR" sz="1200" dirty="0" smtClean="0"/>
              <a:t>&gt; </a:t>
            </a:r>
            <a:r>
              <a:rPr lang="en-US" sz="1200" dirty="0" smtClean="0"/>
              <a:t>for </a:t>
            </a:r>
            <a:r>
              <a:rPr lang="en-US" sz="1200" dirty="0" err="1" smtClean="0"/>
              <a:t>seq_record</a:t>
            </a:r>
            <a:r>
              <a:rPr lang="en-US" sz="1200" dirty="0" smtClean="0"/>
              <a:t> in </a:t>
            </a:r>
            <a:r>
              <a:rPr lang="en-US" sz="1200" dirty="0" err="1" smtClean="0"/>
              <a:t>SeqIO.parse</a:t>
            </a:r>
            <a:r>
              <a:rPr lang="en-US" sz="1200" dirty="0" smtClean="0"/>
              <a:t>("</a:t>
            </a:r>
            <a:r>
              <a:rPr lang="en-US" sz="1200" dirty="0" err="1" smtClean="0"/>
              <a:t>ls_orchid.gbk</a:t>
            </a:r>
            <a:r>
              <a:rPr lang="en-US" sz="1200" dirty="0" smtClean="0"/>
              <a:t>", </a:t>
            </a:r>
            <a:r>
              <a:rPr lang="en-US" sz="1200" dirty="0" err="1" smtClean="0"/>
              <a:t>genbank</a:t>
            </a:r>
            <a:r>
              <a:rPr lang="en-US" sz="1200" dirty="0" smtClean="0"/>
              <a:t>"):</a:t>
            </a:r>
          </a:p>
          <a:p>
            <a:r>
              <a:rPr lang="en-US" sz="1200" dirty="0" smtClean="0"/>
              <a:t>	print(</a:t>
            </a:r>
            <a:r>
              <a:rPr lang="en-US" sz="1200" dirty="0" err="1" smtClean="0"/>
              <a:t>seq_record.id</a:t>
            </a:r>
            <a:r>
              <a:rPr lang="en-US" sz="1200" dirty="0" smtClean="0"/>
              <a:t>)</a:t>
            </a:r>
          </a:p>
          <a:p>
            <a:r>
              <a:rPr lang="en-US" sz="1200" dirty="0" smtClean="0"/>
              <a:t>	print(</a:t>
            </a:r>
            <a:r>
              <a:rPr lang="en-US" sz="1200" dirty="0" err="1" smtClean="0"/>
              <a:t>repr</a:t>
            </a:r>
            <a:r>
              <a:rPr lang="en-US" sz="1200" dirty="0" smtClean="0"/>
              <a:t>(</a:t>
            </a:r>
            <a:r>
              <a:rPr lang="en-US" sz="1200" dirty="0" err="1" smtClean="0"/>
              <a:t>seq_record.seq</a:t>
            </a:r>
            <a:r>
              <a:rPr lang="en-US" sz="1200" dirty="0" smtClean="0"/>
              <a:t>))</a:t>
            </a:r>
          </a:p>
          <a:p>
            <a:r>
              <a:rPr lang="en-US" sz="1200" dirty="0" smtClean="0"/>
              <a:t>	print(</a:t>
            </a:r>
            <a:r>
              <a:rPr lang="en-US" sz="1200" dirty="0" err="1" smtClean="0"/>
              <a:t>len</a:t>
            </a:r>
            <a:r>
              <a:rPr lang="en-US" sz="1200" dirty="0" smtClean="0"/>
              <a:t>(</a:t>
            </a:r>
            <a:r>
              <a:rPr lang="en-US" sz="1200" dirty="0" err="1" smtClean="0"/>
              <a:t>seq_record</a:t>
            </a:r>
            <a:r>
              <a:rPr lang="en-US" sz="1200" dirty="0" smtClean="0"/>
              <a:t>))</a:t>
            </a:r>
          </a:p>
        </p:txBody>
      </p:sp>
      <p:sp>
        <p:nvSpPr>
          <p:cNvPr id="12" name="Espace réservé du contenu 2"/>
          <p:cNvSpPr txBox="1">
            <a:spLocks/>
          </p:cNvSpPr>
          <p:nvPr/>
        </p:nvSpPr>
        <p:spPr>
          <a:xfrm>
            <a:off x="431800" y="5629766"/>
            <a:ext cx="8644466" cy="884488"/>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Also “</a:t>
            </a:r>
            <a:r>
              <a:rPr lang="en-US" dirty="0" err="1" smtClean="0"/>
              <a:t>swiss</a:t>
            </a:r>
            <a:r>
              <a:rPr lang="en-US" dirty="0" smtClean="0"/>
              <a:t>” </a:t>
            </a:r>
            <a:r>
              <a:rPr lang="en-US" dirty="0"/>
              <a:t>for </a:t>
            </a:r>
            <a:r>
              <a:rPr lang="en-US" dirty="0" err="1"/>
              <a:t>SwissProt</a:t>
            </a:r>
            <a:r>
              <a:rPr lang="en-US" dirty="0"/>
              <a:t> files or </a:t>
            </a:r>
            <a:r>
              <a:rPr lang="en-US" dirty="0" smtClean="0"/>
              <a:t>“</a:t>
            </a:r>
            <a:r>
              <a:rPr lang="en-US" dirty="0" err="1" smtClean="0"/>
              <a:t>embl</a:t>
            </a:r>
            <a:r>
              <a:rPr lang="en-US" dirty="0" smtClean="0"/>
              <a:t>” </a:t>
            </a:r>
            <a:r>
              <a:rPr lang="en-US" dirty="0"/>
              <a:t>for EMBL text </a:t>
            </a:r>
            <a:r>
              <a:rPr lang="en-US" dirty="0" smtClean="0"/>
              <a:t>files</a:t>
            </a:r>
          </a:p>
          <a:p>
            <a:r>
              <a:rPr lang="en-US" dirty="0" smtClean="0"/>
              <a:t>See </a:t>
            </a:r>
            <a:r>
              <a:rPr lang="en-US" dirty="0"/>
              <a:t>wiki page (</a:t>
            </a:r>
            <a:r>
              <a:rPr lang="en-US" dirty="0">
                <a:hlinkClick r:id="rId2" action="ppaction://hlinkfile"/>
              </a:rPr>
              <a:t>http://</a:t>
            </a:r>
            <a:r>
              <a:rPr lang="en-US" dirty="0" err="1">
                <a:hlinkClick r:id="rId2" action="ppaction://hlinkfile"/>
              </a:rPr>
              <a:t>biopython.org</a:t>
            </a:r>
            <a:r>
              <a:rPr lang="en-US" dirty="0">
                <a:hlinkClick r:id="rId2" action="ppaction://hlinkfile"/>
              </a:rPr>
              <a:t>/wiki/</a:t>
            </a:r>
            <a:r>
              <a:rPr lang="en-US" dirty="0" err="1">
                <a:hlinkClick r:id="rId2" action="ppaction://hlinkfile"/>
              </a:rPr>
              <a:t>SeqIO</a:t>
            </a:r>
            <a:r>
              <a:rPr lang="en-US" dirty="0" smtClean="0"/>
              <a:t>)</a:t>
            </a:r>
          </a:p>
          <a:p>
            <a:endParaRPr lang="fr-FR" dirty="0"/>
          </a:p>
        </p:txBody>
      </p:sp>
      <p:sp>
        <p:nvSpPr>
          <p:cNvPr id="13" name="ZoneTexte 12"/>
          <p:cNvSpPr txBox="1"/>
          <p:nvPr/>
        </p:nvSpPr>
        <p:spPr>
          <a:xfrm>
            <a:off x="317513" y="4509317"/>
            <a:ext cx="8548284"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identifiers = [</a:t>
            </a:r>
            <a:r>
              <a:rPr lang="en-US" sz="1200" dirty="0" err="1"/>
              <a:t>seq_record.id</a:t>
            </a:r>
            <a:r>
              <a:rPr lang="en-US" sz="1200" dirty="0"/>
              <a:t> for </a:t>
            </a:r>
            <a:r>
              <a:rPr lang="en-US" sz="1200" dirty="0" err="1"/>
              <a:t>seq_record</a:t>
            </a:r>
            <a:r>
              <a:rPr lang="en-US" sz="1200" dirty="0"/>
              <a:t> in </a:t>
            </a:r>
            <a:r>
              <a:rPr lang="en-US" sz="1200" dirty="0" err="1"/>
              <a:t>SeqIO.parse</a:t>
            </a:r>
            <a:r>
              <a:rPr lang="en-US" sz="1200" dirty="0"/>
              <a:t>("</a:t>
            </a:r>
            <a:r>
              <a:rPr lang="en-US" sz="1200" dirty="0" err="1"/>
              <a:t>ls_orchid.gbk</a:t>
            </a:r>
            <a:r>
              <a:rPr lang="en-US" sz="1200" dirty="0"/>
              <a:t>", "</a:t>
            </a:r>
            <a:r>
              <a:rPr lang="en-US" sz="1200" dirty="0" err="1"/>
              <a:t>genbank</a:t>
            </a:r>
            <a:r>
              <a:rPr lang="en-US" sz="1200" dirty="0"/>
              <a:t>")]</a:t>
            </a:r>
          </a:p>
          <a:p>
            <a:r>
              <a:rPr lang="en-US" sz="1200" dirty="0"/>
              <a:t>&gt;&gt;&gt; </a:t>
            </a:r>
            <a:r>
              <a:rPr lang="en-US" sz="1200" dirty="0" smtClean="0"/>
              <a:t>identifiers</a:t>
            </a:r>
          </a:p>
        </p:txBody>
      </p:sp>
      <p:sp>
        <p:nvSpPr>
          <p:cNvPr id="14" name="Espace réservé du contenu 2"/>
          <p:cNvSpPr txBox="1">
            <a:spLocks/>
          </p:cNvSpPr>
          <p:nvPr/>
        </p:nvSpPr>
        <p:spPr>
          <a:xfrm>
            <a:off x="221331" y="3702038"/>
            <a:ext cx="8644466" cy="686628"/>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Using Python iterator is within a list comprehension (or a generator expression)</a:t>
            </a:r>
            <a:endParaRPr lang="en-US" dirty="0">
              <a:solidFill>
                <a:srgbClr val="CE4215"/>
              </a:solidFill>
            </a:endParaRPr>
          </a:p>
        </p:txBody>
      </p:sp>
      <p:sp>
        <p:nvSpPr>
          <p:cNvPr id="10" name="ZoneTexte 9"/>
          <p:cNvSpPr txBox="1"/>
          <p:nvPr/>
        </p:nvSpPr>
        <p:spPr>
          <a:xfrm>
            <a:off x="317513" y="4945227"/>
            <a:ext cx="8548284"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CE4215"/>
                </a:solidFill>
              </a:rPr>
              <a:t>[</a:t>
            </a:r>
            <a:r>
              <a:rPr lang="en-US" sz="1200" dirty="0">
                <a:solidFill>
                  <a:srgbClr val="CE4215"/>
                </a:solidFill>
              </a:rPr>
              <a:t>'Z78533.1', 'Z78532.1', 'Z78531.1', 'Z78530.1', 'Z78529.1', 'Z78527.1', ..., '</a:t>
            </a:r>
            <a:r>
              <a:rPr lang="en-US" sz="1200" dirty="0" smtClean="0">
                <a:solidFill>
                  <a:srgbClr val="CE4215"/>
                </a:solidFill>
              </a:rPr>
              <a:t>Z78439.1’]</a:t>
            </a:r>
            <a:endParaRPr lang="en-US" sz="1200" dirty="0">
              <a:solidFill>
                <a:srgbClr val="CE4215"/>
              </a:solidFill>
            </a:endParaRPr>
          </a:p>
        </p:txBody>
      </p:sp>
      <p:sp>
        <p:nvSpPr>
          <p:cNvPr id="15" name="ZoneTexte 14"/>
          <p:cNvSpPr txBox="1"/>
          <p:nvPr/>
        </p:nvSpPr>
        <p:spPr>
          <a:xfrm>
            <a:off x="317513" y="1931483"/>
            <a:ext cx="8548284" cy="138499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CE4215"/>
                </a:solidFill>
              </a:rPr>
              <a:t>Z78533.1</a:t>
            </a:r>
          </a:p>
          <a:p>
            <a:r>
              <a:rPr lang="en-US" sz="1200" dirty="0" err="1" smtClean="0">
                <a:solidFill>
                  <a:srgbClr val="CE4215"/>
                </a:solidFill>
              </a:rPr>
              <a:t>Seq</a:t>
            </a:r>
            <a:r>
              <a:rPr lang="en-US" sz="1200" dirty="0" smtClean="0">
                <a:solidFill>
                  <a:srgbClr val="CE4215"/>
                </a:solidFill>
              </a:rPr>
              <a:t>('CGTAACAAGGTTTCCGTAGGTGAACCTGCGGAAGGATCATTGATGAGACCGTGG...CGC', </a:t>
            </a:r>
            <a:r>
              <a:rPr lang="en-US" sz="1200" dirty="0" err="1" smtClean="0">
                <a:solidFill>
                  <a:srgbClr val="CE4215"/>
                </a:solidFill>
              </a:rPr>
              <a:t>IUPACAmbiguousDNA</a:t>
            </a:r>
            <a:r>
              <a:rPr lang="en-US" sz="1200" dirty="0" smtClean="0">
                <a:solidFill>
                  <a:srgbClr val="CE4215"/>
                </a:solidFill>
              </a:rPr>
              <a:t>())</a:t>
            </a:r>
          </a:p>
          <a:p>
            <a:r>
              <a:rPr lang="en-US" sz="1200" dirty="0" smtClean="0">
                <a:solidFill>
                  <a:srgbClr val="CE4215"/>
                </a:solidFill>
              </a:rPr>
              <a:t>740</a:t>
            </a:r>
          </a:p>
          <a:p>
            <a:r>
              <a:rPr lang="fr-FR" sz="1200" dirty="0" smtClean="0">
                <a:solidFill>
                  <a:srgbClr val="CE4215"/>
                </a:solidFill>
              </a:rPr>
              <a:t>[</a:t>
            </a:r>
            <a:r>
              <a:rPr lang="mr-IN" sz="1200" dirty="0" smtClean="0">
                <a:solidFill>
                  <a:srgbClr val="CE4215"/>
                </a:solidFill>
              </a:rPr>
              <a:t>…</a:t>
            </a:r>
            <a:r>
              <a:rPr lang="fr-FR" sz="1200" dirty="0" smtClean="0">
                <a:solidFill>
                  <a:srgbClr val="CE4215"/>
                </a:solidFill>
              </a:rPr>
              <a:t>]</a:t>
            </a:r>
            <a:endParaRPr lang="en-US" sz="1200" dirty="0" smtClean="0">
              <a:solidFill>
                <a:srgbClr val="CE4215"/>
              </a:solidFill>
            </a:endParaRPr>
          </a:p>
          <a:p>
            <a:r>
              <a:rPr lang="en-US" sz="1200" dirty="0" smtClean="0">
                <a:solidFill>
                  <a:srgbClr val="CE4215"/>
                </a:solidFill>
              </a:rPr>
              <a:t>Z78439.1</a:t>
            </a:r>
          </a:p>
          <a:p>
            <a:r>
              <a:rPr lang="en-US" sz="1200" dirty="0" err="1" smtClean="0">
                <a:solidFill>
                  <a:srgbClr val="CE4215"/>
                </a:solidFill>
              </a:rPr>
              <a:t>Seq</a:t>
            </a:r>
            <a:r>
              <a:rPr lang="en-US" sz="1200" dirty="0" smtClean="0">
                <a:solidFill>
                  <a:srgbClr val="CE4215"/>
                </a:solidFill>
              </a:rPr>
              <a:t>('CATTGTTGAGATCACATAATAATTGATCGAGTTAATCTGGAGGATCTGTTTACT...GCC', </a:t>
            </a:r>
            <a:r>
              <a:rPr lang="en-US" sz="1200" dirty="0" err="1" smtClean="0">
                <a:solidFill>
                  <a:srgbClr val="CE4215"/>
                </a:solidFill>
              </a:rPr>
              <a:t>IUPACAmbiguousDNA</a:t>
            </a:r>
            <a:r>
              <a:rPr lang="en-US" sz="1200" dirty="0" smtClean="0">
                <a:solidFill>
                  <a:srgbClr val="CE4215"/>
                </a:solidFill>
              </a:rPr>
              <a:t>())</a:t>
            </a:r>
          </a:p>
          <a:p>
            <a:r>
              <a:rPr lang="en-US" sz="1200" dirty="0" smtClean="0">
                <a:solidFill>
                  <a:srgbClr val="CE4215"/>
                </a:solidFill>
              </a:rPr>
              <a:t>592</a:t>
            </a:r>
          </a:p>
        </p:txBody>
      </p:sp>
    </p:spTree>
    <p:extLst>
      <p:ext uri="{BB962C8B-B14F-4D97-AF65-F5344CB8AC3E}">
        <p14:creationId xmlns:p14="http://schemas.microsoft.com/office/powerpoint/2010/main" val="23871356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Iterating </a:t>
            </a:r>
            <a:r>
              <a:rPr lang="en-US" dirty="0"/>
              <a:t>over the records in a sequence </a:t>
            </a:r>
            <a:r>
              <a:rPr lang="en-US" dirty="0" smtClean="0"/>
              <a:t>file</a:t>
            </a:r>
            <a:endParaRPr lang="fr-FR" dirty="0"/>
          </a:p>
        </p:txBody>
      </p:sp>
      <p:sp>
        <p:nvSpPr>
          <p:cNvPr id="3" name="Espace réservé du contenu 2"/>
          <p:cNvSpPr>
            <a:spLocks noGrp="1"/>
          </p:cNvSpPr>
          <p:nvPr>
            <p:ph idx="1"/>
          </p:nvPr>
        </p:nvSpPr>
        <p:spPr>
          <a:xfrm>
            <a:off x="279400" y="1236135"/>
            <a:ext cx="8644466" cy="691704"/>
          </a:xfrm>
        </p:spPr>
        <p:txBody>
          <a:bodyPr/>
          <a:lstStyle/>
          <a:p>
            <a:r>
              <a:rPr lang="en-US" dirty="0"/>
              <a:t>The object returned </a:t>
            </a:r>
            <a:r>
              <a:rPr lang="en-US" dirty="0" smtClean="0"/>
              <a:t>by </a:t>
            </a:r>
            <a:r>
              <a:rPr lang="en-US" dirty="0" err="1" smtClean="0"/>
              <a:t>Bio.SeqIO</a:t>
            </a:r>
            <a:r>
              <a:rPr lang="en-US" dirty="0"/>
              <a:t> </a:t>
            </a:r>
            <a:r>
              <a:rPr lang="en-US" dirty="0" smtClean="0"/>
              <a:t>is </a:t>
            </a:r>
            <a:r>
              <a:rPr lang="en-US" dirty="0"/>
              <a:t>actually an iterator which </a:t>
            </a:r>
            <a:r>
              <a:rPr lang="en-US" dirty="0" smtClean="0"/>
              <a:t>returns </a:t>
            </a:r>
            <a:r>
              <a:rPr lang="en-US" dirty="0" err="1" smtClean="0"/>
              <a:t>SeqRecord</a:t>
            </a:r>
            <a:r>
              <a:rPr lang="en-US" dirty="0"/>
              <a:t> </a:t>
            </a:r>
            <a:r>
              <a:rPr lang="en-US" dirty="0" smtClean="0"/>
              <a:t>objects</a:t>
            </a:r>
            <a:endParaRPr lang="en-US" dirty="0"/>
          </a:p>
          <a:p>
            <a:endParaRPr lang="fr-FR" dirty="0"/>
          </a:p>
        </p:txBody>
      </p:sp>
      <p:sp>
        <p:nvSpPr>
          <p:cNvPr id="4" name="Espace réservé de la date 3"/>
          <p:cNvSpPr>
            <a:spLocks noGrp="1"/>
          </p:cNvSpPr>
          <p:nvPr>
            <p:ph type="dt" sz="half" idx="10"/>
          </p:nvPr>
        </p:nvSpPr>
        <p:spPr/>
        <p:txBody>
          <a:bodyPr/>
          <a:lstStyle/>
          <a:p>
            <a:fld id="{52E5C328-EAC5-6D4F-BF89-2F637320300D}"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63</a:t>
            </a:fld>
            <a:endParaRPr lang="fr-FR" dirty="0"/>
          </a:p>
        </p:txBody>
      </p:sp>
      <p:sp>
        <p:nvSpPr>
          <p:cNvPr id="7" name="ZoneTexte 6"/>
          <p:cNvSpPr txBox="1"/>
          <p:nvPr/>
        </p:nvSpPr>
        <p:spPr>
          <a:xfrm>
            <a:off x="279400" y="2143302"/>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&gt;&gt;&gt;</a:t>
            </a:r>
            <a:r>
              <a:rPr lang="en-US" sz="1200" dirty="0" err="1" smtClean="0"/>
              <a:t>record_iterator</a:t>
            </a:r>
            <a:r>
              <a:rPr lang="en-US" sz="1200" dirty="0" smtClean="0"/>
              <a:t> </a:t>
            </a:r>
            <a:r>
              <a:rPr lang="en-US" sz="1200" dirty="0"/>
              <a:t>= </a:t>
            </a:r>
            <a:r>
              <a:rPr lang="en-US" sz="1200" dirty="0" err="1"/>
              <a:t>SeqIO.parse</a:t>
            </a:r>
            <a:r>
              <a:rPr lang="en-US" sz="1200" dirty="0"/>
              <a:t>("</a:t>
            </a:r>
            <a:r>
              <a:rPr lang="en-US" sz="1200" dirty="0" err="1"/>
              <a:t>ls_orchid.fasta</a:t>
            </a:r>
            <a:r>
              <a:rPr lang="en-US" sz="1200" dirty="0"/>
              <a:t>", "</a:t>
            </a:r>
            <a:r>
              <a:rPr lang="en-US" sz="1200" dirty="0" err="1" smtClean="0"/>
              <a:t>fasta</a:t>
            </a:r>
            <a:r>
              <a:rPr lang="en-US" sz="1200" dirty="0" smtClean="0"/>
              <a:t>”)</a:t>
            </a:r>
          </a:p>
          <a:p>
            <a:r>
              <a:rPr lang="en-US" sz="1200" dirty="0" smtClean="0"/>
              <a:t>&gt;&gt;&gt;</a:t>
            </a:r>
            <a:r>
              <a:rPr lang="en-US" sz="1200" dirty="0" err="1" smtClean="0"/>
              <a:t>first_record</a:t>
            </a:r>
            <a:r>
              <a:rPr lang="en-US" sz="1200" dirty="0" smtClean="0"/>
              <a:t> </a:t>
            </a:r>
            <a:r>
              <a:rPr lang="en-US" sz="1200" dirty="0"/>
              <a:t>= next(</a:t>
            </a:r>
            <a:r>
              <a:rPr lang="en-US" sz="1200" dirty="0" err="1"/>
              <a:t>record_iterator</a:t>
            </a:r>
            <a:r>
              <a:rPr lang="en-US" sz="1200" dirty="0"/>
              <a:t>)</a:t>
            </a:r>
          </a:p>
          <a:p>
            <a:r>
              <a:rPr lang="en-US" sz="1200" dirty="0" smtClean="0"/>
              <a:t>&gt;&gt;&gt;print</a:t>
            </a:r>
            <a:r>
              <a:rPr lang="en-US" sz="1200" dirty="0"/>
              <a:t>(</a:t>
            </a:r>
            <a:r>
              <a:rPr lang="en-US" sz="1200" dirty="0" err="1"/>
              <a:t>first_record.id</a:t>
            </a:r>
            <a:r>
              <a:rPr lang="en-US" sz="1200" dirty="0" smtClean="0"/>
              <a:t>)</a:t>
            </a:r>
          </a:p>
          <a:p>
            <a:r>
              <a:rPr lang="en-US" sz="1200" dirty="0" smtClean="0"/>
              <a:t>&gt;&gt;&gt;print</a:t>
            </a:r>
            <a:r>
              <a:rPr lang="en-US" sz="1200" dirty="0"/>
              <a:t>(</a:t>
            </a:r>
            <a:r>
              <a:rPr lang="en-US" sz="1200" dirty="0" err="1"/>
              <a:t>first_record.description</a:t>
            </a:r>
            <a:r>
              <a:rPr lang="en-US" sz="1200" dirty="0" smtClean="0"/>
              <a:t>)</a:t>
            </a:r>
          </a:p>
        </p:txBody>
      </p:sp>
      <p:sp>
        <p:nvSpPr>
          <p:cNvPr id="8" name="ZoneTexte 7"/>
          <p:cNvSpPr txBox="1"/>
          <p:nvPr/>
        </p:nvSpPr>
        <p:spPr>
          <a:xfrm>
            <a:off x="279400" y="452972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&gt;&gt;&gt;</a:t>
            </a:r>
            <a:r>
              <a:rPr lang="en-US" sz="1200" dirty="0" err="1" smtClean="0"/>
              <a:t>first_record</a:t>
            </a:r>
            <a:r>
              <a:rPr lang="en-US" sz="1200" dirty="0" smtClean="0"/>
              <a:t> </a:t>
            </a:r>
            <a:r>
              <a:rPr lang="en-US" sz="1200" dirty="0"/>
              <a:t>= next(</a:t>
            </a:r>
            <a:r>
              <a:rPr lang="en-US" sz="1200" dirty="0" err="1"/>
              <a:t>SeqIO.parse</a:t>
            </a:r>
            <a:r>
              <a:rPr lang="en-US" sz="1200" dirty="0"/>
              <a:t>("</a:t>
            </a:r>
            <a:r>
              <a:rPr lang="en-US" sz="1200" dirty="0" err="1"/>
              <a:t>ls_orchid.gbk</a:t>
            </a:r>
            <a:r>
              <a:rPr lang="en-US" sz="1200" dirty="0"/>
              <a:t>", "</a:t>
            </a:r>
            <a:r>
              <a:rPr lang="en-US" sz="1200" dirty="0" err="1"/>
              <a:t>genbank</a:t>
            </a:r>
            <a:r>
              <a:rPr lang="en-US" sz="1200" dirty="0"/>
              <a:t>"))</a:t>
            </a:r>
          </a:p>
        </p:txBody>
      </p:sp>
      <p:sp>
        <p:nvSpPr>
          <p:cNvPr id="9" name="ZoneTexte 8"/>
          <p:cNvSpPr txBox="1"/>
          <p:nvPr/>
        </p:nvSpPr>
        <p:spPr>
          <a:xfrm>
            <a:off x="279400" y="4081032"/>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CE4215"/>
                </a:solidFill>
              </a:rPr>
              <a:t>Z78439.1</a:t>
            </a:r>
            <a:endParaRPr lang="en-US" sz="1200" dirty="0"/>
          </a:p>
        </p:txBody>
      </p:sp>
      <p:sp>
        <p:nvSpPr>
          <p:cNvPr id="10" name="ZoneTexte 9"/>
          <p:cNvSpPr txBox="1"/>
          <p:nvPr/>
        </p:nvSpPr>
        <p:spPr>
          <a:xfrm>
            <a:off x="279400" y="3434701"/>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&gt;&gt;&gt;</a:t>
            </a:r>
            <a:r>
              <a:rPr lang="en-US" sz="1200" dirty="0" err="1" smtClean="0"/>
              <a:t>second_record</a:t>
            </a:r>
            <a:r>
              <a:rPr lang="en-US" sz="1200" dirty="0" smtClean="0"/>
              <a:t> </a:t>
            </a:r>
            <a:r>
              <a:rPr lang="en-US" sz="1200" dirty="0"/>
              <a:t>= next(</a:t>
            </a:r>
            <a:r>
              <a:rPr lang="en-US" sz="1200" dirty="0" err="1"/>
              <a:t>record_iterator</a:t>
            </a:r>
            <a:r>
              <a:rPr lang="en-US" sz="1200" dirty="0"/>
              <a:t>)</a:t>
            </a:r>
          </a:p>
          <a:p>
            <a:r>
              <a:rPr lang="en-US" sz="1200" dirty="0" smtClean="0"/>
              <a:t>&gt;&gt;&gt;print</a:t>
            </a:r>
            <a:r>
              <a:rPr lang="en-US" sz="1200" dirty="0"/>
              <a:t>(</a:t>
            </a:r>
            <a:r>
              <a:rPr lang="en-US" sz="1200" dirty="0" err="1"/>
              <a:t>second_record.id</a:t>
            </a:r>
            <a:r>
              <a:rPr lang="en-US" sz="1200" dirty="0" smtClean="0"/>
              <a:t>)</a:t>
            </a:r>
          </a:p>
          <a:p>
            <a:r>
              <a:rPr lang="en-US" sz="1200" dirty="0"/>
              <a:t>&gt;&gt;&gt;print(</a:t>
            </a:r>
            <a:r>
              <a:rPr lang="en-US" sz="1200" dirty="0" err="1"/>
              <a:t>second_record.description</a:t>
            </a:r>
            <a:r>
              <a:rPr lang="en-US" sz="1200" dirty="0" smtClean="0"/>
              <a:t>)</a:t>
            </a:r>
          </a:p>
        </p:txBody>
      </p:sp>
      <p:sp>
        <p:nvSpPr>
          <p:cNvPr id="11" name="ZoneTexte 10"/>
          <p:cNvSpPr txBox="1"/>
          <p:nvPr/>
        </p:nvSpPr>
        <p:spPr>
          <a:xfrm>
            <a:off x="279400" y="2974299"/>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CE4215"/>
                </a:solidFill>
              </a:rPr>
              <a:t>Z78533.1</a:t>
            </a:r>
            <a:endParaRPr lang="en-US" sz="1200" dirty="0"/>
          </a:p>
        </p:txBody>
      </p:sp>
    </p:spTree>
    <p:extLst>
      <p:ext uri="{BB962C8B-B14F-4D97-AF65-F5344CB8AC3E}">
        <p14:creationId xmlns:p14="http://schemas.microsoft.com/office/powerpoint/2010/main" val="34693215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Getting a list of the records in a sequence </a:t>
            </a:r>
            <a:r>
              <a:rPr lang="en-US" dirty="0" smtClean="0"/>
              <a:t>file</a:t>
            </a:r>
            <a:endParaRPr lang="fr-FR" dirty="0"/>
          </a:p>
        </p:txBody>
      </p:sp>
      <p:sp>
        <p:nvSpPr>
          <p:cNvPr id="3" name="Espace réservé du contenu 2"/>
          <p:cNvSpPr>
            <a:spLocks noGrp="1"/>
          </p:cNvSpPr>
          <p:nvPr>
            <p:ph idx="1"/>
          </p:nvPr>
        </p:nvSpPr>
        <p:spPr>
          <a:xfrm>
            <a:off x="279400" y="1054695"/>
            <a:ext cx="8644466" cy="1099952"/>
          </a:xfrm>
        </p:spPr>
        <p:txBody>
          <a:bodyPr/>
          <a:lstStyle/>
          <a:p>
            <a:r>
              <a:rPr lang="en-US" dirty="0"/>
              <a:t>A</a:t>
            </a:r>
            <a:r>
              <a:rPr lang="en-US" dirty="0" smtClean="0"/>
              <a:t>ccess records </a:t>
            </a:r>
            <a:r>
              <a:rPr lang="en-US" dirty="0"/>
              <a:t>in any </a:t>
            </a:r>
            <a:r>
              <a:rPr lang="en-US" dirty="0" smtClean="0"/>
              <a:t>order using Python list</a:t>
            </a:r>
            <a:r>
              <a:rPr lang="en-US" dirty="0"/>
              <a:t> </a:t>
            </a:r>
            <a:r>
              <a:rPr lang="en-US" dirty="0" smtClean="0"/>
              <a:t>data </a:t>
            </a:r>
            <a:r>
              <a:rPr lang="en-US" dirty="0"/>
              <a:t>type </a:t>
            </a:r>
            <a:r>
              <a:rPr lang="en-US" dirty="0" smtClean="0"/>
              <a:t>Using </a:t>
            </a:r>
            <a:r>
              <a:rPr lang="en-US" dirty="0"/>
              <a:t>a </a:t>
            </a:r>
            <a:r>
              <a:rPr lang="en-US" dirty="0" smtClean="0"/>
              <a:t>list</a:t>
            </a:r>
          </a:p>
          <a:p>
            <a:r>
              <a:rPr lang="en-US" dirty="0"/>
              <a:t>M</a:t>
            </a:r>
            <a:r>
              <a:rPr lang="en-US" dirty="0" smtClean="0"/>
              <a:t>uch </a:t>
            </a:r>
            <a:r>
              <a:rPr lang="en-US" dirty="0"/>
              <a:t>more </a:t>
            </a:r>
            <a:r>
              <a:rPr lang="en-US" dirty="0" smtClean="0"/>
              <a:t>flexible than </a:t>
            </a:r>
            <a:r>
              <a:rPr lang="en-US" dirty="0"/>
              <a:t>an iterator </a:t>
            </a:r>
            <a:r>
              <a:rPr lang="en-US" dirty="0" smtClean="0"/>
              <a:t>(length </a:t>
            </a:r>
            <a:r>
              <a:rPr lang="en-US" dirty="0"/>
              <a:t>of the list</a:t>
            </a:r>
            <a:r>
              <a:rPr lang="en-US" dirty="0" smtClean="0"/>
              <a:t>) but need </a:t>
            </a:r>
            <a:r>
              <a:rPr lang="en-US" dirty="0"/>
              <a:t>more memory </a:t>
            </a:r>
            <a:r>
              <a:rPr lang="en-US" dirty="0" smtClean="0"/>
              <a:t>(hold </a:t>
            </a:r>
            <a:r>
              <a:rPr lang="en-US" dirty="0"/>
              <a:t>all the records in memory at </a:t>
            </a:r>
            <a:r>
              <a:rPr lang="en-US" dirty="0" smtClean="0"/>
              <a:t>once).</a:t>
            </a:r>
            <a:endParaRPr lang="en-US" dirty="0"/>
          </a:p>
          <a:p>
            <a:endParaRPr lang="en-US" dirty="0"/>
          </a:p>
          <a:p>
            <a:endParaRPr lang="fr-FR" dirty="0"/>
          </a:p>
        </p:txBody>
      </p:sp>
      <p:sp>
        <p:nvSpPr>
          <p:cNvPr id="4" name="Espace réservé de la date 3"/>
          <p:cNvSpPr>
            <a:spLocks noGrp="1"/>
          </p:cNvSpPr>
          <p:nvPr>
            <p:ph type="dt" sz="half" idx="10"/>
          </p:nvPr>
        </p:nvSpPr>
        <p:spPr/>
        <p:txBody>
          <a:bodyPr/>
          <a:lstStyle/>
          <a:p>
            <a:fld id="{878310B8-6126-3C41-B9B4-558208F84FEB}"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64</a:t>
            </a:fld>
            <a:endParaRPr lang="fr-FR" dirty="0"/>
          </a:p>
        </p:txBody>
      </p:sp>
      <p:sp>
        <p:nvSpPr>
          <p:cNvPr id="7" name="ZoneTexte 6"/>
          <p:cNvSpPr txBox="1"/>
          <p:nvPr/>
        </p:nvSpPr>
        <p:spPr>
          <a:xfrm>
            <a:off x="279400" y="2177308"/>
            <a:ext cx="8407400"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&gt;&gt;&gt;records = list(</a:t>
            </a:r>
            <a:r>
              <a:rPr lang="en-US" sz="1200" dirty="0" err="1" smtClean="0"/>
              <a:t>SeqIO.parse</a:t>
            </a:r>
            <a:r>
              <a:rPr lang="en-US" sz="1200" dirty="0" smtClean="0"/>
              <a:t>("</a:t>
            </a:r>
            <a:r>
              <a:rPr lang="en-US" sz="1200" dirty="0" err="1" smtClean="0"/>
              <a:t>ls_orchid.gbk</a:t>
            </a:r>
            <a:r>
              <a:rPr lang="en-US" sz="1200" dirty="0" smtClean="0"/>
              <a:t>", "</a:t>
            </a:r>
            <a:r>
              <a:rPr lang="en-US" sz="1200" dirty="0" err="1" smtClean="0"/>
              <a:t>genbank</a:t>
            </a:r>
            <a:r>
              <a:rPr lang="en-US" sz="1200" dirty="0" smtClean="0"/>
              <a:t>"))</a:t>
            </a:r>
          </a:p>
          <a:p>
            <a:r>
              <a:rPr lang="en-US" sz="1200" dirty="0" smtClean="0"/>
              <a:t>&gt;&gt;&gt;print("Found %</a:t>
            </a:r>
            <a:r>
              <a:rPr lang="en-US" sz="1200" dirty="0" err="1" smtClean="0"/>
              <a:t>i</a:t>
            </a:r>
            <a:r>
              <a:rPr lang="en-US" sz="1200" dirty="0" smtClean="0"/>
              <a:t> records" % </a:t>
            </a:r>
            <a:r>
              <a:rPr lang="en-US" sz="1200" dirty="0" err="1" smtClean="0"/>
              <a:t>len</a:t>
            </a:r>
            <a:r>
              <a:rPr lang="en-US" sz="1200" dirty="0" smtClean="0"/>
              <a:t>(records))</a:t>
            </a:r>
          </a:p>
        </p:txBody>
      </p:sp>
      <p:sp>
        <p:nvSpPr>
          <p:cNvPr id="9" name="ZoneTexte 8"/>
          <p:cNvSpPr txBox="1"/>
          <p:nvPr/>
        </p:nvSpPr>
        <p:spPr>
          <a:xfrm>
            <a:off x="279400" y="3070437"/>
            <a:ext cx="8407400"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&gt;&gt;&gt;</a:t>
            </a:r>
            <a:r>
              <a:rPr lang="en-US" sz="1200" dirty="0" err="1" smtClean="0"/>
              <a:t>last_record</a:t>
            </a:r>
            <a:r>
              <a:rPr lang="en-US" sz="1200" dirty="0" smtClean="0"/>
              <a:t> = records[-1] #using Python's list tricks</a:t>
            </a:r>
          </a:p>
          <a:p>
            <a:r>
              <a:rPr lang="en-US" sz="1200" dirty="0" smtClean="0"/>
              <a:t>&gt;&gt;&gt;print(</a:t>
            </a:r>
            <a:r>
              <a:rPr lang="en-US" sz="1200" dirty="0" err="1" smtClean="0"/>
              <a:t>last_record.id</a:t>
            </a:r>
            <a:r>
              <a:rPr lang="en-US" sz="1200" dirty="0" smtClean="0"/>
              <a:t>)</a:t>
            </a:r>
          </a:p>
          <a:p>
            <a:r>
              <a:rPr lang="en-US" sz="1200" dirty="0" smtClean="0"/>
              <a:t>&gt;&gt;&gt;print(</a:t>
            </a:r>
            <a:r>
              <a:rPr lang="en-US" sz="1200" dirty="0" err="1" smtClean="0"/>
              <a:t>repr</a:t>
            </a:r>
            <a:r>
              <a:rPr lang="en-US" sz="1200" dirty="0" smtClean="0"/>
              <a:t>(</a:t>
            </a:r>
            <a:r>
              <a:rPr lang="en-US" sz="1200" dirty="0" err="1" smtClean="0"/>
              <a:t>last_record.seq</a:t>
            </a:r>
            <a:r>
              <a:rPr lang="en-US" sz="1200" dirty="0" smtClean="0"/>
              <a:t>))</a:t>
            </a:r>
          </a:p>
          <a:p>
            <a:r>
              <a:rPr lang="en-US" sz="1200" dirty="0" smtClean="0"/>
              <a:t>&gt;&gt;&gt;print(</a:t>
            </a:r>
            <a:r>
              <a:rPr lang="en-US" sz="1200" dirty="0" err="1" smtClean="0"/>
              <a:t>len</a:t>
            </a:r>
            <a:r>
              <a:rPr lang="en-US" sz="1200" dirty="0" smtClean="0"/>
              <a:t>(</a:t>
            </a:r>
            <a:r>
              <a:rPr lang="en-US" sz="1200" dirty="0" err="1" smtClean="0"/>
              <a:t>last_record</a:t>
            </a:r>
            <a:r>
              <a:rPr lang="en-US" sz="1200" dirty="0" smtClean="0"/>
              <a:t>))</a:t>
            </a:r>
          </a:p>
        </p:txBody>
      </p:sp>
      <p:sp>
        <p:nvSpPr>
          <p:cNvPr id="10" name="ZoneTexte 9"/>
          <p:cNvSpPr txBox="1"/>
          <p:nvPr/>
        </p:nvSpPr>
        <p:spPr>
          <a:xfrm>
            <a:off x="279400" y="2614188"/>
            <a:ext cx="8407400"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CE4215"/>
                </a:solidFill>
              </a:rPr>
              <a:t>Found </a:t>
            </a:r>
            <a:r>
              <a:rPr lang="en-US" sz="1200" dirty="0">
                <a:solidFill>
                  <a:srgbClr val="CE4215"/>
                </a:solidFill>
              </a:rPr>
              <a:t>94 </a:t>
            </a:r>
            <a:r>
              <a:rPr lang="en-US" sz="1200" dirty="0" smtClean="0">
                <a:solidFill>
                  <a:srgbClr val="CE4215"/>
                </a:solidFill>
              </a:rPr>
              <a:t>records</a:t>
            </a:r>
            <a:endParaRPr lang="en-US" sz="1200" dirty="0">
              <a:solidFill>
                <a:srgbClr val="CE4215"/>
              </a:solidFill>
            </a:endParaRPr>
          </a:p>
        </p:txBody>
      </p:sp>
      <p:sp>
        <p:nvSpPr>
          <p:cNvPr id="11" name="ZoneTexte 10"/>
          <p:cNvSpPr txBox="1"/>
          <p:nvPr/>
        </p:nvSpPr>
        <p:spPr>
          <a:xfrm>
            <a:off x="279400" y="4758369"/>
            <a:ext cx="8407400"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a:t>
            </a:r>
            <a:r>
              <a:rPr lang="en-US" sz="1200" dirty="0" err="1" smtClean="0"/>
              <a:t>first_record</a:t>
            </a:r>
            <a:r>
              <a:rPr lang="en-US" sz="1200" dirty="0" smtClean="0"/>
              <a:t> = records[0] #remember, Python counts from zero</a:t>
            </a:r>
          </a:p>
          <a:p>
            <a:r>
              <a:rPr lang="en-US" sz="1200" dirty="0"/>
              <a:t>&gt;&gt;&gt;</a:t>
            </a:r>
            <a:r>
              <a:rPr lang="en-US" sz="1200" dirty="0" smtClean="0"/>
              <a:t>print(</a:t>
            </a:r>
            <a:r>
              <a:rPr lang="en-US" sz="1200" dirty="0" err="1" smtClean="0"/>
              <a:t>first_record.id</a:t>
            </a:r>
            <a:r>
              <a:rPr lang="en-US" sz="1200" dirty="0" smtClean="0"/>
              <a:t>)</a:t>
            </a:r>
          </a:p>
          <a:p>
            <a:r>
              <a:rPr lang="en-US" sz="1200" dirty="0"/>
              <a:t>&gt;&gt;&gt;</a:t>
            </a:r>
            <a:r>
              <a:rPr lang="en-US" sz="1200" dirty="0" smtClean="0"/>
              <a:t>print(</a:t>
            </a:r>
            <a:r>
              <a:rPr lang="en-US" sz="1200" dirty="0" err="1" smtClean="0"/>
              <a:t>repr</a:t>
            </a:r>
            <a:r>
              <a:rPr lang="en-US" sz="1200" dirty="0" smtClean="0"/>
              <a:t>(</a:t>
            </a:r>
            <a:r>
              <a:rPr lang="en-US" sz="1200" dirty="0" err="1" smtClean="0"/>
              <a:t>first_record.seq</a:t>
            </a:r>
            <a:r>
              <a:rPr lang="en-US" sz="1200" dirty="0" smtClean="0"/>
              <a:t>))</a:t>
            </a:r>
          </a:p>
          <a:p>
            <a:r>
              <a:rPr lang="en-US" sz="1200" dirty="0"/>
              <a:t>&gt;&gt;&gt;</a:t>
            </a:r>
            <a:r>
              <a:rPr lang="en-US" sz="1200" dirty="0" smtClean="0"/>
              <a:t>print(</a:t>
            </a:r>
            <a:r>
              <a:rPr lang="en-US" sz="1200" dirty="0" err="1" smtClean="0"/>
              <a:t>len</a:t>
            </a:r>
            <a:r>
              <a:rPr lang="en-US" sz="1200" dirty="0" smtClean="0"/>
              <a:t>(</a:t>
            </a:r>
            <a:r>
              <a:rPr lang="en-US" sz="1200" dirty="0" err="1" smtClean="0"/>
              <a:t>first_record</a:t>
            </a:r>
            <a:r>
              <a:rPr lang="en-US" sz="1200" dirty="0" smtClean="0"/>
              <a:t>)) </a:t>
            </a:r>
          </a:p>
        </p:txBody>
      </p:sp>
      <p:sp>
        <p:nvSpPr>
          <p:cNvPr id="12" name="ZoneTexte 11"/>
          <p:cNvSpPr txBox="1"/>
          <p:nvPr/>
        </p:nvSpPr>
        <p:spPr>
          <a:xfrm>
            <a:off x="279400" y="3901434"/>
            <a:ext cx="8407400"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CE4215"/>
                </a:solidFill>
              </a:rPr>
              <a:t>Z78439.1</a:t>
            </a:r>
            <a:endParaRPr lang="en-US" sz="1200" dirty="0">
              <a:solidFill>
                <a:srgbClr val="CE4215"/>
              </a:solidFill>
            </a:endParaRPr>
          </a:p>
          <a:p>
            <a:r>
              <a:rPr lang="en-US" sz="1200" dirty="0" err="1">
                <a:solidFill>
                  <a:srgbClr val="CE4215"/>
                </a:solidFill>
              </a:rPr>
              <a:t>Seq</a:t>
            </a:r>
            <a:r>
              <a:rPr lang="en-US" sz="1200" dirty="0">
                <a:solidFill>
                  <a:srgbClr val="CE4215"/>
                </a:solidFill>
              </a:rPr>
              <a:t>('CATTGTTGAGATCACATAATAATTGATCGAGTTAATCTGGAGGATCTGTTTACT...GCC', </a:t>
            </a:r>
            <a:r>
              <a:rPr lang="en-US" sz="1200" dirty="0" err="1">
                <a:solidFill>
                  <a:srgbClr val="CE4215"/>
                </a:solidFill>
              </a:rPr>
              <a:t>IUPACAmbiguousDNA</a:t>
            </a:r>
            <a:r>
              <a:rPr lang="en-US" sz="1200" dirty="0">
                <a:solidFill>
                  <a:srgbClr val="CE4215"/>
                </a:solidFill>
              </a:rPr>
              <a:t>())</a:t>
            </a:r>
          </a:p>
          <a:p>
            <a:r>
              <a:rPr lang="en-US" sz="1200" dirty="0" smtClean="0">
                <a:solidFill>
                  <a:srgbClr val="CE4215"/>
                </a:solidFill>
              </a:rPr>
              <a:t>592</a:t>
            </a:r>
            <a:endParaRPr lang="en-US" sz="1200" dirty="0">
              <a:solidFill>
                <a:srgbClr val="CE4215"/>
              </a:solidFill>
            </a:endParaRPr>
          </a:p>
        </p:txBody>
      </p:sp>
      <p:sp>
        <p:nvSpPr>
          <p:cNvPr id="13" name="ZoneTexte 12"/>
          <p:cNvSpPr txBox="1"/>
          <p:nvPr/>
        </p:nvSpPr>
        <p:spPr>
          <a:xfrm>
            <a:off x="279400" y="5589366"/>
            <a:ext cx="8407400"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solidFill>
                  <a:srgbClr val="CE4215"/>
                </a:solidFill>
              </a:rPr>
              <a:t>Z78533.1</a:t>
            </a:r>
            <a:endParaRPr lang="en-US" sz="1200" dirty="0">
              <a:solidFill>
                <a:srgbClr val="CE4215"/>
              </a:solidFill>
            </a:endParaRPr>
          </a:p>
          <a:p>
            <a:r>
              <a:rPr lang="en-US" sz="1200" dirty="0" err="1">
                <a:solidFill>
                  <a:srgbClr val="CE4215"/>
                </a:solidFill>
              </a:rPr>
              <a:t>Seq</a:t>
            </a:r>
            <a:r>
              <a:rPr lang="en-US" sz="1200" dirty="0">
                <a:solidFill>
                  <a:srgbClr val="CE4215"/>
                </a:solidFill>
              </a:rPr>
              <a:t>('CGTAACAAGGTTTCCGTAGGTGAACCTGCGGAAGGATCATTGATGAGACCGTGG...CGC', </a:t>
            </a:r>
            <a:r>
              <a:rPr lang="en-US" sz="1200" dirty="0" err="1">
                <a:solidFill>
                  <a:srgbClr val="CE4215"/>
                </a:solidFill>
              </a:rPr>
              <a:t>IUPACAmbiguousDNA</a:t>
            </a:r>
            <a:r>
              <a:rPr lang="en-US" sz="1200" dirty="0">
                <a:solidFill>
                  <a:srgbClr val="CE4215"/>
                </a:solidFill>
              </a:rPr>
              <a:t>())</a:t>
            </a:r>
          </a:p>
          <a:p>
            <a:r>
              <a:rPr lang="en-US" sz="1200" dirty="0" smtClean="0">
                <a:solidFill>
                  <a:srgbClr val="CE4215"/>
                </a:solidFill>
              </a:rPr>
              <a:t>740</a:t>
            </a:r>
            <a:endParaRPr lang="en-US" sz="1200" dirty="0">
              <a:solidFill>
                <a:srgbClr val="CE4215"/>
              </a:solidFill>
            </a:endParaRPr>
          </a:p>
        </p:txBody>
      </p:sp>
    </p:spTree>
    <p:extLst>
      <p:ext uri="{BB962C8B-B14F-4D97-AF65-F5344CB8AC3E}">
        <p14:creationId xmlns:p14="http://schemas.microsoft.com/office/powerpoint/2010/main" val="2138181525"/>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Extracting data</a:t>
            </a:r>
            <a:endParaRPr lang="fr-FR" dirty="0"/>
          </a:p>
        </p:txBody>
      </p:sp>
      <p:sp>
        <p:nvSpPr>
          <p:cNvPr id="3" name="Espace réservé du contenu 2"/>
          <p:cNvSpPr>
            <a:spLocks noGrp="1"/>
          </p:cNvSpPr>
          <p:nvPr>
            <p:ph idx="1"/>
          </p:nvPr>
        </p:nvSpPr>
        <p:spPr>
          <a:xfrm>
            <a:off x="279400" y="1236133"/>
            <a:ext cx="8644466" cy="759745"/>
          </a:xfrm>
        </p:spPr>
        <p:txBody>
          <a:bodyPr/>
          <a:lstStyle/>
          <a:p>
            <a:r>
              <a:rPr lang="en-US" dirty="0" smtClean="0"/>
              <a:t>As </a:t>
            </a:r>
            <a:r>
              <a:rPr lang="en-US" dirty="0"/>
              <a:t>an </a:t>
            </a:r>
            <a:r>
              <a:rPr lang="en-US" dirty="0" smtClean="0"/>
              <a:t>example of </a:t>
            </a:r>
            <a:r>
              <a:rPr lang="en-US" dirty="0"/>
              <a:t>how annotations are stored, we'll look at the output from parsing the </a:t>
            </a:r>
            <a:r>
              <a:rPr lang="en-US" dirty="0" smtClean="0"/>
              <a:t>first </a:t>
            </a:r>
            <a:r>
              <a:rPr lang="en-US" dirty="0"/>
              <a:t>record in the </a:t>
            </a:r>
            <a:r>
              <a:rPr lang="en-US" dirty="0" err="1"/>
              <a:t>GenBank</a:t>
            </a:r>
            <a:r>
              <a:rPr lang="en-US" dirty="0"/>
              <a:t> </a:t>
            </a:r>
            <a:r>
              <a:rPr lang="en-US" dirty="0" smtClean="0"/>
              <a:t>file </a:t>
            </a:r>
            <a:r>
              <a:rPr lang="en-US" dirty="0" err="1" smtClean="0"/>
              <a:t>ls</a:t>
            </a:r>
            <a:r>
              <a:rPr lang="en-US" dirty="0" err="1"/>
              <a:t>_</a:t>
            </a:r>
            <a:r>
              <a:rPr lang="en-US" dirty="0" err="1" smtClean="0"/>
              <a:t>orchid.gbk</a:t>
            </a:r>
            <a:r>
              <a:rPr lang="en-US" dirty="0"/>
              <a:t>.</a:t>
            </a:r>
          </a:p>
          <a:p>
            <a:endParaRPr lang="fr-FR" dirty="0"/>
          </a:p>
        </p:txBody>
      </p:sp>
      <p:sp>
        <p:nvSpPr>
          <p:cNvPr id="4" name="Espace réservé de la date 3"/>
          <p:cNvSpPr>
            <a:spLocks noGrp="1"/>
          </p:cNvSpPr>
          <p:nvPr>
            <p:ph type="dt" sz="half" idx="10"/>
          </p:nvPr>
        </p:nvSpPr>
        <p:spPr/>
        <p:txBody>
          <a:bodyPr/>
          <a:lstStyle/>
          <a:p>
            <a:fld id="{08CC1CE2-FA4A-BF48-A633-72794A498081}"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65</a:t>
            </a:fld>
            <a:endParaRPr lang="fr-FR" dirty="0"/>
          </a:p>
        </p:txBody>
      </p:sp>
      <p:sp>
        <p:nvSpPr>
          <p:cNvPr id="8" name="ZoneTexte 7"/>
          <p:cNvSpPr txBox="1"/>
          <p:nvPr/>
        </p:nvSpPr>
        <p:spPr>
          <a:xfrm>
            <a:off x="279400" y="2737837"/>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err="1" smtClean="0"/>
              <a:t>record_iterator</a:t>
            </a:r>
            <a:r>
              <a:rPr lang="en-US" sz="1200" dirty="0" smtClean="0"/>
              <a:t> </a:t>
            </a:r>
            <a:r>
              <a:rPr lang="en-US" sz="1200" dirty="0"/>
              <a:t>= </a:t>
            </a:r>
            <a:r>
              <a:rPr lang="en-US" sz="1200" dirty="0" err="1"/>
              <a:t>SeqIO.parse</a:t>
            </a:r>
            <a:r>
              <a:rPr lang="en-US" sz="1200" dirty="0"/>
              <a:t>("</a:t>
            </a:r>
            <a:r>
              <a:rPr lang="en-US" sz="1200" dirty="0" err="1"/>
              <a:t>ls_orchid.gbk</a:t>
            </a:r>
            <a:r>
              <a:rPr lang="en-US" sz="1200" dirty="0"/>
              <a:t>", "</a:t>
            </a:r>
            <a:r>
              <a:rPr lang="en-US" sz="1200" dirty="0" err="1"/>
              <a:t>genbank</a:t>
            </a:r>
            <a:r>
              <a:rPr lang="en-US" sz="1200" dirty="0"/>
              <a:t>")</a:t>
            </a:r>
          </a:p>
          <a:p>
            <a:r>
              <a:rPr lang="en-US" sz="1200" dirty="0" err="1"/>
              <a:t>first_record</a:t>
            </a:r>
            <a:r>
              <a:rPr lang="en-US" sz="1200" dirty="0"/>
              <a:t> = next(</a:t>
            </a:r>
            <a:r>
              <a:rPr lang="en-US" sz="1200" dirty="0" err="1"/>
              <a:t>record_iterator</a:t>
            </a:r>
            <a:r>
              <a:rPr lang="en-US" sz="1200" dirty="0"/>
              <a:t>)</a:t>
            </a:r>
          </a:p>
          <a:p>
            <a:r>
              <a:rPr lang="en-US" sz="1200" dirty="0"/>
              <a:t>print(</a:t>
            </a:r>
            <a:r>
              <a:rPr lang="en-US" sz="1200" dirty="0" err="1"/>
              <a:t>first_record</a:t>
            </a:r>
            <a:r>
              <a:rPr lang="en-US" sz="1200" dirty="0" smtClean="0"/>
              <a:t>)</a:t>
            </a:r>
            <a:endParaRPr lang="en-US" sz="1200" dirty="0"/>
          </a:p>
        </p:txBody>
      </p:sp>
      <p:sp>
        <p:nvSpPr>
          <p:cNvPr id="9" name="Espace réservé du contenu 2"/>
          <p:cNvSpPr txBox="1">
            <a:spLocks/>
          </p:cNvSpPr>
          <p:nvPr/>
        </p:nvSpPr>
        <p:spPr>
          <a:xfrm>
            <a:off x="279400" y="1978092"/>
            <a:ext cx="8644466" cy="759745"/>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Human </a:t>
            </a:r>
            <a:r>
              <a:rPr lang="en-US" dirty="0"/>
              <a:t>readable summary of most of the annotation data for the </a:t>
            </a:r>
            <a:r>
              <a:rPr lang="en-US" dirty="0" err="1"/>
              <a:t>SeqRecord</a:t>
            </a:r>
            <a:endParaRPr lang="en-US" dirty="0"/>
          </a:p>
          <a:p>
            <a:endParaRPr lang="fr-FR" dirty="0"/>
          </a:p>
        </p:txBody>
      </p:sp>
      <p:sp>
        <p:nvSpPr>
          <p:cNvPr id="10" name="ZoneTexte 9"/>
          <p:cNvSpPr txBox="1"/>
          <p:nvPr/>
        </p:nvSpPr>
        <p:spPr>
          <a:xfrm>
            <a:off x="279400" y="3374441"/>
            <a:ext cx="8644466" cy="2862322"/>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solidFill>
                  <a:srgbClr val="FF0000"/>
                </a:solidFill>
              </a:rPr>
              <a:t>ID: Z78533.1</a:t>
            </a:r>
          </a:p>
          <a:p>
            <a:r>
              <a:rPr lang="en-US" sz="1200" dirty="0">
                <a:solidFill>
                  <a:srgbClr val="FF0000"/>
                </a:solidFill>
              </a:rPr>
              <a:t>Name: Z78533</a:t>
            </a:r>
          </a:p>
          <a:p>
            <a:r>
              <a:rPr lang="en-US" sz="1200" dirty="0">
                <a:solidFill>
                  <a:srgbClr val="FF0000"/>
                </a:solidFill>
              </a:rPr>
              <a:t>Description: </a:t>
            </a:r>
            <a:r>
              <a:rPr lang="en-US" sz="1200" dirty="0" err="1">
                <a:solidFill>
                  <a:srgbClr val="FF0000"/>
                </a:solidFill>
              </a:rPr>
              <a:t>C.irapeanum</a:t>
            </a:r>
            <a:r>
              <a:rPr lang="en-US" sz="1200" dirty="0">
                <a:solidFill>
                  <a:srgbClr val="FF0000"/>
                </a:solidFill>
              </a:rPr>
              <a:t> 5.8S </a:t>
            </a:r>
            <a:r>
              <a:rPr lang="en-US" sz="1200" dirty="0" err="1">
                <a:solidFill>
                  <a:srgbClr val="FF0000"/>
                </a:solidFill>
              </a:rPr>
              <a:t>rRNA</a:t>
            </a:r>
            <a:r>
              <a:rPr lang="en-US" sz="1200" dirty="0">
                <a:solidFill>
                  <a:srgbClr val="FF0000"/>
                </a:solidFill>
              </a:rPr>
              <a:t> gene and ITS1 and ITS2 DNA.</a:t>
            </a:r>
          </a:p>
          <a:p>
            <a:r>
              <a:rPr lang="en-US" sz="1200" dirty="0">
                <a:solidFill>
                  <a:srgbClr val="FF0000"/>
                </a:solidFill>
              </a:rPr>
              <a:t>Number of features: 5</a:t>
            </a:r>
          </a:p>
          <a:p>
            <a:r>
              <a:rPr lang="en-US" sz="1200" dirty="0">
                <a:solidFill>
                  <a:srgbClr val="FF0000"/>
                </a:solidFill>
              </a:rPr>
              <a:t>/</a:t>
            </a:r>
            <a:r>
              <a:rPr lang="en-US" sz="1200" dirty="0" err="1">
                <a:solidFill>
                  <a:srgbClr val="FF0000"/>
                </a:solidFill>
              </a:rPr>
              <a:t>sequence_version</a:t>
            </a:r>
            <a:r>
              <a:rPr lang="en-US" sz="1200" dirty="0">
                <a:solidFill>
                  <a:srgbClr val="FF0000"/>
                </a:solidFill>
              </a:rPr>
              <a:t>=1</a:t>
            </a:r>
          </a:p>
          <a:p>
            <a:r>
              <a:rPr lang="en-US" sz="1200" dirty="0">
                <a:solidFill>
                  <a:srgbClr val="FF0000"/>
                </a:solidFill>
              </a:rPr>
              <a:t>/source=Cypripedium </a:t>
            </a:r>
            <a:r>
              <a:rPr lang="en-US" sz="1200" dirty="0" err="1">
                <a:solidFill>
                  <a:srgbClr val="FF0000"/>
                </a:solidFill>
              </a:rPr>
              <a:t>irapeanum</a:t>
            </a:r>
            <a:endParaRPr lang="en-US" sz="1200" dirty="0">
              <a:solidFill>
                <a:srgbClr val="FF0000"/>
              </a:solidFill>
            </a:endParaRPr>
          </a:p>
          <a:p>
            <a:r>
              <a:rPr lang="en-US" sz="1200" dirty="0">
                <a:solidFill>
                  <a:srgbClr val="FF0000"/>
                </a:solidFill>
              </a:rPr>
              <a:t>/taxonomy=['</a:t>
            </a:r>
            <a:r>
              <a:rPr lang="en-US" sz="1200" dirty="0" err="1">
                <a:solidFill>
                  <a:srgbClr val="FF0000"/>
                </a:solidFill>
              </a:rPr>
              <a:t>Eukaryota</a:t>
            </a:r>
            <a:r>
              <a:rPr lang="en-US" sz="1200" dirty="0">
                <a:solidFill>
                  <a:srgbClr val="FF0000"/>
                </a:solidFill>
              </a:rPr>
              <a:t>', '</a:t>
            </a:r>
            <a:r>
              <a:rPr lang="en-US" sz="1200" dirty="0" err="1">
                <a:solidFill>
                  <a:srgbClr val="FF0000"/>
                </a:solidFill>
              </a:rPr>
              <a:t>Viridiplantae</a:t>
            </a:r>
            <a:r>
              <a:rPr lang="en-US" sz="1200" dirty="0">
                <a:solidFill>
                  <a:srgbClr val="FF0000"/>
                </a:solidFill>
              </a:rPr>
              <a:t>', '</a:t>
            </a:r>
            <a:r>
              <a:rPr lang="en-US" sz="1200" dirty="0" err="1">
                <a:solidFill>
                  <a:srgbClr val="FF0000"/>
                </a:solidFill>
              </a:rPr>
              <a:t>Streptophyta</a:t>
            </a:r>
            <a:r>
              <a:rPr lang="en-US" sz="1200" dirty="0">
                <a:solidFill>
                  <a:srgbClr val="FF0000"/>
                </a:solidFill>
              </a:rPr>
              <a:t>', ..., 'Cypripedium']</a:t>
            </a:r>
          </a:p>
          <a:p>
            <a:r>
              <a:rPr lang="en-US" sz="1200" dirty="0">
                <a:solidFill>
                  <a:srgbClr val="FF0000"/>
                </a:solidFill>
              </a:rPr>
              <a:t>/keywords=['5.8S ribosomal RNA', '5.8S </a:t>
            </a:r>
            <a:r>
              <a:rPr lang="en-US" sz="1200" dirty="0" err="1">
                <a:solidFill>
                  <a:srgbClr val="FF0000"/>
                </a:solidFill>
              </a:rPr>
              <a:t>rRNA</a:t>
            </a:r>
            <a:r>
              <a:rPr lang="en-US" sz="1200" dirty="0">
                <a:solidFill>
                  <a:srgbClr val="FF0000"/>
                </a:solidFill>
              </a:rPr>
              <a:t> gene', ..., 'ITS1', 'ITS2']</a:t>
            </a:r>
          </a:p>
          <a:p>
            <a:r>
              <a:rPr lang="en-US" sz="1200" dirty="0">
                <a:solidFill>
                  <a:srgbClr val="FF0000"/>
                </a:solidFill>
              </a:rPr>
              <a:t>/references=[...]</a:t>
            </a:r>
          </a:p>
          <a:p>
            <a:r>
              <a:rPr lang="en-US" sz="1200" dirty="0">
                <a:solidFill>
                  <a:srgbClr val="FF0000"/>
                </a:solidFill>
              </a:rPr>
              <a:t>/accessions=['Z78533']</a:t>
            </a:r>
          </a:p>
          <a:p>
            <a:r>
              <a:rPr lang="en-US" sz="1200" dirty="0">
                <a:solidFill>
                  <a:srgbClr val="FF0000"/>
                </a:solidFill>
              </a:rPr>
              <a:t>/</a:t>
            </a:r>
            <a:r>
              <a:rPr lang="en-US" sz="1200" dirty="0" err="1">
                <a:solidFill>
                  <a:srgbClr val="FF0000"/>
                </a:solidFill>
              </a:rPr>
              <a:t>data_file_division</a:t>
            </a:r>
            <a:r>
              <a:rPr lang="en-US" sz="1200" dirty="0">
                <a:solidFill>
                  <a:srgbClr val="FF0000"/>
                </a:solidFill>
              </a:rPr>
              <a:t>=PLN</a:t>
            </a:r>
          </a:p>
          <a:p>
            <a:r>
              <a:rPr lang="en-US" sz="1200" dirty="0">
                <a:solidFill>
                  <a:srgbClr val="FF0000"/>
                </a:solidFill>
              </a:rPr>
              <a:t>/date=30-NOV-2006</a:t>
            </a:r>
          </a:p>
          <a:p>
            <a:r>
              <a:rPr lang="en-US" sz="1200" dirty="0">
                <a:solidFill>
                  <a:srgbClr val="FF0000"/>
                </a:solidFill>
              </a:rPr>
              <a:t>/organism=Cypripedium </a:t>
            </a:r>
            <a:r>
              <a:rPr lang="en-US" sz="1200" dirty="0" err="1">
                <a:solidFill>
                  <a:srgbClr val="FF0000"/>
                </a:solidFill>
              </a:rPr>
              <a:t>irapeanum</a:t>
            </a:r>
            <a:endParaRPr lang="en-US" sz="1200" dirty="0">
              <a:solidFill>
                <a:srgbClr val="FF0000"/>
              </a:solidFill>
            </a:endParaRPr>
          </a:p>
          <a:p>
            <a:r>
              <a:rPr lang="en-US" sz="1200" dirty="0">
                <a:solidFill>
                  <a:srgbClr val="FF0000"/>
                </a:solidFill>
              </a:rPr>
              <a:t>/</a:t>
            </a:r>
            <a:r>
              <a:rPr lang="en-US" sz="1200" dirty="0" err="1">
                <a:solidFill>
                  <a:srgbClr val="FF0000"/>
                </a:solidFill>
              </a:rPr>
              <a:t>gi</a:t>
            </a:r>
            <a:r>
              <a:rPr lang="en-US" sz="1200" dirty="0">
                <a:solidFill>
                  <a:srgbClr val="FF0000"/>
                </a:solidFill>
              </a:rPr>
              <a:t>=2765658</a:t>
            </a:r>
          </a:p>
          <a:p>
            <a:r>
              <a:rPr lang="en-US" sz="1200" dirty="0" err="1">
                <a:solidFill>
                  <a:srgbClr val="FF0000"/>
                </a:solidFill>
              </a:rPr>
              <a:t>Seq</a:t>
            </a:r>
            <a:r>
              <a:rPr lang="en-US" sz="1200" dirty="0">
                <a:solidFill>
                  <a:srgbClr val="FF0000"/>
                </a:solidFill>
              </a:rPr>
              <a:t>('CGTAACAAGGTTTCCGTAGGTGAACCTGCGGAAGGATCATTGATGAGACCGTGG...CGC', </a:t>
            </a:r>
            <a:r>
              <a:rPr lang="en-US" sz="1200" dirty="0" err="1">
                <a:solidFill>
                  <a:srgbClr val="FF0000"/>
                </a:solidFill>
              </a:rPr>
              <a:t>IUPACAmbiguousDNA</a:t>
            </a:r>
            <a:r>
              <a:rPr lang="en-US" sz="1200" dirty="0">
                <a:solidFill>
                  <a:srgbClr val="FF0000"/>
                </a:solidFill>
              </a:rPr>
              <a:t>())</a:t>
            </a:r>
          </a:p>
        </p:txBody>
      </p:sp>
    </p:spTree>
    <p:extLst>
      <p:ext uri="{BB962C8B-B14F-4D97-AF65-F5344CB8AC3E}">
        <p14:creationId xmlns:p14="http://schemas.microsoft.com/office/powerpoint/2010/main" val="4035227225"/>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279400" y="1236134"/>
            <a:ext cx="8644466" cy="691704"/>
          </a:xfrm>
        </p:spPr>
        <p:txBody>
          <a:bodyPr/>
          <a:lstStyle/>
          <a:p>
            <a:r>
              <a:rPr lang="en-US" dirty="0"/>
              <a:t>.</a:t>
            </a:r>
            <a:r>
              <a:rPr lang="en-US" dirty="0" smtClean="0"/>
              <a:t>annotations attribute </a:t>
            </a:r>
            <a:r>
              <a:rPr lang="en-US" dirty="0"/>
              <a:t>which is just a Python dictionary</a:t>
            </a:r>
            <a:r>
              <a:rPr lang="en-US" dirty="0" smtClean="0"/>
              <a:t>. </a:t>
            </a:r>
            <a:r>
              <a:rPr lang="en-US" dirty="0"/>
              <a:t>Like any Python dictionary, you can easily get a list of the </a:t>
            </a:r>
            <a:r>
              <a:rPr lang="en-US" dirty="0" smtClean="0"/>
              <a:t>keys and values:</a:t>
            </a:r>
            <a:endParaRPr lang="en-US" dirty="0"/>
          </a:p>
          <a:p>
            <a:endParaRPr lang="en-US" dirty="0"/>
          </a:p>
        </p:txBody>
      </p:sp>
      <p:sp>
        <p:nvSpPr>
          <p:cNvPr id="4" name="Espace réservé de la date 3"/>
          <p:cNvSpPr>
            <a:spLocks noGrp="1"/>
          </p:cNvSpPr>
          <p:nvPr>
            <p:ph type="dt" sz="half" idx="10"/>
          </p:nvPr>
        </p:nvSpPr>
        <p:spPr/>
        <p:txBody>
          <a:bodyPr/>
          <a:lstStyle/>
          <a:p>
            <a:fld id="{C6E96DDF-712C-D346-ACEE-2353D137A244}"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66</a:t>
            </a:fld>
            <a:endParaRPr lang="fr-FR" dirty="0"/>
          </a:p>
        </p:txBody>
      </p:sp>
      <p:sp>
        <p:nvSpPr>
          <p:cNvPr id="7" name="ZoneTexte 6"/>
          <p:cNvSpPr txBox="1"/>
          <p:nvPr/>
        </p:nvSpPr>
        <p:spPr>
          <a:xfrm>
            <a:off x="279400" y="2029900"/>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print(</a:t>
            </a:r>
            <a:r>
              <a:rPr lang="en-US" sz="1200" dirty="0" err="1"/>
              <a:t>first_record.annotations</a:t>
            </a:r>
            <a:r>
              <a:rPr lang="en-US" sz="1200" dirty="0"/>
              <a:t>)</a:t>
            </a:r>
          </a:p>
          <a:p>
            <a:r>
              <a:rPr lang="en-US" sz="1200" dirty="0" smtClean="0"/>
              <a:t>print</a:t>
            </a:r>
            <a:r>
              <a:rPr lang="en-US" sz="1200" dirty="0"/>
              <a:t>(</a:t>
            </a:r>
            <a:r>
              <a:rPr lang="en-US" sz="1200" dirty="0" err="1"/>
              <a:t>first_record.annotations.keys</a:t>
            </a:r>
            <a:r>
              <a:rPr lang="en-US" sz="1200" dirty="0"/>
              <a:t>())</a:t>
            </a:r>
          </a:p>
          <a:p>
            <a:r>
              <a:rPr lang="en-US" sz="1200" dirty="0" smtClean="0"/>
              <a:t>print</a:t>
            </a:r>
            <a:r>
              <a:rPr lang="en-US" sz="1200" dirty="0"/>
              <a:t>(</a:t>
            </a:r>
            <a:r>
              <a:rPr lang="en-US" sz="1200" dirty="0" err="1"/>
              <a:t>first_record.annotations.values</a:t>
            </a:r>
            <a:r>
              <a:rPr lang="en-US" sz="1200" dirty="0"/>
              <a:t>())</a:t>
            </a:r>
          </a:p>
        </p:txBody>
      </p:sp>
      <p:sp>
        <p:nvSpPr>
          <p:cNvPr id="9" name="ZoneTexte 8"/>
          <p:cNvSpPr txBox="1"/>
          <p:nvPr/>
        </p:nvSpPr>
        <p:spPr>
          <a:xfrm>
            <a:off x="279400" y="3863851"/>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first_record.annotations</a:t>
            </a:r>
            <a:r>
              <a:rPr lang="en-US" sz="1200" dirty="0"/>
              <a:t>["source"])</a:t>
            </a:r>
          </a:p>
          <a:p>
            <a:r>
              <a:rPr lang="en-US" sz="1200" dirty="0">
                <a:solidFill>
                  <a:srgbClr val="FF0000"/>
                </a:solidFill>
              </a:rPr>
              <a:t>Cypripedium </a:t>
            </a:r>
            <a:r>
              <a:rPr lang="en-US" sz="1200" dirty="0" err="1" smtClean="0">
                <a:solidFill>
                  <a:srgbClr val="FF0000"/>
                </a:solidFill>
              </a:rPr>
              <a:t>irapeanum</a:t>
            </a:r>
            <a:endParaRPr lang="en-US" sz="1200" dirty="0">
              <a:solidFill>
                <a:srgbClr val="FF0000"/>
              </a:solidFill>
            </a:endParaRPr>
          </a:p>
        </p:txBody>
      </p:sp>
      <p:sp>
        <p:nvSpPr>
          <p:cNvPr id="11" name="Espace réservé du contenu 2"/>
          <p:cNvSpPr txBox="1">
            <a:spLocks/>
          </p:cNvSpPr>
          <p:nvPr/>
        </p:nvSpPr>
        <p:spPr>
          <a:xfrm>
            <a:off x="431800" y="2862763"/>
            <a:ext cx="8644466" cy="691704"/>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extract a list of the species from the </a:t>
            </a:r>
            <a:r>
              <a:rPr lang="en-US" dirty="0" err="1" smtClean="0"/>
              <a:t>ls</a:t>
            </a:r>
            <a:r>
              <a:rPr lang="en-US" dirty="0"/>
              <a:t> </a:t>
            </a:r>
            <a:r>
              <a:rPr lang="en-US" dirty="0" err="1" smtClean="0"/>
              <a:t>orchid.gbk</a:t>
            </a:r>
            <a:r>
              <a:rPr lang="en-US" dirty="0" smtClean="0"/>
              <a:t> </a:t>
            </a:r>
            <a:r>
              <a:rPr lang="en-US" dirty="0" err="1"/>
              <a:t>GenBank</a:t>
            </a:r>
            <a:r>
              <a:rPr lang="en-US" dirty="0"/>
              <a:t> le. The </a:t>
            </a:r>
            <a:r>
              <a:rPr lang="en-US" dirty="0" smtClean="0"/>
              <a:t>information we want is </a:t>
            </a:r>
            <a:r>
              <a:rPr lang="en-US" dirty="0"/>
              <a:t>held in the annotations dictionary under `source' and `</a:t>
            </a:r>
            <a:r>
              <a:rPr lang="en-US" dirty="0" smtClean="0"/>
              <a:t>organism’:</a:t>
            </a:r>
            <a:endParaRPr lang="en-US" dirty="0"/>
          </a:p>
        </p:txBody>
      </p:sp>
      <p:sp>
        <p:nvSpPr>
          <p:cNvPr id="12" name="Espace réservé du contenu 2"/>
          <p:cNvSpPr txBox="1">
            <a:spLocks/>
          </p:cNvSpPr>
          <p:nvPr/>
        </p:nvSpPr>
        <p:spPr>
          <a:xfrm>
            <a:off x="279400" y="5167878"/>
            <a:ext cx="8644466" cy="1133973"/>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In general, `organism' is used for the scientific name (in Latin, e.g. Arabidopsis thaliana), while `source’ will often be the common name (e.g. </a:t>
            </a:r>
            <a:r>
              <a:rPr lang="en-US" dirty="0" err="1" smtClean="0"/>
              <a:t>thale</a:t>
            </a:r>
            <a:r>
              <a:rPr lang="en-US" dirty="0" smtClean="0"/>
              <a:t> cress)</a:t>
            </a:r>
          </a:p>
          <a:p>
            <a:endParaRPr lang="fr-FR" dirty="0"/>
          </a:p>
        </p:txBody>
      </p:sp>
      <p:sp>
        <p:nvSpPr>
          <p:cNvPr id="13" name="ZoneTexte 12"/>
          <p:cNvSpPr txBox="1"/>
          <p:nvPr/>
        </p:nvSpPr>
        <p:spPr>
          <a:xfrm>
            <a:off x="279400" y="4542752"/>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a:t>
            </a:r>
            <a:r>
              <a:rPr lang="en-US" sz="1200" dirty="0"/>
              <a:t>&gt;&gt; print(</a:t>
            </a:r>
            <a:r>
              <a:rPr lang="en-US" sz="1200" dirty="0" err="1"/>
              <a:t>first_record.annotations</a:t>
            </a:r>
            <a:r>
              <a:rPr lang="en-US" sz="1200" dirty="0"/>
              <a:t>["organism"])</a:t>
            </a:r>
          </a:p>
          <a:p>
            <a:r>
              <a:rPr lang="en-US" sz="1200" dirty="0">
                <a:solidFill>
                  <a:srgbClr val="FF0000"/>
                </a:solidFill>
              </a:rPr>
              <a:t>Cypripedium </a:t>
            </a:r>
            <a:r>
              <a:rPr lang="en-US" sz="1200" dirty="0" err="1">
                <a:solidFill>
                  <a:srgbClr val="FF0000"/>
                </a:solidFill>
              </a:rPr>
              <a:t>irapeanum</a:t>
            </a:r>
            <a:endParaRPr lang="en-US" sz="1200" dirty="0">
              <a:solidFill>
                <a:srgbClr val="FF0000"/>
              </a:solidFill>
            </a:endParaRPr>
          </a:p>
        </p:txBody>
      </p:sp>
    </p:spTree>
    <p:extLst>
      <p:ext uri="{BB962C8B-B14F-4D97-AF65-F5344CB8AC3E}">
        <p14:creationId xmlns:p14="http://schemas.microsoft.com/office/powerpoint/2010/main" val="1352462637"/>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279400" y="1236134"/>
            <a:ext cx="8644466" cy="1133973"/>
          </a:xfrm>
        </p:spPr>
        <p:txBody>
          <a:bodyPr/>
          <a:lstStyle/>
          <a:p>
            <a:r>
              <a:rPr lang="en-US" dirty="0" smtClean="0"/>
              <a:t>In </a:t>
            </a:r>
            <a:r>
              <a:rPr lang="en-US" dirty="0"/>
              <a:t>general, `organism' is used for the </a:t>
            </a:r>
            <a:r>
              <a:rPr lang="en-US" dirty="0" smtClean="0"/>
              <a:t>scientific </a:t>
            </a:r>
            <a:r>
              <a:rPr lang="en-US" dirty="0"/>
              <a:t>name (in Latin, </a:t>
            </a:r>
            <a:r>
              <a:rPr lang="en-US" dirty="0" smtClean="0"/>
              <a:t>e.g. Arabidopsis thaliana)</a:t>
            </a:r>
            <a:r>
              <a:rPr lang="en-US" dirty="0"/>
              <a:t>, while `</a:t>
            </a:r>
            <a:r>
              <a:rPr lang="en-US" dirty="0" smtClean="0"/>
              <a:t>source’</a:t>
            </a:r>
            <a:r>
              <a:rPr lang="en-US" dirty="0"/>
              <a:t> </a:t>
            </a:r>
            <a:r>
              <a:rPr lang="en-US" dirty="0" smtClean="0"/>
              <a:t>will </a:t>
            </a:r>
            <a:r>
              <a:rPr lang="en-US" dirty="0"/>
              <a:t>often be the common </a:t>
            </a:r>
            <a:r>
              <a:rPr lang="en-US" dirty="0" smtClean="0"/>
              <a:t>name (</a:t>
            </a:r>
            <a:r>
              <a:rPr lang="en-US" dirty="0"/>
              <a:t>e.g. </a:t>
            </a:r>
            <a:r>
              <a:rPr lang="en-US" dirty="0" err="1"/>
              <a:t>thale</a:t>
            </a:r>
            <a:r>
              <a:rPr lang="en-US" dirty="0"/>
              <a:t> cress)</a:t>
            </a:r>
          </a:p>
          <a:p>
            <a:endParaRPr lang="fr-FR" dirty="0"/>
          </a:p>
        </p:txBody>
      </p:sp>
      <p:sp>
        <p:nvSpPr>
          <p:cNvPr id="4" name="Espace réservé de la date 3"/>
          <p:cNvSpPr>
            <a:spLocks noGrp="1"/>
          </p:cNvSpPr>
          <p:nvPr>
            <p:ph type="dt" sz="half" idx="10"/>
          </p:nvPr>
        </p:nvSpPr>
        <p:spPr/>
        <p:txBody>
          <a:bodyPr/>
          <a:lstStyle/>
          <a:p>
            <a:fld id="{601363C9-4338-7443-BE61-F4B71B9923D9}"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67</a:t>
            </a:fld>
            <a:endParaRPr lang="fr-FR" dirty="0"/>
          </a:p>
        </p:txBody>
      </p:sp>
      <p:sp>
        <p:nvSpPr>
          <p:cNvPr id="7" name="ZoneTexte 6"/>
          <p:cNvSpPr txBox="1"/>
          <p:nvPr/>
        </p:nvSpPr>
        <p:spPr>
          <a:xfrm>
            <a:off x="279400" y="2744333"/>
            <a:ext cx="8644466" cy="104644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from Bio import </a:t>
            </a:r>
            <a:r>
              <a:rPr lang="en-US" sz="1200" dirty="0" err="1"/>
              <a:t>SeqIO</a:t>
            </a:r>
            <a:endParaRPr lang="en-US" sz="1200" dirty="0"/>
          </a:p>
          <a:p>
            <a:r>
              <a:rPr lang="en-US" sz="1200" dirty="0" err="1"/>
              <a:t>all_species</a:t>
            </a:r>
            <a:r>
              <a:rPr lang="en-US" sz="1200" dirty="0"/>
              <a:t> = []</a:t>
            </a:r>
          </a:p>
          <a:p>
            <a:r>
              <a:rPr lang="en-US" sz="1200" dirty="0"/>
              <a:t>for </a:t>
            </a:r>
            <a:r>
              <a:rPr lang="en-US" sz="1200" dirty="0" err="1"/>
              <a:t>seq_record</a:t>
            </a:r>
            <a:r>
              <a:rPr lang="en-US" sz="1200" dirty="0"/>
              <a:t> in </a:t>
            </a:r>
            <a:r>
              <a:rPr lang="en-US" sz="1200" dirty="0" err="1"/>
              <a:t>SeqIO.parse</a:t>
            </a:r>
            <a:r>
              <a:rPr lang="en-US" sz="1200" dirty="0"/>
              <a:t>("</a:t>
            </a:r>
            <a:r>
              <a:rPr lang="en-US" sz="1200" dirty="0" err="1"/>
              <a:t>ls_orchid.gbk</a:t>
            </a:r>
            <a:r>
              <a:rPr lang="en-US" sz="1200" dirty="0"/>
              <a:t>", "</a:t>
            </a:r>
            <a:r>
              <a:rPr lang="en-US" sz="1200" dirty="0" err="1"/>
              <a:t>genbank</a:t>
            </a:r>
            <a:r>
              <a:rPr lang="en-US" sz="1200" dirty="0"/>
              <a:t>"):</a:t>
            </a:r>
          </a:p>
          <a:p>
            <a:r>
              <a:rPr lang="en-US" sz="1200" dirty="0" err="1"/>
              <a:t>all_species.append</a:t>
            </a:r>
            <a:r>
              <a:rPr lang="en-US" sz="1200" dirty="0"/>
              <a:t>(</a:t>
            </a:r>
            <a:r>
              <a:rPr lang="en-US" sz="1200" dirty="0" err="1"/>
              <a:t>seq_record.annotations</a:t>
            </a:r>
            <a:r>
              <a:rPr lang="en-US" sz="1200" dirty="0"/>
              <a:t>["organism"])</a:t>
            </a:r>
          </a:p>
          <a:p>
            <a:r>
              <a:rPr lang="en-US" sz="1200" dirty="0"/>
              <a:t>print(</a:t>
            </a:r>
            <a:r>
              <a:rPr lang="en-US" sz="1200" dirty="0" err="1"/>
              <a:t>all_species</a:t>
            </a:r>
            <a:r>
              <a:rPr lang="en-US" sz="1200" dirty="0"/>
              <a:t>)</a:t>
            </a:r>
          </a:p>
        </p:txBody>
      </p:sp>
      <p:sp>
        <p:nvSpPr>
          <p:cNvPr id="8" name="ZoneTexte 7"/>
          <p:cNvSpPr txBox="1"/>
          <p:nvPr/>
        </p:nvSpPr>
        <p:spPr>
          <a:xfrm>
            <a:off x="279400" y="4450344"/>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from Bio import </a:t>
            </a:r>
            <a:r>
              <a:rPr lang="en-US" sz="1200" dirty="0" err="1"/>
              <a:t>SeqIO</a:t>
            </a:r>
            <a:endParaRPr lang="en-US" sz="1200" dirty="0"/>
          </a:p>
          <a:p>
            <a:r>
              <a:rPr lang="en-US" sz="1200" dirty="0" err="1"/>
              <a:t>all_species</a:t>
            </a:r>
            <a:r>
              <a:rPr lang="en-US" sz="1200" dirty="0"/>
              <a:t> = [</a:t>
            </a:r>
            <a:r>
              <a:rPr lang="en-US" sz="1200" dirty="0" err="1"/>
              <a:t>seq_record.annotations</a:t>
            </a:r>
            <a:r>
              <a:rPr lang="en-US" sz="1200" dirty="0"/>
              <a:t>["organism"] for </a:t>
            </a:r>
            <a:r>
              <a:rPr lang="en-US" sz="1200" dirty="0" err="1"/>
              <a:t>seq_record</a:t>
            </a:r>
            <a:r>
              <a:rPr lang="en-US" sz="1200" dirty="0"/>
              <a:t> in \</a:t>
            </a:r>
          </a:p>
          <a:p>
            <a:r>
              <a:rPr lang="en-US" sz="1200" dirty="0" err="1"/>
              <a:t>SeqIO.parse</a:t>
            </a:r>
            <a:r>
              <a:rPr lang="en-US" sz="1200" dirty="0"/>
              <a:t>("</a:t>
            </a:r>
            <a:r>
              <a:rPr lang="en-US" sz="1200" dirty="0" err="1"/>
              <a:t>ls_orchid.gbk</a:t>
            </a:r>
            <a:r>
              <a:rPr lang="en-US" sz="1200" dirty="0"/>
              <a:t>", "</a:t>
            </a:r>
            <a:r>
              <a:rPr lang="en-US" sz="1200" dirty="0" err="1"/>
              <a:t>genbank</a:t>
            </a:r>
            <a:r>
              <a:rPr lang="en-US" sz="1200" dirty="0"/>
              <a:t>")]</a:t>
            </a:r>
          </a:p>
          <a:p>
            <a:r>
              <a:rPr lang="en-US" sz="1200" dirty="0"/>
              <a:t>print(</a:t>
            </a:r>
            <a:r>
              <a:rPr lang="en-US" sz="1200" dirty="0" err="1"/>
              <a:t>all_species</a:t>
            </a:r>
            <a:r>
              <a:rPr lang="en-US" sz="1200" dirty="0" smtClean="0"/>
              <a:t>)</a:t>
            </a:r>
          </a:p>
        </p:txBody>
      </p:sp>
      <p:sp>
        <p:nvSpPr>
          <p:cNvPr id="9" name="ZoneTexte 8"/>
          <p:cNvSpPr txBox="1"/>
          <p:nvPr/>
        </p:nvSpPr>
        <p:spPr>
          <a:xfrm>
            <a:off x="279400" y="537388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pt-BR" sz="1200" dirty="0" smtClean="0"/>
              <a:t>[</a:t>
            </a:r>
            <a:r>
              <a:rPr lang="pt-BR" sz="1200" dirty="0"/>
              <a:t>'</a:t>
            </a:r>
            <a:r>
              <a:rPr lang="pt-BR" sz="1200" dirty="0" err="1"/>
              <a:t>Cypripedium</a:t>
            </a:r>
            <a:r>
              <a:rPr lang="pt-BR" sz="1200" dirty="0"/>
              <a:t> </a:t>
            </a:r>
            <a:r>
              <a:rPr lang="pt-BR" sz="1200" dirty="0" err="1"/>
              <a:t>irapeanum</a:t>
            </a:r>
            <a:r>
              <a:rPr lang="pt-BR" sz="1200" dirty="0"/>
              <a:t>', '</a:t>
            </a:r>
            <a:r>
              <a:rPr lang="pt-BR" sz="1200" dirty="0" err="1"/>
              <a:t>Cypripedium</a:t>
            </a:r>
            <a:r>
              <a:rPr lang="pt-BR" sz="1200" dirty="0"/>
              <a:t> </a:t>
            </a:r>
            <a:r>
              <a:rPr lang="pt-BR" sz="1200" dirty="0" err="1"/>
              <a:t>californicum</a:t>
            </a:r>
            <a:r>
              <a:rPr lang="pt-BR" sz="1200" dirty="0"/>
              <a:t>', ..., '</a:t>
            </a:r>
            <a:r>
              <a:rPr lang="pt-BR" sz="1200" dirty="0" err="1"/>
              <a:t>Paphiopedilum</a:t>
            </a:r>
            <a:r>
              <a:rPr lang="pt-BR" sz="1200" dirty="0"/>
              <a:t> </a:t>
            </a:r>
            <a:r>
              <a:rPr lang="pt-BR" sz="1200" dirty="0" err="1"/>
              <a:t>barbatum</a:t>
            </a:r>
            <a:r>
              <a:rPr lang="pt-BR" sz="1200" dirty="0"/>
              <a:t>']</a:t>
            </a:r>
            <a:endParaRPr lang="en-US" sz="1200" dirty="0"/>
          </a:p>
        </p:txBody>
      </p:sp>
    </p:spTree>
    <p:extLst>
      <p:ext uri="{BB962C8B-B14F-4D97-AF65-F5344CB8AC3E}">
        <p14:creationId xmlns:p14="http://schemas.microsoft.com/office/powerpoint/2010/main" val="30462166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latin typeface="Lucida Grande"/>
                <a:ea typeface="Lucida Grande"/>
                <a:cs typeface="Lucida Grande"/>
              </a:rPr>
              <a:t>Parsing</a:t>
            </a:r>
            <a:r>
              <a:rPr lang="fr-FR" dirty="0">
                <a:latin typeface="Lucida Grande"/>
                <a:ea typeface="Lucida Grande"/>
                <a:cs typeface="Lucida Grande"/>
              </a:rPr>
              <a:t> </a:t>
            </a:r>
            <a:r>
              <a:rPr lang="fr-FR" dirty="0" err="1">
                <a:latin typeface="Lucida Grande"/>
                <a:ea typeface="Lucida Grande"/>
                <a:cs typeface="Lucida Grande"/>
              </a:rPr>
              <a:t>sequences</a:t>
            </a:r>
            <a:r>
              <a:rPr lang="fr-FR" dirty="0">
                <a:latin typeface="Lucida Grande"/>
                <a:ea typeface="Lucida Grande"/>
                <a:cs typeface="Lucida Grande"/>
              </a:rPr>
              <a:t> </a:t>
            </a:r>
            <a:r>
              <a:rPr lang="fr-FR" dirty="0" err="1">
                <a:latin typeface="Lucida Grande"/>
                <a:ea typeface="Lucida Grande"/>
                <a:cs typeface="Lucida Grande"/>
              </a:rPr>
              <a:t>from</a:t>
            </a:r>
            <a:r>
              <a:rPr lang="fr-FR" dirty="0">
                <a:latin typeface="Lucida Grande"/>
                <a:ea typeface="Lucida Grande"/>
                <a:cs typeface="Lucida Grande"/>
              </a:rPr>
              <a:t> </a:t>
            </a:r>
            <a:r>
              <a:rPr lang="fr-FR" dirty="0" err="1">
                <a:latin typeface="Lucida Grande"/>
                <a:ea typeface="Lucida Grande"/>
                <a:cs typeface="Lucida Grande"/>
              </a:rPr>
              <a:t>compressed</a:t>
            </a:r>
            <a:r>
              <a:rPr lang="fr-FR" dirty="0">
                <a:latin typeface="Lucida Grande"/>
                <a:ea typeface="Lucida Grande"/>
                <a:cs typeface="Lucida Grande"/>
              </a:rPr>
              <a:t> files</a:t>
            </a:r>
            <a:endParaRPr lang="fr-FR" dirty="0"/>
          </a:p>
        </p:txBody>
      </p:sp>
      <p:sp>
        <p:nvSpPr>
          <p:cNvPr id="3" name="Espace réservé du contenu 2"/>
          <p:cNvSpPr>
            <a:spLocks noGrp="1"/>
          </p:cNvSpPr>
          <p:nvPr>
            <p:ph idx="1"/>
          </p:nvPr>
        </p:nvSpPr>
        <p:spPr/>
        <p:txBody>
          <a:bodyPr/>
          <a:lstStyle/>
          <a:p>
            <a:endParaRPr lang="fr-FR" dirty="0"/>
          </a:p>
        </p:txBody>
      </p:sp>
      <p:sp>
        <p:nvSpPr>
          <p:cNvPr id="4" name="Espace réservé de la date 3"/>
          <p:cNvSpPr>
            <a:spLocks noGrp="1"/>
          </p:cNvSpPr>
          <p:nvPr>
            <p:ph type="dt" sz="half" idx="10"/>
          </p:nvPr>
        </p:nvSpPr>
        <p:spPr/>
        <p:txBody>
          <a:bodyPr/>
          <a:lstStyle/>
          <a:p>
            <a:fld id="{46D5979B-4747-FB4A-BF70-76809C1BEB78}"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68</a:t>
            </a:fld>
            <a:endParaRPr lang="fr-FR" dirty="0"/>
          </a:p>
        </p:txBody>
      </p:sp>
    </p:spTree>
    <p:extLst>
      <p:ext uri="{BB962C8B-B14F-4D97-AF65-F5344CB8AC3E}">
        <p14:creationId xmlns:p14="http://schemas.microsoft.com/office/powerpoint/2010/main" val="23105632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latin typeface="Lucida Grande"/>
                <a:ea typeface="Lucida Grande"/>
                <a:cs typeface="Lucida Grande"/>
              </a:rPr>
              <a:t>Parsing</a:t>
            </a:r>
            <a:r>
              <a:rPr lang="fr-FR" dirty="0">
                <a:latin typeface="Lucida Grande"/>
                <a:ea typeface="Lucida Grande"/>
                <a:cs typeface="Lucida Grande"/>
              </a:rPr>
              <a:t> </a:t>
            </a:r>
            <a:r>
              <a:rPr lang="fr-FR" dirty="0" err="1">
                <a:latin typeface="Lucida Grande"/>
                <a:ea typeface="Lucida Grande"/>
                <a:cs typeface="Lucida Grande"/>
              </a:rPr>
              <a:t>sequences</a:t>
            </a:r>
            <a:r>
              <a:rPr lang="fr-FR" dirty="0">
                <a:latin typeface="Lucida Grande"/>
                <a:ea typeface="Lucida Grande"/>
                <a:cs typeface="Lucida Grande"/>
              </a:rPr>
              <a:t> </a:t>
            </a:r>
            <a:r>
              <a:rPr lang="fr-FR" dirty="0" err="1">
                <a:latin typeface="Lucida Grande"/>
                <a:ea typeface="Lucida Grande"/>
                <a:cs typeface="Lucida Grande"/>
              </a:rPr>
              <a:t>from</a:t>
            </a:r>
            <a:r>
              <a:rPr lang="fr-FR" dirty="0">
                <a:latin typeface="Lucida Grande"/>
                <a:ea typeface="Lucida Grande"/>
                <a:cs typeface="Lucida Grande"/>
              </a:rPr>
              <a:t> the net</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19B5B906-DB60-254B-B982-F62329EB7F88}"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69</a:t>
            </a:fld>
            <a:endParaRPr lang="fr-FR" dirty="0"/>
          </a:p>
        </p:txBody>
      </p:sp>
    </p:spTree>
    <p:extLst>
      <p:ext uri="{BB962C8B-B14F-4D97-AF65-F5344CB8AC3E}">
        <p14:creationId xmlns:p14="http://schemas.microsoft.com/office/powerpoint/2010/main" val="3293303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NL" dirty="0" smtClean="0"/>
              <a:t>The Lady </a:t>
            </a:r>
            <a:r>
              <a:rPr lang="nl-NL" dirty="0"/>
              <a:t>Slipper </a:t>
            </a:r>
            <a:r>
              <a:rPr lang="nl-NL" dirty="0" err="1" smtClean="0"/>
              <a:t>Orchids</a:t>
            </a:r>
            <a:r>
              <a:rPr lang="nl-NL" dirty="0" smtClean="0"/>
              <a:t> case </a:t>
            </a:r>
            <a:endParaRPr lang="fr-FR" dirty="0"/>
          </a:p>
        </p:txBody>
      </p:sp>
      <p:sp>
        <p:nvSpPr>
          <p:cNvPr id="3" name="Espace réservé du contenu 2"/>
          <p:cNvSpPr>
            <a:spLocks noGrp="1"/>
          </p:cNvSpPr>
          <p:nvPr>
            <p:ph idx="1"/>
          </p:nvPr>
        </p:nvSpPr>
        <p:spPr/>
        <p:txBody>
          <a:bodyPr/>
          <a:lstStyle/>
          <a:p>
            <a:r>
              <a:rPr lang="en-US" dirty="0" smtClean="0"/>
              <a:t>The Lady </a:t>
            </a:r>
            <a:r>
              <a:rPr lang="en-US" dirty="0"/>
              <a:t>Slipper Orchids are in the </a:t>
            </a:r>
            <a:r>
              <a:rPr lang="en-US" dirty="0" err="1"/>
              <a:t>Orchidaceae</a:t>
            </a:r>
            <a:r>
              <a:rPr lang="en-US" dirty="0"/>
              <a:t> family </a:t>
            </a:r>
            <a:r>
              <a:rPr lang="en-US" dirty="0" smtClean="0"/>
              <a:t>and the </a:t>
            </a:r>
            <a:r>
              <a:rPr lang="en-US" dirty="0" err="1"/>
              <a:t>Cypripedioideae</a:t>
            </a:r>
            <a:r>
              <a:rPr lang="en-US" dirty="0"/>
              <a:t> sub-family and are made up of 5 genera</a:t>
            </a:r>
            <a:r>
              <a:rPr lang="en-US" dirty="0" smtClean="0"/>
              <a:t>:</a:t>
            </a:r>
          </a:p>
          <a:p>
            <a:r>
              <a:rPr lang="en-US" dirty="0" smtClean="0"/>
              <a:t>Cypripedium</a:t>
            </a:r>
            <a:endParaRPr lang="en-US" dirty="0"/>
          </a:p>
          <a:p>
            <a:r>
              <a:rPr lang="en-US" dirty="0" err="1" smtClean="0"/>
              <a:t>Paphiopedilum</a:t>
            </a:r>
            <a:endParaRPr lang="en-US" dirty="0"/>
          </a:p>
          <a:p>
            <a:r>
              <a:rPr lang="en-US" dirty="0" err="1" smtClean="0"/>
              <a:t>Phragmipedium</a:t>
            </a:r>
            <a:endParaRPr lang="en-US" dirty="0"/>
          </a:p>
          <a:p>
            <a:r>
              <a:rPr lang="en-US" dirty="0" err="1"/>
              <a:t>Selenipedium</a:t>
            </a:r>
            <a:endParaRPr lang="en-US" dirty="0"/>
          </a:p>
          <a:p>
            <a:r>
              <a:rPr lang="en-US" dirty="0" err="1" smtClean="0"/>
              <a:t>Mexipedium</a:t>
            </a:r>
            <a:endParaRPr lang="en-US" dirty="0"/>
          </a:p>
          <a:p>
            <a:endParaRPr lang="fr-FR" dirty="0"/>
          </a:p>
        </p:txBody>
      </p:sp>
      <p:sp>
        <p:nvSpPr>
          <p:cNvPr id="4" name="Espace réservé de la date 3"/>
          <p:cNvSpPr>
            <a:spLocks noGrp="1"/>
          </p:cNvSpPr>
          <p:nvPr>
            <p:ph type="dt" sz="half" idx="10"/>
          </p:nvPr>
        </p:nvSpPr>
        <p:spPr/>
        <p:txBody>
          <a:bodyPr/>
          <a:lstStyle/>
          <a:p>
            <a:fld id="{EA70A93A-7945-DF4B-9F61-E692557D4A7D}"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7</a:t>
            </a:fld>
            <a:endParaRPr lang="fr-FR" dirty="0"/>
          </a:p>
        </p:txBody>
      </p:sp>
      <p:pic>
        <p:nvPicPr>
          <p:cNvPr id="7" name="Image 6" descr="orchid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2600" y="2108200"/>
            <a:ext cx="3098800" cy="2628900"/>
          </a:xfrm>
          <a:prstGeom prst="rect">
            <a:avLst/>
          </a:prstGeom>
        </p:spPr>
      </p:pic>
      <p:pic>
        <p:nvPicPr>
          <p:cNvPr id="8" name="Image 7" descr="orchid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886200"/>
            <a:ext cx="2373540" cy="2239964"/>
          </a:xfrm>
          <a:prstGeom prst="rect">
            <a:avLst/>
          </a:prstGeom>
        </p:spPr>
      </p:pic>
    </p:spTree>
    <p:extLst>
      <p:ext uri="{BB962C8B-B14F-4D97-AF65-F5344CB8AC3E}">
        <p14:creationId xmlns:p14="http://schemas.microsoft.com/office/powerpoint/2010/main" val="24311610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Parsing</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SwissProt</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sequences</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from</a:t>
            </a:r>
            <a:r>
              <a:rPr lang="fr-FR" dirty="0">
                <a:solidFill>
                  <a:schemeClr val="bg1"/>
                </a:solidFill>
                <a:latin typeface="Lucida Grande"/>
                <a:ea typeface="Lucida Grande"/>
                <a:cs typeface="Lucida Grande"/>
              </a:rPr>
              <a:t> the net</a:t>
            </a:r>
            <a:endParaRPr lang="fr-FR" dirty="0">
              <a:solidFill>
                <a:schemeClr val="bg1"/>
              </a:solidFill>
            </a:endParaRPr>
          </a:p>
        </p:txBody>
      </p:sp>
      <p:sp>
        <p:nvSpPr>
          <p:cNvPr id="3" name="Espace réservé du contenu 2"/>
          <p:cNvSpPr>
            <a:spLocks noGrp="1"/>
          </p:cNvSpPr>
          <p:nvPr>
            <p:ph idx="1"/>
          </p:nvPr>
        </p:nvSpPr>
        <p:spPr/>
        <p:txBody>
          <a:bodyPr/>
          <a:lstStyle/>
          <a:p>
            <a:endParaRPr lang="fr-FR" dirty="0"/>
          </a:p>
        </p:txBody>
      </p:sp>
      <p:sp>
        <p:nvSpPr>
          <p:cNvPr id="4" name="Espace réservé de la date 3"/>
          <p:cNvSpPr>
            <a:spLocks noGrp="1"/>
          </p:cNvSpPr>
          <p:nvPr>
            <p:ph type="dt" sz="half" idx="10"/>
          </p:nvPr>
        </p:nvSpPr>
        <p:spPr/>
        <p:txBody>
          <a:bodyPr/>
          <a:lstStyle/>
          <a:p>
            <a:fld id="{F0358708-4CAF-1A47-81A8-BC938940ABD9}"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70</a:t>
            </a:fld>
            <a:endParaRPr lang="fr-FR" dirty="0"/>
          </a:p>
        </p:txBody>
      </p:sp>
    </p:spTree>
    <p:extLst>
      <p:ext uri="{BB962C8B-B14F-4D97-AF65-F5344CB8AC3E}">
        <p14:creationId xmlns:p14="http://schemas.microsoft.com/office/powerpoint/2010/main" val="25956247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2614141E-DF15-6A4B-AB0F-EE54CEFF66C2}"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71</a:t>
            </a:fld>
            <a:endParaRPr lang="fr-FR" dirty="0"/>
          </a:p>
        </p:txBody>
      </p:sp>
    </p:spTree>
    <p:extLst>
      <p:ext uri="{BB962C8B-B14F-4D97-AF65-F5344CB8AC3E}">
        <p14:creationId xmlns:p14="http://schemas.microsoft.com/office/powerpoint/2010/main" val="30453801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2E9D1B44-14FB-CB48-A03B-1F7DA3ADFE13}"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72</a:t>
            </a:fld>
            <a:endParaRPr lang="fr-FR" dirty="0"/>
          </a:p>
        </p:txBody>
      </p:sp>
    </p:spTree>
    <p:extLst>
      <p:ext uri="{BB962C8B-B14F-4D97-AF65-F5344CB8AC3E}">
        <p14:creationId xmlns:p14="http://schemas.microsoft.com/office/powerpoint/2010/main" val="35535077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C4114B18-61A7-9B43-B5CE-EC1D9E847737}"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73</a:t>
            </a:fld>
            <a:endParaRPr lang="fr-FR" dirty="0"/>
          </a:p>
        </p:txBody>
      </p:sp>
    </p:spTree>
    <p:extLst>
      <p:ext uri="{BB962C8B-B14F-4D97-AF65-F5344CB8AC3E}">
        <p14:creationId xmlns:p14="http://schemas.microsoft.com/office/powerpoint/2010/main" val="42934436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3C87B787-8F71-564D-ADC4-44CAACA8D6A4}"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74</a:t>
            </a:fld>
            <a:endParaRPr lang="fr-FR" dirty="0"/>
          </a:p>
        </p:txBody>
      </p:sp>
    </p:spTree>
    <p:extLst>
      <p:ext uri="{BB962C8B-B14F-4D97-AF65-F5344CB8AC3E}">
        <p14:creationId xmlns:p14="http://schemas.microsoft.com/office/powerpoint/2010/main" val="29219373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1FA1CA78-5A92-9040-A7AF-F8B5E50C1FFF}"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75</a:t>
            </a:fld>
            <a:endParaRPr lang="fr-FR" dirty="0"/>
          </a:p>
        </p:txBody>
      </p:sp>
    </p:spTree>
    <p:extLst>
      <p:ext uri="{BB962C8B-B14F-4D97-AF65-F5344CB8AC3E}">
        <p14:creationId xmlns:p14="http://schemas.microsoft.com/office/powerpoint/2010/main" val="28541834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FD93BAE1-792B-294E-9F62-9711CC38FF3F}"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76</a:t>
            </a:fld>
            <a:endParaRPr lang="fr-FR" dirty="0"/>
          </a:p>
        </p:txBody>
      </p:sp>
    </p:spTree>
    <p:extLst>
      <p:ext uri="{BB962C8B-B14F-4D97-AF65-F5344CB8AC3E}">
        <p14:creationId xmlns:p14="http://schemas.microsoft.com/office/powerpoint/2010/main" val="3776935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Working</a:t>
            </a:r>
            <a:r>
              <a:rPr lang="fr-FR" dirty="0" smtClean="0"/>
              <a:t> </a:t>
            </a:r>
            <a:r>
              <a:rPr lang="fr-FR" dirty="0" err="1" smtClean="0"/>
              <a:t>with</a:t>
            </a:r>
            <a:r>
              <a:rPr lang="fr-FR" dirty="0" smtClean="0"/>
              <a:t> </a:t>
            </a:r>
            <a:r>
              <a:rPr lang="fr-FR" dirty="0" err="1" smtClean="0"/>
              <a:t>sequence</a:t>
            </a:r>
            <a:r>
              <a:rPr lang="fr-FR" dirty="0" smtClean="0"/>
              <a:t>: The </a:t>
            </a:r>
            <a:r>
              <a:rPr lang="fr-FR" dirty="0" err="1" smtClean="0"/>
              <a:t>Seq</a:t>
            </a:r>
            <a:r>
              <a:rPr lang="fr-FR" dirty="0" smtClean="0"/>
              <a:t> Object</a:t>
            </a:r>
            <a:endParaRPr lang="fr-FR" dirty="0"/>
          </a:p>
        </p:txBody>
      </p:sp>
      <p:sp>
        <p:nvSpPr>
          <p:cNvPr id="3" name="Espace réservé du contenu 2"/>
          <p:cNvSpPr>
            <a:spLocks noGrp="1"/>
          </p:cNvSpPr>
          <p:nvPr>
            <p:ph idx="1"/>
          </p:nvPr>
        </p:nvSpPr>
        <p:spPr>
          <a:xfrm>
            <a:off x="279400" y="1236133"/>
            <a:ext cx="8644466" cy="1814387"/>
          </a:xfrm>
        </p:spPr>
        <p:txBody>
          <a:bodyPr/>
          <a:lstStyle/>
          <a:p>
            <a:r>
              <a:rPr lang="en-US" dirty="0"/>
              <a:t>Most of the time when we think about sequences we have in my mind a string of letters like </a:t>
            </a:r>
            <a:r>
              <a:rPr lang="en-US" dirty="0" smtClean="0"/>
              <a:t>`AGTACACTGGT’. </a:t>
            </a:r>
          </a:p>
          <a:p>
            <a:r>
              <a:rPr lang="en-US" dirty="0" smtClean="0"/>
              <a:t>You can create such </a:t>
            </a:r>
            <a:r>
              <a:rPr lang="en-US" dirty="0" err="1" smtClean="0"/>
              <a:t>Seq</a:t>
            </a:r>
            <a:r>
              <a:rPr lang="en-US" dirty="0" smtClean="0"/>
              <a:t> object with this sequence as follows the “&gt;&gt;&gt;” represents the </a:t>
            </a:r>
            <a:r>
              <a:rPr lang="en-US" dirty="0"/>
              <a:t>Python prompt followed by what you would type </a:t>
            </a:r>
            <a:r>
              <a:rPr lang="en-US" dirty="0" smtClean="0"/>
              <a:t>in</a:t>
            </a:r>
          </a:p>
          <a:p>
            <a:r>
              <a:rPr lang="en-US" dirty="0" smtClean="0"/>
              <a:t>DON’T </a:t>
            </a:r>
            <a:r>
              <a:rPr lang="en-US" dirty="0"/>
              <a:t>FORGET TO </a:t>
            </a:r>
            <a:r>
              <a:rPr lang="en-US" dirty="0" smtClean="0"/>
              <a:t>USE =&gt;  </a:t>
            </a:r>
            <a:r>
              <a:rPr lang="en-US" dirty="0">
                <a:solidFill>
                  <a:srgbClr val="FF0000"/>
                </a:solidFill>
              </a:rPr>
              <a:t>from </a:t>
            </a:r>
            <a:r>
              <a:rPr lang="en-US" dirty="0" err="1">
                <a:solidFill>
                  <a:srgbClr val="FF0000"/>
                </a:solidFill>
              </a:rPr>
              <a:t>Bio.Seq</a:t>
            </a:r>
            <a:r>
              <a:rPr lang="en-US" dirty="0">
                <a:solidFill>
                  <a:srgbClr val="FF0000"/>
                </a:solidFill>
              </a:rPr>
              <a:t> import </a:t>
            </a:r>
            <a:r>
              <a:rPr lang="en-US" dirty="0" err="1" smtClean="0">
                <a:solidFill>
                  <a:srgbClr val="FF0000"/>
                </a:solidFill>
              </a:rPr>
              <a:t>Seq</a:t>
            </a:r>
            <a:r>
              <a:rPr lang="en-US" dirty="0" smtClean="0">
                <a:solidFill>
                  <a:srgbClr val="FF0000"/>
                </a:solidFill>
              </a:rPr>
              <a:t> </a:t>
            </a:r>
            <a:r>
              <a:rPr lang="en-US" dirty="0" smtClean="0"/>
              <a:t>in your script</a:t>
            </a:r>
          </a:p>
        </p:txBody>
      </p:sp>
      <p:sp>
        <p:nvSpPr>
          <p:cNvPr id="4" name="Espace réservé de la date 3"/>
          <p:cNvSpPr>
            <a:spLocks noGrp="1"/>
          </p:cNvSpPr>
          <p:nvPr>
            <p:ph type="dt" sz="half" idx="10"/>
          </p:nvPr>
        </p:nvSpPr>
        <p:spPr/>
        <p:txBody>
          <a:bodyPr/>
          <a:lstStyle/>
          <a:p>
            <a:fld id="{CB78E28A-D2CD-F44F-A0BB-600E48514626}"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8</a:t>
            </a:fld>
            <a:endParaRPr lang="fr-FR" dirty="0"/>
          </a:p>
        </p:txBody>
      </p:sp>
      <p:sp>
        <p:nvSpPr>
          <p:cNvPr id="10" name="ZoneTexte 9"/>
          <p:cNvSpPr txBox="1"/>
          <p:nvPr/>
        </p:nvSpPr>
        <p:spPr>
          <a:xfrm>
            <a:off x="279400" y="3231953"/>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&gt;&gt;&gt;</a:t>
            </a:r>
            <a:r>
              <a:rPr lang="mr-IN" sz="1200" dirty="0" smtClean="0"/>
              <a:t>from </a:t>
            </a:r>
            <a:r>
              <a:rPr lang="mr-IN" sz="1200" dirty="0"/>
              <a:t>Bio.Seq import </a:t>
            </a:r>
            <a:r>
              <a:rPr lang="mr-IN" sz="1200" dirty="0" smtClean="0"/>
              <a:t>Seq</a:t>
            </a:r>
            <a:endParaRPr lang="mr-IN" sz="1200" dirty="0"/>
          </a:p>
          <a:p>
            <a:r>
              <a:rPr lang="fr-FR" sz="1200" dirty="0"/>
              <a:t>&gt;&gt;&gt;</a:t>
            </a:r>
            <a:r>
              <a:rPr lang="mr-IN" sz="1200" dirty="0" smtClean="0"/>
              <a:t>my_seq </a:t>
            </a:r>
            <a:r>
              <a:rPr lang="mr-IN" sz="1200" dirty="0"/>
              <a:t>= Seq</a:t>
            </a:r>
            <a:r>
              <a:rPr lang="fr-FR" sz="1200" dirty="0"/>
              <a:t>(</a:t>
            </a:r>
            <a:r>
              <a:rPr lang="mr-IN" sz="1200" dirty="0"/>
              <a:t>"AGTACACTGGT”</a:t>
            </a:r>
            <a:r>
              <a:rPr lang="fr-FR" sz="1200" dirty="0" smtClean="0"/>
              <a:t>)</a:t>
            </a:r>
            <a:endParaRPr lang="mr-IN" sz="1200" dirty="0"/>
          </a:p>
          <a:p>
            <a:r>
              <a:rPr lang="fr-FR" sz="1200" dirty="0"/>
              <a:t>&gt;&gt;&gt;</a:t>
            </a:r>
            <a:r>
              <a:rPr lang="mr-IN" sz="1200" dirty="0" smtClean="0"/>
              <a:t>my_seq</a:t>
            </a:r>
            <a:endParaRPr lang="mr-IN" sz="1200" dirty="0"/>
          </a:p>
        </p:txBody>
      </p:sp>
      <p:sp>
        <p:nvSpPr>
          <p:cNvPr id="8" name="ZoneTexte 7"/>
          <p:cNvSpPr txBox="1"/>
          <p:nvPr/>
        </p:nvSpPr>
        <p:spPr>
          <a:xfrm>
            <a:off x="279400" y="606327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smtClean="0">
                <a:solidFill>
                  <a:srgbClr val="CE4215"/>
                </a:solidFill>
              </a:rPr>
              <a:t>Seq</a:t>
            </a:r>
            <a:r>
              <a:rPr lang="fr-FR" sz="1200" dirty="0">
                <a:solidFill>
                  <a:srgbClr val="CE4215"/>
                </a:solidFill>
              </a:rPr>
              <a:t>(</a:t>
            </a:r>
            <a:r>
              <a:rPr lang="mr-IN" sz="1200" dirty="0">
                <a:solidFill>
                  <a:srgbClr val="CE4215"/>
                </a:solidFill>
              </a:rPr>
              <a:t>ACCAGTGTACT', Alphabet</a:t>
            </a:r>
            <a:r>
              <a:rPr lang="fr-FR" sz="1200" dirty="0">
                <a:solidFill>
                  <a:srgbClr val="CE4215"/>
                </a:solidFill>
              </a:rPr>
              <a:t>()</a:t>
            </a:r>
            <a:r>
              <a:rPr lang="fr-FR" sz="1200" dirty="0" smtClean="0">
                <a:solidFill>
                  <a:srgbClr val="CE4215"/>
                </a:solidFill>
              </a:rPr>
              <a:t>)</a:t>
            </a:r>
          </a:p>
        </p:txBody>
      </p:sp>
      <p:sp>
        <p:nvSpPr>
          <p:cNvPr id="9" name="ZoneTexte 8"/>
          <p:cNvSpPr txBox="1"/>
          <p:nvPr/>
        </p:nvSpPr>
        <p:spPr>
          <a:xfrm>
            <a:off x="279400" y="5824915"/>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&gt;&gt;&gt;</a:t>
            </a:r>
            <a:r>
              <a:rPr lang="mr-IN" sz="1200" dirty="0" smtClean="0"/>
              <a:t>my_seq.reverse_complement</a:t>
            </a:r>
            <a:r>
              <a:rPr lang="fr-FR" sz="1200" dirty="0" smtClean="0"/>
              <a:t>()</a:t>
            </a:r>
            <a:endParaRPr lang="mr-IN" sz="1200" dirty="0" smtClean="0"/>
          </a:p>
        </p:txBody>
      </p:sp>
      <p:sp>
        <p:nvSpPr>
          <p:cNvPr id="11" name="ZoneTexte 10"/>
          <p:cNvSpPr txBox="1"/>
          <p:nvPr/>
        </p:nvSpPr>
        <p:spPr>
          <a:xfrm>
            <a:off x="279400" y="5567624"/>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smtClean="0">
                <a:solidFill>
                  <a:srgbClr val="CE4215"/>
                </a:solidFill>
              </a:rPr>
              <a:t>Seq</a:t>
            </a:r>
            <a:r>
              <a:rPr lang="fr-FR" sz="1200" dirty="0">
                <a:solidFill>
                  <a:srgbClr val="CE4215"/>
                </a:solidFill>
              </a:rPr>
              <a:t>(</a:t>
            </a:r>
            <a:r>
              <a:rPr lang="mr-IN" sz="1200" dirty="0">
                <a:solidFill>
                  <a:srgbClr val="CE4215"/>
                </a:solidFill>
              </a:rPr>
              <a:t>TCATGTGACCA', </a:t>
            </a:r>
            <a:r>
              <a:rPr lang="mr-IN" sz="1200" dirty="0" smtClean="0">
                <a:solidFill>
                  <a:srgbClr val="CE4215"/>
                </a:solidFill>
              </a:rPr>
              <a:t>Alphabe</a:t>
            </a:r>
            <a:r>
              <a:rPr lang="fr-FR" sz="1200" dirty="0" err="1" smtClean="0">
                <a:solidFill>
                  <a:srgbClr val="CE4215"/>
                </a:solidFill>
              </a:rPr>
              <a:t>t</a:t>
            </a:r>
            <a:r>
              <a:rPr lang="fr-FR" sz="1200" dirty="0" smtClean="0">
                <a:solidFill>
                  <a:srgbClr val="CE4215"/>
                </a:solidFill>
              </a:rPr>
              <a:t>(</a:t>
            </a:r>
            <a:r>
              <a:rPr lang="fr-FR" sz="1200" dirty="0">
                <a:solidFill>
                  <a:srgbClr val="CE4215"/>
                </a:solidFill>
              </a:rPr>
              <a:t>)</a:t>
            </a:r>
            <a:r>
              <a:rPr lang="fr-FR" sz="1200" dirty="0" smtClean="0">
                <a:solidFill>
                  <a:srgbClr val="CE4215"/>
                </a:solidFill>
              </a:rPr>
              <a:t>)</a:t>
            </a:r>
          </a:p>
        </p:txBody>
      </p:sp>
      <p:sp>
        <p:nvSpPr>
          <p:cNvPr id="12" name="ZoneTexte 11"/>
          <p:cNvSpPr txBox="1"/>
          <p:nvPr/>
        </p:nvSpPr>
        <p:spPr>
          <a:xfrm>
            <a:off x="279400" y="5293867"/>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a:t>
            </a:r>
            <a:r>
              <a:rPr lang="fr-FR" sz="1200" dirty="0"/>
              <a:t>&gt;&gt;</a:t>
            </a:r>
            <a:r>
              <a:rPr lang="mr-IN" sz="1200" dirty="0" smtClean="0"/>
              <a:t>my_seq.complement</a:t>
            </a:r>
            <a:r>
              <a:rPr lang="fr-FR" sz="1200" dirty="0"/>
              <a:t>(</a:t>
            </a:r>
            <a:r>
              <a:rPr lang="fr-FR" sz="1200" dirty="0" smtClean="0"/>
              <a:t>)</a:t>
            </a:r>
            <a:endParaRPr lang="mr-IN" sz="1200" dirty="0"/>
          </a:p>
        </p:txBody>
      </p:sp>
      <p:sp>
        <p:nvSpPr>
          <p:cNvPr id="13" name="ZoneTexte 12"/>
          <p:cNvSpPr txBox="1"/>
          <p:nvPr/>
        </p:nvSpPr>
        <p:spPr>
          <a:xfrm>
            <a:off x="279400" y="5042790"/>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smtClean="0">
                <a:solidFill>
                  <a:srgbClr val="CE4215"/>
                </a:solidFill>
              </a:rPr>
              <a:t>Alphabet</a:t>
            </a:r>
            <a:r>
              <a:rPr lang="fr-FR" sz="1200" dirty="0" smtClean="0">
                <a:solidFill>
                  <a:srgbClr val="CE4215"/>
                </a:solidFill>
              </a:rPr>
              <a:t>(</a:t>
            </a:r>
            <a:r>
              <a:rPr lang="fr-FR" sz="1200" dirty="0">
                <a:solidFill>
                  <a:srgbClr val="CE4215"/>
                </a:solidFill>
              </a:rPr>
              <a:t>)</a:t>
            </a:r>
            <a:endParaRPr lang="fr-FR" sz="1200" dirty="0" smtClean="0">
              <a:solidFill>
                <a:srgbClr val="CE4215"/>
              </a:solidFill>
            </a:endParaRPr>
          </a:p>
        </p:txBody>
      </p:sp>
      <p:sp>
        <p:nvSpPr>
          <p:cNvPr id="14" name="ZoneTexte 13"/>
          <p:cNvSpPr txBox="1"/>
          <p:nvPr/>
        </p:nvSpPr>
        <p:spPr>
          <a:xfrm>
            <a:off x="279400" y="480305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a:t>
            </a:r>
            <a:r>
              <a:rPr lang="fr-FR" sz="1200" dirty="0"/>
              <a:t>&gt;&gt;</a:t>
            </a:r>
            <a:r>
              <a:rPr lang="mr-IN" sz="1200" dirty="0" smtClean="0"/>
              <a:t>my_seq.alphabet</a:t>
            </a:r>
            <a:endParaRPr lang="mr-IN" sz="1200" dirty="0"/>
          </a:p>
        </p:txBody>
      </p:sp>
      <p:sp>
        <p:nvSpPr>
          <p:cNvPr id="15" name="ZoneTexte 14"/>
          <p:cNvSpPr txBox="1"/>
          <p:nvPr/>
        </p:nvSpPr>
        <p:spPr>
          <a:xfrm>
            <a:off x="279400" y="4333448"/>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smtClean="0">
                <a:solidFill>
                  <a:srgbClr val="CE4215"/>
                </a:solidFill>
              </a:rPr>
              <a:t>AGTACACTGGT</a:t>
            </a:r>
            <a:endParaRPr lang="mr-IN" sz="1200" dirty="0"/>
          </a:p>
        </p:txBody>
      </p:sp>
      <p:sp>
        <p:nvSpPr>
          <p:cNvPr id="16" name="ZoneTexte 15"/>
          <p:cNvSpPr txBox="1"/>
          <p:nvPr/>
        </p:nvSpPr>
        <p:spPr>
          <a:xfrm>
            <a:off x="279400" y="4064663"/>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fr-FR" sz="1200" dirty="0" smtClean="0"/>
              <a:t>&gt;</a:t>
            </a:r>
            <a:r>
              <a:rPr lang="fr-FR" sz="1200" dirty="0"/>
              <a:t>&gt;&gt;</a:t>
            </a:r>
            <a:r>
              <a:rPr lang="mr-IN" sz="1200" dirty="0" smtClean="0"/>
              <a:t> </a:t>
            </a:r>
            <a:r>
              <a:rPr lang="mr-IN" sz="1200" dirty="0"/>
              <a:t>print</a:t>
            </a:r>
            <a:r>
              <a:rPr lang="fr-FR" sz="1200" dirty="0"/>
              <a:t>(</a:t>
            </a:r>
            <a:r>
              <a:rPr lang="mr-IN" sz="1200" dirty="0"/>
              <a:t>my_seq</a:t>
            </a:r>
            <a:r>
              <a:rPr lang="fr-FR" sz="1200" dirty="0" smtClean="0"/>
              <a:t>)</a:t>
            </a:r>
            <a:endParaRPr lang="mr-IN" sz="1200" dirty="0"/>
          </a:p>
        </p:txBody>
      </p:sp>
      <p:sp>
        <p:nvSpPr>
          <p:cNvPr id="17" name="ZoneTexte 16"/>
          <p:cNvSpPr txBox="1"/>
          <p:nvPr/>
        </p:nvSpPr>
        <p:spPr>
          <a:xfrm>
            <a:off x="279400" y="3789177"/>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smtClean="0">
                <a:solidFill>
                  <a:schemeClr val="accent6">
                    <a:lumMod val="75000"/>
                  </a:schemeClr>
                </a:solidFill>
              </a:rPr>
              <a:t>Seq</a:t>
            </a:r>
            <a:r>
              <a:rPr lang="fr-FR" sz="1200" dirty="0">
                <a:solidFill>
                  <a:schemeClr val="accent6">
                    <a:lumMod val="75000"/>
                  </a:schemeClr>
                </a:solidFill>
              </a:rPr>
              <a:t>(</a:t>
            </a:r>
            <a:r>
              <a:rPr lang="mr-IN" sz="1200" dirty="0">
                <a:solidFill>
                  <a:schemeClr val="accent6">
                    <a:lumMod val="75000"/>
                  </a:schemeClr>
                </a:solidFill>
              </a:rPr>
              <a:t>AGTACACTGGT', Alphabet</a:t>
            </a:r>
            <a:r>
              <a:rPr lang="fr-FR" sz="1200" dirty="0">
                <a:solidFill>
                  <a:schemeClr val="accent6">
                    <a:lumMod val="75000"/>
                  </a:schemeClr>
                </a:solidFill>
              </a:rPr>
              <a:t>()</a:t>
            </a:r>
            <a:r>
              <a:rPr lang="fr-FR" sz="1200" dirty="0" smtClean="0">
                <a:solidFill>
                  <a:schemeClr val="accent6">
                    <a:lumMod val="75000"/>
                  </a:schemeClr>
                </a:solidFill>
              </a:rPr>
              <a:t>)</a:t>
            </a:r>
            <a:endParaRPr lang="mr-IN" sz="1200" dirty="0"/>
          </a:p>
        </p:txBody>
      </p:sp>
    </p:spTree>
    <p:extLst>
      <p:ext uri="{BB962C8B-B14F-4D97-AF65-F5344CB8AC3E}">
        <p14:creationId xmlns:p14="http://schemas.microsoft.com/office/powerpoint/2010/main" val="3442505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a:t>Sequences</a:t>
            </a:r>
            <a:r>
              <a:rPr lang="fr-FR" dirty="0"/>
              <a:t> et </a:t>
            </a:r>
            <a:r>
              <a:rPr lang="fr-FR" dirty="0" smtClean="0"/>
              <a:t>Alphabet: IUPAC Alphabet for </a:t>
            </a:r>
            <a:r>
              <a:rPr lang="en-US" dirty="0" smtClean="0"/>
              <a:t>DNA, RNA and proteins</a:t>
            </a:r>
            <a:endParaRPr lang="fr-FR" dirty="0"/>
          </a:p>
        </p:txBody>
      </p:sp>
      <p:sp>
        <p:nvSpPr>
          <p:cNvPr id="3" name="Espace réservé du contenu 2"/>
          <p:cNvSpPr>
            <a:spLocks noGrp="1"/>
          </p:cNvSpPr>
          <p:nvPr>
            <p:ph idx="1"/>
          </p:nvPr>
        </p:nvSpPr>
        <p:spPr/>
        <p:txBody>
          <a:bodyPr/>
          <a:lstStyle/>
          <a:p>
            <a:r>
              <a:rPr lang="en-US" dirty="0"/>
              <a:t>A</a:t>
            </a:r>
            <a:r>
              <a:rPr lang="en-US" dirty="0" smtClean="0"/>
              <a:t>vailable </a:t>
            </a:r>
            <a:r>
              <a:rPr lang="en-US" dirty="0"/>
              <a:t>alphabets for </a:t>
            </a:r>
            <a:r>
              <a:rPr lang="en-US" dirty="0" err="1"/>
              <a:t>Biopython</a:t>
            </a:r>
            <a:r>
              <a:rPr lang="en-US" dirty="0"/>
              <a:t> are </a:t>
            </a:r>
            <a:r>
              <a:rPr lang="en-US" dirty="0" smtClean="0"/>
              <a:t>defined </a:t>
            </a:r>
            <a:r>
              <a:rPr lang="en-US" dirty="0"/>
              <a:t>in </a:t>
            </a:r>
            <a:r>
              <a:rPr lang="en-US" dirty="0" smtClean="0"/>
              <a:t>the </a:t>
            </a:r>
            <a:r>
              <a:rPr lang="en-US" dirty="0" err="1" smtClean="0"/>
              <a:t>Bio.Alphabet</a:t>
            </a:r>
            <a:r>
              <a:rPr lang="en-US" dirty="0"/>
              <a:t> </a:t>
            </a:r>
            <a:r>
              <a:rPr lang="en-US" dirty="0" smtClean="0"/>
              <a:t>module.</a:t>
            </a:r>
          </a:p>
          <a:p>
            <a:r>
              <a:rPr lang="en-US" dirty="0" smtClean="0"/>
              <a:t>IUPAC (</a:t>
            </a:r>
            <a:r>
              <a:rPr lang="en-US" dirty="0" smtClean="0">
                <a:hlinkClick r:id="rId2"/>
              </a:rPr>
              <a:t>http</a:t>
            </a:r>
            <a:r>
              <a:rPr lang="en-US" dirty="0">
                <a:hlinkClick r:id="rId2"/>
              </a:rPr>
              <a:t>://www.chem.qmw.ac.uk/iupac</a:t>
            </a:r>
            <a:r>
              <a:rPr lang="en-US" dirty="0" smtClean="0">
                <a:hlinkClick r:id="rId2"/>
              </a:rPr>
              <a:t>/</a:t>
            </a:r>
            <a:r>
              <a:rPr lang="en-US" dirty="0" smtClean="0"/>
              <a:t>): </a:t>
            </a:r>
            <a:r>
              <a:rPr lang="pt-BR" dirty="0" err="1" smtClean="0"/>
              <a:t>Bio.Alphabet.IUPAC</a:t>
            </a:r>
            <a:endParaRPr lang="pt-BR" dirty="0" smtClean="0"/>
          </a:p>
          <a:p>
            <a:pPr lvl="1"/>
            <a:r>
              <a:rPr lang="en-US" sz="1600" dirty="0"/>
              <a:t>B</a:t>
            </a:r>
            <a:r>
              <a:rPr lang="en-US" sz="1600" dirty="0" smtClean="0"/>
              <a:t>asic </a:t>
            </a:r>
            <a:r>
              <a:rPr lang="en-US" sz="1600" dirty="0" err="1" smtClean="0"/>
              <a:t>IUPACProtein</a:t>
            </a:r>
            <a:r>
              <a:rPr lang="en-US" sz="1600" dirty="0" smtClean="0"/>
              <a:t> class</a:t>
            </a:r>
          </a:p>
          <a:p>
            <a:pPr lvl="1"/>
            <a:r>
              <a:rPr lang="en-US" sz="1600" dirty="0" smtClean="0"/>
              <a:t>Additional </a:t>
            </a:r>
            <a:r>
              <a:rPr lang="en-US" sz="1600" dirty="0" err="1"/>
              <a:t>ExtendedIUPACProtein</a:t>
            </a:r>
            <a:r>
              <a:rPr lang="en-US" sz="1600" dirty="0"/>
              <a:t> </a:t>
            </a:r>
            <a:r>
              <a:rPr lang="en-US" sz="1600" dirty="0" smtClean="0"/>
              <a:t>class with </a:t>
            </a:r>
            <a:r>
              <a:rPr lang="fr-FR" sz="1600" dirty="0" smtClean="0"/>
              <a:t>A</a:t>
            </a:r>
            <a:r>
              <a:rPr lang="en-US" sz="1600" dirty="0" err="1" smtClean="0"/>
              <a:t>dditional</a:t>
            </a:r>
            <a:r>
              <a:rPr lang="en-US" sz="1600" dirty="0" smtClean="0"/>
              <a:t> elements:</a:t>
            </a:r>
          </a:p>
          <a:p>
            <a:pPr lvl="2"/>
            <a:r>
              <a:rPr lang="en-US" sz="1400" dirty="0" smtClean="0"/>
              <a:t>"U</a:t>
            </a:r>
            <a:r>
              <a:rPr lang="en-US" sz="1400" dirty="0"/>
              <a:t>" (or "</a:t>
            </a:r>
            <a:r>
              <a:rPr lang="en-US" sz="1400" dirty="0" smtClean="0"/>
              <a:t>Sec</a:t>
            </a:r>
            <a:r>
              <a:rPr lang="en-US" sz="1400" dirty="0"/>
              <a:t>" for </a:t>
            </a:r>
            <a:r>
              <a:rPr lang="en-US" sz="1400" dirty="0" err="1"/>
              <a:t>selenocysteine</a:t>
            </a:r>
            <a:r>
              <a:rPr lang="en-US" sz="1400" dirty="0"/>
              <a:t>) </a:t>
            </a:r>
          </a:p>
          <a:p>
            <a:pPr lvl="2"/>
            <a:r>
              <a:rPr lang="en-US" sz="1400" dirty="0" smtClean="0"/>
              <a:t>"O</a:t>
            </a:r>
            <a:r>
              <a:rPr lang="en-US" sz="1400" dirty="0"/>
              <a:t>" (or "</a:t>
            </a:r>
            <a:r>
              <a:rPr lang="en-US" sz="1400" dirty="0" err="1" smtClean="0"/>
              <a:t>Pyl</a:t>
            </a:r>
            <a:r>
              <a:rPr lang="en-US" sz="1400" dirty="0"/>
              <a:t>" for </a:t>
            </a:r>
            <a:r>
              <a:rPr lang="en-US" sz="1400" dirty="0" err="1"/>
              <a:t>pyrrolysine</a:t>
            </a:r>
            <a:r>
              <a:rPr lang="en-US" sz="1400" dirty="0" smtClean="0"/>
              <a:t>)</a:t>
            </a:r>
            <a:endParaRPr lang="en-US" sz="1400" dirty="0"/>
          </a:p>
          <a:p>
            <a:pPr lvl="1"/>
            <a:r>
              <a:rPr lang="en-US" sz="1600" dirty="0" smtClean="0"/>
              <a:t>Plus </a:t>
            </a:r>
            <a:r>
              <a:rPr lang="en-US" sz="1600" dirty="0"/>
              <a:t>the ambiguous symbols:</a:t>
            </a:r>
          </a:p>
          <a:p>
            <a:pPr lvl="2"/>
            <a:r>
              <a:rPr lang="en-US" sz="1400" dirty="0" smtClean="0"/>
              <a:t>"</a:t>
            </a:r>
            <a:r>
              <a:rPr lang="en-US" sz="1400" dirty="0"/>
              <a:t>B" (or "</a:t>
            </a:r>
            <a:r>
              <a:rPr lang="en-US" sz="1400" dirty="0" err="1"/>
              <a:t>Asx</a:t>
            </a:r>
            <a:r>
              <a:rPr lang="en-US" sz="1400" dirty="0"/>
              <a:t>" for asparagine or aspartic acid</a:t>
            </a:r>
            <a:r>
              <a:rPr lang="en-US" sz="1400" dirty="0" smtClean="0"/>
              <a:t>)</a:t>
            </a:r>
          </a:p>
          <a:p>
            <a:pPr lvl="2"/>
            <a:r>
              <a:rPr lang="en-US" sz="1400" dirty="0" smtClean="0"/>
              <a:t>"Z</a:t>
            </a:r>
            <a:r>
              <a:rPr lang="en-US" sz="1400" dirty="0"/>
              <a:t>" (or "</a:t>
            </a:r>
            <a:r>
              <a:rPr lang="en-US" sz="1400" dirty="0" err="1" smtClean="0"/>
              <a:t>Glx</a:t>
            </a:r>
            <a:r>
              <a:rPr lang="en-US" sz="1400" dirty="0"/>
              <a:t>" for glutamine or glutamic acid</a:t>
            </a:r>
            <a:r>
              <a:rPr lang="en-US" sz="1400" dirty="0" smtClean="0"/>
              <a:t>)</a:t>
            </a:r>
            <a:endParaRPr lang="en-US" sz="1400" dirty="0"/>
          </a:p>
          <a:p>
            <a:pPr lvl="2"/>
            <a:r>
              <a:rPr lang="en-US" sz="1400" dirty="0" smtClean="0"/>
              <a:t>"J</a:t>
            </a:r>
            <a:r>
              <a:rPr lang="en-US" sz="1400" dirty="0"/>
              <a:t>" (or "</a:t>
            </a:r>
            <a:r>
              <a:rPr lang="en-US" sz="1400" dirty="0" err="1" smtClean="0"/>
              <a:t>Xle</a:t>
            </a:r>
            <a:r>
              <a:rPr lang="en-US" sz="1400" dirty="0" smtClean="0"/>
              <a:t>” for </a:t>
            </a:r>
            <a:r>
              <a:rPr lang="en-US" sz="1400" dirty="0" err="1"/>
              <a:t>leucine</a:t>
            </a:r>
            <a:r>
              <a:rPr lang="en-US" sz="1400" dirty="0"/>
              <a:t> isoleucine</a:t>
            </a:r>
            <a:r>
              <a:rPr lang="en-US" sz="1400" dirty="0" smtClean="0"/>
              <a:t>) </a:t>
            </a:r>
          </a:p>
          <a:p>
            <a:pPr lvl="2"/>
            <a:r>
              <a:rPr lang="en-US" sz="1400" dirty="0" smtClean="0"/>
              <a:t>"X</a:t>
            </a:r>
            <a:r>
              <a:rPr lang="en-US" sz="1400" dirty="0"/>
              <a:t>" (or "</a:t>
            </a:r>
            <a:r>
              <a:rPr lang="en-US" sz="1400" dirty="0" smtClean="0"/>
              <a:t>Xxx</a:t>
            </a:r>
            <a:r>
              <a:rPr lang="en-US" sz="1400" dirty="0"/>
              <a:t>" for an unknown amino acid).</a:t>
            </a:r>
          </a:p>
          <a:p>
            <a:pPr lvl="1"/>
            <a:r>
              <a:rPr lang="it-IT" sz="1600" dirty="0" err="1" smtClean="0"/>
              <a:t>IUPACUnambiguousDNA</a:t>
            </a:r>
            <a:r>
              <a:rPr lang="it-IT" sz="1600" dirty="0" smtClean="0"/>
              <a:t>,</a:t>
            </a:r>
            <a:r>
              <a:rPr lang="en-US" sz="1600" dirty="0"/>
              <a:t> which provides for just the basic letters</a:t>
            </a:r>
            <a:endParaRPr lang="it-IT" sz="1600" dirty="0" smtClean="0"/>
          </a:p>
          <a:p>
            <a:pPr lvl="1"/>
            <a:r>
              <a:rPr lang="it-IT" sz="1600" dirty="0" err="1" smtClean="0"/>
              <a:t>IUPACAmbiguousDNA</a:t>
            </a:r>
            <a:r>
              <a:rPr lang="it-IT" sz="1600" dirty="0" smtClean="0"/>
              <a:t>, </a:t>
            </a:r>
            <a:r>
              <a:rPr lang="en-US" sz="1600" dirty="0"/>
              <a:t>which provides </a:t>
            </a:r>
            <a:r>
              <a:rPr lang="en-US" sz="1600" dirty="0" smtClean="0"/>
              <a:t>for ambiguity </a:t>
            </a:r>
            <a:r>
              <a:rPr lang="en-US" sz="1600" dirty="0"/>
              <a:t>letters for every possible </a:t>
            </a:r>
            <a:r>
              <a:rPr lang="en-US" sz="1600" dirty="0" smtClean="0"/>
              <a:t>situation</a:t>
            </a:r>
            <a:endParaRPr lang="it-IT" sz="1600" dirty="0"/>
          </a:p>
          <a:p>
            <a:pPr lvl="1"/>
            <a:r>
              <a:rPr lang="en-US" sz="1600" dirty="0" err="1" smtClean="0"/>
              <a:t>ExtendedIUPACDNA</a:t>
            </a:r>
            <a:r>
              <a:rPr lang="en-US" sz="1600" dirty="0"/>
              <a:t>, which allows letters for </a:t>
            </a:r>
            <a:r>
              <a:rPr lang="en-US" sz="1600" dirty="0" err="1" smtClean="0"/>
              <a:t>modifiedbase</a:t>
            </a:r>
            <a:endParaRPr lang="en-US" sz="1600" dirty="0"/>
          </a:p>
          <a:p>
            <a:pPr lvl="1"/>
            <a:endParaRPr lang="it-IT" sz="1600" dirty="0"/>
          </a:p>
          <a:p>
            <a:pPr lvl="1"/>
            <a:endParaRPr lang="it-IT" sz="1600" dirty="0"/>
          </a:p>
          <a:p>
            <a:pPr lvl="1"/>
            <a:endParaRPr lang="en-US" dirty="0"/>
          </a:p>
          <a:p>
            <a:pPr lvl="1"/>
            <a:endParaRPr lang="fr-FR" dirty="0"/>
          </a:p>
        </p:txBody>
      </p:sp>
      <p:sp>
        <p:nvSpPr>
          <p:cNvPr id="4" name="Espace réservé de la date 3"/>
          <p:cNvSpPr>
            <a:spLocks noGrp="1"/>
          </p:cNvSpPr>
          <p:nvPr>
            <p:ph type="dt" sz="half" idx="10"/>
          </p:nvPr>
        </p:nvSpPr>
        <p:spPr/>
        <p:txBody>
          <a:bodyPr/>
          <a:lstStyle/>
          <a:p>
            <a:fld id="{67C2DE1B-3D66-5E48-B45C-4460F9197AEE}" type="datetime1">
              <a:rPr lang="fr-FR" smtClean="0"/>
              <a:t>09/11/16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9</a:t>
            </a:fld>
            <a:endParaRPr lang="fr-FR" dirty="0"/>
          </a:p>
        </p:txBody>
      </p:sp>
    </p:spTree>
    <p:extLst>
      <p:ext uri="{BB962C8B-B14F-4D97-AF65-F5344CB8AC3E}">
        <p14:creationId xmlns:p14="http://schemas.microsoft.com/office/powerpoint/2010/main" val="2840687392"/>
      </p:ext>
    </p:extLst>
  </p:cSld>
  <p:clrMapOvr>
    <a:masterClrMapping/>
  </p:clrMapOvr>
</p:sld>
</file>

<file path=ppt/theme/theme1.xml><?xml version="1.0" encoding="utf-8"?>
<a:theme xmlns:a="http://schemas.openxmlformats.org/drawingml/2006/main" name="Thème Office">
  <a:themeElements>
    <a:clrScheme name="Personnalisée 17">
      <a:dk1>
        <a:srgbClr val="000000"/>
      </a:dk1>
      <a:lt1>
        <a:srgbClr val="FFFFFF"/>
      </a:lt1>
      <a:dk2>
        <a:srgbClr val="BEAD8A"/>
      </a:dk2>
      <a:lt2>
        <a:srgbClr val="443A31"/>
      </a:lt2>
      <a:accent1>
        <a:srgbClr val="009DE0"/>
      </a:accent1>
      <a:accent2>
        <a:srgbClr val="63C6F5"/>
      </a:accent2>
      <a:accent3>
        <a:srgbClr val="9FDAF9"/>
      </a:accent3>
      <a:accent4>
        <a:srgbClr val="9F3E91"/>
      </a:accent4>
      <a:accent5>
        <a:srgbClr val="DACC52"/>
      </a:accent5>
      <a:accent6>
        <a:srgbClr val="EC6C43"/>
      </a:accent6>
      <a:hlink>
        <a:srgbClr val="9F3E91"/>
      </a:hlink>
      <a:folHlink>
        <a:srgbClr val="34B1A9"/>
      </a:folHlink>
    </a:clrScheme>
    <a:fontScheme name="Office Classiqu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28331</TotalTime>
  <Words>9433</Words>
  <Application>Microsoft Macintosh PowerPoint</Application>
  <PresentationFormat>Présentation à l'écran (4:3)</PresentationFormat>
  <Paragraphs>1086</Paragraphs>
  <Slides>76</Slides>
  <Notes>25</Notes>
  <HiddenSlides>0</HiddenSlides>
  <MMClips>0</MMClips>
  <ScaleCrop>false</ScaleCrop>
  <HeadingPairs>
    <vt:vector size="4" baseType="variant">
      <vt:variant>
        <vt:lpstr>Thème</vt:lpstr>
      </vt:variant>
      <vt:variant>
        <vt:i4>1</vt:i4>
      </vt:variant>
      <vt:variant>
        <vt:lpstr>Titres des diapositives</vt:lpstr>
      </vt:variant>
      <vt:variant>
        <vt:i4>76</vt:i4>
      </vt:variant>
    </vt:vector>
  </HeadingPairs>
  <TitlesOfParts>
    <vt:vector size="77" baseType="lpstr">
      <vt:lpstr>Thème Office</vt:lpstr>
      <vt:lpstr>Présentation PowerPoint</vt:lpstr>
      <vt:lpstr>  Formation CNRS 18 Novembre 2016 Python pour la biologie  </vt:lpstr>
      <vt:lpstr>Qu’est ce que Biopython ?</vt:lpstr>
      <vt:lpstr>Les fonctionnalités Biopython (1)</vt:lpstr>
      <vt:lpstr>Les fonctionnalités Biopython (2)</vt:lpstr>
      <vt:lpstr>Les fonctionnalités Biopython (3)</vt:lpstr>
      <vt:lpstr>The Lady Slipper Orchids case </vt:lpstr>
      <vt:lpstr>Working with sequence: The Seq Object</vt:lpstr>
      <vt:lpstr>Sequences et Alphabet: IUPAC Alphabet for DNA, RNA and proteins</vt:lpstr>
      <vt:lpstr>Sequences et Alphabet (2)</vt:lpstr>
      <vt:lpstr>Sequences act like strings (1)</vt:lpstr>
      <vt:lpstr>Sequences act like strings (2)</vt:lpstr>
      <vt:lpstr>Sequences act like strings (3)</vt:lpstr>
      <vt:lpstr>Slicing a sequence</vt:lpstr>
      <vt:lpstr>Turning Seq objects into strings</vt:lpstr>
      <vt:lpstr>Concatenating or adding sequences</vt:lpstr>
      <vt:lpstr>Concatenating or adding sequences (2)</vt:lpstr>
      <vt:lpstr>Changing case</vt:lpstr>
      <vt:lpstr>Nucleotide sequences and (reverse) complements</vt:lpstr>
      <vt:lpstr>Transcription</vt:lpstr>
      <vt:lpstr>Transcription (2)</vt:lpstr>
      <vt:lpstr>Transcription (3) (added in Biopython 1.49)</vt:lpstr>
      <vt:lpstr>Translation</vt:lpstr>
      <vt:lpstr>Translation (2)</vt:lpstr>
      <vt:lpstr>Translation (3)</vt:lpstr>
      <vt:lpstr>Translation Tables</vt:lpstr>
      <vt:lpstr>Translation Tables (2)</vt:lpstr>
      <vt:lpstr>Comparing Seq objects</vt:lpstr>
      <vt:lpstr>Présentation PowerPoint</vt:lpstr>
      <vt:lpstr>MutableSeq objects</vt:lpstr>
      <vt:lpstr>Présentation PowerPoint</vt:lpstr>
      <vt:lpstr>UnknowSeq objects</vt:lpstr>
      <vt:lpstr>Présentation PowerPoint</vt:lpstr>
      <vt:lpstr>SeqRecord class from Bio.SeqRecord</vt:lpstr>
      <vt:lpstr>The SeqRecord Object from Bio.SeqRecord module</vt:lpstr>
      <vt:lpstr>The SeqRecord Object (2)</vt:lpstr>
      <vt:lpstr>Creating a SeqRecord from scratch</vt:lpstr>
      <vt:lpstr>Creating a SeqRecord from scratch(2)</vt:lpstr>
      <vt:lpstr>SeqRecord objects from FASTA files</vt:lpstr>
      <vt:lpstr>Présentation PowerPoint</vt:lpstr>
      <vt:lpstr>SeqRecord objects from GenBank files</vt:lpstr>
      <vt:lpstr>SeqRecord objects from GenBank files (2)</vt:lpstr>
      <vt:lpstr>SeqFeature objects</vt:lpstr>
      <vt:lpstr>Présentation PowerPoint</vt:lpstr>
      <vt:lpstr>SeqFeatures funtionalities</vt:lpstr>
      <vt:lpstr>Positions and locations</vt:lpstr>
      <vt:lpstr>Fuzzy positions</vt:lpstr>
      <vt:lpstr>Fuzzy positions (2)</vt:lpstr>
      <vt:lpstr>Fuzzy positions (3) </vt:lpstr>
      <vt:lpstr>Fuzzy positions (4)</vt:lpstr>
      <vt:lpstr>Keyword in</vt:lpstr>
      <vt:lpstr>SeqFeature objects</vt:lpstr>
      <vt:lpstr>Présentation PowerPoint</vt:lpstr>
      <vt:lpstr>Présentation PowerPoint</vt:lpstr>
      <vt:lpstr>Présentation PowerPoint</vt:lpstr>
      <vt:lpstr>Comparison</vt:lpstr>
      <vt:lpstr>References</vt:lpstr>
      <vt:lpstr>The format method</vt:lpstr>
      <vt:lpstr>Présentation PowerPoint</vt:lpstr>
      <vt:lpstr>Parsing sequences file formats : L’objet SeqRecord</vt:lpstr>
      <vt:lpstr>Simple FASTA parsing example</vt:lpstr>
      <vt:lpstr>Simple genbank parsing example</vt:lpstr>
      <vt:lpstr>Iterating over the records in a sequence file</vt:lpstr>
      <vt:lpstr>Getting a list of the records in a sequence file</vt:lpstr>
      <vt:lpstr>Extracting data</vt:lpstr>
      <vt:lpstr>Présentation PowerPoint</vt:lpstr>
      <vt:lpstr>Présentation PowerPoint</vt:lpstr>
      <vt:lpstr>Parsing sequences from compressed files</vt:lpstr>
      <vt:lpstr>Parsing sequences from the net</vt:lpstr>
      <vt:lpstr> Parsing SwissProt sequences from the net</vt:lpstr>
      <vt:lpstr>Présentation PowerPoint</vt:lpstr>
      <vt:lpstr>Présentation PowerPoint</vt:lpstr>
      <vt:lpstr>Présentation PowerPoint</vt:lpstr>
      <vt:lpstr>Présentation PowerPoint</vt:lpstr>
      <vt:lpstr>Présentation PowerPoint</vt:lpstr>
      <vt:lpstr>Présentation PowerPoint</vt:lpstr>
    </vt:vector>
  </TitlesOfParts>
  <Company>UBx1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université Bx1</dc:creator>
  <cp:lastModifiedBy>benjamin dartigues</cp:lastModifiedBy>
  <cp:revision>294</cp:revision>
  <dcterms:created xsi:type="dcterms:W3CDTF">2013-12-13T12:27:54Z</dcterms:created>
  <dcterms:modified xsi:type="dcterms:W3CDTF">2016-11-10T20:49:56Z</dcterms:modified>
</cp:coreProperties>
</file>