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6" r:id="rId3"/>
    <p:sldId id="366" r:id="rId4"/>
    <p:sldId id="370" r:id="rId5"/>
    <p:sldId id="465" r:id="rId6"/>
    <p:sldId id="387" r:id="rId7"/>
    <p:sldId id="412" r:id="rId8"/>
    <p:sldId id="388" r:id="rId9"/>
    <p:sldId id="466" r:id="rId10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366"/>
          </p14:sldIdLst>
        </p14:section>
        <p14:section name="Running BLAST over the Internet" id="{C2DE3202-5F34-4944-AC52-E02D1E110BD2}">
          <p14:sldIdLst>
            <p14:sldId id="370"/>
            <p14:sldId id="465"/>
          </p14:sldIdLst>
        </p14:section>
        <p14:section name="Parsing BLAST output" id="{311002FD-6313-EE42-996C-07B2B3A0BB1A}">
          <p14:sldIdLst>
            <p14:sldId id="387"/>
            <p14:sldId id="412"/>
          </p14:sldIdLst>
        </p14:section>
        <p14:section name="The BLAST record class" id="{E05DD9DB-F700-5E42-B1F7-8028EB2DB786}">
          <p14:sldIdLst>
            <p14:sldId id="388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7" autoAdjust="0"/>
    <p:restoredTop sz="95406" autoAdjust="0"/>
  </p:normalViewPr>
  <p:slideViewPr>
    <p:cSldViewPr snapToGrid="0" snapToObjects="1">
      <p:cViewPr varScale="1">
        <p:scale>
          <a:sx n="125" d="100"/>
          <a:sy n="125" d="100"/>
        </p:scale>
        <p:origin x="14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08/11/2018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Cpte élève:</a:t>
            </a:r>
            <a:r>
              <a:rPr lang="fr-FR" baseline="0" dirty="0"/>
              <a:t> </a:t>
            </a:r>
            <a:r>
              <a:rPr lang="fr-FR" baseline="0" dirty="0" err="1"/>
              <a:t>padawan</a:t>
            </a:r>
            <a:endParaRPr lang="fr-FR" dirty="0"/>
          </a:p>
          <a:p>
            <a:r>
              <a:rPr lang="fr-FR" dirty="0"/>
              <a:t>Mot de passe:</a:t>
            </a:r>
            <a:r>
              <a:rPr lang="fr-FR" baseline="0" dirty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72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 = open("my_blast.xml", "w")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save_file.write(result_handle.read())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save_file.close()</a:t>
            </a:r>
          </a:p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result_handle.close()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877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ike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Bio.SeqIO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Bio.AlignIO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(see Chapters 5 and 6), we have a pair of input functions,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27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alphabet explicitly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6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&gt;&gt;&gt; print(len(my_seq))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9DE0"/>
                </a:solidFill>
              </a:rPr>
              <a:t>Chapitre 2</a:t>
            </a: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pelesequod</a:t>
            </a: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chemeClr val="accent1"/>
                </a:solidFill>
              </a:rPr>
              <a:t>titre</a:t>
            </a: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</a:p>
          <a:p>
            <a:pPr>
              <a:buSzPct val="90000"/>
            </a:pPr>
            <a:r>
              <a:rPr lang="fr-FR" sz="2400" b="1" baseline="30000" dirty="0"/>
              <a:t>excerferum 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omnis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iliciae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cepernat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fugitas</a:t>
            </a:r>
            <a:r>
              <a:rPr lang="fr-FR" sz="2400" baseline="30000" dirty="0"/>
              <a:t> sa </a:t>
            </a:r>
            <a:r>
              <a:rPr lang="fr-FR" sz="2400" baseline="30000" dirty="0" err="1"/>
              <a:t>conse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molo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modi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berecti</a:t>
            </a:r>
            <a:r>
              <a:rPr lang="fr-FR" sz="2400" baseline="30000" dirty="0"/>
              <a:t> tem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, officie </a:t>
            </a:r>
            <a:r>
              <a:rPr lang="fr-FR" sz="2400" baseline="30000" dirty="0" err="1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>
                <a:solidFill>
                  <a:srgbClr val="FFFFFF"/>
                </a:solidFill>
              </a:rPr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excerferum nuscien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/>
              <a:t>ditione dic tem hiciliciist, con rem aut volest, sedi doles </a:t>
            </a:r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erro</a:t>
            </a:r>
            <a:r>
              <a:rPr lang="fr-FR" sz="2800" b="1" i="0" baseline="30000" dirty="0"/>
              <a:t> 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eicipsa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/>
              <a:t>pelesequod</a:t>
            </a:r>
            <a:r>
              <a:rPr lang="fr-FR" sz="2800" b="1" i="0" baseline="30000" dirty="0"/>
              <a:t> que cum </a:t>
            </a:r>
            <a:r>
              <a:rPr lang="fr-FR" sz="2800" b="1" i="0" baseline="30000" dirty="0" err="1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/>
              <a:t>Python pour la biologie</a:t>
            </a:r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/>
              <a:t>Biopython: BLAST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br>
              <a:rPr lang="fr-FR" dirty="0"/>
            </a:br>
            <a:br>
              <a:rPr lang="fr-FR" dirty="0"/>
            </a:br>
            <a:r>
              <a:rPr lang="fr-FR" dirty="0">
                <a:solidFill>
                  <a:schemeClr val="tx1"/>
                </a:solidFill>
              </a:rPr>
              <a:t>Formation CNRS</a:t>
            </a:r>
            <a:br>
              <a:rPr lang="fr-FR"/>
            </a:br>
            <a:r>
              <a:rPr lang="fr-FR"/>
              <a:t>8 Novembre 2018</a:t>
            </a:r>
            <a:br>
              <a:rPr lang="fr-FR" dirty="0"/>
            </a:br>
            <a:r>
              <a:rPr lang="en-US" b="1" dirty="0">
                <a:solidFill>
                  <a:schemeClr val="tx1"/>
                </a:solidFill>
              </a:rPr>
              <a:t>Python pour la </a:t>
            </a:r>
            <a:r>
              <a:rPr lang="en-US" b="1" dirty="0" err="1">
                <a:solidFill>
                  <a:schemeClr val="tx1"/>
                </a:solidFill>
              </a:rPr>
              <a:t>biologie</a:t>
            </a:r>
            <a:br>
              <a:rPr lang="en-US" b="1" dirty="0"/>
            </a:b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819" y="703093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Blast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Biopython</a:t>
            </a:r>
            <a:r>
              <a:rPr lang="en-US" dirty="0"/>
              <a:t> Project is an international association of developers of freely available Python tools for computational molecular biology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Biopython</a:t>
            </a:r>
            <a:r>
              <a:rPr lang="en-US" dirty="0"/>
              <a:t> web site </a:t>
            </a:r>
            <a:r>
              <a:rPr lang="mr-IN" dirty="0"/>
              <a:t>(</a:t>
            </a:r>
            <a:r>
              <a:rPr lang="en-US" dirty="0"/>
              <a:t>http://</a:t>
            </a:r>
            <a:r>
              <a:rPr lang="en-US" dirty="0" err="1"/>
              <a:t>www.biopython.org</a:t>
            </a:r>
            <a:r>
              <a:rPr lang="en-US" dirty="0"/>
              <a:t>) provides an online resource for modules, scripts, and web links for developers of Python-based software for bioinformatics use and research. </a:t>
            </a:r>
          </a:p>
          <a:p>
            <a:endParaRPr lang="en-US" dirty="0"/>
          </a:p>
          <a:p>
            <a:r>
              <a:rPr lang="en-US" dirty="0"/>
              <a:t>Basically, the goal of </a:t>
            </a:r>
            <a:r>
              <a:rPr lang="en-US" dirty="0" err="1"/>
              <a:t>Biopython</a:t>
            </a:r>
            <a:r>
              <a:rPr lang="en-US" dirty="0"/>
              <a:t> is to make it as easy as possible to use Python for bioinformatics by creating high-quality, reusable modules and </a:t>
            </a:r>
            <a:r>
              <a:rPr lang="en-US" dirty="0" err="1"/>
              <a:t>classe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B046-DC18-C04D-BD7C-1BA0FC9E7F71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88683" y="475154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NCBIWWW</a:t>
            </a:r>
          </a:p>
          <a:p>
            <a:r>
              <a:rPr lang="en-US" sz="1200" dirty="0"/>
              <a:t>&gt;&gt;&gt; help(</a:t>
            </a:r>
            <a:r>
              <a:rPr lang="en-US" sz="1200" dirty="0" err="1"/>
              <a:t>NCBIWWW.qblast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769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BLAST over the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612323"/>
          </a:xfrm>
        </p:spPr>
        <p:txBody>
          <a:bodyPr/>
          <a:lstStyle/>
          <a:p>
            <a:r>
              <a:rPr lang="en-US" dirty="0"/>
              <a:t>search against the nucleotide database (</a:t>
            </a:r>
            <a:r>
              <a:rPr lang="en-US" dirty="0" err="1"/>
              <a:t>nt</a:t>
            </a:r>
            <a:r>
              <a:rPr lang="en-US" dirty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E28A-D2CD-F44F-A0BB-600E48514626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553662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from Bio import SeqIO</a:t>
            </a:r>
          </a:p>
          <a:p>
            <a:r>
              <a:rPr lang="mr-IN" sz="1200" dirty="0"/>
              <a:t>&gt;&gt;&gt; record = SeqIO.read("m_cold.fasta", format="fasta")</a:t>
            </a:r>
          </a:p>
          <a:p>
            <a:r>
              <a:rPr lang="mr-IN" sz="1200" dirty="0"/>
              <a:t>&gt;&gt;&gt; result_handle = NCBIWWW.qblast("blastn", "nt", record.format("fasta"))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79400" y="4211503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NCBIWWW</a:t>
            </a:r>
          </a:p>
          <a:p>
            <a:r>
              <a:rPr lang="en-US" sz="1200" dirty="0"/>
              <a:t>&gt;&gt;&gt; from Bio import </a:t>
            </a:r>
            <a:r>
              <a:rPr lang="en-US" sz="1200" dirty="0" err="1"/>
              <a:t>SeqIO</a:t>
            </a:r>
            <a:endParaRPr lang="en-US" sz="1200" dirty="0"/>
          </a:p>
          <a:p>
            <a:r>
              <a:rPr lang="en-US" sz="1200" dirty="0"/>
              <a:t>&gt;&gt;&gt; record = </a:t>
            </a:r>
            <a:r>
              <a:rPr lang="en-US" sz="1200" dirty="0" err="1"/>
              <a:t>SeqIO.read</a:t>
            </a:r>
            <a:r>
              <a:rPr lang="en-US" sz="1200" dirty="0"/>
              <a:t>("</a:t>
            </a:r>
            <a:r>
              <a:rPr lang="en-US" sz="1200" dirty="0" err="1"/>
              <a:t>m_cold.fasta</a:t>
            </a:r>
            <a:r>
              <a:rPr lang="en-US" sz="1200" dirty="0"/>
              <a:t>", format="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result_handle</a:t>
            </a:r>
            <a:r>
              <a:rPr lang="en-US" sz="1200" dirty="0"/>
              <a:t> = </a:t>
            </a:r>
            <a:r>
              <a:rPr lang="en-US" sz="1200" dirty="0" err="1"/>
              <a:t>NCBIWWW.qblast</a:t>
            </a:r>
            <a:r>
              <a:rPr lang="en-US" sz="1200" dirty="0"/>
              <a:t>("</a:t>
            </a:r>
            <a:r>
              <a:rPr lang="en-US" sz="1200" dirty="0" err="1"/>
              <a:t>blastn</a:t>
            </a:r>
            <a:r>
              <a:rPr lang="en-US" sz="1200" dirty="0"/>
              <a:t>", "</a:t>
            </a:r>
            <a:r>
              <a:rPr lang="en-US" sz="1200" dirty="0" err="1"/>
              <a:t>nt</a:t>
            </a:r>
            <a:r>
              <a:rPr lang="en-US" sz="1200" dirty="0"/>
              <a:t>", </a:t>
            </a:r>
            <a:r>
              <a:rPr lang="en-US" sz="1200" dirty="0" err="1"/>
              <a:t>record.seq</a:t>
            </a:r>
            <a:r>
              <a:rPr lang="en-US" sz="1200" dirty="0"/>
              <a:t>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79400" y="286172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fasta_string = open("m_cold.fasta").read()</a:t>
            </a:r>
          </a:p>
          <a:p>
            <a:r>
              <a:rPr lang="mr-IN" sz="1200" dirty="0"/>
              <a:t>&gt;&gt;&gt; result_handle = NCBIWWW.qblast("blastn", "nt", fasta_string)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79400" y="1713916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/>
              <a:t>&gt;&gt;&gt; from Bio.Blast import NCBIWWW</a:t>
            </a:r>
          </a:p>
          <a:p>
            <a:r>
              <a:rPr lang="mr-IN" sz="1200" dirty="0"/>
              <a:t>&gt;&gt;&gt; result_handle = NCBIWWW.qblast("blastn", "nt", "8332116")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79401" y="2324751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sequence already in a FASTA formatted file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79400" y="3696914"/>
            <a:ext cx="8644466" cy="408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read in the FASTA file as a </a:t>
            </a:r>
            <a:r>
              <a:rPr lang="en-US" dirty="0" err="1"/>
              <a:t>SeqRecord</a:t>
            </a:r>
            <a:endParaRPr lang="en-US" dirty="0"/>
          </a:p>
          <a:p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79400" y="5095549"/>
            <a:ext cx="8644466" cy="408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Supplying just the sequence means that BLAST will assign an identifier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25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BLAST over the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9334"/>
            <a:ext cx="8644466" cy="3390673"/>
          </a:xfrm>
        </p:spPr>
        <p:txBody>
          <a:bodyPr/>
          <a:lstStyle/>
          <a:p>
            <a:r>
              <a:rPr lang="en-US" dirty="0"/>
              <a:t>Get back your results in a handle object (by default in XML format).</a:t>
            </a:r>
          </a:p>
          <a:p>
            <a:r>
              <a:rPr lang="en-US" dirty="0"/>
              <a:t>Next step would be to parse the XML output into Python objects representing the search result</a:t>
            </a:r>
          </a:p>
          <a:p>
            <a:r>
              <a:rPr lang="en-US" dirty="0"/>
              <a:t>save a local copy of the output le first</a:t>
            </a:r>
          </a:p>
          <a:p>
            <a:r>
              <a:rPr lang="en-US" dirty="0"/>
              <a:t>Use “</a:t>
            </a:r>
            <a:r>
              <a:rPr lang="en-US" dirty="0" err="1"/>
              <a:t>result_handle.read</a:t>
            </a:r>
            <a:r>
              <a:rPr lang="en-US" dirty="0"/>
              <a:t>()” to read the BLAST output only once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just open the saved file for input: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942515"/>
            <a:ext cx="8644466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save_file = open("my_blast.xml", "w")</a:t>
            </a:r>
          </a:p>
          <a:p>
            <a:r>
              <a:rPr lang="mr-IN" sz="1200" dirty="0">
                <a:latin typeface="Arial"/>
                <a:cs typeface="Arial"/>
              </a:rPr>
              <a:t>&gt;&gt;&gt; save_file.write(result_handle.read())</a:t>
            </a:r>
          </a:p>
          <a:p>
            <a:r>
              <a:rPr lang="mr-IN" sz="1200" dirty="0">
                <a:latin typeface="Arial"/>
                <a:cs typeface="Arial"/>
              </a:rPr>
              <a:t>&gt;&gt;&gt; save_file.close()</a:t>
            </a:r>
          </a:p>
          <a:p>
            <a:r>
              <a:rPr lang="mr-IN" sz="1200" dirty="0">
                <a:latin typeface="Arial"/>
                <a:cs typeface="Arial"/>
              </a:rPr>
              <a:t>&gt;&gt;&gt; result_handle.close()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450497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result_handle</a:t>
            </a:r>
            <a:r>
              <a:rPr lang="en-US" sz="1200" dirty="0"/>
              <a:t> = open("</a:t>
            </a:r>
            <a:r>
              <a:rPr lang="en-US" sz="1200" dirty="0" err="1"/>
              <a:t>my_blast.xml</a:t>
            </a:r>
            <a:r>
              <a:rPr lang="en-US" sz="1200" dirty="0"/>
              <a:t>”)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5295575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from Bio.Blast import NCBIWWW</a:t>
            </a:r>
          </a:p>
          <a:p>
            <a:r>
              <a:rPr lang="mr-IN" sz="1200" dirty="0">
                <a:latin typeface="Arial"/>
                <a:cs typeface="Arial"/>
              </a:rPr>
              <a:t>&gt;&gt;&gt; result_handle = NCBIWWW.qblast("blastn", "nt", "8332116")</a:t>
            </a:r>
          </a:p>
        </p:txBody>
      </p: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279400" y="4793365"/>
            <a:ext cx="8644466" cy="623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</a:t>
            </a:r>
            <a:r>
              <a:rPr lang="en-US"/>
              <a:t>everal format as XML, HTML, and plain text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6432156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result_handle = open("my_blast.xml")</a:t>
            </a:r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279400" y="5853854"/>
            <a:ext cx="8644466" cy="481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have the BLAST output (in XML format) in the file “</a:t>
            </a:r>
            <a:r>
              <a:rPr lang="en-US" dirty="0" err="1"/>
              <a:t>my_blast.xml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79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Parsing</a:t>
            </a:r>
            <a:r>
              <a:rPr lang="fr-FR" dirty="0"/>
              <a:t> BLAST output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2DE1B-3D66-5E48-B45C-4460F9197AEE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79400" y="160444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NCBIXML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NCBIXML.read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2681505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13" name="Espace réservé du contenu 7"/>
          <p:cNvSpPr txBox="1">
            <a:spLocks/>
          </p:cNvSpPr>
          <p:nvPr/>
        </p:nvSpPr>
        <p:spPr>
          <a:xfrm>
            <a:off x="279400" y="1105320"/>
            <a:ext cx="8644466" cy="467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single BLAST result (single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)</a:t>
            </a:r>
            <a:endParaRPr lang="fr-FR" dirty="0"/>
          </a:p>
        </p:txBody>
      </p:sp>
      <p:sp>
        <p:nvSpPr>
          <p:cNvPr id="14" name="Espace réservé du contenu 7"/>
          <p:cNvSpPr txBox="1">
            <a:spLocks/>
          </p:cNvSpPr>
          <p:nvPr/>
        </p:nvSpPr>
        <p:spPr>
          <a:xfrm>
            <a:off x="279400" y="2207676"/>
            <a:ext cx="8644466" cy="45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Lots of results (multiple query sequences) </a:t>
            </a:r>
            <a:endParaRPr lang="fr-FR" dirty="0"/>
          </a:p>
        </p:txBody>
      </p:sp>
      <p:sp>
        <p:nvSpPr>
          <p:cNvPr id="16" name="Espace réservé du contenu 7"/>
          <p:cNvSpPr txBox="1">
            <a:spLocks/>
          </p:cNvSpPr>
          <p:nvPr/>
        </p:nvSpPr>
        <p:spPr>
          <a:xfrm>
            <a:off x="279400" y="3085853"/>
            <a:ext cx="8644466" cy="676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</a:t>
            </a:r>
            <a:r>
              <a:rPr lang="en-US" dirty="0" err="1"/>
              <a:t>Bio.SeqIO</a:t>
            </a:r>
            <a:r>
              <a:rPr lang="en-US" dirty="0"/>
              <a:t> and </a:t>
            </a:r>
            <a:r>
              <a:rPr lang="en-US" dirty="0" err="1"/>
              <a:t>Bio.AlignIO</a:t>
            </a:r>
            <a:r>
              <a:rPr lang="en-US" dirty="0"/>
              <a:t>, we have a pair of input functions, read (one object) and parse (multiple objects)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279400" y="3761956"/>
            <a:ext cx="8644466" cy="464899"/>
          </a:xfrm>
        </p:spPr>
        <p:txBody>
          <a:bodyPr/>
          <a:lstStyle/>
          <a:p>
            <a:r>
              <a:rPr lang="en-US" dirty="0" err="1"/>
              <a:t>NCBIXML.parse</a:t>
            </a:r>
            <a:r>
              <a:rPr lang="en-US" dirty="0"/>
              <a:t>() returns an iterator.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9400" y="4328148"/>
            <a:ext cx="8644466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  <a:p>
            <a:r>
              <a:rPr lang="en-US" sz="1200" dirty="0"/>
              <a:t># ... do something with </a:t>
            </a:r>
            <a:r>
              <a:rPr lang="en-US" sz="1200" dirty="0" err="1"/>
              <a:t>blast_record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  <a:p>
            <a:r>
              <a:rPr lang="en-US" sz="1200" dirty="0"/>
              <a:t># ... do something with </a:t>
            </a:r>
            <a:r>
              <a:rPr lang="en-US" sz="1200" dirty="0" err="1"/>
              <a:t>blast_record</a:t>
            </a:r>
            <a:endParaRPr lang="en-US" sz="1200" dirty="0"/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  <a:p>
            <a:r>
              <a:rPr lang="en-US" sz="1200" dirty="0" err="1"/>
              <a:t>Traceback</a:t>
            </a:r>
            <a:r>
              <a:rPr lang="en-US" sz="1200" dirty="0"/>
              <a:t> (most recent call last):</a:t>
            </a:r>
          </a:p>
          <a:p>
            <a:r>
              <a:rPr lang="en-US" sz="1200" dirty="0"/>
              <a:t>File "&lt;</a:t>
            </a:r>
            <a:r>
              <a:rPr lang="en-US" sz="1200" dirty="0" err="1"/>
              <a:t>stdin</a:t>
            </a:r>
            <a:r>
              <a:rPr lang="en-US" sz="1200" dirty="0"/>
              <a:t>&gt;", line 1, in &lt;module&gt;</a:t>
            </a:r>
          </a:p>
          <a:p>
            <a:r>
              <a:rPr lang="en-US" sz="1200" dirty="0" err="1"/>
              <a:t>StopIteration</a:t>
            </a:r>
            <a:endParaRPr lang="en-US" sz="1200" dirty="0"/>
          </a:p>
          <a:p>
            <a:r>
              <a:rPr lang="en-US" sz="1200" dirty="0"/>
              <a:t># No further records</a:t>
            </a:r>
          </a:p>
        </p:txBody>
      </p:sp>
    </p:spTree>
    <p:extLst>
      <p:ext uri="{BB962C8B-B14F-4D97-AF65-F5344CB8AC3E}">
        <p14:creationId xmlns:p14="http://schemas.microsoft.com/office/powerpoint/2010/main" val="284068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BLAST output (2)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BED37-D7BB-174A-9FC7-56685CD6E865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1" y="1678280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</a:t>
            </a:r>
            <a:r>
              <a:rPr lang="en-US" sz="1200" dirty="0" err="1"/>
              <a:t>blast_record</a:t>
            </a:r>
            <a:r>
              <a:rPr lang="en-US" sz="1200" dirty="0"/>
              <a:t> in </a:t>
            </a:r>
            <a:r>
              <a:rPr lang="en-US" sz="1200" dirty="0" err="1"/>
              <a:t>blast_records</a:t>
            </a:r>
            <a:r>
              <a:rPr lang="en-US" sz="1200" dirty="0"/>
              <a:t>:</a:t>
            </a:r>
          </a:p>
          <a:p>
            <a:r>
              <a:rPr lang="en-US" sz="1200" dirty="0"/>
              <a:t>... # Do something with </a:t>
            </a:r>
            <a:r>
              <a:rPr lang="en-US" sz="1200" dirty="0" err="1"/>
              <a:t>blast_record</a:t>
            </a:r>
            <a:endParaRPr lang="en-US" sz="12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79401" y="1250493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Or, you can use a for loop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79399" y="3212523"/>
            <a:ext cx="864446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blast_records = list(blast_records)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79400" y="2164311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Step through the BLAST records only once.</a:t>
            </a:r>
          </a:p>
          <a:p>
            <a:r>
              <a:rPr lang="en-US" dirty="0"/>
              <a:t>If you want to save all returned BLAST records, you can convert the iterator into a list</a:t>
            </a:r>
          </a:p>
        </p:txBody>
      </p:sp>
      <p:sp>
        <p:nvSpPr>
          <p:cNvPr id="24" name="Espace réservé du contenu 2"/>
          <p:cNvSpPr>
            <a:spLocks noGrp="1"/>
          </p:cNvSpPr>
          <p:nvPr>
            <p:ph idx="1"/>
          </p:nvPr>
        </p:nvSpPr>
        <p:spPr>
          <a:xfrm>
            <a:off x="279399" y="3855726"/>
            <a:ext cx="8644466" cy="544281"/>
          </a:xfrm>
        </p:spPr>
        <p:txBody>
          <a:bodyPr/>
          <a:lstStyle/>
          <a:p>
            <a:r>
              <a:rPr lang="en-US" dirty="0"/>
              <a:t>Usually, you'll be running one BLAST search at a time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79399" y="4575038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NCBIXML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blast_records</a:t>
            </a:r>
            <a:r>
              <a:rPr lang="en-US" sz="1200" dirty="0"/>
              <a:t> = </a:t>
            </a:r>
            <a:r>
              <a:rPr lang="en-US" sz="1200" dirty="0" err="1"/>
              <a:t>NCBIXML.parse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next(</a:t>
            </a:r>
            <a:r>
              <a:rPr lang="en-US" sz="1200" dirty="0" err="1"/>
              <a:t>blast_records</a:t>
            </a:r>
            <a:r>
              <a:rPr lang="en-US" sz="1200" dirty="0"/>
              <a:t>)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279400" y="5851482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</a:t>
            </a:r>
            <a:r>
              <a:rPr lang="en-US" sz="1200" dirty="0" err="1"/>
              <a:t>Bio.Blast</a:t>
            </a:r>
            <a:r>
              <a:rPr lang="en-US" sz="1200" dirty="0"/>
              <a:t> import NCBIXML</a:t>
            </a:r>
          </a:p>
          <a:p>
            <a:r>
              <a:rPr lang="en-US" sz="1200" dirty="0"/>
              <a:t>&gt;&gt;&gt; </a:t>
            </a:r>
            <a:r>
              <a:rPr lang="en-US" sz="1200" dirty="0" err="1"/>
              <a:t>blast_record</a:t>
            </a:r>
            <a:r>
              <a:rPr lang="en-US" sz="1200" dirty="0"/>
              <a:t> = </a:t>
            </a:r>
            <a:r>
              <a:rPr lang="en-US" sz="1200" dirty="0" err="1"/>
              <a:t>NCBIXML.read</a:t>
            </a:r>
            <a:r>
              <a:rPr lang="en-US" sz="1200" dirty="0"/>
              <a:t>(</a:t>
            </a:r>
            <a:r>
              <a:rPr lang="en-US" sz="1200" dirty="0" err="1"/>
              <a:t>result_handle</a:t>
            </a:r>
            <a:r>
              <a:rPr lang="en-US" sz="1200" dirty="0"/>
              <a:t>)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279399" y="5247117"/>
            <a:ext cx="864446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or more elegantly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Lucida Grande"/>
                <a:ea typeface="Lucida Grande"/>
                <a:cs typeface="Lucida Grande"/>
              </a:rPr>
              <a:t>The BLAST record class (1)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54111"/>
            <a:ext cx="8644466" cy="576819"/>
          </a:xfrm>
        </p:spPr>
        <p:txBody>
          <a:bodyPr/>
          <a:lstStyle/>
          <a:p>
            <a:r>
              <a:rPr lang="en-US" dirty="0"/>
              <a:t>Everything you might ever want to extract from the BLAST output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708A-A74F-D144-99B7-9E7373111E3F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530930"/>
            <a:ext cx="8644466" cy="21544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E_VALUE_THRESH = 0.04</a:t>
            </a:r>
          </a:p>
          <a:p>
            <a:r>
              <a:rPr lang="en-US" sz="1200" dirty="0"/>
              <a:t>&gt;&gt;&gt; for alignment in </a:t>
            </a:r>
            <a:r>
              <a:rPr lang="en-US" sz="1200" dirty="0" err="1"/>
              <a:t>blast_record.alignments</a:t>
            </a:r>
            <a:r>
              <a:rPr lang="en-US" sz="1200" dirty="0"/>
              <a:t>:</a:t>
            </a:r>
          </a:p>
          <a:p>
            <a:r>
              <a:rPr lang="en-US" sz="1200" dirty="0"/>
              <a:t>... for </a:t>
            </a:r>
            <a:r>
              <a:rPr lang="en-US" sz="1200" dirty="0" err="1"/>
              <a:t>hsp</a:t>
            </a:r>
            <a:r>
              <a:rPr lang="en-US" sz="1200" dirty="0"/>
              <a:t> in </a:t>
            </a:r>
            <a:r>
              <a:rPr lang="en-US" sz="1200" dirty="0" err="1"/>
              <a:t>alignment.hsps</a:t>
            </a:r>
            <a:r>
              <a:rPr lang="en-US" sz="1200" dirty="0"/>
              <a:t>:</a:t>
            </a:r>
          </a:p>
          <a:p>
            <a:r>
              <a:rPr lang="en-US" sz="1200" dirty="0"/>
              <a:t>... if </a:t>
            </a:r>
            <a:r>
              <a:rPr lang="en-US" sz="1200" dirty="0" err="1"/>
              <a:t>hsp.expect</a:t>
            </a:r>
            <a:r>
              <a:rPr lang="en-US" sz="1200" dirty="0"/>
              <a:t> &lt; E_VALUE_THRESH:</a:t>
            </a:r>
          </a:p>
          <a:p>
            <a:r>
              <a:rPr lang="en-US" sz="1200" dirty="0"/>
              <a:t>... print('****Alignment****')</a:t>
            </a:r>
          </a:p>
          <a:p>
            <a:r>
              <a:rPr lang="en-US" sz="1200" dirty="0"/>
              <a:t>... print('sequence:', </a:t>
            </a:r>
            <a:r>
              <a:rPr lang="en-US" sz="1200" dirty="0" err="1"/>
              <a:t>alignment.title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print('length:', </a:t>
            </a:r>
            <a:r>
              <a:rPr lang="en-US" sz="1200" dirty="0" err="1"/>
              <a:t>alignment.length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print('e value:', </a:t>
            </a:r>
            <a:r>
              <a:rPr lang="en-US" sz="1200" dirty="0" err="1"/>
              <a:t>hsp.expect</a:t>
            </a:r>
            <a:r>
              <a:rPr lang="en-US" sz="1200" dirty="0"/>
              <a:t>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hsp.query</a:t>
            </a:r>
            <a:r>
              <a:rPr lang="en-US" sz="1200" dirty="0"/>
              <a:t>[0:75] + '...')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hsp.match</a:t>
            </a:r>
            <a:r>
              <a:rPr lang="en-US" sz="1200" dirty="0"/>
              <a:t>[0:75] + '...')</a:t>
            </a:r>
          </a:p>
          <a:p>
            <a:r>
              <a:rPr lang="en-US" sz="1200" dirty="0"/>
              <a:t>... print(</a:t>
            </a:r>
            <a:r>
              <a:rPr lang="en-US" sz="1200" dirty="0" err="1"/>
              <a:t>hsp.sbjct</a:t>
            </a:r>
            <a:r>
              <a:rPr lang="en-US" sz="1200" dirty="0"/>
              <a:t>[0:75] + '...')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59742"/>
            <a:ext cx="8644466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>
                <a:solidFill>
                  <a:srgbClr val="FF0000"/>
                </a:solidFill>
              </a:rPr>
              <a:t>****Alignment****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sequence: &gt;gb|AF283004.1|AF283004 Arabidopsis thaliana cold acclimation protein WCOR413-like protein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alpha form mRNA, complete </a:t>
            </a:r>
            <a:r>
              <a:rPr lang="en-US" sz="1200" dirty="0" err="1">
                <a:solidFill>
                  <a:srgbClr val="FF0000"/>
                </a:solidFill>
              </a:rPr>
              <a:t>cds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hr-HR" sz="1200" dirty="0">
                <a:solidFill>
                  <a:srgbClr val="FF0000"/>
                </a:solidFill>
              </a:rPr>
              <a:t>length: 783</a:t>
            </a:r>
          </a:p>
          <a:p>
            <a:r>
              <a:rPr lang="hr-HR" sz="1200" dirty="0">
                <a:solidFill>
                  <a:srgbClr val="FF0000"/>
                </a:solidFill>
              </a:rPr>
              <a:t>e value: 0.034</a:t>
            </a:r>
          </a:p>
          <a:p>
            <a:r>
              <a:rPr lang="hr-HR" sz="1200" dirty="0">
                <a:solidFill>
                  <a:srgbClr val="FF0000"/>
                </a:solidFill>
              </a:rPr>
              <a:t>tacttgttgatattggatcgaacaaactggagaaccaacatgctcacgtcacttttagtcccttacatattcctc...</a:t>
            </a:r>
          </a:p>
          <a:p>
            <a:r>
              <a:rPr lang="hr-HR" sz="1200" dirty="0">
                <a:solidFill>
                  <a:srgbClr val="FF0000"/>
                </a:solidFill>
              </a:rPr>
              <a:t>||||||||| | ||||||||||| || |||| || || |||||||| |||||| | | |||||||| ||| ||...</a:t>
            </a:r>
          </a:p>
          <a:p>
            <a:r>
              <a:rPr lang="hr-HR" sz="1200" dirty="0">
                <a:solidFill>
                  <a:srgbClr val="FF0000"/>
                </a:solidFill>
              </a:rPr>
              <a:t>tacttgttggtgttggatcgaaccaattggaagacgaatatgctcacatcacttctcattccttacatcttcttc</a:t>
            </a:r>
            <a:r>
              <a:rPr lang="mr-IN" sz="1200" dirty="0">
                <a:solidFill>
                  <a:srgbClr val="FF0000"/>
                </a:solidFill>
              </a:rPr>
              <a:t>…</a:t>
            </a:r>
            <a:endParaRPr lang="hr-HR" sz="1200" dirty="0">
              <a:solidFill>
                <a:srgbClr val="FF0000"/>
              </a:solidFill>
            </a:endParaRP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279400" y="5491608"/>
            <a:ext cx="8644466" cy="116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Parsers return Record objects</a:t>
            </a:r>
          </a:p>
          <a:p>
            <a:r>
              <a:rPr lang="en-US" dirty="0"/>
              <a:t>These objects are defined in </a:t>
            </a:r>
            <a:r>
              <a:rPr lang="en-US" dirty="0" err="1"/>
              <a:t>Bio.Blast.Record</a:t>
            </a:r>
            <a:r>
              <a:rPr lang="en-US" dirty="0"/>
              <a:t> and are quite complete</a:t>
            </a:r>
          </a:p>
          <a:p>
            <a:r>
              <a:rPr lang="en-US" dirty="0"/>
              <a:t>http://</a:t>
            </a:r>
            <a:r>
              <a:rPr lang="en-US" dirty="0" err="1"/>
              <a:t>biopython.org</a:t>
            </a:r>
            <a:r>
              <a:rPr lang="en-US" dirty="0"/>
              <a:t>/DIST/docs/tutorial/Tutorial.pdf#section.7.4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30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08/11/2018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6231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29146</TotalTime>
  <Words>1147</Words>
  <Application>Microsoft Macintosh PowerPoint</Application>
  <PresentationFormat>Affichage à l'écran (4:3)</PresentationFormat>
  <Paragraphs>146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Brix Slab Bold</vt:lpstr>
      <vt:lpstr>Calibri</vt:lpstr>
      <vt:lpstr>Lucida Grande</vt:lpstr>
      <vt:lpstr>Mangal</vt:lpstr>
      <vt:lpstr>Wingdings</vt:lpstr>
      <vt:lpstr>Thème Office</vt:lpstr>
      <vt:lpstr>Présentation PowerPoint</vt:lpstr>
      <vt:lpstr>  Formation CNRS 8 Novembre 2018 Python pour la biologie  </vt:lpstr>
      <vt:lpstr>Qu’est ce que Blast ?</vt:lpstr>
      <vt:lpstr>Running BLAST over the Internet</vt:lpstr>
      <vt:lpstr>Running BLAST over the Internet</vt:lpstr>
      <vt:lpstr>Parsing BLAST output</vt:lpstr>
      <vt:lpstr>Parsing BLAST output (2)</vt:lpstr>
      <vt:lpstr>The BLAST record class (1)</vt:lpstr>
      <vt:lpstr>Présentation PowerPoint</vt:lpstr>
    </vt:vector>
  </TitlesOfParts>
  <Company>UBx1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Microsoft Office User</cp:lastModifiedBy>
  <cp:revision>306</cp:revision>
  <dcterms:created xsi:type="dcterms:W3CDTF">2013-12-13T12:27:54Z</dcterms:created>
  <dcterms:modified xsi:type="dcterms:W3CDTF">2018-11-08T13:49:17Z</dcterms:modified>
</cp:coreProperties>
</file>