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258" r:id="rId4"/>
    <p:sldId id="259" r:id="rId5"/>
    <p:sldId id="261" r:id="rId6"/>
    <p:sldId id="271" r:id="rId7"/>
    <p:sldId id="260" r:id="rId8"/>
    <p:sldId id="268" r:id="rId9"/>
    <p:sldId id="262" r:id="rId10"/>
    <p:sldId id="263" r:id="rId11"/>
    <p:sldId id="264" r:id="rId12"/>
    <p:sldId id="270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  <p14:sldId id="271"/>
          </p14:sldIdLst>
        </p14:section>
        <p14:section name="ESearch: Searching the Entrez databases" id="{AE7EFAF0-B2A5-0145-9179-DF655899554C}">
          <p14:sldIdLst>
            <p14:sldId id="260"/>
            <p14:sldId id="268"/>
          </p14:sldIdLst>
        </p14:section>
        <p14:section name="EPost: Uploading a list of identi ers" id="{053F817D-1E17-EC42-8940-8990BC9892D8}">
          <p14:sldIdLst>
            <p14:sldId id="262"/>
          </p14:sldIdLst>
        </p14:section>
        <p14:section name="ESummary: Retrieving summaries from primary IDs" id="{D382A79F-E5B2-C642-A014-A7C85C3D774F}">
          <p14:sldIdLst>
            <p14:sldId id="263"/>
          </p14:sldIdLst>
        </p14:section>
        <p14:section name="EFetch: Downloading full records from Entrez" id="{5BAED512-980A-9F42-B6DB-A36BCB0C91E4}">
          <p14:sldIdLst>
            <p14:sldId id="264"/>
            <p14:sldId id="270"/>
            <p14:sldId id="272"/>
            <p14:sldId id="273"/>
            <p14:sldId id="274"/>
          </p14:sldIdLst>
        </p14:section>
        <p14:section name="ELink: Searching for related items in NCBI Entrez" id="{65D86FD4-600F-3E4A-931F-87AF1F33DB42}">
          <p14:sldIdLst>
            <p14:sldId id="275"/>
            <p14:sldId id="276"/>
          </p14:sldIdLst>
        </p14:section>
        <p14:section name="EGQuery: Global Query - counts for search terms" id="{73678C64-97CF-0C4C-A57A-8E363BBB1F5A}">
          <p14:sldIdLst>
            <p14:sldId id="265"/>
          </p14:sldIdLst>
        </p14:section>
        <p14:section name="ESpell: Obtaining spelling suggestions" id="{0CDCBFED-0F56-F54E-804B-9EE558BE1BD3}">
          <p14:sldIdLst>
            <p14:sldId id="266"/>
          </p14:sldIdLst>
        </p14:section>
        <p14:section name="Parsing huge Entrez XML les" id="{A2B6C5F3-EC8E-694A-8CE9-2F03C34AFF8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7" autoAdjust="0"/>
    <p:restoredTop sz="96524" autoAdjust="0"/>
  </p:normalViewPr>
  <p:slideViewPr>
    <p:cSldViewPr snapToGrid="0" snapToObjects="1">
      <p:cViewPr varScale="1">
        <p:scale>
          <a:sx n="131" d="100"/>
          <a:sy n="131" d="100"/>
        </p:scale>
        <p:origin x="1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Cpte élève:</a:t>
            </a:r>
            <a:r>
              <a:rPr lang="fr-FR" baseline="0" dirty="0"/>
              <a:t> </a:t>
            </a:r>
            <a:r>
              <a:rPr lang="fr-FR" baseline="0" dirty="0" err="1"/>
              <a:t>padawan</a:t>
            </a:r>
            <a:endParaRPr lang="fr-FR" dirty="0"/>
          </a:p>
          <a:p>
            <a:r>
              <a:rPr lang="fr-FR" dirty="0"/>
              <a:t>Mot de passe:</a:t>
            </a:r>
            <a:r>
              <a:rPr lang="fr-FR" baseline="0" dirty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record["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"].keys()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information stored in this record. One of the most useful is a list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possible search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ESearch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9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Entrez.efetch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="nucleotide", id="186972394",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retmode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="text")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SeqIO.read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handle.close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print(record)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EU490707.1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EU490707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Selenipedium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aequinoctiale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partial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chloroplast.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features: 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('ATTTTTTACGAACCTGTGGAAATTTTTGGTTATGACAATAAATCTAGTTTAGTA...GAA',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IUPACAmbiguousDNA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actual search results are stored as under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"Link” key.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110 items were found under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search.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at the first search result: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"][0]["Link"][0]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'19304878'}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article we searched for, which doesn't help us much, so let's look at the second search result: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"][0]["Link"][1]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'14630660'}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paper, with PubMed ID 14630660, is about the Biopython PDB parser.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loop to print out all PubMed IDs: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for link in record[0]["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print(link["Id"])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19304878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14630660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18689808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17121776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16377612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12368254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9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pelesequod</a:t>
            </a: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</a:p>
          <a:p>
            <a:pPr>
              <a:buSzPct val="90000"/>
            </a:pPr>
            <a:r>
              <a:rPr lang="fr-FR" sz="2400" b="1" baseline="30000" dirty="0"/>
              <a:t>excerferum 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excerferum nuscien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ditione dic tem hiciliciist, con rem aut volest, sedi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: Retrieving summaries from primary 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93766"/>
          </a:xfrm>
        </p:spPr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 retrieves document summaries from a list of primary IDs</a:t>
            </a:r>
          </a:p>
          <a:p>
            <a:r>
              <a:rPr lang="en-US" dirty="0"/>
              <a:t>In Biopython, </a:t>
            </a:r>
            <a:r>
              <a:rPr lang="en-US" dirty="0" err="1"/>
              <a:t>ESummary</a:t>
            </a:r>
            <a:r>
              <a:rPr lang="en-US" dirty="0"/>
              <a:t> is available as </a:t>
            </a:r>
            <a:r>
              <a:rPr lang="en-US" dirty="0" err="1"/>
              <a:t>Bio.Entrez.esummary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76922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Entrez.esummary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id="101660833")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info = record[0]['</a:t>
            </a:r>
            <a:r>
              <a:rPr lang="en-US" sz="1200" dirty="0" err="1"/>
              <a:t>TitleMainList</a:t>
            </a:r>
            <a:r>
              <a:rPr lang="en-US" sz="1200" dirty="0"/>
              <a:t>'][0]</a:t>
            </a:r>
          </a:p>
          <a:p>
            <a:r>
              <a:rPr lang="en-US" sz="1200" dirty="0"/>
              <a:t>&gt;&gt;&gt; print("Journal info\</a:t>
            </a:r>
            <a:r>
              <a:rPr lang="en-US" sz="1200" dirty="0" err="1"/>
              <a:t>nid</a:t>
            </a:r>
            <a:r>
              <a:rPr lang="en-US" sz="1200" dirty="0"/>
              <a:t>: {}\</a:t>
            </a:r>
            <a:r>
              <a:rPr lang="en-US" sz="1200" dirty="0" err="1"/>
              <a:t>nTitle</a:t>
            </a:r>
            <a:r>
              <a:rPr lang="en-US" sz="1200" dirty="0"/>
              <a:t>: {}".format(record[0]["Id"], info["Title"]))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 info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101660833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Title: IEEE transactions on computational imaging.</a:t>
            </a:r>
          </a:p>
        </p:txBody>
      </p:sp>
    </p:spTree>
    <p:extLst>
      <p:ext uri="{BB962C8B-B14F-4D97-AF65-F5344CB8AC3E}">
        <p14:creationId xmlns:p14="http://schemas.microsoft.com/office/powerpoint/2010/main" val="30203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EFetch</a:t>
            </a:r>
            <a:r>
              <a:rPr lang="en-US" dirty="0"/>
              <a:t>: Downloading full records from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1728"/>
            <a:ext cx="8644466" cy="1031911"/>
          </a:xfrm>
        </p:spPr>
        <p:txBody>
          <a:bodyPr/>
          <a:lstStyle/>
          <a:p>
            <a:r>
              <a:rPr lang="en-US" dirty="0"/>
              <a:t>Use when you want to retrieve a full record from </a:t>
            </a:r>
            <a:r>
              <a:rPr lang="en-US" dirty="0" err="1"/>
              <a:t>Entrez</a:t>
            </a:r>
            <a:r>
              <a:rPr lang="en-US" dirty="0"/>
              <a:t>.</a:t>
            </a:r>
          </a:p>
          <a:p>
            <a:r>
              <a:rPr lang="en-US" dirty="0"/>
              <a:t>For most of their databases, the NCBI support several different formats </a:t>
            </a:r>
          </a:p>
          <a:p>
            <a:r>
              <a:rPr lang="en-US" dirty="0"/>
              <a:t>Requires specifying the </a:t>
            </a:r>
            <a:r>
              <a:rPr lang="en-US" dirty="0" err="1"/>
              <a:t>rettype</a:t>
            </a:r>
            <a:r>
              <a:rPr lang="en-US" dirty="0"/>
              <a:t> and/or </a:t>
            </a:r>
            <a:r>
              <a:rPr lang="en-US" dirty="0" err="1"/>
              <a:t>retmode</a:t>
            </a:r>
            <a:r>
              <a:rPr lang="en-US" dirty="0"/>
              <a:t> optional arguments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1261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handle.read</a:t>
            </a:r>
            <a:r>
              <a:rPr lang="en-US" sz="1200" dirty="0"/>
              <a:t>())</a:t>
            </a:r>
          </a:p>
          <a:p>
            <a:r>
              <a:rPr lang="pt-BR" sz="1200" dirty="0"/>
              <a:t>LOCUS EU490707 1302 </a:t>
            </a:r>
            <a:r>
              <a:rPr lang="pt-BR" sz="1200" dirty="0" err="1"/>
              <a:t>bp</a:t>
            </a:r>
            <a:r>
              <a:rPr lang="pt-BR" sz="1200" dirty="0"/>
              <a:t> DNA linear PLN 05-MAY-2008</a:t>
            </a:r>
          </a:p>
          <a:p>
            <a:r>
              <a:rPr lang="pt-BR" sz="1200" dirty="0"/>
              <a:t>DEFINITION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r>
              <a:rPr lang="pt-BR" sz="1200" dirty="0"/>
              <a:t> </a:t>
            </a:r>
            <a:r>
              <a:rPr lang="pt-BR" sz="1200" dirty="0" err="1"/>
              <a:t>maturase</a:t>
            </a:r>
            <a:r>
              <a:rPr lang="pt-BR" sz="1200" dirty="0"/>
              <a:t> </a:t>
            </a:r>
            <a:r>
              <a:rPr lang="pt-BR" sz="1200" dirty="0" err="1"/>
              <a:t>K</a:t>
            </a:r>
            <a:r>
              <a:rPr lang="pt-BR" sz="1200" dirty="0"/>
              <a:t> (</a:t>
            </a:r>
            <a:r>
              <a:rPr lang="pt-BR" sz="1200" dirty="0" err="1"/>
              <a:t>matK</a:t>
            </a:r>
            <a:r>
              <a:rPr lang="pt-BR" sz="1200" dirty="0"/>
              <a:t>) gene,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cds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chloroplast</a:t>
            </a:r>
            <a:r>
              <a:rPr lang="pt-BR" sz="1200" dirty="0"/>
              <a:t>.</a:t>
            </a:r>
          </a:p>
          <a:p>
            <a:r>
              <a:rPr lang="pt-BR" sz="1200" dirty="0"/>
              <a:t>ACCESSION EU490707</a:t>
            </a:r>
          </a:p>
          <a:p>
            <a:r>
              <a:rPr lang="pt-BR" sz="1200" dirty="0"/>
              <a:t>VERSION EU490707.1 GI:186972394</a:t>
            </a:r>
          </a:p>
          <a:p>
            <a:r>
              <a:rPr lang="pt-BR" sz="1200" dirty="0"/>
              <a:t>KEYWORDS .</a:t>
            </a:r>
          </a:p>
          <a:p>
            <a:r>
              <a:rPr lang="pt-BR" sz="1200" dirty="0"/>
              <a:t>SOURCE </a:t>
            </a:r>
            <a:r>
              <a:rPr lang="pt-BR" sz="1200" dirty="0" err="1"/>
              <a:t>chloroplast</a:t>
            </a:r>
            <a:r>
              <a:rPr lang="pt-BR" sz="1200" dirty="0"/>
              <a:t>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/>
              <a:t>ORGANISM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 err="1"/>
              <a:t>Eukaryota</a:t>
            </a:r>
            <a:r>
              <a:rPr lang="pt-BR" sz="1200" dirty="0"/>
              <a:t>; </a:t>
            </a:r>
            <a:r>
              <a:rPr lang="pt-BR" sz="1200" dirty="0" err="1"/>
              <a:t>Viridiplantae</a:t>
            </a:r>
            <a:r>
              <a:rPr lang="pt-BR" sz="1200" dirty="0"/>
              <a:t>; </a:t>
            </a:r>
            <a:r>
              <a:rPr lang="pt-BR" sz="1200" dirty="0" err="1"/>
              <a:t>Streptophyta</a:t>
            </a:r>
            <a:r>
              <a:rPr lang="pt-BR" sz="1200" dirty="0"/>
              <a:t>; </a:t>
            </a:r>
            <a:r>
              <a:rPr lang="pt-BR" sz="1200" dirty="0" err="1"/>
              <a:t>Embryophyta</a:t>
            </a:r>
            <a:r>
              <a:rPr lang="pt-BR" sz="1200" dirty="0"/>
              <a:t>; </a:t>
            </a:r>
            <a:r>
              <a:rPr lang="pt-BR" sz="1200" dirty="0" err="1"/>
              <a:t>Tracheophyta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Spermatophyta</a:t>
            </a:r>
            <a:r>
              <a:rPr lang="pt-BR" sz="1200" dirty="0"/>
              <a:t>; </a:t>
            </a:r>
            <a:r>
              <a:rPr lang="pt-BR" sz="1200" dirty="0" err="1"/>
              <a:t>Magnoliophyta</a:t>
            </a:r>
            <a:r>
              <a:rPr lang="pt-BR" sz="1200" dirty="0"/>
              <a:t>; </a:t>
            </a:r>
            <a:r>
              <a:rPr lang="pt-BR" sz="1200" dirty="0" err="1"/>
              <a:t>Liliopsida</a:t>
            </a:r>
            <a:r>
              <a:rPr lang="pt-BR" sz="1200" dirty="0"/>
              <a:t>; </a:t>
            </a:r>
            <a:r>
              <a:rPr lang="pt-BR" sz="1200" dirty="0" err="1"/>
              <a:t>Asparagales</a:t>
            </a:r>
            <a:r>
              <a:rPr lang="pt-BR" sz="1200" dirty="0"/>
              <a:t>; </a:t>
            </a:r>
            <a:r>
              <a:rPr lang="pt-BR" sz="1200" dirty="0" err="1"/>
              <a:t>Orchidaceae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Cypripedioideae</a:t>
            </a:r>
            <a:r>
              <a:rPr lang="pt-BR" sz="1200" dirty="0"/>
              <a:t>; </a:t>
            </a:r>
            <a:r>
              <a:rPr lang="pt-BR" sz="1200" dirty="0" err="1"/>
              <a:t>Selenipedium</a:t>
            </a:r>
            <a:r>
              <a:rPr lang="pt-BR" sz="1200" dirty="0"/>
              <a:t>.</a:t>
            </a:r>
          </a:p>
          <a:p>
            <a:r>
              <a:rPr lang="pt-BR" sz="1200" dirty="0"/>
              <a:t>REFERENCE 1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  <a:p>
            <a:r>
              <a:rPr lang="pt-BR" sz="1200" dirty="0" err="1"/>
              <a:t>Endara,C.L</a:t>
            </a:r>
            <a:r>
              <a:rPr lang="pt-BR" sz="1200" dirty="0"/>
              <a:t>., </a:t>
            </a:r>
            <a:r>
              <a:rPr lang="pt-BR" sz="1200" dirty="0" err="1"/>
              <a:t>Williams,N.H</a:t>
            </a:r>
            <a:r>
              <a:rPr lang="pt-BR" sz="1200" dirty="0"/>
              <a:t>.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Moore,M.J</a:t>
            </a:r>
            <a:r>
              <a:rPr lang="pt-BR" sz="1200" dirty="0"/>
              <a:t>.</a:t>
            </a:r>
          </a:p>
          <a:p>
            <a:r>
              <a:rPr lang="pt-BR" sz="1200" dirty="0"/>
              <a:t>TITLE </a:t>
            </a:r>
            <a:r>
              <a:rPr lang="pt-BR" sz="1200" dirty="0" err="1"/>
              <a:t>Phylogenetic</a:t>
            </a:r>
            <a:r>
              <a:rPr lang="pt-BR" sz="1200" dirty="0"/>
              <a:t> </a:t>
            </a:r>
            <a:r>
              <a:rPr lang="pt-BR" sz="1200" dirty="0" err="1"/>
              <a:t>utility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ycf1 in </a:t>
            </a:r>
            <a:r>
              <a:rPr lang="pt-BR" sz="1200" dirty="0" err="1"/>
              <a:t>orchids</a:t>
            </a:r>
            <a:endParaRPr lang="pt-BR" sz="1200" dirty="0"/>
          </a:p>
          <a:p>
            <a:r>
              <a:rPr lang="pt-BR" sz="1200" dirty="0"/>
              <a:t>JOURNAL </a:t>
            </a:r>
            <a:r>
              <a:rPr lang="pt-BR" sz="1200" dirty="0" err="1"/>
              <a:t>Unpublished</a:t>
            </a:r>
            <a:endParaRPr lang="pt-BR" sz="1200" dirty="0"/>
          </a:p>
          <a:p>
            <a:r>
              <a:rPr lang="pt-BR" sz="1200" dirty="0"/>
              <a:t>REFERENCE 2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</p:txBody>
      </p:sp>
    </p:spTree>
    <p:extLst>
      <p:ext uri="{BB962C8B-B14F-4D97-AF65-F5344CB8AC3E}">
        <p14:creationId xmlns:p14="http://schemas.microsoft.com/office/powerpoint/2010/main" val="34491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186972394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4339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TITLE Direct Submission</a:t>
            </a:r>
          </a:p>
          <a:p>
            <a:r>
              <a:rPr lang="en-US" sz="1200" dirty="0"/>
              <a:t>JOURNAL Submitted (14-FEB-2008) Department of Botany, University of</a:t>
            </a:r>
          </a:p>
          <a:p>
            <a:r>
              <a:rPr lang="en-US" sz="1200" dirty="0"/>
              <a:t>Florida, 220 Bartram Hall, Gainesville, FL 32611-8526, USA</a:t>
            </a:r>
          </a:p>
          <a:p>
            <a:r>
              <a:rPr lang="en-US" sz="1200" dirty="0"/>
              <a:t>FEATURES Location/Qualifiers</a:t>
            </a:r>
          </a:p>
          <a:p>
            <a:r>
              <a:rPr lang="en-US" sz="1200" dirty="0"/>
              <a:t>source 1..1302</a:t>
            </a:r>
          </a:p>
          <a:p>
            <a:r>
              <a:rPr lang="en-US" sz="1200" dirty="0"/>
              <a:t>/organism="</a:t>
            </a:r>
            <a:r>
              <a:rPr lang="en-US" sz="1200" dirty="0" err="1"/>
              <a:t>Selenipedium</a:t>
            </a:r>
            <a:r>
              <a:rPr lang="en-US" sz="1200" dirty="0"/>
              <a:t> </a:t>
            </a:r>
            <a:r>
              <a:rPr lang="en-US" sz="1200" dirty="0" err="1"/>
              <a:t>aequinoctiale</a:t>
            </a:r>
            <a:r>
              <a:rPr lang="en-US" sz="1200" dirty="0"/>
              <a:t>"</a:t>
            </a:r>
          </a:p>
          <a:p>
            <a:r>
              <a:rPr lang="en-US" sz="1200" dirty="0"/>
              <a:t>/organelle="</a:t>
            </a:r>
            <a:r>
              <a:rPr lang="en-US" sz="1200" dirty="0" err="1"/>
              <a:t>plastid:chloroplast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mol_type</a:t>
            </a:r>
            <a:r>
              <a:rPr lang="en-US" sz="1200" dirty="0"/>
              <a:t>="genomic DNA"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specimen_voucher</a:t>
            </a:r>
            <a:r>
              <a:rPr lang="en-US" sz="1200" dirty="0"/>
              <a:t>="</a:t>
            </a:r>
            <a:r>
              <a:rPr lang="en-US" sz="1200" dirty="0" err="1"/>
              <a:t>FLAS:Blanco</a:t>
            </a:r>
            <a:r>
              <a:rPr lang="en-US" sz="1200" dirty="0"/>
              <a:t> 2475"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="taxon:256374"</a:t>
            </a:r>
          </a:p>
          <a:p>
            <a:r>
              <a:rPr lang="en-US" sz="1200" dirty="0"/>
              <a:t>gene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CDS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codon_start</a:t>
            </a:r>
            <a:r>
              <a:rPr lang="en-US" sz="1200" dirty="0"/>
              <a:t>=1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transl_table</a:t>
            </a:r>
            <a:r>
              <a:rPr lang="en-US" sz="1200" dirty="0"/>
              <a:t>=11</a:t>
            </a:r>
          </a:p>
          <a:p>
            <a:r>
              <a:rPr lang="en-US" sz="1200" dirty="0"/>
              <a:t>/product="</a:t>
            </a:r>
            <a:r>
              <a:rPr lang="en-US" sz="1200" dirty="0" err="1"/>
              <a:t>maturase</a:t>
            </a:r>
            <a:r>
              <a:rPr lang="en-US" sz="1200" dirty="0"/>
              <a:t> K"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protein_id</a:t>
            </a:r>
            <a:r>
              <a:rPr lang="en-US" sz="1200" dirty="0"/>
              <a:t>="ACC99456.1"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="GI:186972395"</a:t>
            </a:r>
          </a:p>
          <a:p>
            <a:r>
              <a:rPr lang="en-US" sz="1200" dirty="0"/>
              <a:t>/translation="IFYEPVEIFGYDNKSSLVLVKRLITRMYQQNFLISSVNDSNQKG</a:t>
            </a:r>
          </a:p>
          <a:p>
            <a:r>
              <a:rPr lang="en-US" sz="1200" dirty="0"/>
              <a:t>FWGHKHFFSSHFSSQMVSEGFGVILEIPFSSQLVSSLEEKKIPKYQNLRSIHSIFPFL</a:t>
            </a:r>
          </a:p>
          <a:p>
            <a:r>
              <a:rPr lang="en-US" sz="1200" dirty="0"/>
              <a:t>EDKFLHLNYVSDLLIPHPIHLEILVQILQCRIKDVPSLHLLRLLFHEYHNLNSLITSK</a:t>
            </a:r>
          </a:p>
          <a:p>
            <a:r>
              <a:rPr lang="en-US" sz="1200" dirty="0"/>
              <a:t>KFIYAFSKRKKRFLWLLYNSYVYECEYLFQFLRKQSSYLRSTSSGVFLERTHLYVKIE</a:t>
            </a:r>
          </a:p>
        </p:txBody>
      </p:sp>
    </p:spTree>
    <p:extLst>
      <p:ext uri="{BB962C8B-B14F-4D97-AF65-F5344CB8AC3E}">
        <p14:creationId xmlns:p14="http://schemas.microsoft.com/office/powerpoint/2010/main" val="32996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186972394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64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5201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/>
              <a:t>HLLVVCCNSFQRILCFLKDPFMHYVRYQGKAILASKGTLILMKKWKFHLVNFWQSYFH</a:t>
            </a:r>
          </a:p>
          <a:p>
            <a:r>
              <a:rPr lang="nl-NL" sz="1200" dirty="0"/>
              <a:t>FWSQPYRIHIKQLSNYSFSFLGYFSSVLENHLVVRNQMLENSFIINLLTKKFDTIAPV</a:t>
            </a:r>
          </a:p>
          <a:p>
            <a:r>
              <a:rPr lang="nl-NL" sz="1200" dirty="0"/>
              <a:t>ISLIGSLSKAQFCTVLGHPISKPIWTDFSDSDILDRFCRICRNLCRYHSGSSKKQVLY</a:t>
            </a:r>
          </a:p>
          <a:p>
            <a:r>
              <a:rPr lang="nl-NL" sz="1200" dirty="0"/>
              <a:t>RIKYILRLSCARTLARKHKSTVRTFMRRLGSGLLEEFFMEEE"</a:t>
            </a:r>
          </a:p>
          <a:p>
            <a:r>
              <a:rPr lang="nl-NL" sz="1200" dirty="0"/>
              <a:t>ORIGIN</a:t>
            </a:r>
          </a:p>
          <a:p>
            <a:r>
              <a:rPr lang="nl-NL" sz="1200" dirty="0"/>
              <a:t>1 </a:t>
            </a:r>
            <a:r>
              <a:rPr lang="nl-NL" sz="1200" dirty="0" err="1"/>
              <a:t>attttttacg</a:t>
            </a:r>
            <a:r>
              <a:rPr lang="nl-NL" sz="1200" dirty="0"/>
              <a:t> </a:t>
            </a:r>
            <a:r>
              <a:rPr lang="nl-NL" sz="1200" dirty="0" err="1"/>
              <a:t>aacctgtgga</a:t>
            </a:r>
            <a:r>
              <a:rPr lang="nl-NL" sz="1200" dirty="0"/>
              <a:t> </a:t>
            </a:r>
            <a:r>
              <a:rPr lang="nl-NL" sz="1200" dirty="0" err="1"/>
              <a:t>aatttttggt</a:t>
            </a:r>
            <a:r>
              <a:rPr lang="nl-NL" sz="1200" dirty="0"/>
              <a:t> </a:t>
            </a:r>
            <a:r>
              <a:rPr lang="nl-NL" sz="1200" dirty="0" err="1"/>
              <a:t>tatgacaata</a:t>
            </a:r>
            <a:r>
              <a:rPr lang="nl-NL" sz="1200" dirty="0"/>
              <a:t> </a:t>
            </a:r>
            <a:r>
              <a:rPr lang="nl-NL" sz="1200" dirty="0" err="1"/>
              <a:t>aatctagttt</a:t>
            </a:r>
            <a:r>
              <a:rPr lang="nl-NL" sz="1200" dirty="0"/>
              <a:t> </a:t>
            </a:r>
            <a:r>
              <a:rPr lang="nl-NL" sz="1200" dirty="0" err="1"/>
              <a:t>agtacttgtg</a:t>
            </a:r>
            <a:endParaRPr lang="nl-NL" sz="1200" dirty="0"/>
          </a:p>
          <a:p>
            <a:r>
              <a:rPr lang="nl-NL" sz="1200" dirty="0"/>
              <a:t>61 </a:t>
            </a:r>
            <a:r>
              <a:rPr lang="nl-NL" sz="1200" dirty="0" err="1"/>
              <a:t>aaacgtttaa</a:t>
            </a:r>
            <a:r>
              <a:rPr lang="nl-NL" sz="1200" dirty="0"/>
              <a:t> </a:t>
            </a:r>
            <a:r>
              <a:rPr lang="nl-NL" sz="1200" dirty="0" err="1"/>
              <a:t>ttactcgaat</a:t>
            </a:r>
            <a:r>
              <a:rPr lang="nl-NL" sz="1200" dirty="0"/>
              <a:t> </a:t>
            </a:r>
            <a:r>
              <a:rPr lang="nl-NL" sz="1200" dirty="0" err="1"/>
              <a:t>gtatcaacag</a:t>
            </a:r>
            <a:r>
              <a:rPr lang="nl-NL" sz="1200" dirty="0"/>
              <a:t> </a:t>
            </a:r>
            <a:r>
              <a:rPr lang="nl-NL" sz="1200" dirty="0" err="1"/>
              <a:t>aattttttga</a:t>
            </a:r>
            <a:r>
              <a:rPr lang="nl-NL" sz="1200" dirty="0"/>
              <a:t> </a:t>
            </a:r>
            <a:r>
              <a:rPr lang="nl-NL" sz="1200" dirty="0" err="1"/>
              <a:t>tttcttcggt</a:t>
            </a:r>
            <a:r>
              <a:rPr lang="nl-NL" sz="1200" dirty="0"/>
              <a:t> </a:t>
            </a:r>
            <a:r>
              <a:rPr lang="nl-NL" sz="1200" dirty="0" err="1"/>
              <a:t>taatgattct</a:t>
            </a:r>
            <a:endParaRPr lang="nl-NL" sz="1200" dirty="0"/>
          </a:p>
          <a:p>
            <a:r>
              <a:rPr lang="nl-NL" sz="1200" dirty="0"/>
              <a:t>121 </a:t>
            </a:r>
            <a:r>
              <a:rPr lang="nl-NL" sz="1200" dirty="0" err="1"/>
              <a:t>aaccaaaaag</a:t>
            </a:r>
            <a:r>
              <a:rPr lang="nl-NL" sz="1200" dirty="0"/>
              <a:t> </a:t>
            </a:r>
            <a:r>
              <a:rPr lang="nl-NL" sz="1200" dirty="0" err="1"/>
              <a:t>gattttgggg</a:t>
            </a:r>
            <a:r>
              <a:rPr lang="nl-NL" sz="1200" dirty="0"/>
              <a:t> </a:t>
            </a:r>
            <a:r>
              <a:rPr lang="nl-NL" sz="1200" dirty="0" err="1"/>
              <a:t>gcacaagcat</a:t>
            </a:r>
            <a:r>
              <a:rPr lang="nl-NL" sz="1200" dirty="0"/>
              <a:t> </a:t>
            </a:r>
            <a:r>
              <a:rPr lang="nl-NL" sz="1200" dirty="0" err="1"/>
              <a:t>tttttttctt</a:t>
            </a:r>
            <a:r>
              <a:rPr lang="nl-NL" sz="1200" dirty="0"/>
              <a:t> </a:t>
            </a:r>
            <a:r>
              <a:rPr lang="nl-NL" sz="1200" dirty="0" err="1"/>
              <a:t>ctcatttttc</a:t>
            </a:r>
            <a:r>
              <a:rPr lang="nl-NL" sz="1200" dirty="0"/>
              <a:t> </a:t>
            </a:r>
            <a:r>
              <a:rPr lang="nl-NL" sz="1200" dirty="0" err="1"/>
              <a:t>ttctcaaatg</a:t>
            </a:r>
            <a:endParaRPr lang="nl-NL" sz="1200" dirty="0"/>
          </a:p>
          <a:p>
            <a:r>
              <a:rPr lang="nl-NL" sz="1200" dirty="0"/>
              <a:t>181 </a:t>
            </a:r>
            <a:r>
              <a:rPr lang="nl-NL" sz="1200" dirty="0" err="1"/>
              <a:t>gtatcagaag</a:t>
            </a:r>
            <a:r>
              <a:rPr lang="nl-NL" sz="1200" dirty="0"/>
              <a:t> </a:t>
            </a:r>
            <a:r>
              <a:rPr lang="nl-NL" sz="1200" dirty="0" err="1"/>
              <a:t>gttttggagt</a:t>
            </a:r>
            <a:r>
              <a:rPr lang="nl-NL" sz="1200" dirty="0"/>
              <a:t> </a:t>
            </a:r>
            <a:r>
              <a:rPr lang="nl-NL" sz="1200" dirty="0" err="1"/>
              <a:t>cattctggaa</a:t>
            </a:r>
            <a:r>
              <a:rPr lang="nl-NL" sz="1200" dirty="0"/>
              <a:t> </a:t>
            </a:r>
            <a:r>
              <a:rPr lang="nl-NL" sz="1200" dirty="0" err="1"/>
              <a:t>attccattct</a:t>
            </a:r>
            <a:r>
              <a:rPr lang="nl-NL" sz="1200" dirty="0"/>
              <a:t> </a:t>
            </a:r>
            <a:r>
              <a:rPr lang="nl-NL" sz="1200" dirty="0" err="1"/>
              <a:t>cgtcgcaatt</a:t>
            </a:r>
            <a:r>
              <a:rPr lang="nl-NL" sz="1200" dirty="0"/>
              <a:t> </a:t>
            </a:r>
            <a:r>
              <a:rPr lang="nl-NL" sz="1200" dirty="0" err="1"/>
              <a:t>agtatcttct</a:t>
            </a:r>
            <a:endParaRPr lang="nl-NL" sz="1200" dirty="0"/>
          </a:p>
          <a:p>
            <a:r>
              <a:rPr lang="nl-NL" sz="1200" dirty="0"/>
              <a:t>241 </a:t>
            </a:r>
            <a:r>
              <a:rPr lang="nl-NL" sz="1200" dirty="0" err="1"/>
              <a:t>cttgaagaaa</a:t>
            </a:r>
            <a:r>
              <a:rPr lang="nl-NL" sz="1200" dirty="0"/>
              <a:t> </a:t>
            </a:r>
            <a:r>
              <a:rPr lang="nl-NL" sz="1200" dirty="0" err="1"/>
              <a:t>aaaaaatacc</a:t>
            </a:r>
            <a:r>
              <a:rPr lang="nl-NL" sz="1200" dirty="0"/>
              <a:t> </a:t>
            </a:r>
            <a:r>
              <a:rPr lang="nl-NL" sz="1200" dirty="0" err="1"/>
              <a:t>aaaatatcag</a:t>
            </a:r>
            <a:r>
              <a:rPr lang="nl-NL" sz="1200" dirty="0"/>
              <a:t> </a:t>
            </a:r>
            <a:r>
              <a:rPr lang="nl-NL" sz="1200" dirty="0" err="1"/>
              <a:t>aatttacgat</a:t>
            </a:r>
            <a:r>
              <a:rPr lang="nl-NL" sz="1200" dirty="0"/>
              <a:t> </a:t>
            </a:r>
            <a:r>
              <a:rPr lang="nl-NL" sz="1200" dirty="0" err="1"/>
              <a:t>ctattcattc</a:t>
            </a:r>
            <a:r>
              <a:rPr lang="nl-NL" sz="1200" dirty="0"/>
              <a:t> </a:t>
            </a:r>
            <a:r>
              <a:rPr lang="nl-NL" sz="1200" dirty="0" err="1"/>
              <a:t>aatatttccc</a:t>
            </a:r>
            <a:endParaRPr lang="nl-NL" sz="1200" dirty="0"/>
          </a:p>
          <a:p>
            <a:r>
              <a:rPr lang="nl-NL" sz="1200" dirty="0"/>
              <a:t>301 </a:t>
            </a:r>
            <a:r>
              <a:rPr lang="nl-NL" sz="1200" dirty="0" err="1"/>
              <a:t>tttttagaag</a:t>
            </a:r>
            <a:r>
              <a:rPr lang="nl-NL" sz="1200" dirty="0"/>
              <a:t> </a:t>
            </a:r>
            <a:r>
              <a:rPr lang="nl-NL" sz="1200" dirty="0" err="1"/>
              <a:t>acaaattttt</a:t>
            </a:r>
            <a:r>
              <a:rPr lang="nl-NL" sz="1200" dirty="0"/>
              <a:t> </a:t>
            </a:r>
            <a:r>
              <a:rPr lang="nl-NL" sz="1200" dirty="0" err="1"/>
              <a:t>acatttgaat</a:t>
            </a:r>
            <a:r>
              <a:rPr lang="nl-NL" sz="1200" dirty="0"/>
              <a:t> </a:t>
            </a:r>
            <a:r>
              <a:rPr lang="nl-NL" sz="1200" dirty="0" err="1"/>
              <a:t>tatgtgtcag</a:t>
            </a:r>
            <a:r>
              <a:rPr lang="nl-NL" sz="1200" dirty="0"/>
              <a:t> </a:t>
            </a:r>
            <a:r>
              <a:rPr lang="nl-NL" sz="1200" dirty="0" err="1"/>
              <a:t>atctactaat</a:t>
            </a:r>
            <a:r>
              <a:rPr lang="nl-NL" sz="1200" dirty="0"/>
              <a:t> </a:t>
            </a:r>
            <a:r>
              <a:rPr lang="nl-NL" sz="1200" dirty="0" err="1"/>
              <a:t>accccatccc</a:t>
            </a:r>
            <a:endParaRPr lang="nl-NL" sz="1200" dirty="0"/>
          </a:p>
          <a:p>
            <a:r>
              <a:rPr lang="nl-NL" sz="1200" dirty="0"/>
              <a:t>361 </a:t>
            </a:r>
            <a:r>
              <a:rPr lang="nl-NL" sz="1200" dirty="0" err="1"/>
              <a:t>atccatctgg</a:t>
            </a:r>
            <a:r>
              <a:rPr lang="nl-NL" sz="1200" dirty="0"/>
              <a:t> </a:t>
            </a:r>
            <a:r>
              <a:rPr lang="nl-NL" sz="1200" dirty="0" err="1"/>
              <a:t>aaatcttggt</a:t>
            </a:r>
            <a:r>
              <a:rPr lang="nl-NL" sz="1200" dirty="0"/>
              <a:t> </a:t>
            </a:r>
            <a:r>
              <a:rPr lang="nl-NL" sz="1200" dirty="0" err="1"/>
              <a:t>tcaaatcctt</a:t>
            </a:r>
            <a:r>
              <a:rPr lang="nl-NL" sz="1200" dirty="0"/>
              <a:t> </a:t>
            </a:r>
            <a:r>
              <a:rPr lang="nl-NL" sz="1200" dirty="0" err="1"/>
              <a:t>caatgccgga</a:t>
            </a:r>
            <a:r>
              <a:rPr lang="nl-NL" sz="1200" dirty="0"/>
              <a:t> </a:t>
            </a:r>
            <a:r>
              <a:rPr lang="nl-NL" sz="1200" dirty="0" err="1"/>
              <a:t>tcaaggatgt</a:t>
            </a:r>
            <a:r>
              <a:rPr lang="nl-NL" sz="1200" dirty="0"/>
              <a:t> </a:t>
            </a:r>
            <a:r>
              <a:rPr lang="nl-NL" sz="1200" dirty="0" err="1"/>
              <a:t>tccttctttg</a:t>
            </a:r>
            <a:endParaRPr lang="nl-NL" sz="1200" dirty="0"/>
          </a:p>
          <a:p>
            <a:r>
              <a:rPr lang="nl-NL" sz="1200" dirty="0"/>
              <a:t>421 </a:t>
            </a:r>
            <a:r>
              <a:rPr lang="nl-NL" sz="1200" dirty="0" err="1"/>
              <a:t>catttattgc</a:t>
            </a:r>
            <a:r>
              <a:rPr lang="nl-NL" sz="1200" dirty="0"/>
              <a:t> </a:t>
            </a:r>
            <a:r>
              <a:rPr lang="nl-NL" sz="1200" dirty="0" err="1"/>
              <a:t>gattgctttt</a:t>
            </a:r>
            <a:r>
              <a:rPr lang="nl-NL" sz="1200" dirty="0"/>
              <a:t> </a:t>
            </a:r>
            <a:r>
              <a:rPr lang="nl-NL" sz="1200" dirty="0" err="1"/>
              <a:t>ccacgaatat</a:t>
            </a:r>
            <a:r>
              <a:rPr lang="nl-NL" sz="1200" dirty="0"/>
              <a:t> </a:t>
            </a:r>
            <a:r>
              <a:rPr lang="nl-NL" sz="1200" dirty="0" err="1"/>
              <a:t>cataatttga</a:t>
            </a:r>
            <a:r>
              <a:rPr lang="nl-NL" sz="1200" dirty="0"/>
              <a:t> </a:t>
            </a:r>
            <a:r>
              <a:rPr lang="nl-NL" sz="1200" dirty="0" err="1"/>
              <a:t>atagtctcat</a:t>
            </a:r>
            <a:r>
              <a:rPr lang="nl-NL" sz="1200" dirty="0"/>
              <a:t> </a:t>
            </a:r>
            <a:r>
              <a:rPr lang="nl-NL" sz="1200" dirty="0" err="1"/>
              <a:t>tacttcaaag</a:t>
            </a:r>
            <a:endParaRPr lang="nl-NL" sz="1200" dirty="0"/>
          </a:p>
          <a:p>
            <a:r>
              <a:rPr lang="nl-NL" sz="1200" dirty="0"/>
              <a:t>481 </a:t>
            </a:r>
            <a:r>
              <a:rPr lang="nl-NL" sz="1200" dirty="0" err="1"/>
              <a:t>aaattcattt</a:t>
            </a:r>
            <a:r>
              <a:rPr lang="nl-NL" sz="1200" dirty="0"/>
              <a:t> </a:t>
            </a:r>
            <a:r>
              <a:rPr lang="nl-NL" sz="1200" dirty="0" err="1"/>
              <a:t>acgccttttc</a:t>
            </a:r>
            <a:r>
              <a:rPr lang="nl-NL" sz="1200" dirty="0"/>
              <a:t> </a:t>
            </a:r>
            <a:r>
              <a:rPr lang="nl-NL" sz="1200" dirty="0" err="1"/>
              <a:t>aaaaagaaag</a:t>
            </a:r>
            <a:r>
              <a:rPr lang="nl-NL" sz="1200" dirty="0"/>
              <a:t> </a:t>
            </a:r>
            <a:r>
              <a:rPr lang="nl-NL" sz="1200" dirty="0" err="1"/>
              <a:t>aaaagattcc</a:t>
            </a:r>
            <a:r>
              <a:rPr lang="nl-NL" sz="1200" dirty="0"/>
              <a:t> </a:t>
            </a:r>
            <a:r>
              <a:rPr lang="nl-NL" sz="1200" dirty="0" err="1"/>
              <a:t>tttggttact</a:t>
            </a:r>
            <a:r>
              <a:rPr lang="nl-NL" sz="1200" dirty="0"/>
              <a:t> </a:t>
            </a:r>
            <a:r>
              <a:rPr lang="nl-NL" sz="1200" dirty="0" err="1"/>
              <a:t>atataattct</a:t>
            </a:r>
            <a:endParaRPr lang="nl-NL" sz="1200" dirty="0"/>
          </a:p>
          <a:p>
            <a:r>
              <a:rPr lang="nl-NL" sz="1200" dirty="0"/>
              <a:t>541 </a:t>
            </a:r>
            <a:r>
              <a:rPr lang="nl-NL" sz="1200" dirty="0" err="1"/>
              <a:t>tatgtatatg</a:t>
            </a:r>
            <a:r>
              <a:rPr lang="nl-NL" sz="1200" dirty="0"/>
              <a:t> </a:t>
            </a:r>
            <a:r>
              <a:rPr lang="nl-NL" sz="1200" dirty="0" err="1"/>
              <a:t>aatgcgaata</a:t>
            </a:r>
            <a:r>
              <a:rPr lang="nl-NL" sz="1200" dirty="0"/>
              <a:t> </a:t>
            </a:r>
            <a:r>
              <a:rPr lang="nl-NL" sz="1200" dirty="0" err="1"/>
              <a:t>tctattccag</a:t>
            </a:r>
            <a:r>
              <a:rPr lang="nl-NL" sz="1200" dirty="0"/>
              <a:t> </a:t>
            </a:r>
            <a:r>
              <a:rPr lang="nl-NL" sz="1200" dirty="0" err="1"/>
              <a:t>tttcttcgta</a:t>
            </a:r>
            <a:r>
              <a:rPr lang="nl-NL" sz="1200" dirty="0"/>
              <a:t> </a:t>
            </a:r>
            <a:r>
              <a:rPr lang="nl-NL" sz="1200" dirty="0" err="1"/>
              <a:t>aacagtcttc</a:t>
            </a:r>
            <a:r>
              <a:rPr lang="nl-NL" sz="1200" dirty="0"/>
              <a:t> </a:t>
            </a:r>
            <a:r>
              <a:rPr lang="nl-NL" sz="1200" dirty="0" err="1"/>
              <a:t>ttatttacga</a:t>
            </a:r>
            <a:endParaRPr lang="nl-NL" sz="1200" dirty="0"/>
          </a:p>
          <a:p>
            <a:r>
              <a:rPr lang="nl-NL" sz="1200" dirty="0"/>
              <a:t>601 </a:t>
            </a:r>
            <a:r>
              <a:rPr lang="nl-NL" sz="1200" dirty="0" err="1"/>
              <a:t>tcaacatctt</a:t>
            </a:r>
            <a:r>
              <a:rPr lang="nl-NL" sz="1200" dirty="0"/>
              <a:t> </a:t>
            </a:r>
            <a:r>
              <a:rPr lang="nl-NL" sz="1200" dirty="0" err="1"/>
              <a:t>ctggagtctt</a:t>
            </a:r>
            <a:r>
              <a:rPr lang="nl-NL" sz="1200" dirty="0"/>
              <a:t> </a:t>
            </a:r>
            <a:r>
              <a:rPr lang="nl-NL" sz="1200" dirty="0" err="1"/>
              <a:t>tcttgagcga</a:t>
            </a:r>
            <a:r>
              <a:rPr lang="nl-NL" sz="1200" dirty="0"/>
              <a:t> </a:t>
            </a:r>
            <a:r>
              <a:rPr lang="nl-NL" sz="1200" dirty="0" err="1"/>
              <a:t>acacatttat</a:t>
            </a:r>
            <a:r>
              <a:rPr lang="nl-NL" sz="1200" dirty="0"/>
              <a:t> </a:t>
            </a:r>
            <a:r>
              <a:rPr lang="nl-NL" sz="1200" dirty="0" err="1"/>
              <a:t>atgtaaaaat</a:t>
            </a:r>
            <a:r>
              <a:rPr lang="nl-NL" sz="1200" dirty="0"/>
              <a:t> </a:t>
            </a:r>
            <a:r>
              <a:rPr lang="nl-NL" sz="1200" dirty="0" err="1"/>
              <a:t>agaacatctt</a:t>
            </a:r>
            <a:endParaRPr lang="nl-NL" sz="1200" dirty="0"/>
          </a:p>
          <a:p>
            <a:r>
              <a:rPr lang="nl-NL" sz="1200" dirty="0"/>
              <a:t>661 </a:t>
            </a:r>
            <a:r>
              <a:rPr lang="nl-NL" sz="1200" dirty="0" err="1"/>
              <a:t>ctagtagtgt</a:t>
            </a:r>
            <a:r>
              <a:rPr lang="nl-NL" sz="1200" dirty="0"/>
              <a:t> </a:t>
            </a:r>
            <a:r>
              <a:rPr lang="nl-NL" sz="1200" dirty="0" err="1"/>
              <a:t>gttgtaattc</a:t>
            </a:r>
            <a:r>
              <a:rPr lang="nl-NL" sz="1200" dirty="0"/>
              <a:t> </a:t>
            </a:r>
            <a:r>
              <a:rPr lang="nl-NL" sz="1200" dirty="0" err="1"/>
              <a:t>ttttcagagg</a:t>
            </a:r>
            <a:r>
              <a:rPr lang="nl-NL" sz="1200" dirty="0"/>
              <a:t> </a:t>
            </a:r>
            <a:r>
              <a:rPr lang="nl-NL" sz="1200" dirty="0" err="1"/>
              <a:t>atcctatgct</a:t>
            </a:r>
            <a:r>
              <a:rPr lang="nl-NL" sz="1200" dirty="0"/>
              <a:t> </a:t>
            </a:r>
            <a:r>
              <a:rPr lang="nl-NL" sz="1200" dirty="0" err="1"/>
              <a:t>ttctcaagga</a:t>
            </a:r>
            <a:r>
              <a:rPr lang="nl-NL" sz="1200" dirty="0"/>
              <a:t> </a:t>
            </a:r>
            <a:r>
              <a:rPr lang="nl-NL" sz="1200" dirty="0" err="1"/>
              <a:t>tcctttcatg</a:t>
            </a:r>
            <a:endParaRPr lang="nl-NL" sz="1200" dirty="0"/>
          </a:p>
          <a:p>
            <a:r>
              <a:rPr lang="nl-NL" sz="1200" dirty="0"/>
              <a:t>721 </a:t>
            </a:r>
            <a:r>
              <a:rPr lang="nl-NL" sz="1200" dirty="0" err="1"/>
              <a:t>cattatgttc</a:t>
            </a:r>
            <a:r>
              <a:rPr lang="nl-NL" sz="1200" dirty="0"/>
              <a:t> </a:t>
            </a:r>
            <a:r>
              <a:rPr lang="nl-NL" sz="1200" dirty="0" err="1"/>
              <a:t>gatatcaagg</a:t>
            </a:r>
            <a:r>
              <a:rPr lang="nl-NL" sz="1200" dirty="0"/>
              <a:t> </a:t>
            </a:r>
            <a:r>
              <a:rPr lang="nl-NL" sz="1200" dirty="0" err="1"/>
              <a:t>aaaagcaatt</a:t>
            </a:r>
            <a:r>
              <a:rPr lang="nl-NL" sz="1200" dirty="0"/>
              <a:t> </a:t>
            </a:r>
            <a:r>
              <a:rPr lang="nl-NL" sz="1200" dirty="0" err="1"/>
              <a:t>ctggcttcaa</a:t>
            </a:r>
            <a:r>
              <a:rPr lang="nl-NL" sz="1200" dirty="0"/>
              <a:t> </a:t>
            </a:r>
            <a:r>
              <a:rPr lang="nl-NL" sz="1200" dirty="0" err="1"/>
              <a:t>agggaactct</a:t>
            </a:r>
            <a:r>
              <a:rPr lang="nl-NL" sz="1200" dirty="0"/>
              <a:t> </a:t>
            </a:r>
            <a:r>
              <a:rPr lang="nl-NL" sz="1200" dirty="0" err="1"/>
              <a:t>tattctgatg</a:t>
            </a:r>
            <a:endParaRPr lang="nl-NL" sz="1200" dirty="0"/>
          </a:p>
          <a:p>
            <a:r>
              <a:rPr lang="nl-NL" sz="1200" dirty="0"/>
              <a:t>781 </a:t>
            </a:r>
            <a:r>
              <a:rPr lang="nl-NL" sz="1200" dirty="0" err="1"/>
              <a:t>aagaaatgga</a:t>
            </a:r>
            <a:r>
              <a:rPr lang="nl-NL" sz="1200" dirty="0"/>
              <a:t> </a:t>
            </a:r>
            <a:r>
              <a:rPr lang="nl-NL" sz="1200" dirty="0" err="1"/>
              <a:t>aatttcatct</a:t>
            </a:r>
            <a:r>
              <a:rPr lang="nl-NL" sz="1200" dirty="0"/>
              <a:t> </a:t>
            </a:r>
            <a:r>
              <a:rPr lang="nl-NL" sz="1200" dirty="0" err="1"/>
              <a:t>tgtgaatttt</a:t>
            </a:r>
            <a:r>
              <a:rPr lang="nl-NL" sz="1200" dirty="0"/>
              <a:t> </a:t>
            </a:r>
            <a:r>
              <a:rPr lang="nl-NL" sz="1200" dirty="0" err="1"/>
              <a:t>tggcaatctt</a:t>
            </a:r>
            <a:r>
              <a:rPr lang="nl-NL" sz="1200" dirty="0"/>
              <a:t> </a:t>
            </a:r>
            <a:r>
              <a:rPr lang="nl-NL" sz="1200" dirty="0" err="1"/>
              <a:t>attttcactt</a:t>
            </a:r>
            <a:r>
              <a:rPr lang="nl-NL" sz="1200" dirty="0"/>
              <a:t> </a:t>
            </a:r>
            <a:r>
              <a:rPr lang="nl-NL" sz="1200" dirty="0" err="1"/>
              <a:t>ttggtctcaa</a:t>
            </a:r>
            <a:endParaRPr lang="nl-NL" sz="1200" dirty="0"/>
          </a:p>
          <a:p>
            <a:r>
              <a:rPr lang="nl-NL" sz="1200" dirty="0"/>
              <a:t>841 </a:t>
            </a:r>
            <a:r>
              <a:rPr lang="nl-NL" sz="1200" dirty="0" err="1"/>
              <a:t>ccgtatagga</a:t>
            </a:r>
            <a:r>
              <a:rPr lang="nl-NL" sz="1200" dirty="0"/>
              <a:t> </a:t>
            </a:r>
            <a:r>
              <a:rPr lang="nl-NL" sz="1200" dirty="0" err="1"/>
              <a:t>ttcatataaa</a:t>
            </a:r>
            <a:r>
              <a:rPr lang="nl-NL" sz="1200" dirty="0"/>
              <a:t> </a:t>
            </a:r>
            <a:r>
              <a:rPr lang="nl-NL" sz="1200" dirty="0" err="1"/>
              <a:t>gcaattatcc</a:t>
            </a:r>
            <a:r>
              <a:rPr lang="nl-NL" sz="1200" dirty="0"/>
              <a:t> </a:t>
            </a:r>
            <a:r>
              <a:rPr lang="nl-NL" sz="1200" dirty="0" err="1"/>
              <a:t>aactattcct</a:t>
            </a:r>
            <a:r>
              <a:rPr lang="nl-NL" sz="1200" dirty="0"/>
              <a:t> </a:t>
            </a:r>
            <a:r>
              <a:rPr lang="nl-NL" sz="1200" dirty="0" err="1"/>
              <a:t>tctcttttct</a:t>
            </a:r>
            <a:r>
              <a:rPr lang="nl-NL" sz="1200" dirty="0"/>
              <a:t> </a:t>
            </a:r>
            <a:r>
              <a:rPr lang="nl-NL" sz="1200" dirty="0" err="1"/>
              <a:t>ggggtatttt</a:t>
            </a:r>
            <a:endParaRPr lang="nl-NL" sz="1200" dirty="0"/>
          </a:p>
          <a:p>
            <a:r>
              <a:rPr lang="nl-NL" sz="1200" dirty="0"/>
              <a:t>901 </a:t>
            </a:r>
            <a:r>
              <a:rPr lang="nl-NL" sz="1200" dirty="0" err="1"/>
              <a:t>tcaagtgtac</a:t>
            </a:r>
            <a:r>
              <a:rPr lang="nl-NL" sz="1200" dirty="0"/>
              <a:t> </a:t>
            </a:r>
            <a:r>
              <a:rPr lang="nl-NL" sz="1200" dirty="0" err="1"/>
              <a:t>tagaaaatca</a:t>
            </a:r>
            <a:r>
              <a:rPr lang="nl-NL" sz="1200" dirty="0"/>
              <a:t> </a:t>
            </a:r>
            <a:r>
              <a:rPr lang="nl-NL" sz="1200" dirty="0" err="1"/>
              <a:t>tttggtagta</a:t>
            </a:r>
            <a:r>
              <a:rPr lang="nl-NL" sz="1200" dirty="0"/>
              <a:t> </a:t>
            </a:r>
            <a:r>
              <a:rPr lang="nl-NL" sz="1200" dirty="0" err="1"/>
              <a:t>agaaatcaaa</a:t>
            </a:r>
            <a:r>
              <a:rPr lang="nl-NL" sz="1200" dirty="0"/>
              <a:t> </a:t>
            </a:r>
            <a:r>
              <a:rPr lang="nl-NL" sz="1200" dirty="0" err="1"/>
              <a:t>tgctagagaa</a:t>
            </a:r>
            <a:r>
              <a:rPr lang="nl-NL" sz="1200" dirty="0"/>
              <a:t> </a:t>
            </a:r>
            <a:r>
              <a:rPr lang="nl-NL" sz="1200" dirty="0" err="1"/>
              <a:t>ttcatttata</a:t>
            </a:r>
            <a:endParaRPr lang="nl-NL" sz="1200" dirty="0"/>
          </a:p>
          <a:p>
            <a:r>
              <a:rPr lang="nl-NL" sz="1200" dirty="0"/>
              <a:t>961 </a:t>
            </a:r>
            <a:r>
              <a:rPr lang="nl-NL" sz="1200" dirty="0" err="1"/>
              <a:t>ataaatcttc</a:t>
            </a:r>
            <a:r>
              <a:rPr lang="nl-NL" sz="1200" dirty="0"/>
              <a:t> </a:t>
            </a:r>
            <a:r>
              <a:rPr lang="nl-NL" sz="1200" dirty="0" err="1"/>
              <a:t>tgactaagaa</a:t>
            </a:r>
            <a:r>
              <a:rPr lang="nl-NL" sz="1200" dirty="0"/>
              <a:t> </a:t>
            </a:r>
            <a:r>
              <a:rPr lang="nl-NL" sz="1200" dirty="0" err="1"/>
              <a:t>attcgatacc</a:t>
            </a:r>
            <a:r>
              <a:rPr lang="nl-NL" sz="1200" dirty="0"/>
              <a:t> </a:t>
            </a:r>
            <a:r>
              <a:rPr lang="nl-NL" sz="1200" dirty="0" err="1"/>
              <a:t>atagccccag</a:t>
            </a:r>
            <a:r>
              <a:rPr lang="nl-NL" sz="1200" dirty="0"/>
              <a:t> </a:t>
            </a:r>
            <a:r>
              <a:rPr lang="nl-NL" sz="1200" dirty="0" err="1"/>
              <a:t>ttatttctct</a:t>
            </a:r>
            <a:r>
              <a:rPr lang="nl-NL" sz="1200" dirty="0"/>
              <a:t> </a:t>
            </a:r>
            <a:r>
              <a:rPr lang="nl-NL" sz="1200" dirty="0" err="1"/>
              <a:t>tattggatca</a:t>
            </a:r>
            <a:endParaRPr lang="nl-NL" sz="1200" dirty="0"/>
          </a:p>
          <a:p>
            <a:r>
              <a:rPr lang="nl-NL" sz="1200" dirty="0"/>
              <a:t>1021 </a:t>
            </a:r>
            <a:r>
              <a:rPr lang="nl-NL" sz="1200" dirty="0" err="1"/>
              <a:t>ttgtcgaaag</a:t>
            </a:r>
            <a:r>
              <a:rPr lang="nl-NL" sz="1200" dirty="0"/>
              <a:t> </a:t>
            </a:r>
            <a:r>
              <a:rPr lang="nl-NL" sz="1200" dirty="0" err="1"/>
              <a:t>ctcaattttg</a:t>
            </a:r>
            <a:r>
              <a:rPr lang="nl-NL" sz="1200" dirty="0"/>
              <a:t> </a:t>
            </a:r>
            <a:r>
              <a:rPr lang="nl-NL" sz="1200" dirty="0" err="1"/>
              <a:t>tactgtattg</a:t>
            </a:r>
            <a:r>
              <a:rPr lang="nl-NL" sz="1200" dirty="0"/>
              <a:t> </a:t>
            </a:r>
            <a:r>
              <a:rPr lang="nl-NL" sz="1200" dirty="0" err="1"/>
              <a:t>ggtcatccta</a:t>
            </a:r>
            <a:r>
              <a:rPr lang="nl-NL" sz="1200" dirty="0"/>
              <a:t> </a:t>
            </a:r>
            <a:r>
              <a:rPr lang="nl-NL" sz="1200" dirty="0" err="1"/>
              <a:t>ttagtaaacc</a:t>
            </a:r>
            <a:r>
              <a:rPr lang="nl-NL" sz="1200" dirty="0"/>
              <a:t> </a:t>
            </a:r>
            <a:r>
              <a:rPr lang="nl-NL" sz="1200" dirty="0" err="1"/>
              <a:t>gatctggacc</a:t>
            </a:r>
            <a:endParaRPr lang="nl-NL" sz="1200" dirty="0"/>
          </a:p>
          <a:p>
            <a:r>
              <a:rPr lang="nl-NL" sz="1200" dirty="0"/>
              <a:t>1081 </a:t>
            </a:r>
            <a:r>
              <a:rPr lang="nl-NL" sz="1200" dirty="0" err="1"/>
              <a:t>gatttctcgg</a:t>
            </a:r>
            <a:r>
              <a:rPr lang="nl-NL" sz="1200" dirty="0"/>
              <a:t> </a:t>
            </a:r>
            <a:r>
              <a:rPr lang="nl-NL" sz="1200" dirty="0" err="1"/>
              <a:t>attctgatat</a:t>
            </a:r>
            <a:r>
              <a:rPr lang="nl-NL" sz="1200" dirty="0"/>
              <a:t> </a:t>
            </a:r>
            <a:r>
              <a:rPr lang="nl-NL" sz="1200" dirty="0" err="1"/>
              <a:t>tcttgatcga</a:t>
            </a:r>
            <a:r>
              <a:rPr lang="nl-NL" sz="1200" dirty="0"/>
              <a:t> </a:t>
            </a:r>
            <a:r>
              <a:rPr lang="nl-NL" sz="1200" dirty="0" err="1"/>
              <a:t>ttttgccgga</a:t>
            </a:r>
            <a:r>
              <a:rPr lang="nl-NL" sz="1200" dirty="0"/>
              <a:t> </a:t>
            </a:r>
            <a:r>
              <a:rPr lang="nl-NL" sz="1200" dirty="0" err="1"/>
              <a:t>tatgtagaaa</a:t>
            </a:r>
            <a:r>
              <a:rPr lang="nl-NL" sz="1200" dirty="0"/>
              <a:t> </a:t>
            </a:r>
            <a:r>
              <a:rPr lang="nl-NL" sz="1200" dirty="0" err="1"/>
              <a:t>tctttgtcgt</a:t>
            </a:r>
            <a:endParaRPr lang="nl-NL" sz="1200" dirty="0"/>
          </a:p>
          <a:p>
            <a:r>
              <a:rPr lang="nl-NL" sz="1200" dirty="0"/>
              <a:t>1141 </a:t>
            </a:r>
            <a:r>
              <a:rPr lang="nl-NL" sz="1200" dirty="0" err="1"/>
              <a:t>tatcacagcg</a:t>
            </a:r>
            <a:r>
              <a:rPr lang="nl-NL" sz="1200" dirty="0"/>
              <a:t> </a:t>
            </a:r>
            <a:r>
              <a:rPr lang="nl-NL" sz="1200" dirty="0" err="1"/>
              <a:t>gatcctcaaa</a:t>
            </a:r>
            <a:r>
              <a:rPr lang="nl-NL" sz="1200" dirty="0"/>
              <a:t> </a:t>
            </a:r>
            <a:r>
              <a:rPr lang="nl-NL" sz="1200" dirty="0" err="1"/>
              <a:t>aaaacaggtt</a:t>
            </a:r>
            <a:r>
              <a:rPr lang="nl-NL" sz="1200" dirty="0"/>
              <a:t> </a:t>
            </a:r>
            <a:r>
              <a:rPr lang="nl-NL" sz="1200" dirty="0" err="1"/>
              <a:t>ttgtatcgta</a:t>
            </a:r>
            <a:r>
              <a:rPr lang="nl-NL" sz="1200" dirty="0"/>
              <a:t> </a:t>
            </a:r>
            <a:r>
              <a:rPr lang="nl-NL" sz="1200" dirty="0" err="1"/>
              <a:t>taaaatatat</a:t>
            </a:r>
            <a:r>
              <a:rPr lang="nl-NL" sz="1200" dirty="0"/>
              <a:t> </a:t>
            </a:r>
            <a:r>
              <a:rPr lang="nl-NL" sz="1200" dirty="0" err="1"/>
              <a:t>acttcgactt</a:t>
            </a:r>
            <a:endParaRPr lang="nl-NL" sz="1200" dirty="0"/>
          </a:p>
          <a:p>
            <a:r>
              <a:rPr lang="nl-NL" sz="1200" dirty="0"/>
              <a:t>1201 </a:t>
            </a:r>
            <a:r>
              <a:rPr lang="nl-NL" sz="1200" dirty="0" err="1"/>
              <a:t>tcgtgtgcta</a:t>
            </a:r>
            <a:r>
              <a:rPr lang="nl-NL" sz="1200" dirty="0"/>
              <a:t> </a:t>
            </a:r>
            <a:r>
              <a:rPr lang="nl-NL" sz="1200" dirty="0" err="1"/>
              <a:t>gaactttggc</a:t>
            </a:r>
            <a:r>
              <a:rPr lang="nl-NL" sz="1200" dirty="0"/>
              <a:t> </a:t>
            </a:r>
            <a:r>
              <a:rPr lang="nl-NL" sz="1200" dirty="0" err="1"/>
              <a:t>acggaaacat</a:t>
            </a:r>
            <a:r>
              <a:rPr lang="nl-NL" sz="1200" dirty="0"/>
              <a:t> </a:t>
            </a:r>
            <a:r>
              <a:rPr lang="nl-NL" sz="1200" dirty="0" err="1"/>
              <a:t>aaaagtacag</a:t>
            </a:r>
            <a:r>
              <a:rPr lang="nl-NL" sz="1200" dirty="0"/>
              <a:t> </a:t>
            </a:r>
            <a:r>
              <a:rPr lang="nl-NL" sz="1200" dirty="0" err="1"/>
              <a:t>tacgcacttt</a:t>
            </a:r>
            <a:r>
              <a:rPr lang="nl-NL" sz="1200" dirty="0"/>
              <a:t> </a:t>
            </a:r>
            <a:r>
              <a:rPr lang="nl-NL" sz="1200" dirty="0" err="1"/>
              <a:t>tatgcgaaga</a:t>
            </a:r>
            <a:endParaRPr lang="nl-NL" sz="1200" dirty="0"/>
          </a:p>
          <a:p>
            <a:r>
              <a:rPr lang="nl-NL" sz="1200" dirty="0"/>
              <a:t>1261 </a:t>
            </a:r>
            <a:r>
              <a:rPr lang="nl-NL" sz="1200" dirty="0" err="1"/>
              <a:t>ttaggttcgg</a:t>
            </a:r>
            <a:r>
              <a:rPr lang="nl-NL" sz="1200" dirty="0"/>
              <a:t> </a:t>
            </a:r>
            <a:r>
              <a:rPr lang="nl-NL" sz="1200" dirty="0" err="1"/>
              <a:t>gattattaga</a:t>
            </a:r>
            <a:r>
              <a:rPr lang="nl-NL" sz="1200" dirty="0"/>
              <a:t> </a:t>
            </a:r>
            <a:r>
              <a:rPr lang="nl-NL" sz="1200" dirty="0" err="1"/>
              <a:t>agaattcttt</a:t>
            </a:r>
            <a:r>
              <a:rPr lang="nl-NL" sz="1200" dirty="0"/>
              <a:t> </a:t>
            </a:r>
            <a:r>
              <a:rPr lang="nl-NL" sz="1200" dirty="0" err="1"/>
              <a:t>atggaagaag</a:t>
            </a:r>
            <a:r>
              <a:rPr lang="nl-NL" sz="1200" dirty="0"/>
              <a:t> </a:t>
            </a:r>
            <a:r>
              <a:rPr lang="nl-NL" sz="1200" dirty="0" err="1"/>
              <a:t>aa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0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seq</a:t>
            </a:r>
            <a:r>
              <a:rPr lang="fr-FR" dirty="0"/>
              <a:t> record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en-US" dirty="0"/>
              <a:t>format accepted by </a:t>
            </a:r>
            <a:r>
              <a:rPr lang="en-US" dirty="0" err="1"/>
              <a:t>Bio.SeqIO</a:t>
            </a:r>
            <a:r>
              <a:rPr lang="en-US" dirty="0"/>
              <a:t>,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r>
              <a:rPr lang="en-US" sz="1200" dirty="0"/>
              <a:t>,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(handle,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print(record)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EU490707.1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EU490707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Selenipedium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aequinoctiale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maturase</a:t>
            </a:r>
            <a:r>
              <a:rPr lang="en-US" sz="1200" dirty="0">
                <a:solidFill>
                  <a:srgbClr val="FF0000"/>
                </a:solidFill>
              </a:rPr>
              <a:t> K (</a:t>
            </a:r>
            <a:r>
              <a:rPr lang="en-US" sz="1200" dirty="0" err="1">
                <a:solidFill>
                  <a:srgbClr val="FF0000"/>
                </a:solidFill>
              </a:rPr>
              <a:t>matK</a:t>
            </a:r>
            <a:r>
              <a:rPr lang="en-US" sz="1200" dirty="0">
                <a:solidFill>
                  <a:srgbClr val="FF0000"/>
                </a:solidFill>
              </a:rPr>
              <a:t>) gene, partial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r>
              <a:rPr lang="en-US" sz="1200" dirty="0">
                <a:solidFill>
                  <a:srgbClr val="FF0000"/>
                </a:solidFill>
              </a:rPr>
              <a:t>; chloroplast.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('ATTTTTTACGAACCTGTGGAAATTTTTGGTTATGACAATAAATCTAGTTTAGTA...GAA',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444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sequence data to a local 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313"/>
            <a:ext cx="8644466" cy="589642"/>
          </a:xfrm>
        </p:spPr>
        <p:txBody>
          <a:bodyPr/>
          <a:lstStyle/>
          <a:p>
            <a:r>
              <a:rPr lang="en-US" dirty="0"/>
              <a:t>Typical use would be to save the sequence data to a local file </a:t>
            </a:r>
            <a:r>
              <a:rPr lang="fr-FR" dirty="0"/>
              <a:t>a</a:t>
            </a:r>
            <a:r>
              <a:rPr lang="en-US" dirty="0" err="1"/>
              <a:t>nd</a:t>
            </a:r>
            <a:r>
              <a:rPr lang="en-US" dirty="0"/>
              <a:t> then parse it with </a:t>
            </a:r>
            <a:r>
              <a:rPr lang="en-US" dirty="0" err="1"/>
              <a:t>Bio.SeqIO</a:t>
            </a:r>
            <a:endParaRPr lang="en-US" dirty="0"/>
          </a:p>
          <a:p>
            <a:r>
              <a:rPr lang="en-US" dirty="0"/>
              <a:t>Save you to re-download the same file repeatedly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006520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import </a:t>
            </a:r>
            <a:r>
              <a:rPr lang="en-US" sz="1200" dirty="0" err="1">
                <a:solidFill>
                  <a:srgbClr val="FF0000"/>
                </a:solidFill>
              </a:rPr>
              <a:t>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from Bio import </a:t>
            </a:r>
            <a:r>
              <a:rPr lang="en-US" sz="1200" dirty="0" err="1">
                <a:solidFill>
                  <a:srgbClr val="FF0000"/>
                </a:solidFill>
              </a:rPr>
              <a:t>SeqIO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filename = "gi_186972394.gbk"</a:t>
            </a:r>
          </a:p>
          <a:p>
            <a:r>
              <a:rPr lang="en-US" sz="1200" dirty="0"/>
              <a:t>if not </a:t>
            </a:r>
            <a:r>
              <a:rPr lang="en-US" sz="1200" dirty="0" err="1"/>
              <a:t>os.path.isfile</a:t>
            </a:r>
            <a:r>
              <a:rPr lang="en-US" sz="1200" dirty="0"/>
              <a:t>(filename):</a:t>
            </a:r>
          </a:p>
          <a:p>
            <a:r>
              <a:rPr lang="en-US" sz="1200" dirty="0"/>
              <a:t>print(“Downloading...”)</a:t>
            </a:r>
          </a:p>
          <a:p>
            <a:r>
              <a:rPr lang="en-US" sz="1200" dirty="0" err="1"/>
              <a:t>net_handle</a:t>
            </a:r>
            <a:r>
              <a:rPr lang="en-US" sz="1200" dirty="0"/>
              <a:t>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 err="1"/>
              <a:t>out_handle</a:t>
            </a:r>
            <a:r>
              <a:rPr lang="en-US" sz="1200" dirty="0"/>
              <a:t> = open(filename, "w")</a:t>
            </a:r>
          </a:p>
          <a:p>
            <a:r>
              <a:rPr lang="en-US" sz="1200" dirty="0" err="1"/>
              <a:t>out_handle.write</a:t>
            </a:r>
            <a:r>
              <a:rPr lang="en-US" sz="1200" dirty="0"/>
              <a:t>(</a:t>
            </a:r>
            <a:r>
              <a:rPr lang="en-US" sz="1200" dirty="0" err="1"/>
              <a:t>net_handle.read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out_handle.close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net_handle.close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print("Saved")</a:t>
            </a:r>
          </a:p>
          <a:p>
            <a:r>
              <a:rPr lang="en-US" sz="1200" dirty="0"/>
              <a:t>print("Parsing...")</a:t>
            </a:r>
          </a:p>
          <a:p>
            <a:r>
              <a:rPr lang="en-US" sz="1200" dirty="0"/>
              <a:t>record = </a:t>
            </a:r>
            <a:r>
              <a:rPr lang="en-US" sz="1200" dirty="0" err="1"/>
              <a:t>SeqIO.read</a:t>
            </a:r>
            <a:r>
              <a:rPr lang="en-US" sz="1200" dirty="0"/>
              <a:t>(filename,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print(record)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141398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Entrez.efetch(db="nucleotide", id="186972394", retmode="xml")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handle.close()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record[0]["GBSeq_definition"]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'Selenipedium aequinoctiale maturase K (matK) gene, partial cds; chloroplast'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record[0]["GBSeq_source"]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'chloroplast Selenipedium aequinoctiale’</a:t>
            </a:r>
          </a:p>
        </p:txBody>
      </p:sp>
    </p:spTree>
    <p:extLst>
      <p:ext uri="{BB962C8B-B14F-4D97-AF65-F5344CB8AC3E}">
        <p14:creationId xmlns:p14="http://schemas.microsoft.com/office/powerpoint/2010/main" val="9357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ELink</a:t>
            </a:r>
            <a:r>
              <a:rPr lang="en-US" dirty="0"/>
              <a:t>: Searching for related items in NCBI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53559"/>
          </a:xfrm>
        </p:spPr>
        <p:txBody>
          <a:bodyPr/>
          <a:lstStyle/>
          <a:p>
            <a:r>
              <a:rPr lang="en-US" dirty="0"/>
              <a:t>Find related items in the NCBI </a:t>
            </a:r>
            <a:r>
              <a:rPr lang="en-US" dirty="0" err="1"/>
              <a:t>Entrez</a:t>
            </a:r>
            <a:r>
              <a:rPr lang="en-US" dirty="0"/>
              <a:t> database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4139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pmid</a:t>
            </a:r>
            <a:r>
              <a:rPr lang="en-US" sz="1200" dirty="0"/>
              <a:t> = "19304878"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Entrez.elink</a:t>
            </a:r>
            <a:r>
              <a:rPr lang="en-US" sz="1200" dirty="0"/>
              <a:t>(</a:t>
            </a:r>
            <a:r>
              <a:rPr lang="en-US" sz="1200" dirty="0" err="1"/>
              <a:t>dbfrom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id=</a:t>
            </a:r>
            <a:r>
              <a:rPr lang="en-US" sz="1200" dirty="0" err="1"/>
              <a:t>pmid</a:t>
            </a:r>
            <a:r>
              <a:rPr lang="en-US" sz="1200" dirty="0"/>
              <a:t>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13953"/>
            <a:ext cx="8644466" cy="24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record[0]["DbFrom"]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['19304878']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"])</a:t>
            </a:r>
          </a:p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en-US" sz="1200" dirty="0">
                <a:latin typeface="Arial"/>
                <a:cs typeface="Arial"/>
              </a:rPr>
              <a:t>&gt;&gt;&gt; for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 in 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"]:</a:t>
            </a:r>
          </a:p>
          <a:p>
            <a:r>
              <a:rPr lang="en-US" sz="1200" dirty="0">
                <a:latin typeface="Arial"/>
                <a:cs typeface="Arial"/>
              </a:rPr>
              <a:t>... print(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DbTo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LinkName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["Link"]))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110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pubmed_pubmed_combined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5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5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236998"/>
            <a:ext cx="8644466" cy="45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Python list, one for each database in which we searched</a:t>
            </a:r>
          </a:p>
        </p:txBody>
      </p:sp>
    </p:spTree>
    <p:extLst>
      <p:ext uri="{BB962C8B-B14F-4D97-AF65-F5344CB8AC3E}">
        <p14:creationId xmlns:p14="http://schemas.microsoft.com/office/powerpoint/2010/main" val="21156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89642"/>
          </a:xfrm>
        </p:spPr>
        <p:txBody>
          <a:bodyPr/>
          <a:lstStyle/>
          <a:p>
            <a:r>
              <a:rPr lang="en-US" dirty="0"/>
              <a:t>The actual search results are stored as under the "Link” key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139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"][0]["Link"][0]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'19304878'}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1164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"][0]["Link"][1]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'14630660'}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579358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link in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"][0]["Link"]:</a:t>
            </a:r>
          </a:p>
          <a:p>
            <a:r>
              <a:rPr lang="en-US" sz="1200" dirty="0"/>
              <a:t>... print(link["Id"])</a:t>
            </a:r>
          </a:p>
          <a:p>
            <a:r>
              <a:rPr lang="en-US" sz="1200" dirty="0"/>
              <a:t>19304878</a:t>
            </a:r>
          </a:p>
          <a:p>
            <a:r>
              <a:rPr lang="en-US" sz="1200" dirty="0"/>
              <a:t>14630660</a:t>
            </a:r>
          </a:p>
          <a:p>
            <a:r>
              <a:rPr lang="en-US" sz="1200" dirty="0"/>
              <a:t>18689808</a:t>
            </a:r>
          </a:p>
          <a:p>
            <a:r>
              <a:rPr lang="en-US" sz="1200" dirty="0"/>
              <a:t>17121776</a:t>
            </a:r>
          </a:p>
          <a:p>
            <a:r>
              <a:rPr lang="en-US" sz="1200" dirty="0"/>
              <a:t>16377612</a:t>
            </a:r>
          </a:p>
          <a:p>
            <a:r>
              <a:rPr lang="en-US" sz="1200" dirty="0"/>
              <a:t>12368254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543200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look at the second search result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667916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paper, with PubMed ID 14630660, is about the Biopython PDB parser.</a:t>
            </a:r>
          </a:p>
        </p:txBody>
      </p:sp>
    </p:spTree>
    <p:extLst>
      <p:ext uri="{BB962C8B-B14F-4D97-AF65-F5344CB8AC3E}">
        <p14:creationId xmlns:p14="http://schemas.microsoft.com/office/powerpoint/2010/main" val="18762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EGQuery</a:t>
            </a:r>
            <a:r>
              <a:rPr lang="en-US" dirty="0"/>
              <a:t>: Global Query - counts for search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669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03095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Entrez.egquery</a:t>
            </a:r>
            <a:r>
              <a:rPr lang="en-US" sz="1200" dirty="0"/>
              <a:t>(term="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for row in record["</a:t>
            </a:r>
            <a:r>
              <a:rPr lang="en-US" sz="1200" dirty="0" err="1"/>
              <a:t>eGQueryResult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print(row["</a:t>
            </a:r>
            <a:r>
              <a:rPr lang="en-US" sz="1200" dirty="0" err="1"/>
              <a:t>DbName</a:t>
            </a:r>
            <a:r>
              <a:rPr lang="en-US" sz="1200" dirty="0"/>
              <a:t>"], row["Count"])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pubmed</a:t>
            </a:r>
            <a:r>
              <a:rPr lang="en-US" sz="1200" dirty="0">
                <a:solidFill>
                  <a:srgbClr val="FF0000"/>
                </a:solidFill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pmc</a:t>
            </a:r>
            <a:r>
              <a:rPr lang="en-US" sz="1200" dirty="0">
                <a:solidFill>
                  <a:srgbClr val="FF0000"/>
                </a:solidFill>
              </a:rPr>
              <a:t> 62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journals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714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ESpell</a:t>
            </a:r>
            <a:r>
              <a:rPr lang="en-US" dirty="0"/>
              <a:t>: Obtaining spelling suggestions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57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Entrez.espell</a:t>
            </a:r>
            <a:r>
              <a:rPr lang="en-US" sz="1200" dirty="0"/>
              <a:t>(term="</a:t>
            </a:r>
            <a:r>
              <a:rPr lang="en-US" sz="1200" dirty="0" err="1"/>
              <a:t>biopythooon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record["Query"]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biopythooon</a:t>
            </a:r>
            <a:r>
              <a:rPr lang="en-US" sz="1200" dirty="0"/>
              <a:t>'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CorrectedQuery</a:t>
            </a:r>
            <a:r>
              <a:rPr lang="en-US" sz="1200" dirty="0"/>
              <a:t>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biopython</a:t>
            </a:r>
            <a:r>
              <a:rPr lang="en-US" sz="12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587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Formation CNRS</a:t>
            </a:r>
            <a:br>
              <a:rPr lang="fr-FR"/>
            </a:br>
            <a:r>
              <a:rPr lang="fr-FR"/>
              <a:t>8 Novembre 2018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Python pour la </a:t>
            </a:r>
            <a:r>
              <a:rPr lang="en-US" b="1" dirty="0" err="1">
                <a:solidFill>
                  <a:schemeClr val="tx1"/>
                </a:solidFill>
              </a:rPr>
              <a:t>biologie</a:t>
            </a:r>
            <a:br>
              <a:rPr lang="en-US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sensible with your usage levels. If you plan to download lots of data, consider other options. </a:t>
            </a:r>
          </a:p>
          <a:p>
            <a:r>
              <a:rPr lang="en-US" dirty="0"/>
              <a:t>For example, if you want easy access to all the human genes, consider fetching each chromosome by FTP as a </a:t>
            </a:r>
            <a:r>
              <a:rPr lang="en-US" dirty="0" err="1"/>
              <a:t>GenBank</a:t>
            </a:r>
            <a:r>
              <a:rPr lang="en-US" dirty="0"/>
              <a:t> file, and importing these into your own </a:t>
            </a:r>
            <a:r>
              <a:rPr lang="en-US" dirty="0" err="1"/>
              <a:t>BioSQL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forget to import the module </a:t>
            </a:r>
            <a:r>
              <a:rPr lang="en-US" dirty="0" err="1"/>
              <a:t>Entrez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009829"/>
            <a:ext cx="86444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2000" dirty="0"/>
              <a:t>&gt;&gt;&gt; from Bio import </a:t>
            </a:r>
            <a:r>
              <a:rPr lang="en-US" sz="2000" dirty="0" err="1"/>
              <a:t>Entrez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field 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3970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print(result)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&lt;DbName&gt;cancerchromosomes&lt;/DbName&gt;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&lt;/eInfoResult&gt;</a:t>
            </a: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Bio.Entrez's</a:t>
            </a:r>
            <a:r>
              <a:rPr lang="en-US" dirty="0"/>
              <a:t> parser instead, we can directly parse this XML file into a Python object: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19539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Entrez.einfo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969" y="4831154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>
                <a:latin typeface="Arial"/>
                <a:cs typeface="Arial"/>
              </a:rPr>
              <a:t>&gt;&gt;&gt; record["</a:t>
            </a:r>
            <a:r>
              <a:rPr lang="nl-NL" sz="1200" dirty="0" err="1">
                <a:latin typeface="Arial"/>
                <a:cs typeface="Arial"/>
              </a:rPr>
              <a:t>DbList</a:t>
            </a:r>
            <a:r>
              <a:rPr lang="nl-NL" sz="1200" dirty="0">
                <a:latin typeface="Arial"/>
                <a:cs typeface="Arial"/>
              </a:rPr>
              <a:t>"]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['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'nucleotide',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nuccore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nucgss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nucest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cancerchromosomes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cdd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'gap',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domains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'gene',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genomeprj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gensat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geo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gds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homologene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journals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ncbisearch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nlmcatalog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omia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omim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pmc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popset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probe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proteinclusters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pcassay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pccompound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pcsubstance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taxonomy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unists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’]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851646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record is a dictionary with exactly one key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969" y="340974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record.keys()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[u'DbList']</a:t>
            </a:r>
            <a:endParaRPr lang="fr-FR" sz="12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904319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7994"/>
            <a:ext cx="8644466" cy="691704"/>
          </a:xfrm>
        </p:spPr>
        <p:txBody>
          <a:bodyPr/>
          <a:lstStyle/>
          <a:p>
            <a:r>
              <a:rPr lang="en-US" dirty="0"/>
              <a:t>For each of these databases, we can use </a:t>
            </a:r>
            <a:r>
              <a:rPr lang="en-US" dirty="0" err="1"/>
              <a:t>EInfo</a:t>
            </a:r>
            <a:r>
              <a:rPr lang="en-US" dirty="0"/>
              <a:t> again to obtain more information: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4662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Entrez.einfo(db="pubmed")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record["DbInfo"]["Description"]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 bibliographic record'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'17989604'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record["DbInfo"]["LastUpdate"]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'2008/05/24 06:45'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15110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field in record["</a:t>
            </a:r>
            <a:r>
              <a:rPr lang="en-US" sz="1200" dirty="0" err="1"/>
              <a:t>DbInfo</a:t>
            </a:r>
            <a:r>
              <a:rPr lang="en-US" sz="1200" dirty="0"/>
              <a:t>"]["</a:t>
            </a:r>
            <a:r>
              <a:rPr lang="en-US" sz="1200" dirty="0" err="1"/>
              <a:t>FieldList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print("%(Name)s, %(</a:t>
            </a:r>
            <a:r>
              <a:rPr lang="en-US" sz="1200" dirty="0" err="1"/>
              <a:t>FullName</a:t>
            </a:r>
            <a:r>
              <a:rPr lang="en-US" sz="1200" dirty="0"/>
              <a:t>)s, %(Description)s" % field)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ALL, All Fields, All terms from all searchable fields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UID, UID, Unique number assigned to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FILT, Filter, Limits the records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TITL, Title, Words in title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WORD, Text Word, Free text associated with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AUTH, Author, Author(s)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JOUR, Journal, Journal abbreviation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3153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record["</a:t>
            </a:r>
            <a:r>
              <a:rPr lang="en-US" dirty="0" err="1"/>
              <a:t>DbInfo</a:t>
            </a:r>
            <a:r>
              <a:rPr lang="en-US" dirty="0"/>
              <a:t>"].keys() for other information stored in this record. One of the most useful is a list of possible search fields for use with </a:t>
            </a:r>
            <a:r>
              <a:rPr lang="en-US" dirty="0" err="1"/>
              <a:t>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510260"/>
          </a:xfrm>
        </p:spPr>
        <p:txBody>
          <a:bodyPr/>
          <a:lstStyle/>
          <a:p>
            <a:r>
              <a:rPr lang="en-US" dirty="0"/>
              <a:t>To search any of these databases, we use </a:t>
            </a:r>
            <a:r>
              <a:rPr lang="en-US" dirty="0" err="1"/>
              <a:t>Bio.Entrez.esearch</a:t>
            </a:r>
            <a:r>
              <a:rPr lang="en-US" dirty="0"/>
              <a:t>()</a:t>
            </a:r>
          </a:p>
          <a:p>
            <a:r>
              <a:rPr lang="en-US" dirty="0"/>
              <a:t>let's search in PubMed for publications related to Biopython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14209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IdList</a:t>
            </a:r>
            <a:r>
              <a:rPr lang="en-US" sz="1200" dirty="0"/>
              <a:t>"]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['19304878', '18606172', '16403221', '16377612', '14871861', '14630660', '12230038']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78810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Entrez.esearch(db="nucleotide", term="Cypripedioideae[Orgn] AND matK[Gene]")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'25'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['126789333', '37222967', '37222966', '37222965', ..., '61585492']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391573"/>
            <a:ext cx="8447601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7 PubMed  IDs  (including  19304878  which  is  the  PMID  for  the  Biopython application note), which can be retrieved by </a:t>
            </a:r>
            <a:r>
              <a:rPr lang="en-US" dirty="0" err="1"/>
              <a:t>EFetch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199954"/>
          </a:xfrm>
        </p:spPr>
        <p:txBody>
          <a:bodyPr/>
          <a:lstStyle/>
          <a:p>
            <a:r>
              <a:rPr lang="en-US" dirty="0"/>
              <a:t>Note that instead of a species name like </a:t>
            </a:r>
            <a:r>
              <a:rPr lang="en-US" dirty="0" err="1"/>
              <a:t>Cypripedioideae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/>
              <a:t>], you can restrict the search using an NCBI taxon identifier, here this would be txid158330[</a:t>
            </a:r>
            <a:r>
              <a:rPr lang="en-US" dirty="0" err="1"/>
              <a:t>Orgn</a:t>
            </a:r>
            <a:r>
              <a:rPr lang="en-US" dirty="0"/>
              <a:t>]</a:t>
            </a:r>
          </a:p>
          <a:p>
            <a:r>
              <a:rPr lang="en-US" dirty="0"/>
              <a:t>For example, including complete[prop] in a genome search restricts to just completed genomes</a:t>
            </a:r>
          </a:p>
          <a:p>
            <a:r>
              <a:rPr lang="en-US" dirty="0"/>
              <a:t>let's get a list of computational journal titles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536668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term="computational[Journal]", </a:t>
            </a:r>
            <a:r>
              <a:rPr lang="en-US" sz="1200" dirty="0" err="1"/>
              <a:t>retmax</a:t>
            </a:r>
            <a:r>
              <a:rPr lang="en-US" sz="1200" dirty="0"/>
              <a:t>='20')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print("{} computational journals </a:t>
            </a:r>
            <a:r>
              <a:rPr lang="en-US" sz="1200" dirty="0" err="1"/>
              <a:t>found".format</a:t>
            </a:r>
            <a:r>
              <a:rPr lang="en-US" sz="1200" dirty="0"/>
              <a:t>(record["Count"]))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117 computational Journals found</a:t>
            </a:r>
          </a:p>
          <a:p>
            <a:r>
              <a:rPr lang="en-US" sz="1200" dirty="0"/>
              <a:t>&gt;&gt;&gt; print("The first 20 are\n{}".format(record['</a:t>
            </a:r>
            <a:r>
              <a:rPr lang="en-US" sz="1200" dirty="0" err="1"/>
              <a:t>IdList</a:t>
            </a:r>
            <a:r>
              <a:rPr lang="en-US" sz="1200" dirty="0"/>
              <a:t>']))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['101660833', '101664671', '101661657', '101659814', '101657941',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'101653734', '101669877', '101649614', '101647835', '101639023',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'101627224', '101647801', '101589678', '101585369', '101645372',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'101586429', '101582229', '101574747', '101564639', '101671907']</a:t>
            </a:r>
          </a:p>
        </p:txBody>
      </p:sp>
    </p:spTree>
    <p:extLst>
      <p:ext uri="{BB962C8B-B14F-4D97-AF65-F5344CB8AC3E}">
        <p14:creationId xmlns:p14="http://schemas.microsoft.com/office/powerpoint/2010/main" val="10798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Epost</a:t>
            </a:r>
            <a:r>
              <a:rPr lang="fr-FR" dirty="0"/>
              <a:t>: </a:t>
            </a:r>
            <a:r>
              <a:rPr lang="fr-FR" dirty="0" err="1"/>
              <a:t>Uploading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identifiers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714384"/>
          </a:xfrm>
        </p:spPr>
        <p:txBody>
          <a:bodyPr/>
          <a:lstStyle/>
          <a:p>
            <a:r>
              <a:rPr lang="en-US" dirty="0" err="1"/>
              <a:t>EPost</a:t>
            </a:r>
            <a:r>
              <a:rPr lang="en-US" dirty="0"/>
              <a:t> uploads a list of UIs for use in subsequent search strategies</a:t>
            </a:r>
          </a:p>
          <a:p>
            <a:r>
              <a:rPr lang="en-US" dirty="0"/>
              <a:t>It is available from Biopython through the </a:t>
            </a:r>
            <a:r>
              <a:rPr lang="en-US" dirty="0" err="1"/>
              <a:t>Bio.Entrez.epost</a:t>
            </a:r>
            <a:r>
              <a:rPr lang="en-US" dirty="0"/>
              <a:t>() function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2053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)).read())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&lt;!DOCTYPE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 PUBLIC "-//NLM//DTD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, 11 May 2002//EN"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"http://</a:t>
            </a:r>
            <a:r>
              <a:rPr lang="en-US" sz="1200" dirty="0" err="1">
                <a:solidFill>
                  <a:srgbClr val="FF0000"/>
                </a:solidFill>
              </a:rPr>
              <a:t>www.ncbi.nlm.nih.gov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entrez</a:t>
            </a:r>
            <a:r>
              <a:rPr lang="en-US" sz="1200" dirty="0">
                <a:solidFill>
                  <a:srgbClr val="FF0000"/>
                </a:solidFill>
              </a:rPr>
              <a:t>/query/DTD/ePost_020511.dtd"&gt;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&gt;1&lt;/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&gt;NCID_01_206841095_130.14.22.101_9001_1242061629&lt;/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052112"/>
            <a:ext cx="8644466" cy="110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XML includes two important strings:</a:t>
            </a:r>
          </a:p>
          <a:p>
            <a:pPr lvl="1"/>
            <a:r>
              <a:rPr lang="en-US" sz="1600" dirty="0" err="1"/>
              <a:t>QueryKey</a:t>
            </a:r>
            <a:r>
              <a:rPr lang="en-US" sz="1600" dirty="0"/>
              <a:t> and </a:t>
            </a:r>
            <a:r>
              <a:rPr lang="en-US" sz="1600" dirty="0" err="1"/>
              <a:t>WebEnv</a:t>
            </a:r>
            <a:r>
              <a:rPr lang="en-US" sz="1600" dirty="0"/>
              <a:t> which together de ne your history session</a:t>
            </a:r>
            <a:r>
              <a:rPr lang="en-US" sz="1600"/>
              <a:t>. </a:t>
            </a:r>
          </a:p>
          <a:p>
            <a:pPr lvl="1"/>
            <a:r>
              <a:rPr lang="en-US" sz="1600"/>
              <a:t>You </a:t>
            </a:r>
            <a:r>
              <a:rPr lang="en-US" sz="1600" dirty="0"/>
              <a:t>would extract these values for use with another </a:t>
            </a:r>
            <a:r>
              <a:rPr lang="en-US" sz="1600" dirty="0" err="1"/>
              <a:t>Entrez</a:t>
            </a:r>
            <a:r>
              <a:rPr lang="en-US" sz="1600" dirty="0"/>
              <a:t> call such as </a:t>
            </a:r>
            <a:r>
              <a:rPr lang="en-US" sz="1600" dirty="0" err="1"/>
              <a:t>EFetch</a:t>
            </a:r>
            <a:r>
              <a:rPr lang="en-US" sz="1600" dirty="0"/>
              <a:t>:</a:t>
            </a:r>
          </a:p>
          <a:p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135688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search_results</a:t>
            </a:r>
            <a:r>
              <a:rPr lang="en-US" sz="1200" dirty="0"/>
              <a:t>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webenv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WebEnv</a:t>
            </a:r>
            <a:r>
              <a:rPr lang="en-US" sz="1200" dirty="0"/>
              <a:t>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query_key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QueryKey</a:t>
            </a:r>
            <a:r>
              <a:rPr lang="en-US" sz="12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881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31555</TotalTime>
  <Words>3147</Words>
  <Application>Microsoft Macintosh PowerPoint</Application>
  <PresentationFormat>Affichage à l'écran (4:3)</PresentationFormat>
  <Paragraphs>405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Brix Slab Bold</vt:lpstr>
      <vt:lpstr>Calibri</vt:lpstr>
      <vt:lpstr>Lucida Grande</vt:lpstr>
      <vt:lpstr>Mangal</vt:lpstr>
      <vt:lpstr>Wingdings</vt:lpstr>
      <vt:lpstr>Thème Office</vt:lpstr>
      <vt:lpstr>Présentation PowerPoint</vt:lpstr>
      <vt:lpstr>  Formation CNRS 8 Novembre 2018 Python pour la biologie  </vt:lpstr>
      <vt:lpstr>Entrez Guidelines</vt:lpstr>
      <vt:lpstr>EInfo: Obtaining information about the Entrez databases</vt:lpstr>
      <vt:lpstr>EInfo: Obtaining information about the Entrez databases</vt:lpstr>
      <vt:lpstr>EInfo: Obtaining information about the Entrez databases</vt:lpstr>
      <vt:lpstr>ESearch: Searching the Entrez databases</vt:lpstr>
      <vt:lpstr>ESearch: Searching the Entrez databases</vt:lpstr>
      <vt:lpstr>Epost: Uploading a list of identifiers</vt:lpstr>
      <vt:lpstr>ESummary: Retrieving summaries from primary IDs</vt:lpstr>
      <vt:lpstr>EFetch: Downloading full records from Entrez</vt:lpstr>
      <vt:lpstr>GenBank record 186972394</vt:lpstr>
      <vt:lpstr>GenBank record 186972394</vt:lpstr>
      <vt:lpstr>Parse it into a seq record</vt:lpstr>
      <vt:lpstr>Save the sequence data to a local file</vt:lpstr>
      <vt:lpstr>ELink: Searching for related items in NCBI Entrez</vt:lpstr>
      <vt:lpstr>Présentation PowerPoint</vt:lpstr>
      <vt:lpstr>EGQuery: Global Query - counts for search terms</vt:lpstr>
      <vt:lpstr>ESpell: Obtaining spelling suggestions</vt:lpstr>
      <vt:lpstr>Présentation PowerPoint</vt:lpstr>
    </vt:vector>
  </TitlesOfParts>
  <Manager/>
  <Company>UBx1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université Bx1</dc:creator>
  <cp:keywords/>
  <dc:description/>
  <cp:lastModifiedBy>Microsoft Office User</cp:lastModifiedBy>
  <cp:revision>324</cp:revision>
  <dcterms:created xsi:type="dcterms:W3CDTF">2013-12-13T12:27:54Z</dcterms:created>
  <dcterms:modified xsi:type="dcterms:W3CDTF">2018-11-08T13:51:05Z</dcterms:modified>
  <cp:category/>
</cp:coreProperties>
</file>