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7" r:id="rId2"/>
    <p:sldId id="256" r:id="rId3"/>
    <p:sldId id="373" r:id="rId4"/>
    <p:sldId id="374" r:id="rId5"/>
    <p:sldId id="375" r:id="rId6"/>
    <p:sldId id="383" r:id="rId7"/>
    <p:sldId id="384" r:id="rId8"/>
    <p:sldId id="385" r:id="rId9"/>
    <p:sldId id="386" r:id="rId10"/>
    <p:sldId id="377" r:id="rId11"/>
    <p:sldId id="464" r:id="rId12"/>
    <p:sldId id="465" r:id="rId13"/>
    <p:sldId id="467" r:id="rId14"/>
    <p:sldId id="468" r:id="rId15"/>
    <p:sldId id="466" r:id="rId16"/>
    <p:sldId id="471" r:id="rId17"/>
    <p:sldId id="472" r:id="rId18"/>
    <p:sldId id="473" r:id="rId19"/>
    <p:sldId id="474" r:id="rId20"/>
    <p:sldId id="475" r:id="rId2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Sequence Input/Output" id="{7DA80375-AA07-FE4F-9737-33786933E7C5}">
          <p14:sldIdLst/>
        </p14:section>
        <p14:section name="Parsing or reading sequences" id="{7B93112A-D16A-5742-A059-8C7BD62BF0C9}">
          <p14:sldIdLst/>
        </p14:section>
        <p14:section name="reading sequence files" id="{617D847A-8D82-244B-A550-6753AFFC1964}">
          <p14:sldIdLst>
            <p14:sldId id="373"/>
            <p14:sldId id="374"/>
            <p14:sldId id="375"/>
          </p14:sldIdLst>
        </p14:section>
        <p14:section name="Iterating over the records in a sequence file" id="{DD07B770-818B-144B-8F7F-FB5B481F1BE3}">
          <p14:sldIdLst>
            <p14:sldId id="383"/>
          </p14:sldIdLst>
        </p14:section>
        <p14:section name="Getting a list of the records in a sequence file" id="{8C9C01DF-17ED-DF4C-B104-ABBDFB0AEE7B}">
          <p14:sldIdLst>
            <p14:sldId id="384"/>
          </p14:sldIdLst>
        </p14:section>
        <p14:section name="Extracting data" id="{23B4E1FB-B633-D64F-B419-5B7B69DD8FE9}">
          <p14:sldIdLst>
            <p14:sldId id="385"/>
            <p14:sldId id="386"/>
            <p14:sldId id="377"/>
          </p14:sldIdLst>
        </p14:section>
        <p14:section name="Parsing sequences from compressed files" id="{52ACF61C-42D2-E24A-B499-E9832D29F75F}">
          <p14:sldIdLst/>
        </p14:section>
        <p14:section name="Parsing sequences from the net" id="{14F4644E-9313-EE42-BCB5-D29B53BD58B9}">
          <p14:sldIdLst/>
        </p14:section>
        <p14:section name=" Parsing SwissProt sequences from the net" id="{D7E0BA25-7EAB-AA4E-B9CE-3BC96523E84F}">
          <p14:sldIdLst/>
        </p14:section>
        <p14:section name="Sequence files as Dictionaries" id="{883FE811-F81E-854E-ACE2-EF53752F4D59}">
          <p14:sldIdLst/>
        </p14:section>
        <p14:section name="Sequence files as Dictionaries - In memory" id="{8A61E0FB-62BD-194E-8965-6A76F24CEC80}">
          <p14:sldIdLst/>
        </p14:section>
        <p14:section name=" Sequence files as Dictionaries - Indexed les" id="{1C40D418-95CC-F74D-BB78-A8B8138A7AC6}">
          <p14:sldIdLst/>
        </p14:section>
        <p14:section name=" Sequence files as Dictionaries - Database indexed les" id="{C0F96960-1AD9-F24A-991E-67BBFEC5E3EF}">
          <p14:sldIdLst/>
        </p14:section>
        <p14:section name=" Indexing compressed files" id="{1E76C9BD-8FC8-CD48-8DA0-4B742856FD66}">
          <p14:sldIdLst/>
        </p14:section>
        <p14:section name="Writing Sequence Files" id="{46ED8698-E080-704E-843B-5F84FE99BAD7}">
          <p14:sldIdLst/>
        </p14:section>
        <p14:section name="TP - Seq Record Object" id="{C9403ED5-68EA-B549-AEC8-2E953CA31335}">
          <p14:sldIdLst>
            <p14:sldId id="464"/>
            <p14:sldId id="465"/>
            <p14:sldId id="467"/>
            <p14:sldId id="468"/>
            <p14:sldId id="466"/>
            <p14:sldId id="471"/>
            <p14:sldId id="472"/>
            <p14:sldId id="473"/>
            <p14:sldId id="474"/>
            <p14:sldId id="4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7617" autoAdjust="0"/>
  </p:normalViewPr>
  <p:slideViewPr>
    <p:cSldViewPr snapToGrid="0" snapToObjects="1">
      <p:cViewPr varScale="1">
        <p:scale>
          <a:sx n="114" d="100"/>
          <a:sy n="114" d="100"/>
        </p:scale>
        <p:origin x="17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08/11/2018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‹N°›</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08/11/2018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‹N°›</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Cpte élève:</a:t>
            </a:r>
            <a:r>
              <a:rPr lang="fr-FR" baseline="0" dirty="0"/>
              <a:t> </a:t>
            </a:r>
            <a:r>
              <a:rPr lang="fr-FR" baseline="0" dirty="0" err="1"/>
              <a:t>padawan</a:t>
            </a:r>
            <a:endParaRPr lang="fr-FR" dirty="0"/>
          </a:p>
          <a:p>
            <a:r>
              <a:rPr lang="fr-FR" dirty="0"/>
              <a:t>Mot de passe:</a:t>
            </a:r>
            <a:r>
              <a:rPr lang="fr-FR" baseline="0" dirty="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human readable summary of most of the annotation data for the</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SeqRecord</a:t>
            </a:r>
            <a:endParaRPr lang="en-US"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41097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Arial"/>
                <a:ea typeface="+mn-ea"/>
                <a:cs typeface="+mn-cs"/>
              </a:rPr>
              <a:t> </a:t>
            </a: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FFFFFF"/>
                </a:solidFill>
                <a:effectLst/>
                <a:uLnTx/>
                <a:uFillTx/>
              </a:rPr>
              <a:t>Cliquez pour modifier le style des sous-titres du masque</a:t>
            </a: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a:t>Cliquez et modifiez le titre</a:t>
            </a:r>
          </a:p>
        </p:txBody>
      </p:sp>
    </p:spTree>
    <p:extLst>
      <p:ext uri="{BB962C8B-B14F-4D97-AF65-F5344CB8AC3E}">
        <p14:creationId xmlns:p14="http://schemas.microsoft.com/office/powerpoint/2010/main" val="31100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Tree>
    <p:extLst>
      <p:ext uri="{BB962C8B-B14F-4D97-AF65-F5344CB8AC3E}">
        <p14:creationId xmlns:p14="http://schemas.microsoft.com/office/powerpoint/2010/main" val="939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Cinquième niveau</a:t>
            </a: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08/11/2018</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a:solidFill>
                  <a:srgbClr val="009DE0"/>
                </a:solidFill>
              </a:rPr>
              <a:t>Chapitre 2</a:t>
            </a: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pelesequod</a:t>
            </a: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chemeClr val="accent1"/>
                </a:solidFill>
              </a:rPr>
              <a:t>titre</a:t>
            </a: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p>
          <a:p>
            <a:pPr>
              <a:buSzPct val="90000"/>
            </a:pPr>
            <a:r>
              <a:rPr lang="fr-FR" sz="2400" b="1" baseline="30000" dirty="0"/>
              <a:t>excerferum 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a:t>omnis</a:t>
            </a:r>
            <a:r>
              <a:rPr lang="fr-FR" sz="2400" baseline="30000" dirty="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a:t>iliciae</a:t>
            </a:r>
            <a:r>
              <a:rPr lang="fr-FR" sz="2400" baseline="30000" dirty="0"/>
              <a:t> </a:t>
            </a:r>
            <a:r>
              <a:rPr lang="fr-FR" sz="2400" baseline="30000" dirty="0" err="1"/>
              <a:t>cepernat</a:t>
            </a:r>
            <a:r>
              <a:rPr lang="fr-FR" sz="2400" baseline="30000" dirty="0"/>
              <a:t> </a:t>
            </a:r>
            <a:r>
              <a:rPr lang="fr-FR" sz="2400" baseline="30000" dirty="0" err="1"/>
              <a:t>fugitas</a:t>
            </a:r>
            <a:r>
              <a:rPr lang="fr-FR" sz="2400" baseline="30000" dirty="0"/>
              <a:t> sa </a:t>
            </a:r>
            <a:r>
              <a:rPr lang="fr-FR" sz="2400" baseline="30000" dirty="0" err="1"/>
              <a:t>conse</a:t>
            </a:r>
            <a:r>
              <a:rPr lang="fr-FR" sz="2400" baseline="30000" dirty="0"/>
              <a:t> </a:t>
            </a:r>
            <a:r>
              <a:rPr lang="fr-FR" sz="2400" baseline="30000" dirty="0" err="1"/>
              <a:t>molo</a:t>
            </a:r>
            <a:r>
              <a:rPr lang="fr-FR" sz="2400" baseline="30000" dirty="0"/>
              <a:t> </a:t>
            </a:r>
            <a:r>
              <a:rPr lang="fr-FR" sz="2400" baseline="30000" dirty="0" err="1"/>
              <a:t>modi</a:t>
            </a:r>
            <a:r>
              <a:rPr lang="fr-FR" sz="2400" baseline="30000" dirty="0"/>
              <a:t> </a:t>
            </a:r>
            <a:r>
              <a:rPr lang="fr-FR" sz="2400" baseline="30000" dirty="0" err="1"/>
              <a:t>berecti</a:t>
            </a:r>
            <a:r>
              <a:rPr lang="fr-FR" sz="2400" baseline="30000" dirty="0"/>
              <a:t> tem </a:t>
            </a:r>
            <a:r>
              <a:rPr lang="fr-FR" sz="2400" baseline="30000" dirty="0" err="1"/>
              <a:t>ius</a:t>
            </a:r>
            <a:r>
              <a:rPr lang="fr-FR" sz="2400" baseline="30000" dirty="0"/>
              <a:t>, officie </a:t>
            </a:r>
            <a:r>
              <a:rPr lang="fr-FR" sz="2400" baseline="30000" dirty="0" err="1"/>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08/11/2018</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Tree>
    <p:extLst>
      <p:ext uri="{BB962C8B-B14F-4D97-AF65-F5344CB8AC3E}">
        <p14:creationId xmlns:p14="http://schemas.microsoft.com/office/powerpoint/2010/main" val="248421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a:t>excerferum nuscien</a:t>
            </a:r>
          </a:p>
          <a:p>
            <a:pPr marL="355600" indent="-355600" defTabSz="541338">
              <a:spcBef>
                <a:spcPts val="1200"/>
              </a:spcBef>
              <a:buClr>
                <a:schemeClr val="accent6"/>
              </a:buClr>
              <a:buSzPct val="100000"/>
              <a:buFont typeface="Lucida Grande"/>
              <a:buChar char="➔"/>
              <a:tabLst/>
            </a:pPr>
            <a:r>
              <a:rPr lang="fr-FR" sz="2800" b="1" i="0" baseline="30000" dirty="0"/>
              <a:t>ditione dic tem hiciliciist, con rem aut volest, sedi doles </a:t>
            </a:r>
          </a:p>
          <a:p>
            <a:pPr marL="355600" indent="-355600" defTabSz="541338">
              <a:spcBef>
                <a:spcPts val="1200"/>
              </a:spcBef>
              <a:buClr>
                <a:schemeClr val="accent6"/>
              </a:buClr>
              <a:buSzPct val="100000"/>
              <a:buFont typeface="Lucida Grande"/>
              <a:buChar char="➔"/>
              <a:tabLst/>
            </a:pPr>
            <a:r>
              <a:rPr lang="fr-FR" sz="2800" b="1" i="0" baseline="30000" dirty="0" err="1"/>
              <a:t>erro</a:t>
            </a:r>
            <a:r>
              <a:rPr lang="fr-FR" sz="2800" b="1" i="0" baseline="30000" dirty="0"/>
              <a:t> 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a:t>eicipsa</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err="1"/>
              <a:t>pelesequod</a:t>
            </a:r>
            <a:r>
              <a:rPr lang="fr-FR" sz="2800" b="1" i="0" baseline="30000" dirty="0"/>
              <a:t> que cum </a:t>
            </a:r>
            <a:r>
              <a:rPr lang="fr-FR" sz="2800" b="1" i="0" baseline="30000" dirty="0" err="1"/>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08/11/2018</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Wiki%20Seq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1133973"/>
          </a:xfrm>
        </p:spPr>
        <p:txBody>
          <a:bodyPr/>
          <a:lstStyle/>
          <a:p>
            <a:r>
              <a:rPr lang="en-US" dirty="0"/>
              <a:t>In general, `organism' is used for the scientific name (in Latin, e.g. Arabidopsis thaliana), while `source’ will often be the common name (e.g. </a:t>
            </a:r>
            <a:r>
              <a:rPr lang="en-US" dirty="0" err="1"/>
              <a:t>thale</a:t>
            </a:r>
            <a:r>
              <a:rPr lang="en-US" dirty="0"/>
              <a:t> cress)</a:t>
            </a:r>
          </a:p>
          <a:p>
            <a:endParaRPr lang="fr-FR" dirty="0"/>
          </a:p>
        </p:txBody>
      </p:sp>
      <p:sp>
        <p:nvSpPr>
          <p:cNvPr id="4" name="Espace réservé de la date 3"/>
          <p:cNvSpPr>
            <a:spLocks noGrp="1"/>
          </p:cNvSpPr>
          <p:nvPr>
            <p:ph type="dt" sz="half" idx="10"/>
          </p:nvPr>
        </p:nvSpPr>
        <p:spPr/>
        <p:txBody>
          <a:bodyPr/>
          <a:lstStyle/>
          <a:p>
            <a:fld id="{601363C9-4338-7443-BE61-F4B71B9923D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74433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p>
          <a:p>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all_species.append</a:t>
            </a:r>
            <a:r>
              <a:rPr lang="en-US" sz="1200" dirty="0"/>
              <a:t>(</a:t>
            </a:r>
            <a:r>
              <a:rPr lang="en-US" sz="1200" dirty="0" err="1"/>
              <a:t>seq_record.annotations</a:t>
            </a:r>
            <a:r>
              <a:rPr lang="en-US" sz="1200" dirty="0"/>
              <a:t>["organism"])</a:t>
            </a:r>
          </a:p>
          <a:p>
            <a:r>
              <a:rPr lang="en-US" sz="1200" dirty="0"/>
              <a:t>print(</a:t>
            </a:r>
            <a:r>
              <a:rPr lang="en-US" sz="1200" dirty="0" err="1"/>
              <a:t>all_species</a:t>
            </a:r>
            <a:r>
              <a:rPr lang="en-US" sz="1200" dirty="0"/>
              <a:t>)</a:t>
            </a:r>
          </a:p>
        </p:txBody>
      </p:sp>
      <p:sp>
        <p:nvSpPr>
          <p:cNvPr id="8" name="ZoneTexte 7"/>
          <p:cNvSpPr txBox="1"/>
          <p:nvPr/>
        </p:nvSpPr>
        <p:spPr>
          <a:xfrm>
            <a:off x="279400" y="4450344"/>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r>
              <a:rPr lang="en-US" sz="1200" dirty="0" err="1"/>
              <a:t>seq_record.annotations</a:t>
            </a:r>
            <a:r>
              <a:rPr lang="en-US" sz="1200" dirty="0"/>
              <a:t>["organism"] for </a:t>
            </a:r>
            <a:r>
              <a:rPr lang="en-US" sz="1200" dirty="0" err="1"/>
              <a:t>seq_record</a:t>
            </a:r>
            <a:r>
              <a:rPr lang="en-US" sz="1200" dirty="0"/>
              <a:t> in \</a:t>
            </a:r>
          </a:p>
          <a:p>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print(</a:t>
            </a:r>
            <a:r>
              <a:rPr lang="en-US" sz="1200" dirty="0" err="1"/>
              <a:t>all_species</a:t>
            </a:r>
            <a:r>
              <a:rPr lang="en-US" sz="1200" dirty="0"/>
              <a:t>)</a:t>
            </a:r>
          </a:p>
        </p:txBody>
      </p:sp>
      <p:sp>
        <p:nvSpPr>
          <p:cNvPr id="9" name="ZoneTexte 8"/>
          <p:cNvSpPr txBox="1"/>
          <p:nvPr/>
        </p:nvSpPr>
        <p:spPr>
          <a:xfrm>
            <a:off x="279400" y="53738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a:t>
            </a:r>
            <a:r>
              <a:rPr lang="pt-BR" sz="1200" dirty="0" err="1"/>
              <a:t>Cypripedium</a:t>
            </a:r>
            <a:r>
              <a:rPr lang="pt-BR" sz="1200" dirty="0"/>
              <a:t> </a:t>
            </a:r>
            <a:r>
              <a:rPr lang="pt-BR" sz="1200" dirty="0" err="1"/>
              <a:t>irapeanum</a:t>
            </a:r>
            <a:r>
              <a:rPr lang="pt-BR" sz="1200" dirty="0"/>
              <a:t>', '</a:t>
            </a:r>
            <a:r>
              <a:rPr lang="pt-BR" sz="1200" dirty="0" err="1"/>
              <a:t>Cypripedium</a:t>
            </a:r>
            <a:r>
              <a:rPr lang="pt-BR" sz="1200" dirty="0"/>
              <a:t> </a:t>
            </a:r>
            <a:r>
              <a:rPr lang="pt-BR" sz="1200" dirty="0" err="1"/>
              <a:t>californicum</a:t>
            </a:r>
            <a:r>
              <a:rPr lang="pt-BR" sz="1200" dirty="0"/>
              <a:t>', ..., '</a:t>
            </a:r>
            <a:r>
              <a:rPr lang="pt-BR" sz="1200" dirty="0" err="1"/>
              <a:t>Paphiopedilum</a:t>
            </a:r>
            <a:r>
              <a:rPr lang="pt-BR" sz="1200" dirty="0"/>
              <a:t> </a:t>
            </a:r>
            <a:r>
              <a:rPr lang="pt-BR" sz="1200" dirty="0" err="1"/>
              <a:t>barbatum</a:t>
            </a:r>
            <a:r>
              <a:rPr lang="pt-BR" sz="1200" dirty="0"/>
              <a:t>']</a:t>
            </a:r>
            <a:endParaRPr lang="en-US" sz="1200" dirty="0"/>
          </a:p>
        </p:txBody>
      </p:sp>
    </p:spTree>
    <p:extLst>
      <p:ext uri="{BB962C8B-B14F-4D97-AF65-F5344CB8AC3E}">
        <p14:creationId xmlns:p14="http://schemas.microsoft.com/office/powerpoint/2010/main" val="30462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Filtering a sequence file</a:t>
            </a:r>
            <a:endParaRPr lang="fr-FR" dirty="0"/>
          </a:p>
        </p:txBody>
      </p:sp>
      <p:sp>
        <p:nvSpPr>
          <p:cNvPr id="3" name="Espace réservé du contenu 2"/>
          <p:cNvSpPr>
            <a:spLocks noGrp="1"/>
          </p:cNvSpPr>
          <p:nvPr>
            <p:ph idx="1"/>
          </p:nvPr>
        </p:nvSpPr>
        <p:spPr>
          <a:xfrm>
            <a:off x="279400" y="1236134"/>
            <a:ext cx="8644466" cy="759745"/>
          </a:xfrm>
        </p:spPr>
        <p:txBody>
          <a:bodyPr/>
          <a:lstStyle/>
          <a:p>
            <a:r>
              <a:rPr lang="en-US" dirty="0"/>
              <a:t>large file with many sequences in it (e.g. FASTA le or genes, or a FASTQ or SFF file of reads)</a:t>
            </a:r>
          </a:p>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ZoneTexte 6"/>
          <p:cNvSpPr txBox="1"/>
          <p:nvPr/>
        </p:nvSpPr>
        <p:spPr>
          <a:xfrm>
            <a:off x="279400" y="2189267"/>
            <a:ext cx="8407400"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input_file</a:t>
            </a:r>
            <a:r>
              <a:rPr lang="en-US" sz="1200" dirty="0"/>
              <a:t> = "</a:t>
            </a:r>
            <a:r>
              <a:rPr lang="en-US" sz="1200" dirty="0" err="1"/>
              <a:t>big_file.sff</a:t>
            </a:r>
            <a:r>
              <a:rPr lang="en-US" sz="1200" dirty="0"/>
              <a:t>"</a:t>
            </a:r>
          </a:p>
          <a:p>
            <a:r>
              <a:rPr lang="en-US" sz="1200" dirty="0" err="1"/>
              <a:t>id_file</a:t>
            </a:r>
            <a:r>
              <a:rPr lang="en-US" sz="1200" dirty="0"/>
              <a:t> = "</a:t>
            </a:r>
            <a:r>
              <a:rPr lang="en-US" sz="1200" dirty="0" err="1"/>
              <a:t>short_list.txt</a:t>
            </a:r>
            <a:r>
              <a:rPr lang="en-US" sz="1200" dirty="0"/>
              <a:t>"</a:t>
            </a:r>
          </a:p>
          <a:p>
            <a:r>
              <a:rPr lang="en-US" sz="1200" dirty="0" err="1"/>
              <a:t>output_file</a:t>
            </a:r>
            <a:r>
              <a:rPr lang="en-US" sz="1200" dirty="0"/>
              <a:t> = "</a:t>
            </a:r>
            <a:r>
              <a:rPr lang="en-US" sz="1200" dirty="0" err="1"/>
              <a:t>short_list.sff</a:t>
            </a:r>
            <a:r>
              <a:rPr lang="en-US" sz="1200" dirty="0"/>
              <a:t>"</a:t>
            </a:r>
          </a:p>
          <a:p>
            <a:r>
              <a:rPr lang="en-US" sz="1200" dirty="0"/>
              <a:t>wanted = set(</a:t>
            </a:r>
            <a:r>
              <a:rPr lang="en-US" sz="1200" dirty="0" err="1"/>
              <a:t>line.rstrip</a:t>
            </a:r>
            <a:r>
              <a:rPr lang="en-US" sz="1200" dirty="0"/>
              <a:t>("\n").split(None,1)[0] for line in open(</a:t>
            </a:r>
            <a:r>
              <a:rPr lang="en-US" sz="1200" dirty="0" err="1"/>
              <a:t>id_file</a:t>
            </a:r>
            <a:r>
              <a:rPr lang="en-US" sz="1200" dirty="0"/>
              <a:t>))</a:t>
            </a:r>
          </a:p>
          <a:p>
            <a:r>
              <a:rPr lang="en-US" sz="1200" dirty="0"/>
              <a:t>print("Found %</a:t>
            </a:r>
            <a:r>
              <a:rPr lang="en-US" sz="1200" dirty="0" err="1"/>
              <a:t>i</a:t>
            </a:r>
            <a:r>
              <a:rPr lang="en-US" sz="1200" dirty="0"/>
              <a:t> unique identifiers in %s" % (</a:t>
            </a:r>
            <a:r>
              <a:rPr lang="en-US" sz="1200" dirty="0" err="1"/>
              <a:t>len</a:t>
            </a:r>
            <a:r>
              <a:rPr lang="en-US" sz="1200" dirty="0"/>
              <a:t>(wanted), </a:t>
            </a:r>
            <a:r>
              <a:rPr lang="en-US" sz="1200" dirty="0" err="1"/>
              <a:t>id_file</a:t>
            </a:r>
            <a:r>
              <a:rPr lang="en-US" sz="1200" dirty="0"/>
              <a:t>))</a:t>
            </a:r>
          </a:p>
          <a:p>
            <a:r>
              <a:rPr lang="en-US" sz="1200" dirty="0"/>
              <a:t>records = (r for r in </a:t>
            </a:r>
            <a:r>
              <a:rPr lang="en-US" sz="1200" dirty="0" err="1"/>
              <a:t>SeqIO.parse</a:t>
            </a:r>
            <a:r>
              <a:rPr lang="en-US" sz="1200" dirty="0"/>
              <a:t>(</a:t>
            </a:r>
            <a:r>
              <a:rPr lang="en-US" sz="1200" dirty="0" err="1"/>
              <a:t>input_file</a:t>
            </a:r>
            <a:r>
              <a:rPr lang="en-US" sz="1200" dirty="0"/>
              <a:t>, "</a:t>
            </a:r>
            <a:r>
              <a:rPr lang="en-US" sz="1200" dirty="0" err="1"/>
              <a:t>sff</a:t>
            </a:r>
            <a:r>
              <a:rPr lang="en-US" sz="1200" dirty="0"/>
              <a:t>") if </a:t>
            </a:r>
            <a:r>
              <a:rPr lang="en-US" sz="1200" dirty="0" err="1"/>
              <a:t>r.id</a:t>
            </a:r>
            <a:r>
              <a:rPr lang="en-US" sz="1200" dirty="0"/>
              <a:t> in wanted)</a:t>
            </a:r>
          </a:p>
          <a:p>
            <a:r>
              <a:rPr lang="en-US" sz="1200" dirty="0"/>
              <a:t>count = </a:t>
            </a:r>
            <a:r>
              <a:rPr lang="en-US" sz="1200" dirty="0" err="1"/>
              <a:t>SeqIO.write</a:t>
            </a:r>
            <a:r>
              <a:rPr lang="en-US" sz="1200" dirty="0"/>
              <a:t>(records, </a:t>
            </a:r>
            <a:r>
              <a:rPr lang="en-US" sz="1200" dirty="0" err="1"/>
              <a:t>output_file</a:t>
            </a:r>
            <a:r>
              <a:rPr lang="en-US" sz="1200" dirty="0"/>
              <a:t>, "</a:t>
            </a:r>
            <a:r>
              <a:rPr lang="en-US" sz="1200" dirty="0" err="1"/>
              <a:t>sff</a:t>
            </a:r>
            <a:r>
              <a:rPr lang="en-US" sz="1200" dirty="0"/>
              <a:t>")</a:t>
            </a:r>
          </a:p>
          <a:p>
            <a:r>
              <a:rPr lang="en-US" sz="1200" dirty="0"/>
              <a:t>print("Saved %</a:t>
            </a:r>
            <a:r>
              <a:rPr lang="en-US" sz="1200" dirty="0" err="1"/>
              <a:t>i</a:t>
            </a:r>
            <a:r>
              <a:rPr lang="en-US" sz="1200" dirty="0"/>
              <a:t> records from %s to %s" % (count, </a:t>
            </a:r>
            <a:r>
              <a:rPr lang="en-US" sz="1200" dirty="0" err="1"/>
              <a:t>input_file</a:t>
            </a:r>
            <a:r>
              <a:rPr lang="en-US" sz="1200" dirty="0"/>
              <a:t>, </a:t>
            </a:r>
            <a:r>
              <a:rPr lang="en-US" sz="1200" dirty="0" err="1"/>
              <a:t>output_file</a:t>
            </a:r>
            <a:r>
              <a:rPr lang="en-US" sz="1200" dirty="0"/>
              <a:t>))</a:t>
            </a:r>
          </a:p>
          <a:p>
            <a:r>
              <a:rPr lang="en-US" sz="1200" dirty="0"/>
              <a:t>if count &lt; </a:t>
            </a:r>
            <a:r>
              <a:rPr lang="en-US" sz="1200" dirty="0" err="1"/>
              <a:t>len</a:t>
            </a:r>
            <a:r>
              <a:rPr lang="en-US" sz="1200" dirty="0"/>
              <a:t>(wanted):</a:t>
            </a:r>
          </a:p>
          <a:p>
            <a:r>
              <a:rPr lang="en-US" sz="1200" dirty="0"/>
              <a:t>print("Warning %</a:t>
            </a:r>
            <a:r>
              <a:rPr lang="en-US" sz="1200" dirty="0" err="1"/>
              <a:t>i</a:t>
            </a:r>
            <a:r>
              <a:rPr lang="en-US" sz="1200" dirty="0"/>
              <a:t> IDs not found in %s" % (</a:t>
            </a:r>
            <a:r>
              <a:rPr lang="en-US" sz="1200" dirty="0" err="1"/>
              <a:t>len</a:t>
            </a:r>
            <a:r>
              <a:rPr lang="en-US" sz="1200" dirty="0"/>
              <a:t>(wanted)-count, </a:t>
            </a:r>
            <a:r>
              <a:rPr lang="en-US" sz="1200" dirty="0" err="1"/>
              <a:t>input_file</a:t>
            </a:r>
            <a:r>
              <a:rPr lang="en-US" sz="1200" dirty="0"/>
              <a:t>))</a:t>
            </a:r>
          </a:p>
        </p:txBody>
      </p:sp>
      <p:sp>
        <p:nvSpPr>
          <p:cNvPr id="12" name="Espace réservé du contenu 2"/>
          <p:cNvSpPr txBox="1">
            <a:spLocks/>
          </p:cNvSpPr>
          <p:nvPr/>
        </p:nvSpPr>
        <p:spPr>
          <a:xfrm>
            <a:off x="279400" y="4495755"/>
            <a:ext cx="8644466" cy="168321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Let's say the list of IDs is in a simple text file, as the first word on each line. </a:t>
            </a:r>
          </a:p>
          <a:p>
            <a:r>
              <a:rPr lang="en-US" dirty="0"/>
              <a:t>This could be a tabular file where the first column is the ID</a:t>
            </a:r>
          </a:p>
          <a:p>
            <a:r>
              <a:rPr lang="en-US" dirty="0"/>
              <a:t>Note that we use a Python set rather than a list, this makes testing membership faster</a:t>
            </a:r>
          </a:p>
          <a:p>
            <a:endParaRPr lang="en-US" dirty="0"/>
          </a:p>
          <a:p>
            <a:endParaRPr lang="fr-FR" dirty="0"/>
          </a:p>
        </p:txBody>
      </p:sp>
    </p:spTree>
    <p:extLst>
      <p:ext uri="{BB962C8B-B14F-4D97-AF65-F5344CB8AC3E}">
        <p14:creationId xmlns:p14="http://schemas.microsoft.com/office/powerpoint/2010/main" val="1617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Producing </a:t>
            </a:r>
            <a:r>
              <a:rPr lang="en-US" dirty="0" err="1"/>
              <a:t>randomised</a:t>
            </a:r>
            <a:r>
              <a:rPr lang="en-US" dirty="0"/>
              <a:t> genomes</a:t>
            </a:r>
            <a:endParaRPr lang="fr-FR" dirty="0"/>
          </a:p>
        </p:txBody>
      </p:sp>
      <p:sp>
        <p:nvSpPr>
          <p:cNvPr id="3" name="Espace réservé du contenu 2"/>
          <p:cNvSpPr>
            <a:spLocks noGrp="1"/>
          </p:cNvSpPr>
          <p:nvPr>
            <p:ph idx="1"/>
          </p:nvPr>
        </p:nvSpPr>
        <p:spPr>
          <a:xfrm>
            <a:off x="279400" y="918614"/>
            <a:ext cx="8644466" cy="1015161"/>
          </a:xfrm>
        </p:spPr>
        <p:txBody>
          <a:bodyPr/>
          <a:lstStyle/>
          <a:p>
            <a:r>
              <a:rPr lang="en-US" dirty="0"/>
              <a:t>Same search on </a:t>
            </a:r>
            <a:r>
              <a:rPr lang="en-US" dirty="0" err="1"/>
              <a:t>randomised</a:t>
            </a:r>
            <a:r>
              <a:rPr lang="en-US" dirty="0"/>
              <a:t> versions of the same genome for statistical analysis</a:t>
            </a:r>
          </a:p>
          <a:p>
            <a:r>
              <a:rPr lang="en-US" dirty="0"/>
              <a:t>get it from our website, NC_005816.gb</a:t>
            </a:r>
          </a:p>
          <a:p>
            <a:r>
              <a:rPr lang="en-US" dirty="0"/>
              <a:t>read it in as a </a:t>
            </a:r>
            <a:r>
              <a:rPr lang="en-US" dirty="0" err="1"/>
              <a:t>SeqRecord</a:t>
            </a:r>
            <a:r>
              <a:rPr lang="en-US" dirty="0"/>
              <a:t> using the </a:t>
            </a:r>
            <a:r>
              <a:rPr lang="en-US" dirty="0" err="1"/>
              <a:t>Bio.SeqIO.read</a:t>
            </a:r>
            <a:r>
              <a:rPr lang="en-US" dirty="0"/>
              <a:t>() function</a:t>
            </a:r>
          </a:p>
          <a:p>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
        <p:nvSpPr>
          <p:cNvPr id="7" name="ZoneTexte 6"/>
          <p:cNvSpPr txBox="1"/>
          <p:nvPr/>
        </p:nvSpPr>
        <p:spPr>
          <a:xfrm>
            <a:off x="279400" y="436321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shuffled_rec</a:t>
            </a:r>
            <a:r>
              <a:rPr lang="en-US" sz="1200" dirty="0"/>
              <a:t> =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original_rec.seq.alphabet</a:t>
            </a:r>
            <a:r>
              <a:rPr lang="en-US" sz="1200" dirty="0"/>
              <a:t>),</a:t>
            </a:r>
          </a:p>
          <a:p>
            <a:r>
              <a:rPr lang="en-US" sz="1200" dirty="0"/>
              <a:t>... id="Shuffled", description="Based on %s" % </a:t>
            </a:r>
            <a:r>
              <a:rPr lang="en-US" sz="1200" dirty="0" err="1"/>
              <a:t>original_rec.id</a:t>
            </a:r>
            <a:r>
              <a:rPr lang="en-US" sz="1200" dirty="0"/>
              <a:t>)</a:t>
            </a:r>
          </a:p>
        </p:txBody>
      </p:sp>
      <p:sp>
        <p:nvSpPr>
          <p:cNvPr id="8" name="ZoneTexte 7"/>
          <p:cNvSpPr txBox="1"/>
          <p:nvPr/>
        </p:nvSpPr>
        <p:spPr>
          <a:xfrm>
            <a:off x="279400" y="2446040"/>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original_rec = SeqIO.read("NC_005816.gb", "genbank")</a:t>
            </a:r>
          </a:p>
        </p:txBody>
      </p:sp>
      <p:sp>
        <p:nvSpPr>
          <p:cNvPr id="9" name="ZoneTexte 8"/>
          <p:cNvSpPr txBox="1"/>
          <p:nvPr/>
        </p:nvSpPr>
        <p:spPr>
          <a:xfrm>
            <a:off x="279400" y="3449362"/>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import random</a:t>
            </a:r>
          </a:p>
          <a:p>
            <a:r>
              <a:rPr lang="mr-IN" sz="1200" dirty="0">
                <a:latin typeface="Arial"/>
                <a:cs typeface="Arial"/>
              </a:rPr>
              <a:t>&gt;&gt;&gt; nuc_list = list(original_rec.seq)</a:t>
            </a:r>
          </a:p>
          <a:p>
            <a:r>
              <a:rPr lang="mr-IN" sz="1200" dirty="0">
                <a:latin typeface="Arial"/>
                <a:cs typeface="Arial"/>
              </a:rPr>
              <a:t>&gt;&gt;&gt; random.shuffle(nuc_list) #acts in situ!</a:t>
            </a:r>
          </a:p>
        </p:txBody>
      </p:sp>
      <p:sp>
        <p:nvSpPr>
          <p:cNvPr id="10" name="Espace réservé du contenu 2"/>
          <p:cNvSpPr txBox="1">
            <a:spLocks/>
          </p:cNvSpPr>
          <p:nvPr/>
        </p:nvSpPr>
        <p:spPr>
          <a:xfrm>
            <a:off x="279400" y="5669106"/>
            <a:ext cx="8644466" cy="5442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Construct a new </a:t>
            </a:r>
            <a:r>
              <a:rPr lang="en-US" dirty="0" err="1"/>
              <a:t>SeqRecord</a:t>
            </a:r>
            <a:r>
              <a:rPr lang="en-US" dirty="0"/>
              <a:t> with a new </a:t>
            </a:r>
            <a:r>
              <a:rPr lang="en-US" dirty="0" err="1"/>
              <a:t>Seq</a:t>
            </a:r>
            <a:r>
              <a:rPr lang="en-US" dirty="0"/>
              <a:t> object using this shuffled list. </a:t>
            </a:r>
          </a:p>
          <a:p>
            <a:endParaRPr lang="fr-FR" dirty="0"/>
          </a:p>
        </p:txBody>
      </p:sp>
      <p:sp>
        <p:nvSpPr>
          <p:cNvPr id="11" name="Espace réservé du contenu 2"/>
          <p:cNvSpPr txBox="1">
            <a:spLocks/>
          </p:cNvSpPr>
          <p:nvPr/>
        </p:nvSpPr>
        <p:spPr>
          <a:xfrm>
            <a:off x="279400" y="2905081"/>
            <a:ext cx="8644466" cy="5442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Python random module, in particular the function </a:t>
            </a:r>
            <a:r>
              <a:rPr lang="en-US" dirty="0" err="1"/>
              <a:t>random.shuffle</a:t>
            </a:r>
            <a:endParaRPr lang="en-US" dirty="0"/>
          </a:p>
          <a:p>
            <a:endParaRPr lang="fr-FR" dirty="0"/>
          </a:p>
        </p:txBody>
      </p:sp>
    </p:spTree>
    <p:extLst>
      <p:ext uri="{BB962C8B-B14F-4D97-AF65-F5344CB8AC3E}">
        <p14:creationId xmlns:p14="http://schemas.microsoft.com/office/powerpoint/2010/main" val="41110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Complete script (version 1)</a:t>
            </a:r>
          </a:p>
        </p:txBody>
      </p:sp>
      <p:sp>
        <p:nvSpPr>
          <p:cNvPr id="3" name="Espace réservé du contenu 2"/>
          <p:cNvSpPr>
            <a:spLocks noGrp="1"/>
          </p:cNvSpPr>
          <p:nvPr>
            <p:ph idx="1"/>
          </p:nvPr>
        </p:nvSpPr>
        <p:spPr>
          <a:xfrm>
            <a:off x="279400" y="929954"/>
            <a:ext cx="8644466" cy="498920"/>
          </a:xfrm>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
        <p:nvSpPr>
          <p:cNvPr id="7" name="ZoneTexte 6"/>
          <p:cNvSpPr txBox="1"/>
          <p:nvPr/>
        </p:nvSpPr>
        <p:spPr>
          <a:xfrm>
            <a:off x="279400" y="2132581"/>
            <a:ext cx="8644466" cy="273921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import random</a:t>
            </a:r>
          </a:p>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Bio import </a:t>
            </a:r>
            <a:r>
              <a:rPr lang="en-US" sz="1200" dirty="0" err="1"/>
              <a:t>SeqIO</a:t>
            </a:r>
            <a:endParaRPr lang="en-US" sz="1200" dirty="0"/>
          </a:p>
          <a:p>
            <a:r>
              <a:rPr lang="en-US" sz="1200" dirty="0" err="1"/>
              <a:t>original_rec</a:t>
            </a:r>
            <a:r>
              <a:rPr lang="en-US" sz="1200" dirty="0"/>
              <a:t> = </a:t>
            </a:r>
            <a:r>
              <a:rPr lang="en-US" sz="1200" dirty="0" err="1"/>
              <a:t>SeqIO.read</a:t>
            </a:r>
            <a:r>
              <a:rPr lang="en-US" sz="1200" dirty="0"/>
              <a:t>("NC_005816.gb","genbank")</a:t>
            </a:r>
          </a:p>
          <a:p>
            <a:r>
              <a:rPr lang="en-US" sz="1200" dirty="0"/>
              <a:t>handle = open("</a:t>
            </a:r>
            <a:r>
              <a:rPr lang="en-US" sz="1200" dirty="0" err="1"/>
              <a:t>shuffled.fasta</a:t>
            </a:r>
            <a:r>
              <a:rPr lang="en-US" sz="1200" dirty="0"/>
              <a:t>", "w")</a:t>
            </a:r>
          </a:p>
          <a:p>
            <a:r>
              <a:rPr lang="en-US" sz="1200" dirty="0"/>
              <a:t>for </a:t>
            </a:r>
            <a:r>
              <a:rPr lang="en-US" sz="1200" dirty="0" err="1"/>
              <a:t>i</a:t>
            </a:r>
            <a:r>
              <a:rPr lang="en-US" sz="1200" dirty="0"/>
              <a:t> in range(30):</a:t>
            </a:r>
          </a:p>
          <a:p>
            <a:r>
              <a:rPr lang="en-US" sz="1200" dirty="0" err="1"/>
              <a:t>nuc_list</a:t>
            </a:r>
            <a:r>
              <a:rPr lang="en-US" sz="1200" dirty="0"/>
              <a:t> = list(</a:t>
            </a:r>
            <a:r>
              <a:rPr lang="en-US" sz="1200" dirty="0" err="1"/>
              <a:t>original_rec.seq</a:t>
            </a:r>
            <a:r>
              <a:rPr lang="en-US" sz="1200" dirty="0"/>
              <a:t>)</a:t>
            </a:r>
          </a:p>
          <a:p>
            <a:r>
              <a:rPr lang="en-US" sz="1200" dirty="0" err="1"/>
              <a:t>random.shuffle</a:t>
            </a:r>
            <a:r>
              <a:rPr lang="en-US" sz="1200" dirty="0"/>
              <a:t>(</a:t>
            </a:r>
            <a:r>
              <a:rPr lang="en-US" sz="1200" dirty="0" err="1"/>
              <a:t>nuc_list</a:t>
            </a:r>
            <a:r>
              <a:rPr lang="en-US" sz="1200" dirty="0"/>
              <a:t>)</a:t>
            </a:r>
          </a:p>
          <a:p>
            <a:r>
              <a:rPr lang="en-US" sz="1200" dirty="0" err="1"/>
              <a:t>shuffled_rec</a:t>
            </a:r>
            <a:r>
              <a:rPr lang="en-US" sz="1200" dirty="0"/>
              <a:t> =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original_rec.seq.alphabet</a:t>
            </a:r>
            <a:r>
              <a:rPr lang="en-US" sz="1200" dirty="0"/>
              <a:t>), \</a:t>
            </a:r>
          </a:p>
          <a:p>
            <a:r>
              <a:rPr lang="en-US" sz="1200" dirty="0"/>
              <a:t>id="</a:t>
            </a:r>
            <a:r>
              <a:rPr lang="en-US" sz="1200" dirty="0" err="1"/>
              <a:t>Shuffled%i</a:t>
            </a:r>
            <a:r>
              <a:rPr lang="en-US" sz="1200" dirty="0"/>
              <a:t>" % (i+1), \</a:t>
            </a:r>
          </a:p>
          <a:p>
            <a:r>
              <a:rPr lang="en-US" sz="1200" dirty="0"/>
              <a:t>description="Based on %s" % </a:t>
            </a:r>
            <a:r>
              <a:rPr lang="en-US" sz="1200" dirty="0" err="1"/>
              <a:t>original_rec.id</a:t>
            </a:r>
            <a:r>
              <a:rPr lang="en-US" sz="1200" dirty="0"/>
              <a:t>)</a:t>
            </a:r>
          </a:p>
          <a:p>
            <a:r>
              <a:rPr lang="en-US" sz="1200" dirty="0" err="1"/>
              <a:t>handle.write</a:t>
            </a:r>
            <a:r>
              <a:rPr lang="en-US" sz="1200" dirty="0"/>
              <a:t>(</a:t>
            </a:r>
            <a:r>
              <a:rPr lang="en-US" sz="1200" dirty="0" err="1"/>
              <a:t>shuffled_rec.format</a:t>
            </a:r>
            <a:r>
              <a:rPr lang="en-US" sz="1200" dirty="0"/>
              <a:t>("</a:t>
            </a:r>
            <a:r>
              <a:rPr lang="en-US" sz="1200" dirty="0" err="1"/>
              <a:t>fasta</a:t>
            </a:r>
            <a:r>
              <a:rPr lang="en-US" sz="1200" dirty="0"/>
              <a:t>"))</a:t>
            </a:r>
          </a:p>
          <a:p>
            <a:r>
              <a:rPr lang="en-US" sz="1200" dirty="0" err="1"/>
              <a:t>handle.close</a:t>
            </a:r>
            <a:r>
              <a:rPr lang="en-US" sz="1200" dirty="0"/>
              <a:t>()</a:t>
            </a:r>
          </a:p>
        </p:txBody>
      </p:sp>
    </p:spTree>
    <p:extLst>
      <p:ext uri="{BB962C8B-B14F-4D97-AF65-F5344CB8AC3E}">
        <p14:creationId xmlns:p14="http://schemas.microsoft.com/office/powerpoint/2010/main" val="419613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Complete script (version 2)</a:t>
            </a:r>
          </a:p>
        </p:txBody>
      </p:sp>
      <p:sp>
        <p:nvSpPr>
          <p:cNvPr id="3" name="Espace réservé du contenu 2"/>
          <p:cNvSpPr>
            <a:spLocks noGrp="1"/>
          </p:cNvSpPr>
          <p:nvPr>
            <p:ph idx="1"/>
          </p:nvPr>
        </p:nvSpPr>
        <p:spPr>
          <a:xfrm>
            <a:off x="279400" y="929954"/>
            <a:ext cx="8644466" cy="498920"/>
          </a:xfrm>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
        <p:nvSpPr>
          <p:cNvPr id="7" name="ZoneTexte 6"/>
          <p:cNvSpPr txBox="1"/>
          <p:nvPr/>
        </p:nvSpPr>
        <p:spPr>
          <a:xfrm>
            <a:off x="279400" y="1429487"/>
            <a:ext cx="8407400" cy="292387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import random</a:t>
            </a:r>
          </a:p>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Bio import </a:t>
            </a:r>
            <a:r>
              <a:rPr lang="en-US" sz="1200" dirty="0" err="1"/>
              <a:t>SeqIO</a:t>
            </a:r>
            <a:endParaRPr lang="en-US" sz="1200" dirty="0"/>
          </a:p>
          <a:p>
            <a:r>
              <a:rPr lang="en-US" sz="1200" dirty="0" err="1"/>
              <a:t>def</a:t>
            </a:r>
            <a:r>
              <a:rPr lang="en-US" sz="1200" dirty="0"/>
              <a:t> </a:t>
            </a:r>
            <a:r>
              <a:rPr lang="en-US" sz="1200" dirty="0" err="1"/>
              <a:t>make_shuffle_record</a:t>
            </a:r>
            <a:r>
              <a:rPr lang="en-US" sz="1200" dirty="0"/>
              <a:t>(record, </a:t>
            </a:r>
            <a:r>
              <a:rPr lang="en-US" sz="1200" dirty="0" err="1"/>
              <a:t>new_id</a:t>
            </a:r>
            <a:r>
              <a:rPr lang="en-US" sz="1200" dirty="0"/>
              <a:t>):</a:t>
            </a:r>
          </a:p>
          <a:p>
            <a:r>
              <a:rPr lang="en-US" sz="1200" dirty="0" err="1"/>
              <a:t>nuc_list</a:t>
            </a:r>
            <a:r>
              <a:rPr lang="en-US" sz="1200" dirty="0"/>
              <a:t> = list(</a:t>
            </a:r>
            <a:r>
              <a:rPr lang="en-US" sz="1200" dirty="0" err="1"/>
              <a:t>record.seq</a:t>
            </a:r>
            <a:r>
              <a:rPr lang="en-US" sz="1200" dirty="0"/>
              <a:t>)</a:t>
            </a:r>
          </a:p>
          <a:p>
            <a:r>
              <a:rPr lang="en-US" sz="1200" dirty="0" err="1"/>
              <a:t>random.shuffle</a:t>
            </a:r>
            <a:r>
              <a:rPr lang="en-US" sz="1200" dirty="0"/>
              <a:t>(</a:t>
            </a:r>
            <a:r>
              <a:rPr lang="en-US" sz="1200" dirty="0" err="1"/>
              <a:t>nuc_list</a:t>
            </a:r>
            <a:r>
              <a:rPr lang="en-US" sz="1200" dirty="0"/>
              <a:t>)</a:t>
            </a:r>
          </a:p>
          <a:p>
            <a:r>
              <a:rPr lang="en-US" sz="1200" dirty="0"/>
              <a:t>return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record.seq.alphabet</a:t>
            </a:r>
            <a:r>
              <a:rPr lang="en-US" sz="1200" dirty="0"/>
              <a:t>), \</a:t>
            </a:r>
          </a:p>
          <a:p>
            <a:r>
              <a:rPr lang="en-US" sz="1200" dirty="0"/>
              <a:t>id=</a:t>
            </a:r>
            <a:r>
              <a:rPr lang="en-US" sz="1200" dirty="0" err="1"/>
              <a:t>new_id</a:t>
            </a:r>
            <a:r>
              <a:rPr lang="en-US" sz="1200" dirty="0"/>
              <a:t>, description="Based on %s" % </a:t>
            </a:r>
            <a:r>
              <a:rPr lang="en-US" sz="1200" dirty="0" err="1"/>
              <a:t>original_rec.id</a:t>
            </a:r>
            <a:r>
              <a:rPr lang="en-US" sz="1200" dirty="0"/>
              <a:t>)</a:t>
            </a:r>
          </a:p>
          <a:p>
            <a:r>
              <a:rPr lang="en-US" sz="1200" dirty="0" err="1"/>
              <a:t>original_rec</a:t>
            </a:r>
            <a:r>
              <a:rPr lang="en-US" sz="1200" dirty="0"/>
              <a:t> = </a:t>
            </a:r>
            <a:r>
              <a:rPr lang="en-US" sz="1200" dirty="0" err="1"/>
              <a:t>SeqIO.read</a:t>
            </a:r>
            <a:r>
              <a:rPr lang="en-US" sz="1200" dirty="0"/>
              <a:t>("NC_005816.gb","genbank")</a:t>
            </a:r>
          </a:p>
          <a:p>
            <a:r>
              <a:rPr lang="en-US" sz="1200" dirty="0" err="1"/>
              <a:t>shuffled_recs</a:t>
            </a:r>
            <a:r>
              <a:rPr lang="en-US" sz="1200" dirty="0"/>
              <a:t> = (</a:t>
            </a:r>
            <a:r>
              <a:rPr lang="en-US" sz="1200" dirty="0" err="1"/>
              <a:t>make_shuffle_record</a:t>
            </a:r>
            <a:r>
              <a:rPr lang="en-US" sz="1200" dirty="0"/>
              <a:t>(</a:t>
            </a:r>
            <a:r>
              <a:rPr lang="en-US" sz="1200" dirty="0" err="1"/>
              <a:t>original_rec</a:t>
            </a:r>
            <a:r>
              <a:rPr lang="en-US" sz="1200" dirty="0"/>
              <a:t>, "</a:t>
            </a:r>
            <a:r>
              <a:rPr lang="en-US" sz="1200" dirty="0" err="1"/>
              <a:t>Shuffled%i</a:t>
            </a:r>
            <a:r>
              <a:rPr lang="en-US" sz="1200" dirty="0"/>
              <a:t>" % (i+1)) \</a:t>
            </a:r>
          </a:p>
          <a:p>
            <a:r>
              <a:rPr lang="en-US" sz="1200" dirty="0"/>
              <a:t>for </a:t>
            </a:r>
            <a:r>
              <a:rPr lang="en-US" sz="1200" dirty="0" err="1"/>
              <a:t>i</a:t>
            </a:r>
            <a:r>
              <a:rPr lang="en-US" sz="1200" dirty="0"/>
              <a:t> in range(30))</a:t>
            </a:r>
          </a:p>
          <a:p>
            <a:r>
              <a:rPr lang="en-US" sz="1200" dirty="0"/>
              <a:t>handle = open("</a:t>
            </a:r>
            <a:r>
              <a:rPr lang="en-US" sz="1200" dirty="0" err="1"/>
              <a:t>shuffled.fasta</a:t>
            </a:r>
            <a:r>
              <a:rPr lang="en-US" sz="1200" dirty="0"/>
              <a:t>", "w")</a:t>
            </a:r>
          </a:p>
          <a:p>
            <a:r>
              <a:rPr lang="en-US" sz="1200" dirty="0" err="1"/>
              <a:t>SeqIO.write</a:t>
            </a:r>
            <a:r>
              <a:rPr lang="en-US" sz="1200" dirty="0"/>
              <a:t>(</a:t>
            </a:r>
            <a:r>
              <a:rPr lang="en-US" sz="1200" dirty="0" err="1"/>
              <a:t>shuffled_recs</a:t>
            </a:r>
            <a:r>
              <a:rPr lang="en-US" sz="1200" dirty="0"/>
              <a:t>, handle, "</a:t>
            </a:r>
            <a:r>
              <a:rPr lang="en-US" sz="1200" dirty="0" err="1"/>
              <a:t>fasta</a:t>
            </a:r>
            <a:r>
              <a:rPr lang="en-US" sz="1200" dirty="0"/>
              <a:t>")</a:t>
            </a:r>
          </a:p>
          <a:p>
            <a:r>
              <a:rPr lang="en-US" sz="1200" dirty="0" err="1"/>
              <a:t>handle.close</a:t>
            </a:r>
            <a:r>
              <a:rPr lang="en-US" sz="1200" dirty="0"/>
              <a:t>()</a:t>
            </a:r>
          </a:p>
        </p:txBody>
      </p:sp>
    </p:spTree>
    <p:extLst>
      <p:ext uri="{BB962C8B-B14F-4D97-AF65-F5344CB8AC3E}">
        <p14:creationId xmlns:p14="http://schemas.microsoft.com/office/powerpoint/2010/main" val="225014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Translating a FASTA file of CDS entries</a:t>
            </a:r>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
        <p:nvSpPr>
          <p:cNvPr id="9" name="ZoneTexte 8"/>
          <p:cNvSpPr txBox="1"/>
          <p:nvPr/>
        </p:nvSpPr>
        <p:spPr>
          <a:xfrm>
            <a:off x="279400" y="2764251"/>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a:t>proteins = (</a:t>
            </a:r>
            <a:r>
              <a:rPr lang="en-US" sz="1200" dirty="0" err="1"/>
              <a:t>make_protein_record</a:t>
            </a:r>
            <a:r>
              <a:rPr lang="en-US" sz="1200" dirty="0"/>
              <a:t>(</a:t>
            </a:r>
            <a:r>
              <a:rPr lang="en-US" sz="1200" dirty="0" err="1"/>
              <a:t>nuc_rec</a:t>
            </a:r>
            <a:r>
              <a:rPr lang="en-US" sz="1200" dirty="0"/>
              <a:t>) for </a:t>
            </a:r>
            <a:r>
              <a:rPr lang="en-US" sz="1200" dirty="0" err="1"/>
              <a:t>nuc_rec</a:t>
            </a:r>
            <a:r>
              <a:rPr lang="en-US" sz="1200" dirty="0"/>
              <a:t> in \</a:t>
            </a:r>
          </a:p>
          <a:p>
            <a:r>
              <a:rPr lang="en-US" sz="1200" dirty="0" err="1"/>
              <a:t>SeqIO.parse</a:t>
            </a:r>
            <a:r>
              <a:rPr lang="en-US" sz="1200" dirty="0"/>
              <a:t>("</a:t>
            </a:r>
            <a:r>
              <a:rPr lang="en-US" sz="1200" dirty="0" err="1"/>
              <a:t>coding_sequences.fasta</a:t>
            </a:r>
            <a:r>
              <a:rPr lang="en-US" sz="1200" dirty="0"/>
              <a:t>", "</a:t>
            </a:r>
            <a:r>
              <a:rPr lang="en-US" sz="1200" dirty="0" err="1"/>
              <a:t>fasta</a:t>
            </a:r>
            <a:r>
              <a:rPr lang="en-US" sz="1200" dirty="0"/>
              <a:t>"))</a:t>
            </a:r>
          </a:p>
          <a:p>
            <a:r>
              <a:rPr lang="en-US" sz="1200" dirty="0" err="1"/>
              <a:t>SeqIO.write</a:t>
            </a:r>
            <a:r>
              <a:rPr lang="en-US" sz="1200" dirty="0"/>
              <a:t>(proteins, "</a:t>
            </a:r>
            <a:r>
              <a:rPr lang="en-US" sz="1200" dirty="0" err="1"/>
              <a:t>translations.fasta</a:t>
            </a:r>
            <a:r>
              <a:rPr lang="en-US" sz="1200" dirty="0"/>
              <a:t>", "</a:t>
            </a:r>
            <a:r>
              <a:rPr lang="en-US" sz="1200" dirty="0" err="1"/>
              <a:t>fasta</a:t>
            </a:r>
            <a:r>
              <a:rPr lang="en-US" sz="1200" dirty="0"/>
              <a:t>")</a:t>
            </a:r>
          </a:p>
        </p:txBody>
      </p:sp>
      <p:sp>
        <p:nvSpPr>
          <p:cNvPr id="10" name="ZoneTexte 9"/>
          <p:cNvSpPr txBox="1"/>
          <p:nvPr/>
        </p:nvSpPr>
        <p:spPr>
          <a:xfrm>
            <a:off x="279400" y="1208867"/>
            <a:ext cx="8407400"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Bio.SeqRecord</a:t>
            </a:r>
            <a:r>
              <a:rPr lang="en-US" sz="1200" dirty="0"/>
              <a:t> import </a:t>
            </a:r>
            <a:r>
              <a:rPr lang="en-US" sz="1200" dirty="0" err="1"/>
              <a:t>SeqRecord</a:t>
            </a:r>
            <a:endParaRPr lang="en-US" sz="1200" dirty="0"/>
          </a:p>
          <a:p>
            <a:r>
              <a:rPr lang="en-US" sz="1200" dirty="0" err="1"/>
              <a:t>def</a:t>
            </a:r>
            <a:r>
              <a:rPr lang="en-US" sz="1200" dirty="0"/>
              <a:t> </a:t>
            </a:r>
            <a:r>
              <a:rPr lang="en-US" sz="1200" dirty="0" err="1"/>
              <a:t>make_protein_record</a:t>
            </a:r>
            <a:r>
              <a:rPr lang="en-US" sz="1200" dirty="0"/>
              <a:t>(</a:t>
            </a:r>
            <a:r>
              <a:rPr lang="en-US" sz="1200" dirty="0" err="1"/>
              <a:t>nuc_record</a:t>
            </a:r>
            <a:r>
              <a:rPr lang="en-US" sz="1200" dirty="0"/>
              <a:t>):</a:t>
            </a:r>
          </a:p>
          <a:p>
            <a:r>
              <a:rPr lang="en-US" sz="1200" dirty="0"/>
              <a:t>"""Returns a new </a:t>
            </a:r>
            <a:r>
              <a:rPr lang="en-US" sz="1200" dirty="0" err="1"/>
              <a:t>SeqRecord</a:t>
            </a:r>
            <a:r>
              <a:rPr lang="en-US" sz="1200" dirty="0"/>
              <a:t> with the translated sequence (default table)."""</a:t>
            </a:r>
          </a:p>
          <a:p>
            <a:r>
              <a:rPr lang="en-US" sz="1200" dirty="0"/>
              <a:t>return </a:t>
            </a:r>
            <a:r>
              <a:rPr lang="en-US" sz="1200" dirty="0" err="1"/>
              <a:t>SeqRecord</a:t>
            </a:r>
            <a:r>
              <a:rPr lang="en-US" sz="1200" dirty="0"/>
              <a:t>(</a:t>
            </a:r>
            <a:r>
              <a:rPr lang="en-US" sz="1200" dirty="0" err="1"/>
              <a:t>seq</a:t>
            </a:r>
            <a:r>
              <a:rPr lang="en-US" sz="1200" dirty="0"/>
              <a:t> = </a:t>
            </a:r>
            <a:r>
              <a:rPr lang="en-US" sz="1200" dirty="0" err="1"/>
              <a:t>nuc_record.seq.translate</a:t>
            </a:r>
            <a:r>
              <a:rPr lang="en-US" sz="1200" dirty="0"/>
              <a:t>(</a:t>
            </a:r>
            <a:r>
              <a:rPr lang="en-US" sz="1200" dirty="0" err="1"/>
              <a:t>cds</a:t>
            </a:r>
            <a:r>
              <a:rPr lang="en-US" sz="1200" dirty="0"/>
              <a:t>=True), \</a:t>
            </a:r>
          </a:p>
          <a:p>
            <a:r>
              <a:rPr lang="en-US" sz="1200" dirty="0"/>
              <a:t>id = "trans_" + </a:t>
            </a:r>
            <a:r>
              <a:rPr lang="en-US" sz="1200" dirty="0" err="1"/>
              <a:t>nuc_record.id</a:t>
            </a:r>
            <a:r>
              <a:rPr lang="en-US" sz="1200" dirty="0"/>
              <a:t>, \</a:t>
            </a:r>
          </a:p>
          <a:p>
            <a:r>
              <a:rPr lang="en-US" sz="1200" dirty="0"/>
              <a:t>description = "translation of CDS, using default table")</a:t>
            </a:r>
          </a:p>
        </p:txBody>
      </p:sp>
      <p:sp>
        <p:nvSpPr>
          <p:cNvPr id="11" name="ZoneTexte 10"/>
          <p:cNvSpPr txBox="1"/>
          <p:nvPr/>
        </p:nvSpPr>
        <p:spPr>
          <a:xfrm>
            <a:off x="279400" y="3886933"/>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first_record</a:t>
            </a:r>
            <a:r>
              <a:rPr lang="en-US" sz="1200" dirty="0"/>
              <a:t> = records[0] #remember, Python counts from zero</a:t>
            </a:r>
          </a:p>
          <a:p>
            <a:r>
              <a:rPr lang="en-US" sz="1200" dirty="0"/>
              <a:t>&gt;&gt;&gt;print(</a:t>
            </a:r>
            <a:r>
              <a:rPr lang="en-US" sz="1200" dirty="0" err="1"/>
              <a:t>first_record.id</a:t>
            </a:r>
            <a:r>
              <a:rPr lang="en-US" sz="1200" dirty="0"/>
              <a:t>)</a:t>
            </a:r>
          </a:p>
          <a:p>
            <a:r>
              <a:rPr lang="en-US" sz="1200" dirty="0"/>
              <a:t>&gt;&gt;&gt;print(</a:t>
            </a:r>
            <a:r>
              <a:rPr lang="en-US" sz="1200" dirty="0" err="1"/>
              <a:t>repr</a:t>
            </a:r>
            <a:r>
              <a:rPr lang="en-US" sz="1200" dirty="0"/>
              <a:t>(</a:t>
            </a:r>
            <a:r>
              <a:rPr lang="en-US" sz="1200" dirty="0" err="1"/>
              <a:t>first_record.seq</a:t>
            </a:r>
            <a:r>
              <a:rPr lang="en-US" sz="1200" dirty="0"/>
              <a:t>))</a:t>
            </a:r>
          </a:p>
          <a:p>
            <a:r>
              <a:rPr lang="en-US" sz="1200" dirty="0"/>
              <a:t>&gt;&gt;&gt;print(</a:t>
            </a:r>
            <a:r>
              <a:rPr lang="en-US" sz="1200" dirty="0" err="1"/>
              <a:t>len</a:t>
            </a:r>
            <a:r>
              <a:rPr lang="en-US" sz="1200" dirty="0"/>
              <a:t>(</a:t>
            </a:r>
            <a:r>
              <a:rPr lang="en-US" sz="1200" dirty="0" err="1"/>
              <a:t>first_record</a:t>
            </a:r>
            <a:r>
              <a:rPr lang="en-US" sz="1200" dirty="0"/>
              <a:t>)) </a:t>
            </a:r>
          </a:p>
        </p:txBody>
      </p:sp>
      <p:sp>
        <p:nvSpPr>
          <p:cNvPr id="12" name="ZoneTexte 11"/>
          <p:cNvSpPr txBox="1"/>
          <p:nvPr/>
        </p:nvSpPr>
        <p:spPr>
          <a:xfrm>
            <a:off x="279400" y="5001436"/>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Z78439.1</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592</a:t>
            </a:r>
          </a:p>
        </p:txBody>
      </p:sp>
    </p:spTree>
    <p:extLst>
      <p:ext uri="{BB962C8B-B14F-4D97-AF65-F5344CB8AC3E}">
        <p14:creationId xmlns:p14="http://schemas.microsoft.com/office/powerpoint/2010/main" val="78422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quality filtering for FASTQ 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379395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Trimming of primer sequences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160310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Trimming off adaptor sequences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Tree>
    <p:extLst>
      <p:ext uri="{BB962C8B-B14F-4D97-AF65-F5344CB8AC3E}">
        <p14:creationId xmlns:p14="http://schemas.microsoft.com/office/powerpoint/2010/main" val="265453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Converting FASTQ 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Tree>
    <p:extLst>
      <p:ext uri="{BB962C8B-B14F-4D97-AF65-F5344CB8AC3E}">
        <p14:creationId xmlns:p14="http://schemas.microsoft.com/office/powerpoint/2010/main" val="254643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br>
              <a:rPr lang="fr-FR" dirty="0"/>
            </a:br>
            <a:br>
              <a:rPr lang="fr-FR" dirty="0"/>
            </a:br>
            <a:r>
              <a:rPr lang="fr-FR" dirty="0">
                <a:solidFill>
                  <a:schemeClr val="tx1"/>
                </a:solidFill>
              </a:rPr>
              <a:t>Formation CNRS</a:t>
            </a:r>
            <a:br>
              <a:rPr lang="fr-FR"/>
            </a:br>
            <a:r>
              <a:rPr lang="fr-FR"/>
              <a:t>8 Novembre 2018</a:t>
            </a:r>
            <a:br>
              <a:rPr lang="fr-FR" dirty="0"/>
            </a:br>
            <a:r>
              <a:rPr lang="en-US" b="1" dirty="0">
                <a:solidFill>
                  <a:schemeClr val="tx1"/>
                </a:solidFill>
              </a:rPr>
              <a:t>Python pour la </a:t>
            </a:r>
            <a:r>
              <a:rPr lang="en-US" b="1" dirty="0" err="1">
                <a:solidFill>
                  <a:schemeClr val="tx1"/>
                </a:solidFill>
              </a:rPr>
              <a:t>biologie</a:t>
            </a:r>
            <a:br>
              <a:rPr lang="en-US" b="1" dirty="0"/>
            </a:b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Converting FASTA and QUAL files into FASTQ 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Tree>
    <p:extLst>
      <p:ext uri="{BB962C8B-B14F-4D97-AF65-F5344CB8AC3E}">
        <p14:creationId xmlns:p14="http://schemas.microsoft.com/office/powerpoint/2010/main" val="349833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Parsing</a:t>
            </a:r>
            <a:r>
              <a:rPr lang="fr-FR" dirty="0"/>
              <a:t> </a:t>
            </a:r>
            <a:r>
              <a:rPr lang="fr-FR" dirty="0" err="1"/>
              <a:t>sequences</a:t>
            </a:r>
            <a:r>
              <a:rPr lang="fr-FR" dirty="0"/>
              <a:t> file formats : L’objet </a:t>
            </a:r>
            <a:r>
              <a:rPr lang="fr-FR" dirty="0" err="1"/>
              <a:t>SeqRecord</a:t>
            </a:r>
            <a:endParaRPr lang="fr-FR" dirty="0"/>
          </a:p>
        </p:txBody>
      </p:sp>
      <p:sp>
        <p:nvSpPr>
          <p:cNvPr id="3" name="Espace réservé du contenu 2"/>
          <p:cNvSpPr>
            <a:spLocks noGrp="1"/>
          </p:cNvSpPr>
          <p:nvPr>
            <p:ph idx="1"/>
          </p:nvPr>
        </p:nvSpPr>
        <p:spPr/>
        <p:txBody>
          <a:bodyPr/>
          <a:lstStyle/>
          <a:p>
            <a:r>
              <a:rPr lang="en-US" dirty="0"/>
              <a:t>Bioinformatics work involves dealing with the many types of file formats designed to hold biological data. </a:t>
            </a:r>
          </a:p>
          <a:p>
            <a:endParaRPr lang="en-US" dirty="0"/>
          </a:p>
          <a:p>
            <a:r>
              <a:rPr lang="en-US" dirty="0"/>
              <a:t>These files are loaded with interesting biological data, and a special challenge is parsing these files into a format so that you can manipulate them with some kind of programming language. </a:t>
            </a:r>
          </a:p>
          <a:p>
            <a:endParaRPr lang="en-US" dirty="0"/>
          </a:p>
          <a:p>
            <a:r>
              <a:rPr lang="en-US" dirty="0"/>
              <a:t>However, the task of parsing these files can be frustrated by the fact that the formats can change quite regularly, and that formats may contain small subtleties which can break even the most well designed parsers.</a:t>
            </a:r>
          </a:p>
          <a:p>
            <a:r>
              <a:rPr lang="en-US" dirty="0"/>
              <a:t>Remember to load module </a:t>
            </a:r>
            <a:r>
              <a:rPr lang="en-US" dirty="0" err="1"/>
              <a:t>SeqIO</a:t>
            </a:r>
            <a:r>
              <a:rPr lang="en-US" dirty="0"/>
              <a:t> using </a:t>
            </a:r>
          </a:p>
          <a:p>
            <a:pPr lvl="1"/>
            <a:r>
              <a:rPr lang="en-US" dirty="0"/>
              <a:t>from Bio import </a:t>
            </a:r>
            <a:r>
              <a:rPr lang="en-US" dirty="0" err="1"/>
              <a:t>SeqIO</a:t>
            </a:r>
            <a:endParaRPr lang="en-US" dirty="0"/>
          </a:p>
          <a:p>
            <a:endParaRPr lang="en-US" dirty="0"/>
          </a:p>
          <a:p>
            <a:endParaRPr lang="en-US" dirty="0"/>
          </a:p>
        </p:txBody>
      </p:sp>
      <p:sp>
        <p:nvSpPr>
          <p:cNvPr id="4" name="Espace réservé de la date 3"/>
          <p:cNvSpPr>
            <a:spLocks noGrp="1"/>
          </p:cNvSpPr>
          <p:nvPr>
            <p:ph type="dt" sz="half" idx="10"/>
          </p:nvPr>
        </p:nvSpPr>
        <p:spPr/>
        <p:txBody>
          <a:bodyPr/>
          <a:lstStyle/>
          <a:p>
            <a:fld id="{90659545-D80F-6940-8935-5444DDD11EC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Tree>
    <p:extLst>
      <p:ext uri="{BB962C8B-B14F-4D97-AF65-F5344CB8AC3E}">
        <p14:creationId xmlns:p14="http://schemas.microsoft.com/office/powerpoint/2010/main" val="402764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FASTA parsing example</a:t>
            </a:r>
            <a:endParaRPr lang="fr-FR" dirty="0"/>
          </a:p>
        </p:txBody>
      </p:sp>
      <p:sp>
        <p:nvSpPr>
          <p:cNvPr id="3" name="Espace réservé du contenu 2"/>
          <p:cNvSpPr>
            <a:spLocks noGrp="1"/>
          </p:cNvSpPr>
          <p:nvPr>
            <p:ph idx="1"/>
          </p:nvPr>
        </p:nvSpPr>
        <p:spPr>
          <a:xfrm>
            <a:off x="279400" y="1236134"/>
            <a:ext cx="8644466" cy="884488"/>
          </a:xfrm>
        </p:spPr>
        <p:txBody>
          <a:bodyPr/>
          <a:lstStyle/>
          <a:p>
            <a:r>
              <a:rPr lang="en-US" dirty="0"/>
              <a:t>If you open the lady slipper orchids FASTA file </a:t>
            </a:r>
            <a:r>
              <a:rPr lang="en-US" dirty="0" err="1"/>
              <a:t>ls_orchid.fasta</a:t>
            </a:r>
            <a:r>
              <a:rPr lang="en-US" dirty="0"/>
              <a:t> (94 records) in your </a:t>
            </a:r>
            <a:r>
              <a:rPr lang="en-US" dirty="0" err="1"/>
              <a:t>favourite</a:t>
            </a:r>
            <a:r>
              <a:rPr lang="en-US" dirty="0"/>
              <a:t> text editor, you'll see that the le starts like this:</a:t>
            </a:r>
          </a:p>
          <a:p>
            <a:endParaRPr lang="fr-FR" dirty="0"/>
          </a:p>
        </p:txBody>
      </p:sp>
      <p:sp>
        <p:nvSpPr>
          <p:cNvPr id="4" name="Espace réservé de la date 3"/>
          <p:cNvSpPr>
            <a:spLocks noGrp="1"/>
          </p:cNvSpPr>
          <p:nvPr>
            <p:ph type="dt" sz="half" idx="10"/>
          </p:nvPr>
        </p:nvSpPr>
        <p:spPr/>
        <p:txBody>
          <a:bodyPr/>
          <a:lstStyle/>
          <a:p>
            <a:fld id="{A18E86D2-2400-D240-81D5-6CBAAA5AF84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
        <p:nvSpPr>
          <p:cNvPr id="7" name="ZoneTexte 6"/>
          <p:cNvSpPr txBox="1"/>
          <p:nvPr/>
        </p:nvSpPr>
        <p:spPr>
          <a:xfrm>
            <a:off x="279400" y="2109282"/>
            <a:ext cx="8644466" cy="954107"/>
          </a:xfrm>
          <a:prstGeom prst="rect">
            <a:avLst/>
          </a:prstGeom>
          <a:solidFill>
            <a:schemeClr val="bg1">
              <a:lumMod val="95000"/>
            </a:schemeClr>
          </a:solidFill>
          <a:ln>
            <a:solidFill>
              <a:schemeClr val="tx1"/>
            </a:solidFill>
          </a:ln>
        </p:spPr>
        <p:txBody>
          <a:bodyPr wrap="square" rtlCol="0">
            <a:spAutoFit/>
          </a:bodyPr>
          <a:lstStyle/>
          <a:p>
            <a:r>
              <a:rPr lang="en-US" sz="1400" dirty="0"/>
              <a:t>&gt;gi|2765658|emb|Z78533.1|CIZ78533 </a:t>
            </a:r>
            <a:r>
              <a:rPr lang="en-US" sz="1400" dirty="0" err="1"/>
              <a:t>C.irapeanum</a:t>
            </a:r>
            <a:r>
              <a:rPr lang="en-US" sz="1400" dirty="0"/>
              <a:t> 5.8S </a:t>
            </a:r>
            <a:r>
              <a:rPr lang="en-US" sz="1400" dirty="0" err="1"/>
              <a:t>rRNA</a:t>
            </a:r>
            <a:r>
              <a:rPr lang="en-US" sz="1400" dirty="0"/>
              <a:t> gene and ITS1 and ITS2 DNA</a:t>
            </a:r>
          </a:p>
          <a:p>
            <a:r>
              <a:rPr lang="en-US" sz="1400" dirty="0"/>
              <a:t>CGTAACAAGGTTTCCGTAGGTGAACCTGCGGAAGGATCATTGATGAGACCGTGGAATAAACGATCGAGTGAATCCGGAGGACCGGTGTACTCAGCTCACCGGGGGCATTGCTCCCGTGGTGACCCTGATTTGTTGTTGGG</a:t>
            </a:r>
          </a:p>
        </p:txBody>
      </p:sp>
      <p:sp>
        <p:nvSpPr>
          <p:cNvPr id="9" name="ZoneTexte 8"/>
          <p:cNvSpPr txBox="1"/>
          <p:nvPr/>
        </p:nvSpPr>
        <p:spPr>
          <a:xfrm>
            <a:off x="279400" y="3277316"/>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latin typeface="(Corps)"/>
                <a:cs typeface="(Corps)"/>
              </a:rPr>
              <a:t>&gt;&gt;&gt;</a:t>
            </a:r>
            <a:r>
              <a:rPr lang="en-US" sz="1200" dirty="0">
                <a:latin typeface="(Corps)"/>
                <a:cs typeface="(Corps)"/>
              </a:rPr>
              <a:t>from Bio import </a:t>
            </a:r>
            <a:r>
              <a:rPr lang="en-US" sz="1200" dirty="0" err="1">
                <a:latin typeface="(Corps)"/>
                <a:cs typeface="(Corps)"/>
              </a:rPr>
              <a:t>SeqIO</a:t>
            </a:r>
            <a:endParaRPr lang="en-US" sz="1200" dirty="0">
              <a:latin typeface="(Corps)"/>
              <a:cs typeface="(Corps)"/>
            </a:endParaRPr>
          </a:p>
          <a:p>
            <a:r>
              <a:rPr lang="fr-FR" sz="1200" dirty="0">
                <a:latin typeface="(Corps)"/>
                <a:cs typeface="(Corps)"/>
              </a:rPr>
              <a:t>&gt;&gt;&gt;</a:t>
            </a:r>
            <a:r>
              <a:rPr lang="en-US" sz="1200" dirty="0">
                <a:latin typeface="(Corps)"/>
                <a:cs typeface="(Corps)"/>
              </a:rPr>
              <a:t>for </a:t>
            </a:r>
            <a:r>
              <a:rPr lang="en-US" sz="1200" dirty="0" err="1">
                <a:latin typeface="(Corps)"/>
                <a:cs typeface="(Corps)"/>
              </a:rPr>
              <a:t>seq_record</a:t>
            </a:r>
            <a:r>
              <a:rPr lang="en-US" sz="1200" dirty="0">
                <a:latin typeface="(Corps)"/>
                <a:cs typeface="(Corps)"/>
              </a:rPr>
              <a:t> in </a:t>
            </a:r>
            <a:r>
              <a:rPr lang="en-US" sz="1200" dirty="0" err="1">
                <a:latin typeface="(Corps)"/>
                <a:cs typeface="(Corps)"/>
              </a:rPr>
              <a:t>SeqIO.parse</a:t>
            </a:r>
            <a:r>
              <a:rPr lang="en-US" sz="1200" dirty="0">
                <a:latin typeface="(Corps)"/>
                <a:cs typeface="(Corps)"/>
              </a:rPr>
              <a:t>("</a:t>
            </a:r>
            <a:r>
              <a:rPr lang="en-US" sz="1200" dirty="0" err="1">
                <a:latin typeface="(Corps)"/>
                <a:cs typeface="(Corps)"/>
              </a:rPr>
              <a:t>ls_orchid.fasta</a:t>
            </a:r>
            <a:r>
              <a:rPr lang="en-US" sz="1200" dirty="0">
                <a:latin typeface="(Corps)"/>
                <a:cs typeface="(Corps)"/>
              </a:rPr>
              <a:t>", "</a:t>
            </a:r>
            <a:r>
              <a:rPr lang="en-US" sz="1200" dirty="0" err="1">
                <a:latin typeface="(Corps)"/>
                <a:cs typeface="(Corps)"/>
              </a:rPr>
              <a:t>fasta</a:t>
            </a:r>
            <a:r>
              <a:rPr lang="en-US" sz="1200" dirty="0">
                <a:latin typeface="(Corps)"/>
                <a:cs typeface="(Corps)"/>
              </a:rPr>
              <a:t>"):</a:t>
            </a:r>
          </a:p>
          <a:p>
            <a:r>
              <a:rPr lang="en-US" sz="1200" dirty="0">
                <a:latin typeface="(Corps)"/>
                <a:cs typeface="(Corps)"/>
              </a:rPr>
              <a:t>	print(</a:t>
            </a:r>
            <a:r>
              <a:rPr lang="en-US" sz="1200" dirty="0" err="1">
                <a:latin typeface="(Corps)"/>
                <a:cs typeface="(Corps)"/>
              </a:rPr>
              <a:t>seq_record.id</a:t>
            </a:r>
            <a:r>
              <a:rPr lang="en-US" sz="1200" dirty="0">
                <a:latin typeface="(Corps)"/>
                <a:cs typeface="(Corps)"/>
              </a:rPr>
              <a:t>)</a:t>
            </a:r>
          </a:p>
          <a:p>
            <a:r>
              <a:rPr lang="en-US" sz="1200" dirty="0">
                <a:latin typeface="(Corps)"/>
                <a:cs typeface="(Corps)"/>
              </a:rPr>
              <a:t>	print(</a:t>
            </a:r>
            <a:r>
              <a:rPr lang="en-US" sz="1200" dirty="0" err="1">
                <a:latin typeface="(Corps)"/>
                <a:cs typeface="(Corps)"/>
              </a:rPr>
              <a:t>repr</a:t>
            </a:r>
            <a:r>
              <a:rPr lang="en-US" sz="1200" dirty="0">
                <a:latin typeface="(Corps)"/>
                <a:cs typeface="(Corps)"/>
              </a:rPr>
              <a:t>(</a:t>
            </a:r>
            <a:r>
              <a:rPr lang="en-US" sz="1200" dirty="0" err="1">
                <a:latin typeface="(Corps)"/>
                <a:cs typeface="(Corps)"/>
              </a:rPr>
              <a:t>seq_record.seq</a:t>
            </a:r>
            <a:r>
              <a:rPr lang="en-US" sz="1200" dirty="0">
                <a:latin typeface="(Corps)"/>
                <a:cs typeface="(Corps)"/>
              </a:rPr>
              <a:t>))</a:t>
            </a:r>
          </a:p>
          <a:p>
            <a:r>
              <a:rPr lang="en-US" sz="1200" dirty="0">
                <a:latin typeface="(Corps)"/>
                <a:cs typeface="(Corps)"/>
              </a:rPr>
              <a:t>	print(</a:t>
            </a:r>
            <a:r>
              <a:rPr lang="en-US" sz="1200" dirty="0" err="1">
                <a:latin typeface="(Corps)"/>
                <a:cs typeface="(Corps)"/>
              </a:rPr>
              <a:t>len</a:t>
            </a:r>
            <a:r>
              <a:rPr lang="en-US" sz="1200" dirty="0">
                <a:latin typeface="(Corps)"/>
                <a:cs typeface="(Corps)"/>
              </a:rPr>
              <a:t>(</a:t>
            </a:r>
            <a:r>
              <a:rPr lang="en-US" sz="1200" dirty="0" err="1">
                <a:latin typeface="(Corps)"/>
                <a:cs typeface="(Corps)"/>
              </a:rPr>
              <a:t>seq_record</a:t>
            </a:r>
            <a:r>
              <a:rPr lang="en-US" sz="1200" dirty="0">
                <a:latin typeface="(Corps)"/>
                <a:cs typeface="(Corps)"/>
              </a:rPr>
              <a:t>))</a:t>
            </a:r>
          </a:p>
        </p:txBody>
      </p:sp>
      <p:sp>
        <p:nvSpPr>
          <p:cNvPr id="10" name="ZoneTexte 9"/>
          <p:cNvSpPr txBox="1"/>
          <p:nvPr/>
        </p:nvSpPr>
        <p:spPr>
          <a:xfrm>
            <a:off x="279400" y="4270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gi|2765658|emb|Z78533.1|CIZ78533</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SingleLetterAlphabet</a:t>
            </a:r>
            <a:r>
              <a:rPr lang="en-US" sz="1200" dirty="0">
                <a:solidFill>
                  <a:srgbClr val="CE4215"/>
                </a:solidFill>
              </a:rPr>
              <a:t>())</a:t>
            </a:r>
          </a:p>
          <a:p>
            <a:r>
              <a:rPr lang="en-US" sz="1200" dirty="0">
                <a:solidFill>
                  <a:srgbClr val="CE4215"/>
                </a:solidFill>
              </a:rPr>
              <a:t>740</a:t>
            </a:r>
          </a:p>
          <a:p>
            <a:r>
              <a:rPr lang="fr-FR" sz="1200" dirty="0">
                <a:solidFill>
                  <a:srgbClr val="CE4215"/>
                </a:solidFill>
              </a:rPr>
              <a:t>[</a:t>
            </a:r>
            <a:r>
              <a:rPr lang="mr-IN" sz="1200" dirty="0">
                <a:solidFill>
                  <a:srgbClr val="CE4215"/>
                </a:solidFill>
              </a:rPr>
              <a:t>…</a:t>
            </a:r>
            <a:r>
              <a:rPr lang="fr-FR" sz="1200" dirty="0">
                <a:solidFill>
                  <a:srgbClr val="CE4215"/>
                </a:solidFill>
              </a:rPr>
              <a:t>]</a:t>
            </a:r>
            <a:endParaRPr lang="en-US" sz="1200" dirty="0">
              <a:solidFill>
                <a:srgbClr val="CE4215"/>
              </a:solidFill>
            </a:endParaRPr>
          </a:p>
          <a:p>
            <a:r>
              <a:rPr lang="en-US" sz="1200" dirty="0">
                <a:solidFill>
                  <a:srgbClr val="CE4215"/>
                </a:solidFill>
              </a:rPr>
              <a:t>gi|2765564|emb|Z78439.1|PBZ78439</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SingleLetterAlphabet</a:t>
            </a:r>
            <a:r>
              <a:rPr lang="en-US" sz="1200" dirty="0">
                <a:solidFill>
                  <a:srgbClr val="CE4215"/>
                </a:solidFill>
              </a:rPr>
              <a:t>())</a:t>
            </a:r>
          </a:p>
          <a:p>
            <a:r>
              <a:rPr lang="en-US" sz="1200" dirty="0">
                <a:solidFill>
                  <a:srgbClr val="CE4215"/>
                </a:solidFill>
              </a:rPr>
              <a:t>592</a:t>
            </a:r>
          </a:p>
        </p:txBody>
      </p:sp>
    </p:spTree>
    <p:extLst>
      <p:ext uri="{BB962C8B-B14F-4D97-AF65-F5344CB8AC3E}">
        <p14:creationId xmlns:p14="http://schemas.microsoft.com/office/powerpoint/2010/main" val="21957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a:t>
            </a:r>
            <a:r>
              <a:rPr lang="en-US" dirty="0" err="1"/>
              <a:t>genbank</a:t>
            </a:r>
            <a:r>
              <a:rPr lang="en-US" dirty="0"/>
              <a:t> parsing example</a:t>
            </a:r>
            <a:endParaRPr lang="fr-FR" dirty="0"/>
          </a:p>
        </p:txBody>
      </p:sp>
      <p:sp>
        <p:nvSpPr>
          <p:cNvPr id="4" name="Espace réservé de la date 3"/>
          <p:cNvSpPr>
            <a:spLocks noGrp="1"/>
          </p:cNvSpPr>
          <p:nvPr>
            <p:ph type="dt" sz="half" idx="10"/>
          </p:nvPr>
        </p:nvSpPr>
        <p:spPr/>
        <p:txBody>
          <a:bodyPr/>
          <a:lstStyle/>
          <a:p>
            <a:fld id="{564E6AB2-EF21-D540-84B2-7C8042AC94A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
        <p:nvSpPr>
          <p:cNvPr id="11" name="ZoneTexte 10"/>
          <p:cNvSpPr txBox="1"/>
          <p:nvPr/>
        </p:nvSpPr>
        <p:spPr>
          <a:xfrm>
            <a:off x="317513" y="1149104"/>
            <a:ext cx="8548284"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t>&gt;&gt;&gt; </a:t>
            </a:r>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	print(</a:t>
            </a:r>
            <a:r>
              <a:rPr lang="en-US" sz="1200" dirty="0" err="1"/>
              <a:t>seq_record.id</a:t>
            </a:r>
            <a:r>
              <a:rPr lang="en-US" sz="1200" dirty="0"/>
              <a:t>)</a:t>
            </a:r>
          </a:p>
          <a:p>
            <a:r>
              <a:rPr lang="en-US" sz="1200" dirty="0"/>
              <a:t>	print(</a:t>
            </a:r>
            <a:r>
              <a:rPr lang="en-US" sz="1200" dirty="0" err="1"/>
              <a:t>repr</a:t>
            </a:r>
            <a:r>
              <a:rPr lang="en-US" sz="1200" dirty="0"/>
              <a:t>(</a:t>
            </a:r>
            <a:r>
              <a:rPr lang="en-US" sz="1200" dirty="0" err="1"/>
              <a:t>seq_record.seq</a:t>
            </a:r>
            <a:r>
              <a:rPr lang="en-US" sz="1200" dirty="0"/>
              <a:t>))</a:t>
            </a:r>
          </a:p>
          <a:p>
            <a:r>
              <a:rPr lang="en-US" sz="1200" dirty="0"/>
              <a:t>	print(</a:t>
            </a:r>
            <a:r>
              <a:rPr lang="en-US" sz="1200" dirty="0" err="1"/>
              <a:t>len</a:t>
            </a:r>
            <a:r>
              <a:rPr lang="en-US" sz="1200" dirty="0"/>
              <a:t>(</a:t>
            </a:r>
            <a:r>
              <a:rPr lang="en-US" sz="1200" dirty="0" err="1"/>
              <a:t>seq_record</a:t>
            </a:r>
            <a:r>
              <a:rPr lang="en-US" sz="1200" dirty="0"/>
              <a:t>))</a:t>
            </a:r>
          </a:p>
        </p:txBody>
      </p:sp>
      <p:sp>
        <p:nvSpPr>
          <p:cNvPr id="12" name="Espace réservé du contenu 2"/>
          <p:cNvSpPr txBox="1">
            <a:spLocks/>
          </p:cNvSpPr>
          <p:nvPr/>
        </p:nvSpPr>
        <p:spPr>
          <a:xfrm>
            <a:off x="431800" y="5629766"/>
            <a:ext cx="8644466" cy="88448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Also “</a:t>
            </a:r>
            <a:r>
              <a:rPr lang="en-US" dirty="0" err="1"/>
              <a:t>swiss</a:t>
            </a:r>
            <a:r>
              <a:rPr lang="en-US" dirty="0"/>
              <a:t>” for </a:t>
            </a:r>
            <a:r>
              <a:rPr lang="en-US" dirty="0" err="1"/>
              <a:t>SwissProt</a:t>
            </a:r>
            <a:r>
              <a:rPr lang="en-US" dirty="0"/>
              <a:t> files or “</a:t>
            </a:r>
            <a:r>
              <a:rPr lang="en-US" dirty="0" err="1"/>
              <a:t>embl</a:t>
            </a:r>
            <a:r>
              <a:rPr lang="en-US" dirty="0"/>
              <a:t>” for EMBL text files</a:t>
            </a:r>
          </a:p>
          <a:p>
            <a:r>
              <a:rPr lang="en-US" dirty="0"/>
              <a:t>See wiki page (</a:t>
            </a:r>
            <a:r>
              <a:rPr lang="en-US" dirty="0">
                <a:hlinkClick r:id="rId2" action="ppaction://hlinkfile"/>
              </a:rPr>
              <a:t>http://</a:t>
            </a:r>
            <a:r>
              <a:rPr lang="en-US" dirty="0" err="1">
                <a:hlinkClick r:id="rId2" action="ppaction://hlinkfile"/>
              </a:rPr>
              <a:t>biopython.org</a:t>
            </a:r>
            <a:r>
              <a:rPr lang="en-US" dirty="0">
                <a:hlinkClick r:id="rId2" action="ppaction://hlinkfile"/>
              </a:rPr>
              <a:t>/wiki/</a:t>
            </a:r>
            <a:r>
              <a:rPr lang="en-US" dirty="0" err="1">
                <a:hlinkClick r:id="rId2" action="ppaction://hlinkfile"/>
              </a:rPr>
              <a:t>SeqIO</a:t>
            </a:r>
            <a:r>
              <a:rPr lang="en-US" dirty="0"/>
              <a:t>)</a:t>
            </a:r>
          </a:p>
          <a:p>
            <a:endParaRPr lang="fr-FR" dirty="0"/>
          </a:p>
        </p:txBody>
      </p:sp>
      <p:sp>
        <p:nvSpPr>
          <p:cNvPr id="13" name="ZoneTexte 12"/>
          <p:cNvSpPr txBox="1"/>
          <p:nvPr/>
        </p:nvSpPr>
        <p:spPr>
          <a:xfrm>
            <a:off x="317513" y="4509317"/>
            <a:ext cx="8548284"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identifiers = [</a:t>
            </a:r>
            <a:r>
              <a:rPr lang="en-US" sz="1200" dirty="0" err="1"/>
              <a:t>seq_record.id</a:t>
            </a:r>
            <a:r>
              <a:rPr lang="en-US" sz="1200" dirty="0"/>
              <a:t> 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 identifiers</a:t>
            </a:r>
          </a:p>
        </p:txBody>
      </p:sp>
      <p:sp>
        <p:nvSpPr>
          <p:cNvPr id="14" name="Espace réservé du contenu 2"/>
          <p:cNvSpPr txBox="1">
            <a:spLocks/>
          </p:cNvSpPr>
          <p:nvPr/>
        </p:nvSpPr>
        <p:spPr>
          <a:xfrm>
            <a:off x="221331" y="3702038"/>
            <a:ext cx="8644466" cy="68662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Python iterator is within a list comprehension (or a generator expression)</a:t>
            </a:r>
            <a:endParaRPr lang="en-US" dirty="0">
              <a:solidFill>
                <a:srgbClr val="CE4215"/>
              </a:solidFill>
            </a:endParaRPr>
          </a:p>
        </p:txBody>
      </p:sp>
      <p:sp>
        <p:nvSpPr>
          <p:cNvPr id="10" name="ZoneTexte 9"/>
          <p:cNvSpPr txBox="1"/>
          <p:nvPr/>
        </p:nvSpPr>
        <p:spPr>
          <a:xfrm>
            <a:off x="317513" y="4945227"/>
            <a:ext cx="8548284"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 'Z78532.1', 'Z78531.1', 'Z78530.1', 'Z78529.1', 'Z78527.1', ..., 'Z78439.1’]</a:t>
            </a:r>
          </a:p>
        </p:txBody>
      </p:sp>
      <p:sp>
        <p:nvSpPr>
          <p:cNvPr id="15" name="ZoneTexte 14"/>
          <p:cNvSpPr txBox="1"/>
          <p:nvPr/>
        </p:nvSpPr>
        <p:spPr>
          <a:xfrm>
            <a:off x="317513" y="1931483"/>
            <a:ext cx="8548284"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740</a:t>
            </a:r>
          </a:p>
          <a:p>
            <a:r>
              <a:rPr lang="fr-FR" sz="1200" dirty="0">
                <a:solidFill>
                  <a:srgbClr val="CE4215"/>
                </a:solidFill>
              </a:rPr>
              <a:t>[</a:t>
            </a:r>
            <a:r>
              <a:rPr lang="mr-IN" sz="1200" dirty="0">
                <a:solidFill>
                  <a:srgbClr val="CE4215"/>
                </a:solidFill>
              </a:rPr>
              <a:t>…</a:t>
            </a:r>
            <a:r>
              <a:rPr lang="fr-FR" sz="1200" dirty="0">
                <a:solidFill>
                  <a:srgbClr val="CE4215"/>
                </a:solidFill>
              </a:rPr>
              <a:t>]</a:t>
            </a:r>
            <a:endParaRPr lang="en-US" sz="1200" dirty="0">
              <a:solidFill>
                <a:srgbClr val="CE4215"/>
              </a:solidFill>
            </a:endParaRPr>
          </a:p>
          <a:p>
            <a:r>
              <a:rPr lang="en-US" sz="1200" dirty="0">
                <a:solidFill>
                  <a:srgbClr val="CE4215"/>
                </a:solidFill>
              </a:rPr>
              <a:t>Z78439.1</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592</a:t>
            </a:r>
          </a:p>
        </p:txBody>
      </p:sp>
    </p:spTree>
    <p:extLst>
      <p:ext uri="{BB962C8B-B14F-4D97-AF65-F5344CB8AC3E}">
        <p14:creationId xmlns:p14="http://schemas.microsoft.com/office/powerpoint/2010/main" val="238713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Iterating over the records in a sequence file</a:t>
            </a:r>
            <a:endParaRPr lang="fr-FR" dirty="0"/>
          </a:p>
        </p:txBody>
      </p:sp>
      <p:sp>
        <p:nvSpPr>
          <p:cNvPr id="3" name="Espace réservé du contenu 2"/>
          <p:cNvSpPr>
            <a:spLocks noGrp="1"/>
          </p:cNvSpPr>
          <p:nvPr>
            <p:ph idx="1"/>
          </p:nvPr>
        </p:nvSpPr>
        <p:spPr>
          <a:xfrm>
            <a:off x="279400" y="1236135"/>
            <a:ext cx="8644466" cy="691704"/>
          </a:xfrm>
        </p:spPr>
        <p:txBody>
          <a:bodyPr/>
          <a:lstStyle/>
          <a:p>
            <a:r>
              <a:rPr lang="en-US" dirty="0"/>
              <a:t>The object returned by </a:t>
            </a:r>
            <a:r>
              <a:rPr lang="en-US" dirty="0" err="1"/>
              <a:t>Bio.SeqIO</a:t>
            </a:r>
            <a:r>
              <a:rPr lang="en-US" dirty="0"/>
              <a:t> is actually an iterator which returns </a:t>
            </a:r>
            <a:r>
              <a:rPr lang="en-US" dirty="0" err="1"/>
              <a:t>SeqRecord</a:t>
            </a:r>
            <a:r>
              <a:rPr lang="en-US" dirty="0"/>
              <a:t> objects</a:t>
            </a:r>
          </a:p>
          <a:p>
            <a:endParaRPr lang="fr-FR" dirty="0"/>
          </a:p>
        </p:txBody>
      </p:sp>
      <p:sp>
        <p:nvSpPr>
          <p:cNvPr id="4" name="Espace réservé de la date 3"/>
          <p:cNvSpPr>
            <a:spLocks noGrp="1"/>
          </p:cNvSpPr>
          <p:nvPr>
            <p:ph type="dt" sz="half" idx="10"/>
          </p:nvPr>
        </p:nvSpPr>
        <p:spPr/>
        <p:txBody>
          <a:bodyPr/>
          <a:lstStyle/>
          <a:p>
            <a:fld id="{52E5C328-EAC5-6D4F-BF89-2F637320300D}"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14330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record_iterator</a:t>
            </a:r>
            <a:r>
              <a:rPr lang="en-US" sz="1200" dirty="0"/>
              <a:t> = </a:t>
            </a:r>
            <a:r>
              <a:rPr lang="en-US" sz="1200" dirty="0" err="1"/>
              <a:t>SeqIO.parse</a:t>
            </a:r>
            <a:r>
              <a:rPr lang="en-US" sz="1200" dirty="0"/>
              <a:t>("</a:t>
            </a:r>
            <a:r>
              <a:rPr lang="en-US" sz="1200" dirty="0" err="1"/>
              <a:t>ls_orchid.fasta</a:t>
            </a:r>
            <a:r>
              <a:rPr lang="en-US" sz="1200" dirty="0"/>
              <a:t>", "</a:t>
            </a:r>
            <a:r>
              <a:rPr lang="en-US" sz="1200" dirty="0" err="1"/>
              <a:t>fasta</a:t>
            </a:r>
            <a:r>
              <a:rPr lang="en-US" sz="1200" dirty="0"/>
              <a:t>”)</a:t>
            </a:r>
          </a:p>
          <a:p>
            <a:r>
              <a:rPr lang="en-US" sz="1200" dirty="0"/>
              <a:t>&gt;&gt;&gt;</a:t>
            </a:r>
            <a:r>
              <a:rPr lang="en-US" sz="1200" dirty="0" err="1"/>
              <a:t>first_record</a:t>
            </a:r>
            <a:r>
              <a:rPr lang="en-US" sz="1200" dirty="0"/>
              <a:t> = next(</a:t>
            </a:r>
            <a:r>
              <a:rPr lang="en-US" sz="1200" dirty="0" err="1"/>
              <a:t>record_iterator</a:t>
            </a:r>
            <a:r>
              <a:rPr lang="en-US" sz="1200" dirty="0"/>
              <a:t>)</a:t>
            </a:r>
          </a:p>
          <a:p>
            <a:r>
              <a:rPr lang="en-US" sz="1200" dirty="0"/>
              <a:t>&gt;&gt;&gt;print(</a:t>
            </a:r>
            <a:r>
              <a:rPr lang="en-US" sz="1200" dirty="0" err="1"/>
              <a:t>first_record.id</a:t>
            </a:r>
            <a:r>
              <a:rPr lang="en-US" sz="1200" dirty="0"/>
              <a:t>)</a:t>
            </a:r>
          </a:p>
          <a:p>
            <a:r>
              <a:rPr lang="en-US" sz="1200" dirty="0"/>
              <a:t>&gt;&gt;&gt;print(</a:t>
            </a:r>
            <a:r>
              <a:rPr lang="en-US" sz="1200" dirty="0" err="1"/>
              <a:t>first_record.description</a:t>
            </a:r>
            <a:r>
              <a:rPr lang="en-US" sz="1200" dirty="0"/>
              <a:t>)</a:t>
            </a:r>
          </a:p>
        </p:txBody>
      </p:sp>
      <p:sp>
        <p:nvSpPr>
          <p:cNvPr id="8" name="ZoneTexte 7"/>
          <p:cNvSpPr txBox="1"/>
          <p:nvPr/>
        </p:nvSpPr>
        <p:spPr>
          <a:xfrm>
            <a:off x="279400" y="45297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first_record</a:t>
            </a:r>
            <a:r>
              <a:rPr lang="en-US" sz="1200" dirty="0"/>
              <a:t> = next(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p:txBody>
      </p:sp>
      <p:sp>
        <p:nvSpPr>
          <p:cNvPr id="9" name="ZoneTexte 8"/>
          <p:cNvSpPr txBox="1"/>
          <p:nvPr/>
        </p:nvSpPr>
        <p:spPr>
          <a:xfrm>
            <a:off x="279400" y="408103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Z78439.1</a:t>
            </a:r>
            <a:endParaRPr lang="en-US" sz="1200" dirty="0"/>
          </a:p>
        </p:txBody>
      </p:sp>
      <p:sp>
        <p:nvSpPr>
          <p:cNvPr id="10" name="ZoneTexte 9"/>
          <p:cNvSpPr txBox="1"/>
          <p:nvPr/>
        </p:nvSpPr>
        <p:spPr>
          <a:xfrm>
            <a:off x="279400" y="34347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second_record</a:t>
            </a:r>
            <a:r>
              <a:rPr lang="en-US" sz="1200" dirty="0"/>
              <a:t> = next(</a:t>
            </a:r>
            <a:r>
              <a:rPr lang="en-US" sz="1200" dirty="0" err="1"/>
              <a:t>record_iterator</a:t>
            </a:r>
            <a:r>
              <a:rPr lang="en-US" sz="1200" dirty="0"/>
              <a:t>)</a:t>
            </a:r>
          </a:p>
          <a:p>
            <a:r>
              <a:rPr lang="en-US" sz="1200" dirty="0"/>
              <a:t>&gt;&gt;&gt;print(</a:t>
            </a:r>
            <a:r>
              <a:rPr lang="en-US" sz="1200" dirty="0" err="1"/>
              <a:t>second_record.id</a:t>
            </a:r>
            <a:r>
              <a:rPr lang="en-US" sz="1200" dirty="0"/>
              <a:t>)</a:t>
            </a:r>
          </a:p>
          <a:p>
            <a:r>
              <a:rPr lang="en-US" sz="1200" dirty="0"/>
              <a:t>&gt;&gt;&gt;print(</a:t>
            </a:r>
            <a:r>
              <a:rPr lang="en-US" sz="1200" dirty="0" err="1"/>
              <a:t>second_record.description</a:t>
            </a:r>
            <a:r>
              <a:rPr lang="en-US" sz="1200" dirty="0"/>
              <a:t>)</a:t>
            </a:r>
          </a:p>
        </p:txBody>
      </p:sp>
      <p:sp>
        <p:nvSpPr>
          <p:cNvPr id="11" name="ZoneTexte 10"/>
          <p:cNvSpPr txBox="1"/>
          <p:nvPr/>
        </p:nvSpPr>
        <p:spPr>
          <a:xfrm>
            <a:off x="279400" y="297429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endParaRPr lang="en-US" sz="1200" dirty="0"/>
          </a:p>
        </p:txBody>
      </p:sp>
    </p:spTree>
    <p:extLst>
      <p:ext uri="{BB962C8B-B14F-4D97-AF65-F5344CB8AC3E}">
        <p14:creationId xmlns:p14="http://schemas.microsoft.com/office/powerpoint/2010/main" val="346932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Getting a list of the records in a sequence file</a:t>
            </a:r>
            <a:endParaRPr lang="fr-FR" dirty="0"/>
          </a:p>
        </p:txBody>
      </p:sp>
      <p:sp>
        <p:nvSpPr>
          <p:cNvPr id="3" name="Espace réservé du contenu 2"/>
          <p:cNvSpPr>
            <a:spLocks noGrp="1"/>
          </p:cNvSpPr>
          <p:nvPr>
            <p:ph idx="1"/>
          </p:nvPr>
        </p:nvSpPr>
        <p:spPr>
          <a:xfrm>
            <a:off x="279400" y="1054695"/>
            <a:ext cx="8644466" cy="1099952"/>
          </a:xfrm>
        </p:spPr>
        <p:txBody>
          <a:bodyPr/>
          <a:lstStyle/>
          <a:p>
            <a:r>
              <a:rPr lang="en-US" dirty="0"/>
              <a:t>Access records in any order using Python list data type Using a list</a:t>
            </a:r>
          </a:p>
          <a:p>
            <a:r>
              <a:rPr lang="en-US" dirty="0"/>
              <a:t>Much more flexible than an iterator (length of the list) but need more memory (hold all the records in memory at once).</a:t>
            </a:r>
          </a:p>
          <a:p>
            <a:endParaRPr lang="en-US" dirty="0"/>
          </a:p>
          <a:p>
            <a:endParaRPr lang="fr-FR" dirty="0"/>
          </a:p>
        </p:txBody>
      </p:sp>
      <p:sp>
        <p:nvSpPr>
          <p:cNvPr id="4" name="Espace réservé de la date 3"/>
          <p:cNvSpPr>
            <a:spLocks noGrp="1"/>
          </p:cNvSpPr>
          <p:nvPr>
            <p:ph type="dt" sz="half" idx="10"/>
          </p:nvPr>
        </p:nvSpPr>
        <p:spPr/>
        <p:txBody>
          <a:bodyPr/>
          <a:lstStyle/>
          <a:p>
            <a:fld id="{878310B8-6126-3C41-B9B4-558208F84FE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2177308"/>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&gt;&gt;&gt;records = list(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&gt;&gt;&gt;print("Found %</a:t>
            </a:r>
            <a:r>
              <a:rPr lang="en-US" sz="1200" dirty="0" err="1"/>
              <a:t>i</a:t>
            </a:r>
            <a:r>
              <a:rPr lang="en-US" sz="1200" dirty="0"/>
              <a:t> records" % </a:t>
            </a:r>
            <a:r>
              <a:rPr lang="en-US" sz="1200" dirty="0" err="1"/>
              <a:t>len</a:t>
            </a:r>
            <a:r>
              <a:rPr lang="en-US" sz="1200" dirty="0"/>
              <a:t>(records))</a:t>
            </a:r>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last_record</a:t>
            </a:r>
            <a:r>
              <a:rPr lang="en-US" sz="1200" dirty="0"/>
              <a:t> = records[-1] #using Python's list tricks</a:t>
            </a:r>
          </a:p>
          <a:p>
            <a:r>
              <a:rPr lang="en-US" sz="1200" dirty="0"/>
              <a:t>&gt;&gt;&gt;print(</a:t>
            </a:r>
            <a:r>
              <a:rPr lang="en-US" sz="1200" dirty="0" err="1"/>
              <a:t>last_record.id</a:t>
            </a:r>
            <a:r>
              <a:rPr lang="en-US" sz="1200" dirty="0"/>
              <a:t>)</a:t>
            </a:r>
          </a:p>
          <a:p>
            <a:r>
              <a:rPr lang="en-US" sz="1200" dirty="0"/>
              <a:t>&gt;&gt;&gt;print(</a:t>
            </a:r>
            <a:r>
              <a:rPr lang="en-US" sz="1200" dirty="0" err="1"/>
              <a:t>repr</a:t>
            </a:r>
            <a:r>
              <a:rPr lang="en-US" sz="1200" dirty="0"/>
              <a:t>(</a:t>
            </a:r>
            <a:r>
              <a:rPr lang="en-US" sz="1200" dirty="0" err="1"/>
              <a:t>last_record.seq</a:t>
            </a:r>
            <a:r>
              <a:rPr lang="en-US" sz="1200" dirty="0"/>
              <a:t>))</a:t>
            </a:r>
          </a:p>
          <a:p>
            <a:r>
              <a:rPr lang="en-US" sz="1200" dirty="0"/>
              <a:t>&gt;&gt;&gt;print(</a:t>
            </a:r>
            <a:r>
              <a:rPr lang="en-US" sz="1200" dirty="0" err="1"/>
              <a:t>len</a:t>
            </a:r>
            <a:r>
              <a:rPr lang="en-US" sz="1200" dirty="0"/>
              <a:t>(</a:t>
            </a:r>
            <a:r>
              <a:rPr lang="en-US" sz="1200" dirty="0" err="1"/>
              <a:t>last_record</a:t>
            </a:r>
            <a:r>
              <a:rPr lang="en-US" sz="1200" dirty="0"/>
              <a:t>))</a:t>
            </a:r>
          </a:p>
        </p:txBody>
      </p:sp>
      <p:sp>
        <p:nvSpPr>
          <p:cNvPr id="10" name="ZoneTexte 9"/>
          <p:cNvSpPr txBox="1"/>
          <p:nvPr/>
        </p:nvSpPr>
        <p:spPr>
          <a:xfrm>
            <a:off x="279400" y="2614188"/>
            <a:ext cx="8407400"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Found 94 records</a:t>
            </a:r>
          </a:p>
        </p:txBody>
      </p:sp>
      <p:sp>
        <p:nvSpPr>
          <p:cNvPr id="11" name="ZoneTexte 10"/>
          <p:cNvSpPr txBox="1"/>
          <p:nvPr/>
        </p:nvSpPr>
        <p:spPr>
          <a:xfrm>
            <a:off x="279400" y="4758369"/>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a:t>
            </a:r>
            <a:r>
              <a:rPr lang="en-US" sz="1200" dirty="0" err="1"/>
              <a:t>first_record</a:t>
            </a:r>
            <a:r>
              <a:rPr lang="en-US" sz="1200" dirty="0"/>
              <a:t> = records[0] #remember, Python counts from zero</a:t>
            </a:r>
          </a:p>
          <a:p>
            <a:r>
              <a:rPr lang="en-US" sz="1200" dirty="0"/>
              <a:t>&gt;&gt;&gt;print(</a:t>
            </a:r>
            <a:r>
              <a:rPr lang="en-US" sz="1200" dirty="0" err="1"/>
              <a:t>first_record.id</a:t>
            </a:r>
            <a:r>
              <a:rPr lang="en-US" sz="1200" dirty="0"/>
              <a:t>)</a:t>
            </a:r>
          </a:p>
          <a:p>
            <a:r>
              <a:rPr lang="en-US" sz="1200" dirty="0"/>
              <a:t>&gt;&gt;&gt;print(</a:t>
            </a:r>
            <a:r>
              <a:rPr lang="en-US" sz="1200" dirty="0" err="1"/>
              <a:t>repr</a:t>
            </a:r>
            <a:r>
              <a:rPr lang="en-US" sz="1200" dirty="0"/>
              <a:t>(</a:t>
            </a:r>
            <a:r>
              <a:rPr lang="en-US" sz="1200" dirty="0" err="1"/>
              <a:t>first_record.seq</a:t>
            </a:r>
            <a:r>
              <a:rPr lang="en-US" sz="1200" dirty="0"/>
              <a:t>))</a:t>
            </a:r>
          </a:p>
          <a:p>
            <a:r>
              <a:rPr lang="en-US" sz="1200" dirty="0"/>
              <a:t>&gt;&gt;&gt;print(</a:t>
            </a:r>
            <a:r>
              <a:rPr lang="en-US" sz="1200" dirty="0" err="1"/>
              <a:t>len</a:t>
            </a:r>
            <a:r>
              <a:rPr lang="en-US" sz="1200" dirty="0"/>
              <a:t>(</a:t>
            </a:r>
            <a:r>
              <a:rPr lang="en-US" sz="1200" dirty="0" err="1"/>
              <a:t>first_record</a:t>
            </a:r>
            <a:r>
              <a:rPr lang="en-US" sz="1200" dirty="0"/>
              <a:t>)) </a:t>
            </a:r>
          </a:p>
        </p:txBody>
      </p:sp>
      <p:sp>
        <p:nvSpPr>
          <p:cNvPr id="12" name="ZoneTexte 11"/>
          <p:cNvSpPr txBox="1"/>
          <p:nvPr/>
        </p:nvSpPr>
        <p:spPr>
          <a:xfrm>
            <a:off x="279400" y="3901434"/>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Z78439.1</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592</a:t>
            </a:r>
          </a:p>
        </p:txBody>
      </p:sp>
      <p:sp>
        <p:nvSpPr>
          <p:cNvPr id="13" name="ZoneTexte 12"/>
          <p:cNvSpPr txBox="1"/>
          <p:nvPr/>
        </p:nvSpPr>
        <p:spPr>
          <a:xfrm>
            <a:off x="279400" y="558936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CE4215"/>
                </a:solidFill>
              </a:rPr>
              <a:t>Z78533.1</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a:solidFill>
                  <a:srgbClr val="CE4215"/>
                </a:solidFill>
              </a:rPr>
              <a:t>740</a:t>
            </a:r>
          </a:p>
        </p:txBody>
      </p:sp>
    </p:spTree>
    <p:extLst>
      <p:ext uri="{BB962C8B-B14F-4D97-AF65-F5344CB8AC3E}">
        <p14:creationId xmlns:p14="http://schemas.microsoft.com/office/powerpoint/2010/main" val="213818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Extracting data</a:t>
            </a:r>
            <a:endParaRPr lang="fr-FR" dirty="0"/>
          </a:p>
        </p:txBody>
      </p:sp>
      <p:sp>
        <p:nvSpPr>
          <p:cNvPr id="3" name="Espace réservé du contenu 2"/>
          <p:cNvSpPr>
            <a:spLocks noGrp="1"/>
          </p:cNvSpPr>
          <p:nvPr>
            <p:ph idx="1"/>
          </p:nvPr>
        </p:nvSpPr>
        <p:spPr>
          <a:xfrm>
            <a:off x="279400" y="1236133"/>
            <a:ext cx="8644466" cy="759745"/>
          </a:xfrm>
        </p:spPr>
        <p:txBody>
          <a:bodyPr/>
          <a:lstStyle/>
          <a:p>
            <a:r>
              <a:rPr lang="en-US" dirty="0"/>
              <a:t>As an example of how annotations are stored, we'll look at the output from parsing the first record in the </a:t>
            </a:r>
            <a:r>
              <a:rPr lang="en-US" dirty="0" err="1"/>
              <a:t>GenBank</a:t>
            </a:r>
            <a:r>
              <a:rPr lang="en-US" dirty="0"/>
              <a:t> file </a:t>
            </a:r>
            <a:r>
              <a:rPr lang="en-US" dirty="0" err="1"/>
              <a:t>ls_orchid.gbk</a:t>
            </a:r>
            <a:r>
              <a:rPr lang="en-US" dirty="0"/>
              <a:t>.</a:t>
            </a:r>
          </a:p>
          <a:p>
            <a:endParaRPr lang="fr-FR" dirty="0"/>
          </a:p>
        </p:txBody>
      </p:sp>
      <p:sp>
        <p:nvSpPr>
          <p:cNvPr id="4" name="Espace réservé de la date 3"/>
          <p:cNvSpPr>
            <a:spLocks noGrp="1"/>
          </p:cNvSpPr>
          <p:nvPr>
            <p:ph type="dt" sz="half" idx="10"/>
          </p:nvPr>
        </p:nvSpPr>
        <p:spPr/>
        <p:txBody>
          <a:bodyPr/>
          <a:lstStyle/>
          <a:p>
            <a:fld id="{08CC1CE2-FA4A-BF48-A633-72794A498081}"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8" name="ZoneTexte 7"/>
          <p:cNvSpPr txBox="1"/>
          <p:nvPr/>
        </p:nvSpPr>
        <p:spPr>
          <a:xfrm>
            <a:off x="279400" y="27378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t>record_iterator</a:t>
            </a:r>
            <a:r>
              <a:rPr lang="en-US" sz="1200" dirty="0"/>
              <a:t> =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first_record</a:t>
            </a:r>
            <a:r>
              <a:rPr lang="en-US" sz="1200" dirty="0"/>
              <a:t> = next(</a:t>
            </a:r>
            <a:r>
              <a:rPr lang="en-US" sz="1200" dirty="0" err="1"/>
              <a:t>record_iterator</a:t>
            </a:r>
            <a:r>
              <a:rPr lang="en-US" sz="1200" dirty="0"/>
              <a:t>)</a:t>
            </a:r>
          </a:p>
          <a:p>
            <a:r>
              <a:rPr lang="en-US" sz="1200" dirty="0"/>
              <a:t>print(</a:t>
            </a:r>
            <a:r>
              <a:rPr lang="en-US" sz="1200" dirty="0" err="1"/>
              <a:t>first_record</a:t>
            </a:r>
            <a:r>
              <a:rPr lang="en-US" sz="1200" dirty="0"/>
              <a:t>)</a:t>
            </a:r>
          </a:p>
        </p:txBody>
      </p:sp>
      <p:sp>
        <p:nvSpPr>
          <p:cNvPr id="9" name="Espace réservé du contenu 2"/>
          <p:cNvSpPr txBox="1">
            <a:spLocks/>
          </p:cNvSpPr>
          <p:nvPr/>
        </p:nvSpPr>
        <p:spPr>
          <a:xfrm>
            <a:off x="279400" y="1978092"/>
            <a:ext cx="8644466" cy="75974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Human readable summary of most of the annotation data for the </a:t>
            </a:r>
            <a:r>
              <a:rPr lang="en-US" dirty="0" err="1"/>
              <a:t>SeqRecord</a:t>
            </a:r>
            <a:endParaRPr lang="en-US" dirty="0"/>
          </a:p>
          <a:p>
            <a:endParaRPr lang="fr-FR" dirty="0"/>
          </a:p>
        </p:txBody>
      </p:sp>
      <p:sp>
        <p:nvSpPr>
          <p:cNvPr id="10" name="ZoneTexte 9"/>
          <p:cNvSpPr txBox="1"/>
          <p:nvPr/>
        </p:nvSpPr>
        <p:spPr>
          <a:xfrm>
            <a:off x="279400" y="3374441"/>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ID: Z78533.1</a:t>
            </a:r>
          </a:p>
          <a:p>
            <a:r>
              <a:rPr lang="en-US" sz="1200" dirty="0">
                <a:solidFill>
                  <a:srgbClr val="FF0000"/>
                </a:solidFill>
              </a:rPr>
              <a:t>Name: Z78533</a:t>
            </a:r>
          </a:p>
          <a:p>
            <a:r>
              <a:rPr lang="en-US" sz="1200" dirty="0">
                <a:solidFill>
                  <a:srgbClr val="FF0000"/>
                </a:solidFill>
              </a:rPr>
              <a:t>Description: </a:t>
            </a:r>
            <a:r>
              <a:rPr lang="en-US" sz="1200" dirty="0" err="1">
                <a:solidFill>
                  <a:srgbClr val="FF0000"/>
                </a:solidFill>
              </a:rPr>
              <a:t>C.irapeanum</a:t>
            </a:r>
            <a:r>
              <a:rPr lang="en-US" sz="1200" dirty="0">
                <a:solidFill>
                  <a:srgbClr val="FF0000"/>
                </a:solidFill>
              </a:rPr>
              <a:t> 5.8S </a:t>
            </a:r>
            <a:r>
              <a:rPr lang="en-US" sz="1200" dirty="0" err="1">
                <a:solidFill>
                  <a:srgbClr val="FF0000"/>
                </a:solidFill>
              </a:rPr>
              <a:t>rRNA</a:t>
            </a:r>
            <a:r>
              <a:rPr lang="en-US" sz="1200" dirty="0">
                <a:solidFill>
                  <a:srgbClr val="FF0000"/>
                </a:solidFill>
              </a:rPr>
              <a:t> gene and ITS1 and ITS2 DNA.</a:t>
            </a:r>
          </a:p>
          <a:p>
            <a:r>
              <a:rPr lang="en-US" sz="1200" dirty="0">
                <a:solidFill>
                  <a:srgbClr val="FF0000"/>
                </a:solidFill>
              </a:rPr>
              <a:t>Number of features: 5</a:t>
            </a:r>
          </a:p>
          <a:p>
            <a:r>
              <a:rPr lang="en-US" sz="1200" dirty="0">
                <a:solidFill>
                  <a:srgbClr val="FF0000"/>
                </a:solidFill>
              </a:rPr>
              <a:t>/</a:t>
            </a:r>
            <a:r>
              <a:rPr lang="en-US" sz="1200" dirty="0" err="1">
                <a:solidFill>
                  <a:srgbClr val="FF0000"/>
                </a:solidFill>
              </a:rPr>
              <a:t>sequence_version</a:t>
            </a:r>
            <a:r>
              <a:rPr lang="en-US" sz="1200" dirty="0">
                <a:solidFill>
                  <a:srgbClr val="FF0000"/>
                </a:solidFill>
              </a:rPr>
              <a:t>=1</a:t>
            </a:r>
          </a:p>
          <a:p>
            <a:r>
              <a:rPr lang="en-US" sz="1200" dirty="0">
                <a:solidFill>
                  <a:srgbClr val="FF0000"/>
                </a:solidFill>
              </a:rPr>
              <a:t>/source=Cypripedium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/taxonomy=['</a:t>
            </a:r>
            <a:r>
              <a:rPr lang="en-US" sz="1200" dirty="0" err="1">
                <a:solidFill>
                  <a:srgbClr val="FF0000"/>
                </a:solidFill>
              </a:rPr>
              <a:t>Eukaryota</a:t>
            </a:r>
            <a:r>
              <a:rPr lang="en-US" sz="1200" dirty="0">
                <a:solidFill>
                  <a:srgbClr val="FF0000"/>
                </a:solidFill>
              </a:rPr>
              <a:t>', '</a:t>
            </a:r>
            <a:r>
              <a:rPr lang="en-US" sz="1200" dirty="0" err="1">
                <a:solidFill>
                  <a:srgbClr val="FF0000"/>
                </a:solidFill>
              </a:rPr>
              <a:t>Viridiplantae</a:t>
            </a:r>
            <a:r>
              <a:rPr lang="en-US" sz="1200" dirty="0">
                <a:solidFill>
                  <a:srgbClr val="FF0000"/>
                </a:solidFill>
              </a:rPr>
              <a:t>', '</a:t>
            </a:r>
            <a:r>
              <a:rPr lang="en-US" sz="1200" dirty="0" err="1">
                <a:solidFill>
                  <a:srgbClr val="FF0000"/>
                </a:solidFill>
              </a:rPr>
              <a:t>Streptophyta</a:t>
            </a:r>
            <a:r>
              <a:rPr lang="en-US" sz="1200" dirty="0">
                <a:solidFill>
                  <a:srgbClr val="FF0000"/>
                </a:solidFill>
              </a:rPr>
              <a:t>', ..., 'Cypripedium']</a:t>
            </a:r>
          </a:p>
          <a:p>
            <a:r>
              <a:rPr lang="en-US" sz="1200" dirty="0">
                <a:solidFill>
                  <a:srgbClr val="FF0000"/>
                </a:solidFill>
              </a:rPr>
              <a:t>/keywords=['5.8S ribosomal RNA', '5.8S </a:t>
            </a:r>
            <a:r>
              <a:rPr lang="en-US" sz="1200" dirty="0" err="1">
                <a:solidFill>
                  <a:srgbClr val="FF0000"/>
                </a:solidFill>
              </a:rPr>
              <a:t>rRNA</a:t>
            </a:r>
            <a:r>
              <a:rPr lang="en-US" sz="1200" dirty="0">
                <a:solidFill>
                  <a:srgbClr val="FF0000"/>
                </a:solidFill>
              </a:rPr>
              <a:t> gene', ..., 'ITS1', 'ITS2']</a:t>
            </a:r>
          </a:p>
          <a:p>
            <a:r>
              <a:rPr lang="en-US" sz="1200" dirty="0">
                <a:solidFill>
                  <a:srgbClr val="FF0000"/>
                </a:solidFill>
              </a:rPr>
              <a:t>/references=[...]</a:t>
            </a:r>
          </a:p>
          <a:p>
            <a:r>
              <a:rPr lang="en-US" sz="1200" dirty="0">
                <a:solidFill>
                  <a:srgbClr val="FF0000"/>
                </a:solidFill>
              </a:rPr>
              <a:t>/accessions=['Z78533']</a:t>
            </a:r>
          </a:p>
          <a:p>
            <a:r>
              <a:rPr lang="en-US" sz="1200" dirty="0">
                <a:solidFill>
                  <a:srgbClr val="FF0000"/>
                </a:solidFill>
              </a:rPr>
              <a:t>/</a:t>
            </a:r>
            <a:r>
              <a:rPr lang="en-US" sz="1200" dirty="0" err="1">
                <a:solidFill>
                  <a:srgbClr val="FF0000"/>
                </a:solidFill>
              </a:rPr>
              <a:t>data_file_division</a:t>
            </a:r>
            <a:r>
              <a:rPr lang="en-US" sz="1200" dirty="0">
                <a:solidFill>
                  <a:srgbClr val="FF0000"/>
                </a:solidFill>
              </a:rPr>
              <a:t>=PLN</a:t>
            </a:r>
          </a:p>
          <a:p>
            <a:r>
              <a:rPr lang="en-US" sz="1200" dirty="0">
                <a:solidFill>
                  <a:srgbClr val="FF0000"/>
                </a:solidFill>
              </a:rPr>
              <a:t>/date=30-NOV-2006</a:t>
            </a:r>
          </a:p>
          <a:p>
            <a:r>
              <a:rPr lang="en-US" sz="1200" dirty="0">
                <a:solidFill>
                  <a:srgbClr val="FF0000"/>
                </a:solidFill>
              </a:rPr>
              <a:t>/organism=Cypripedium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a:t>
            </a:r>
            <a:r>
              <a:rPr lang="en-US" sz="1200" dirty="0" err="1">
                <a:solidFill>
                  <a:srgbClr val="FF0000"/>
                </a:solidFill>
              </a:rPr>
              <a:t>gi</a:t>
            </a:r>
            <a:r>
              <a:rPr lang="en-US" sz="1200" dirty="0">
                <a:solidFill>
                  <a:srgbClr val="FF0000"/>
                </a:solidFill>
              </a:rPr>
              <a:t>=2765658</a:t>
            </a:r>
          </a:p>
          <a:p>
            <a:r>
              <a:rPr lang="en-US" sz="1200" dirty="0" err="1">
                <a:solidFill>
                  <a:srgbClr val="FF0000"/>
                </a:solidFill>
              </a:rPr>
              <a:t>Seq</a:t>
            </a:r>
            <a:r>
              <a:rPr lang="en-US" sz="1200" dirty="0">
                <a:solidFill>
                  <a:srgbClr val="FF0000"/>
                </a:solidFill>
              </a:rPr>
              <a:t>('CGTAACAAGGTTTCCGTAGGTGAACCTGCGGAAGGATCATTGATGAGACCGTGG...CGC', </a:t>
            </a:r>
            <a:r>
              <a:rPr lang="en-US" sz="1200" dirty="0" err="1">
                <a:solidFill>
                  <a:srgbClr val="FF0000"/>
                </a:solidFill>
              </a:rPr>
              <a:t>IUPACAmbiguousDNA</a:t>
            </a:r>
            <a:r>
              <a:rPr lang="en-US" sz="1200" dirty="0">
                <a:solidFill>
                  <a:srgbClr val="FF0000"/>
                </a:solidFill>
              </a:rPr>
              <a:t>())</a:t>
            </a:r>
          </a:p>
        </p:txBody>
      </p:sp>
    </p:spTree>
    <p:extLst>
      <p:ext uri="{BB962C8B-B14F-4D97-AF65-F5344CB8AC3E}">
        <p14:creationId xmlns:p14="http://schemas.microsoft.com/office/powerpoint/2010/main" val="403522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691704"/>
          </a:xfrm>
        </p:spPr>
        <p:txBody>
          <a:bodyPr/>
          <a:lstStyle/>
          <a:p>
            <a:r>
              <a:rPr lang="en-US" dirty="0"/>
              <a:t>.annotations attribute which is just a Python dictionary. Like any Python dictionary, you can easily get a list of the keys and values:</a:t>
            </a:r>
          </a:p>
          <a:p>
            <a:endParaRPr lang="en-US" dirty="0"/>
          </a:p>
        </p:txBody>
      </p:sp>
      <p:sp>
        <p:nvSpPr>
          <p:cNvPr id="4" name="Espace réservé de la date 3"/>
          <p:cNvSpPr>
            <a:spLocks noGrp="1"/>
          </p:cNvSpPr>
          <p:nvPr>
            <p:ph type="dt" sz="half" idx="10"/>
          </p:nvPr>
        </p:nvSpPr>
        <p:spPr/>
        <p:txBody>
          <a:bodyPr/>
          <a:lstStyle/>
          <a:p>
            <a:fld id="{C6E96DDF-712C-D346-ACEE-2353D137A244}"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79400" y="202990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print(</a:t>
            </a:r>
            <a:r>
              <a:rPr lang="en-US" sz="1200" dirty="0" err="1"/>
              <a:t>first_record.annotations</a:t>
            </a:r>
            <a:r>
              <a:rPr lang="en-US" sz="1200" dirty="0"/>
              <a:t>)</a:t>
            </a:r>
          </a:p>
          <a:p>
            <a:r>
              <a:rPr lang="en-US" sz="1200" dirty="0"/>
              <a:t>print(</a:t>
            </a:r>
            <a:r>
              <a:rPr lang="en-US" sz="1200" dirty="0" err="1"/>
              <a:t>first_record.annotations.keys</a:t>
            </a:r>
            <a:r>
              <a:rPr lang="en-US" sz="1200" dirty="0"/>
              <a:t>())</a:t>
            </a:r>
          </a:p>
          <a:p>
            <a:r>
              <a:rPr lang="en-US" sz="1200" dirty="0"/>
              <a:t>print(</a:t>
            </a:r>
            <a:r>
              <a:rPr lang="en-US" sz="1200" dirty="0" err="1"/>
              <a:t>first_record.annotations.values</a:t>
            </a:r>
            <a:r>
              <a:rPr lang="en-US" sz="1200" dirty="0"/>
              <a:t>())</a:t>
            </a:r>
          </a:p>
        </p:txBody>
      </p:sp>
      <p:sp>
        <p:nvSpPr>
          <p:cNvPr id="9" name="ZoneTexte 8"/>
          <p:cNvSpPr txBox="1"/>
          <p:nvPr/>
        </p:nvSpPr>
        <p:spPr>
          <a:xfrm>
            <a:off x="279400" y="38638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["source"])</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
        <p:nvSpPr>
          <p:cNvPr id="11" name="Espace réservé du contenu 2"/>
          <p:cNvSpPr txBox="1">
            <a:spLocks/>
          </p:cNvSpPr>
          <p:nvPr/>
        </p:nvSpPr>
        <p:spPr>
          <a:xfrm>
            <a:off x="431800" y="2862763"/>
            <a:ext cx="8644466" cy="6917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extract a list of the species from the </a:t>
            </a:r>
            <a:r>
              <a:rPr lang="en-US" dirty="0" err="1"/>
              <a:t>ls</a:t>
            </a:r>
            <a:r>
              <a:rPr lang="en-US" dirty="0"/>
              <a:t> </a:t>
            </a:r>
            <a:r>
              <a:rPr lang="en-US" dirty="0" err="1"/>
              <a:t>orchid.gbk</a:t>
            </a:r>
            <a:r>
              <a:rPr lang="en-US" dirty="0"/>
              <a:t> </a:t>
            </a:r>
            <a:r>
              <a:rPr lang="en-US" dirty="0" err="1"/>
              <a:t>GenBank</a:t>
            </a:r>
            <a:r>
              <a:rPr lang="en-US" dirty="0"/>
              <a:t> le. The information we want is held in the annotations dictionary under `source' and `organism’:</a:t>
            </a:r>
          </a:p>
        </p:txBody>
      </p:sp>
      <p:sp>
        <p:nvSpPr>
          <p:cNvPr id="12" name="Espace réservé du contenu 2"/>
          <p:cNvSpPr txBox="1">
            <a:spLocks/>
          </p:cNvSpPr>
          <p:nvPr/>
        </p:nvSpPr>
        <p:spPr>
          <a:xfrm>
            <a:off x="279400" y="5167878"/>
            <a:ext cx="8644466" cy="113397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general, `organism' is used for the scientific name (in Latin, e.g. Arabidopsis thaliana), while `source’ will often be the common name (e.g. </a:t>
            </a:r>
            <a:r>
              <a:rPr lang="en-US" dirty="0" err="1"/>
              <a:t>thale</a:t>
            </a:r>
            <a:r>
              <a:rPr lang="en-US" dirty="0"/>
              <a:t> cress)</a:t>
            </a:r>
          </a:p>
          <a:p>
            <a:endParaRPr lang="fr-FR" dirty="0"/>
          </a:p>
        </p:txBody>
      </p:sp>
      <p:sp>
        <p:nvSpPr>
          <p:cNvPr id="13" name="ZoneTexte 12"/>
          <p:cNvSpPr txBox="1"/>
          <p:nvPr/>
        </p:nvSpPr>
        <p:spPr>
          <a:xfrm>
            <a:off x="279400" y="454275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["organism"])</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Tree>
    <p:extLst>
      <p:ext uri="{BB962C8B-B14F-4D97-AF65-F5344CB8AC3E}">
        <p14:creationId xmlns:p14="http://schemas.microsoft.com/office/powerpoint/2010/main" val="1352462637"/>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26758</TotalTime>
  <Words>2239</Words>
  <Application>Microsoft Macintosh PowerPoint</Application>
  <PresentationFormat>Affichage à l'écran (4:3)</PresentationFormat>
  <Paragraphs>263</Paragraphs>
  <Slides>20</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(Corps)</vt:lpstr>
      <vt:lpstr>Arial</vt:lpstr>
      <vt:lpstr>Brix Slab Bold</vt:lpstr>
      <vt:lpstr>Calibri</vt:lpstr>
      <vt:lpstr>Lucida Grande</vt:lpstr>
      <vt:lpstr>Mangal</vt:lpstr>
      <vt:lpstr>Wingdings</vt:lpstr>
      <vt:lpstr>Thème Office</vt:lpstr>
      <vt:lpstr>Présentation PowerPoint</vt:lpstr>
      <vt:lpstr>  Formation CNRS 8 Novembre 2018 Python pour la biologie  </vt:lpstr>
      <vt:lpstr>Parsing sequences file formats : L’objet SeqRecord</vt:lpstr>
      <vt:lpstr>Simple FASTA parsing example</vt:lpstr>
      <vt:lpstr>Simple genbank parsing example</vt:lpstr>
      <vt:lpstr>Iterating over the records in a sequence file</vt:lpstr>
      <vt:lpstr>Getting a list of the records in a sequence file</vt:lpstr>
      <vt:lpstr>Extracting data</vt:lpstr>
      <vt:lpstr>Présentation PowerPoint</vt:lpstr>
      <vt:lpstr>Présentation PowerPoint</vt:lpstr>
      <vt:lpstr>Filtering a sequence file</vt:lpstr>
      <vt:lpstr>Producing randomised genomes</vt:lpstr>
      <vt:lpstr>Complete script (version 1)</vt:lpstr>
      <vt:lpstr>Complete script (version 2)</vt:lpstr>
      <vt:lpstr>Translating a FASTA file of CDS entries</vt:lpstr>
      <vt:lpstr>Simple quality filtering for FASTQ files</vt:lpstr>
      <vt:lpstr>Trimming of primer sequences</vt:lpstr>
      <vt:lpstr>Trimming off adaptor sequences</vt:lpstr>
      <vt:lpstr>Converting FASTQ files</vt:lpstr>
      <vt:lpstr>Converting FASTA and QUAL files into FASTQ files</vt:lpstr>
    </vt:vector>
  </TitlesOfParts>
  <Company>UBx1</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Microsoft Office User</cp:lastModifiedBy>
  <cp:revision>316</cp:revision>
  <dcterms:created xsi:type="dcterms:W3CDTF">2013-12-13T12:27:54Z</dcterms:created>
  <dcterms:modified xsi:type="dcterms:W3CDTF">2018-11-08T13:51:25Z</dcterms:modified>
</cp:coreProperties>
</file>