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6" r:id="rId3"/>
    <p:sldId id="366" r:id="rId4"/>
    <p:sldId id="367" r:id="rId5"/>
    <p:sldId id="368" r:id="rId6"/>
    <p:sldId id="369" r:id="rId7"/>
    <p:sldId id="372" r:id="rId8"/>
    <p:sldId id="370" r:id="rId9"/>
    <p:sldId id="387" r:id="rId10"/>
    <p:sldId id="412" r:id="rId11"/>
    <p:sldId id="388" r:id="rId12"/>
    <p:sldId id="413" r:id="rId13"/>
    <p:sldId id="414" r:id="rId14"/>
    <p:sldId id="389" r:id="rId15"/>
    <p:sldId id="390" r:id="rId16"/>
    <p:sldId id="391" r:id="rId17"/>
    <p:sldId id="415" r:id="rId18"/>
    <p:sldId id="416" r:id="rId19"/>
    <p:sldId id="395" r:id="rId20"/>
    <p:sldId id="396" r:id="rId21"/>
    <p:sldId id="417" r:id="rId22"/>
    <p:sldId id="418" r:id="rId23"/>
    <p:sldId id="397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34" r:id="rId32"/>
    <p:sldId id="426" r:id="rId33"/>
    <p:sldId id="464" r:id="rId3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Introduction" id="{15F6964E-BC74-1A41-81A9-9A9860F1C35D}">
          <p14:sldIdLst>
            <p14:sldId id="366"/>
            <p14:sldId id="367"/>
            <p14:sldId id="368"/>
            <p14:sldId id="369"/>
            <p14:sldId id="372"/>
          </p14:sldIdLst>
        </p14:section>
        <p14:section name="The Seq Object" id="{C2DE3202-5F34-4944-AC52-E02D1E110BD2}">
          <p14:sldIdLst>
            <p14:sldId id="370"/>
          </p14:sldIdLst>
        </p14:section>
        <p14:section name="Sequences et Alphabet" id="{311002FD-6313-EE42-996C-07B2B3A0BB1A}">
          <p14:sldIdLst>
            <p14:sldId id="387"/>
            <p14:sldId id="412"/>
          </p14:sldIdLst>
        </p14:section>
        <p14:section name="Sequences act like strings" id="{E05DD9DB-F700-5E42-B1F7-8028EB2DB786}">
          <p14:sldIdLst>
            <p14:sldId id="388"/>
            <p14:sldId id="413"/>
            <p14:sldId id="414"/>
          </p14:sldIdLst>
        </p14:section>
        <p14:section name="Slicing a sequence" id="{FDB9E7E1-0D61-FA4C-BE8C-BC249EF0A9A5}">
          <p14:sldIdLst>
            <p14:sldId id="389"/>
          </p14:sldIdLst>
        </p14:section>
        <p14:section name="Turning Seq objects into strings" id="{1D43F292-FAC3-514D-8721-3212E52BBFFC}">
          <p14:sldIdLst>
            <p14:sldId id="390"/>
          </p14:sldIdLst>
        </p14:section>
        <p14:section name="Concatenating or adding sequences" id="{6BBDAD8B-B796-CE40-AEA4-F09B324D0431}">
          <p14:sldIdLst>
            <p14:sldId id="391"/>
            <p14:sldId id="415"/>
          </p14:sldIdLst>
        </p14:section>
        <p14:section name="Changing case" id="{73102009-AABD-C24C-809E-568D9FF1E0CF}">
          <p14:sldIdLst>
            <p14:sldId id="416"/>
          </p14:sldIdLst>
        </p14:section>
        <p14:section name="Nucleotide sequences and (reverse) complements" id="{1C67C468-F80E-254F-BA34-B3A4977AF1BE}">
          <p14:sldIdLst>
            <p14:sldId id="395"/>
          </p14:sldIdLst>
        </p14:section>
        <p14:section name="Transcription" id="{002753A9-5A4C-6047-AA92-C87147526CFA}">
          <p14:sldIdLst>
            <p14:sldId id="396"/>
            <p14:sldId id="417"/>
            <p14:sldId id="418"/>
          </p14:sldIdLst>
        </p14:section>
        <p14:section name="Translation" id="{D5E08F0A-6040-0043-959D-3FCF2EE45F50}">
          <p14:sldIdLst>
            <p14:sldId id="397"/>
            <p14:sldId id="419"/>
            <p14:sldId id="420"/>
          </p14:sldIdLst>
        </p14:section>
        <p14:section name="Translation Tables" id="{B801D125-5304-3B4B-A1C6-12AB31BEAB4D}">
          <p14:sldIdLst>
            <p14:sldId id="421"/>
            <p14:sldId id="422"/>
          </p14:sldIdLst>
        </p14:section>
        <p14:section name="Comparing Seq objects" id="{DBE3E5C2-AF0F-8243-993E-90DAB4CF1386}">
          <p14:sldIdLst>
            <p14:sldId id="423"/>
            <p14:sldId id="424"/>
          </p14:sldIdLst>
        </p14:section>
        <p14:section name="MutableSeq objects" id="{3AAB9DF9-CB13-F24B-951C-41C3180E7B1A}">
          <p14:sldIdLst>
            <p14:sldId id="425"/>
            <p14:sldId id="434"/>
          </p14:sldIdLst>
        </p14:section>
        <p14:section name="UnknownSeq objects" id="{69B925E0-7942-5E4E-BCF5-5409DBA9FD71}">
          <p14:sldIdLst>
            <p14:sldId id="426"/>
          </p14:sldIdLst>
        </p14:section>
        <p14:section name="TP - Seq Object" id="{27D705DC-007E-3946-98D5-A38E8A1F13F7}">
          <p14:sldIdLst>
            <p14:sldId id="4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7" autoAdjust="0"/>
    <p:restoredTop sz="91877" autoAdjust="0"/>
  </p:normalViewPr>
  <p:slideViewPr>
    <p:cSldViewPr snapToGrid="0" snapToObjects="1">
      <p:cViewPr varScale="1">
        <p:scale>
          <a:sx n="120" d="100"/>
          <a:sy n="120" d="100"/>
        </p:scale>
        <p:origin x="1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Cpte élève:</a:t>
            </a:r>
            <a:r>
              <a:rPr lang="fr-FR" baseline="0" dirty="0"/>
              <a:t> </a:t>
            </a:r>
            <a:r>
              <a:rPr lang="fr-FR" baseline="0" dirty="0" err="1"/>
              <a:t>padawan</a:t>
            </a:r>
            <a:endParaRPr lang="fr-FR" dirty="0"/>
          </a:p>
          <a:p>
            <a:r>
              <a:rPr lang="fr-FR" dirty="0"/>
              <a:t>Mot de passe:</a:t>
            </a:r>
            <a:r>
              <a:rPr lang="fr-FR" baseline="0" dirty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&gt;&gt;&gt; dna_seq.lower()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Seq('acgt', DNAAlphabet())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5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93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(‘CTATCGGGCACCCTTTCAGCGGCCCATTACAATGGCCAT’,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IUPACUnambiguousDNA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06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Bio.Seq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Bio.Alphabet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IUPAC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messenger_rna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("AUGGCCAUUGUAAUGGGCCGCUGAAAGGGUGCCCGAUAG",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IUPAC.unambiguous_rna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messenger_rna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209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translate directly from the coding strand DNA sequence: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46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 the nucleotides up to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frame stop codon, and then stop (as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 in nature)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7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happens a lot in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bacteria,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gene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yaaX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coli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K12: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488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 Standard, SGC0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 T      |  C      |  A      |  G      |</a:t>
            </a: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TTT F   | TCT S   | TAT Y   | TGT C   | T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TTC F   | TCC S   | TAC Y   | TGC C   | C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TTA L   | TCA S   | TAA Stop| TGA Stop| A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TTG L(s)| TCG S   | TAG Stop| TGG W   | G</a:t>
            </a: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CTT L   | CCT P   | CAT H   | CGT R   | T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CTC L   | CCC P   | CAC H   | CGC R   | C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CTA L   | CCA P   | CAA Q   | CGA R   | A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CTG L(s)| CCG P   | CAG Q   | CGG R   | G</a:t>
            </a: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ATT I   | ACT T   | AAT N   | AGT S   | T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ATC I   | ACC T   | AAC N   | AGC S   | C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ATA I   | ACA T   | AAA K   | AGA R   | A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ATG M(s)| ACG T   | AAG K   | AGG R   | G</a:t>
            </a: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GTT V   | GCT A   | GAT D   | GGT G   | T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GTC V   | GCC A   | GAC D   | GGC G   | C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GTA V   | GCA A   | GAA E   | GGA G   | A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GTG V   | GCG A   | GAG E   | GGG G   | G</a:t>
            </a: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184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mito_table.stop_codons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['TAA', 'TAG', 'AGA', 'AGG']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mito_table.start_codons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['ATT', 'ATC', 'ATA', 'ATG', 'GTG']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mito_table.forward_table["ACG"]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'T'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24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2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seq1 == seq2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seq1 == "ACGT"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025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 what happens if you try to edit the sequence: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However, you can convert it into a mutable sequence (a</a:t>
            </a:r>
            <a:r>
              <a:rPr lang="en-US" sz="1200" baseline="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MutableSeq</a:t>
            </a:r>
            <a:r>
              <a:rPr lang="en-US" sz="1200" baseline="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object) and do pretty much anything</a:t>
            </a:r>
            <a:r>
              <a:rPr lang="en-US" sz="1200" baseline="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you want with it: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/>
                <a:cs typeface="Arial"/>
              </a:rPr>
              <a:t>Alternatively, you can create a </a:t>
            </a:r>
            <a:r>
              <a:rPr lang="en-US" sz="1200" dirty="0" err="1">
                <a:latin typeface="Arial"/>
                <a:cs typeface="Arial"/>
              </a:rPr>
              <a:t>MutableSeq</a:t>
            </a:r>
            <a:r>
              <a:rPr lang="en-US" sz="1200" dirty="0">
                <a:latin typeface="Arial"/>
                <a:cs typeface="Arial"/>
              </a:rPr>
              <a:t> object directly from a string:</a:t>
            </a:r>
          </a:p>
          <a:p>
            <a:endParaRPr lang="en-US" sz="12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67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alphabet explicitly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69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print(len(my_seq))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77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Bio.Seq</a:t>
            </a:r>
            <a:r>
              <a:rPr lang="en-US" dirty="0"/>
              <a:t> import 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&gt;&gt;&gt; from </a:t>
            </a:r>
            <a:r>
              <a:rPr lang="en-US" dirty="0" err="1"/>
              <a:t>Bio.Alphabet</a:t>
            </a:r>
            <a:r>
              <a:rPr lang="en-US" dirty="0"/>
              <a:t> import IUPAC</a:t>
            </a:r>
          </a:p>
          <a:p>
            <a:r>
              <a:rPr lang="en-US" dirty="0"/>
              <a:t>&gt;&gt;&gt; from </a:t>
            </a:r>
            <a:r>
              <a:rPr lang="en-US" dirty="0" err="1"/>
              <a:t>Bio.SeqUtils</a:t>
            </a:r>
            <a:r>
              <a:rPr lang="en-US" dirty="0"/>
              <a:t> import GC</a:t>
            </a:r>
          </a:p>
          <a:p>
            <a:r>
              <a:rPr lang="en-US" dirty="0"/>
              <a:t>&gt;&gt;&gt; </a:t>
            </a:r>
            <a:r>
              <a:rPr lang="en-US" dirty="0" err="1"/>
              <a:t>my_seq</a:t>
            </a:r>
            <a:r>
              <a:rPr lang="en-US" dirty="0"/>
              <a:t> = </a:t>
            </a:r>
            <a:r>
              <a:rPr lang="en-US" dirty="0" err="1"/>
              <a:t>Seq</a:t>
            </a:r>
            <a:r>
              <a:rPr lang="en-US" dirty="0"/>
              <a:t>('GATCGATGGGCCTATATAGGATCGAAAATCGC', </a:t>
            </a:r>
            <a:r>
              <a:rPr lang="en-US" dirty="0" err="1"/>
              <a:t>IUPAC.unambiguous_dna</a:t>
            </a:r>
            <a:r>
              <a:rPr lang="en-US" dirty="0"/>
              <a:t>)</a:t>
            </a:r>
          </a:p>
          <a:p>
            <a:r>
              <a:rPr lang="en-US" dirty="0"/>
              <a:t>&gt;&gt;&gt; GC(</a:t>
            </a:r>
            <a:r>
              <a:rPr lang="en-US" dirty="0" err="1"/>
              <a:t>my_seq</a:t>
            </a:r>
            <a:r>
              <a:rPr lang="en-US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48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item is included (i.e. 4 in this case) and the last is excluded (12 in this case)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5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33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Adding a generic nucleotide sequence to an unambiguous IUPAC DNA sequence, resulting in an ambiguous nucleotide sequence: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8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/>
              <a:t>Seq('ACGTAACCGGTT', DNAAlphabet())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91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pelesequod</a:t>
            </a: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</a:p>
          <a:p>
            <a:pPr>
              <a:buSzPct val="90000"/>
            </a:pPr>
            <a:r>
              <a:rPr lang="fr-FR" sz="2400" b="1" baseline="30000" dirty="0"/>
              <a:t>excerferum 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/>
              <a:t>excerferum nuscien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/>
              <a:t>ditione dic tem hiciliciist, con rem aut volest, sedi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biopython.or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em.qmw.ac.uk/iupac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Sequences</a:t>
            </a:r>
            <a:r>
              <a:rPr lang="fr-FR" dirty="0"/>
              <a:t> et Alphabet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03684"/>
            <a:ext cx="8644466" cy="464899"/>
          </a:xfrm>
        </p:spPr>
        <p:txBody>
          <a:bodyPr/>
          <a:lstStyle/>
          <a:p>
            <a:r>
              <a:rPr lang="en-US" dirty="0"/>
              <a:t>Create an ambiguous sequence with the default generic alphabet: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ED37-D7BB-174A-9FC7-56685CD6E865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6781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/>
              <a:t>my_seq = Seq</a:t>
            </a:r>
            <a:r>
              <a:rPr lang="fr-FR" sz="1200" dirty="0"/>
              <a:t>(</a:t>
            </a:r>
            <a:r>
              <a:rPr lang="mr-IN" sz="1200" dirty="0"/>
              <a:t>"AGTACACTGGT”</a:t>
            </a:r>
            <a:r>
              <a:rPr lang="fr-FR" sz="1200" dirty="0"/>
              <a:t>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/>
              <a:t>my_seq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3287269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("AGTACACTGGT",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91848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my_prot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("AGTACACTGGT", </a:t>
            </a:r>
            <a:r>
              <a:rPr lang="en-US" sz="1200" dirty="0" err="1"/>
              <a:t>IUPAC.protein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my_prot</a:t>
            </a:r>
            <a:endParaRPr lang="en-US" sz="12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744454"/>
            <a:ext cx="8644466" cy="464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Specify the alphabet explicitly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24446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Alphabet</a:t>
            </a:r>
            <a:r>
              <a:rPr lang="fr-FR" sz="1200" dirty="0">
                <a:solidFill>
                  <a:srgbClr val="FF0000"/>
                </a:solidFill>
              </a:rPr>
              <a:t>()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9400" y="21837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/>
              <a:t>my_seq.alphabet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9400" y="191570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Seq('AGTACACTGGT', Alphabet</a:t>
            </a:r>
            <a:r>
              <a:rPr lang="fr-FR" sz="1200" dirty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9400" y="447476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9400" y="421390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my_seq.alphabet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3921346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('AGTACACTGGT',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79400" y="6080654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9400" y="581098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my_prot.alphabet</a:t>
            </a:r>
            <a:endParaRPr lang="en-US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55508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('AGTACACTGGT', </a:t>
            </a:r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3205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strings (1)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4111"/>
            <a:ext cx="8644466" cy="1289776"/>
          </a:xfrm>
        </p:spPr>
        <p:txBody>
          <a:bodyPr/>
          <a:lstStyle/>
          <a:p>
            <a:r>
              <a:rPr lang="en-US" dirty="0"/>
              <a:t>Deal with </a:t>
            </a:r>
            <a:r>
              <a:rPr lang="en-US" dirty="0" err="1"/>
              <a:t>Seq</a:t>
            </a:r>
            <a:r>
              <a:rPr lang="en-US" dirty="0"/>
              <a:t> objects as if they were normal Python strings</a:t>
            </a:r>
          </a:p>
          <a:p>
            <a:r>
              <a:rPr lang="en-US" dirty="0"/>
              <a:t>For example getting the length, or iterating over the elements: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8A-A74F-D144-99B7-9E7373111E3F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7704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for index, letter in enumerate(</a:t>
            </a:r>
            <a:r>
              <a:rPr lang="en-US" sz="1200" dirty="0" err="1"/>
              <a:t>my_seq</a:t>
            </a:r>
            <a:r>
              <a:rPr lang="en-US" sz="1200" dirty="0"/>
              <a:t>):</a:t>
            </a:r>
          </a:p>
          <a:p>
            <a:r>
              <a:rPr lang="en-US" sz="1200" dirty="0"/>
              <a:t>... print("%</a:t>
            </a:r>
            <a:r>
              <a:rPr lang="en-US" sz="1200" dirty="0" err="1"/>
              <a:t>i</a:t>
            </a:r>
            <a:r>
              <a:rPr lang="en-US" sz="1200" dirty="0"/>
              <a:t> %s" % (index, letter))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594105"/>
            <a:ext cx="8644466" cy="9140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200" dirty="0">
                <a:solidFill>
                  <a:srgbClr val="FF0000"/>
                </a:solidFill>
              </a:rPr>
              <a:t>0 G</a:t>
            </a:r>
          </a:p>
          <a:p>
            <a:r>
              <a:rPr lang="tr-TR" sz="1200" dirty="0">
                <a:solidFill>
                  <a:srgbClr val="FF0000"/>
                </a:solidFill>
              </a:rPr>
              <a:t>1 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2 T</a:t>
            </a:r>
          </a:p>
          <a:p>
            <a:r>
              <a:rPr lang="tr-TR" sz="1200" dirty="0">
                <a:solidFill>
                  <a:srgbClr val="FF0000"/>
                </a:solidFill>
              </a:rPr>
              <a:t>3 C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49686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 </a:t>
            </a:r>
            <a:r>
              <a:rPr lang="mr-IN" sz="1200" dirty="0"/>
              <a:t>print</a:t>
            </a:r>
            <a:r>
              <a:rPr lang="fr-FR" sz="1200" dirty="0"/>
              <a:t>(</a:t>
            </a:r>
            <a:r>
              <a:rPr lang="mr-IN" sz="1200" dirty="0"/>
              <a:t>len</a:t>
            </a:r>
            <a:r>
              <a:rPr lang="fr-FR" sz="1200" dirty="0"/>
              <a:t>(</a:t>
            </a:r>
            <a:r>
              <a:rPr lang="mr-IN" sz="1200" dirty="0"/>
              <a:t>my_seq</a:t>
            </a:r>
            <a:r>
              <a:rPr lang="fr-FR" sz="1200" dirty="0"/>
              <a:t>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464976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</a:t>
            </a:r>
            <a:r>
              <a:rPr lang="en-US" sz="1200" dirty="0" err="1"/>
              <a:t>my_seq</a:t>
            </a:r>
            <a:r>
              <a:rPr lang="en-US" sz="1200" dirty="0"/>
              <a:t>[0]) #first letter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377061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solidFill>
                  <a:srgbClr val="FF0000"/>
                </a:solidFill>
              </a:rPr>
              <a:t>4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9400" y="49154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9400" y="51741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</a:t>
            </a:r>
            <a:r>
              <a:rPr lang="en-US" sz="1200" dirty="0" err="1"/>
              <a:t>my_seq</a:t>
            </a:r>
            <a:r>
              <a:rPr lang="en-US" sz="1200" dirty="0"/>
              <a:t>[2]) #third letter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9400" y="5448378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9400" y="57514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</a:t>
            </a:r>
            <a:r>
              <a:rPr lang="en-US" sz="1200" dirty="0" err="1"/>
              <a:t>my_seq</a:t>
            </a:r>
            <a:r>
              <a:rPr lang="en-US" sz="1200" dirty="0"/>
              <a:t>[-1]) #last letter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9400" y="60244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279400" y="4197934"/>
            <a:ext cx="8644466" cy="565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elements of the sequence in the same way as </a:t>
            </a:r>
            <a:r>
              <a:rPr lang="nb-NO" dirty="0"/>
              <a:t>for </a:t>
            </a:r>
            <a:r>
              <a:rPr lang="nb-NO" dirty="0" err="1"/>
              <a:t>string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3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strings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86654"/>
            <a:ext cx="8644466" cy="680364"/>
          </a:xfrm>
        </p:spPr>
        <p:txBody>
          <a:bodyPr/>
          <a:lstStyle/>
          <a:p>
            <a:r>
              <a:rPr lang="en-US" dirty="0" err="1"/>
              <a:t>TheSeq</a:t>
            </a:r>
            <a:r>
              <a:rPr lang="en-US" dirty="0"/>
              <a:t> object has a “.count()” method, just like a string. Note that this means that like a Python string, this gives a non-overlapping count: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CF4D-4ED3-CD4E-AAB3-2DE1E5BFD40C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72897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latin typeface="Arial"/>
                <a:cs typeface="Arial"/>
              </a:rPr>
              <a:t>&gt;&gt;&gt; </a:t>
            </a:r>
            <a:r>
              <a:rPr lang="mr-IN" sz="1200" dirty="0">
                <a:latin typeface="Arial"/>
                <a:cs typeface="Arial"/>
              </a:rPr>
              <a:t>"AAAA".count("AA")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4107332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('GATCGATGGGCCTATATAGGATCGAAAATCGC',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len</a:t>
            </a:r>
            <a:r>
              <a:rPr lang="en-US" sz="1200" dirty="0"/>
              <a:t>(</a:t>
            </a:r>
            <a:r>
              <a:rPr lang="en-US" sz="1200" dirty="0" err="1"/>
              <a:t>my_seq</a:t>
            </a:r>
            <a:r>
              <a:rPr lang="en-US" sz="1200" dirty="0"/>
              <a:t>)</a:t>
            </a:r>
            <a:endParaRPr lang="fr-FR" sz="12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010248"/>
            <a:ext cx="8644466" cy="98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some biological uses, you may actually want an overlapping count (i.e. 3 in this trivial example). When searching for single letters, this makes no difference: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19839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9400" y="225560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 Seq</a:t>
            </a:r>
            <a:r>
              <a:rPr lang="fr-FR" sz="1200" dirty="0"/>
              <a:t>(</a:t>
            </a:r>
            <a:r>
              <a:rPr lang="mr-IN" sz="1200" dirty="0"/>
              <a:t>"AAAA”</a:t>
            </a:r>
            <a:r>
              <a:rPr lang="fr-FR" sz="1200" dirty="0"/>
              <a:t>)</a:t>
            </a:r>
            <a:r>
              <a:rPr lang="mr-IN" sz="1200" dirty="0"/>
              <a:t>.count</a:t>
            </a:r>
            <a:r>
              <a:rPr lang="fr-FR" sz="1200" dirty="0"/>
              <a:t>(</a:t>
            </a:r>
            <a:r>
              <a:rPr lang="mr-IN" sz="1200" dirty="0"/>
              <a:t>"AA”</a:t>
            </a:r>
            <a:r>
              <a:rPr lang="fr-FR" sz="1200" dirty="0"/>
              <a:t>)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25225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9400" y="582538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46.875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9400" y="527782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solidFill>
                  <a:srgbClr val="FF0000"/>
                </a:solidFill>
              </a:rPr>
              <a:t>9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9400" y="474393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solidFill>
                  <a:srgbClr val="FF0000"/>
                </a:solidFill>
              </a:rPr>
              <a:t>32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79400" y="555373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 100 * float</a:t>
            </a:r>
            <a:r>
              <a:rPr lang="fr-FR" sz="1200" dirty="0"/>
              <a:t>(</a:t>
            </a:r>
            <a:r>
              <a:rPr lang="mr-IN" sz="1200" dirty="0"/>
              <a:t>my_seq.count</a:t>
            </a:r>
            <a:r>
              <a:rPr lang="fr-FR" sz="1200" dirty="0"/>
              <a:t>(‘</a:t>
            </a:r>
            <a:r>
              <a:rPr lang="mr-IN" sz="1200" dirty="0"/>
              <a:t>G</a:t>
            </a:r>
            <a:r>
              <a:rPr lang="fr-FR" sz="1200" dirty="0"/>
              <a:t>’)</a:t>
            </a:r>
            <a:r>
              <a:rPr lang="mr-IN" sz="1200" dirty="0"/>
              <a:t> + my_seq.count</a:t>
            </a:r>
            <a:r>
              <a:rPr lang="fr-FR" sz="1200" dirty="0"/>
              <a:t>(‘</a:t>
            </a:r>
            <a:r>
              <a:rPr lang="mr-IN" sz="1200" dirty="0"/>
              <a:t>C</a:t>
            </a:r>
            <a:r>
              <a:rPr lang="fr-FR" sz="1200" dirty="0"/>
              <a:t>’))</a:t>
            </a:r>
            <a:r>
              <a:rPr lang="mr-IN" sz="1200" dirty="0"/>
              <a:t> / len</a:t>
            </a:r>
            <a:r>
              <a:rPr lang="fr-FR" sz="1200" dirty="0"/>
              <a:t>(</a:t>
            </a:r>
            <a:r>
              <a:rPr lang="mr-IN" sz="1200" dirty="0"/>
              <a:t>my_seq</a:t>
            </a:r>
            <a:r>
              <a:rPr lang="fr-FR" sz="1200" dirty="0"/>
              <a:t>)</a:t>
            </a:r>
            <a:endParaRPr lang="mr-IN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00406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 my_seq.count("G”)</a:t>
            </a:r>
          </a:p>
        </p:txBody>
      </p:sp>
    </p:spTree>
    <p:extLst>
      <p:ext uri="{BB962C8B-B14F-4D97-AF65-F5344CB8AC3E}">
        <p14:creationId xmlns:p14="http://schemas.microsoft.com/office/powerpoint/2010/main" val="218026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strings (3)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2786-AAD5-FD45-887E-EF5E7CD549BC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 noGrp="1"/>
          </p:cNvSpPr>
          <p:nvPr>
            <p:ph idx="1"/>
          </p:nvPr>
        </p:nvSpPr>
        <p:spPr>
          <a:xfrm>
            <a:off x="279400" y="964504"/>
            <a:ext cx="8643938" cy="997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you could use the above snippet of code to calculate a GC%, note that the </a:t>
            </a:r>
            <a:r>
              <a:rPr lang="en-US" dirty="0" err="1"/>
              <a:t>Bio.SeqUtils</a:t>
            </a:r>
            <a:r>
              <a:rPr lang="en-US" dirty="0"/>
              <a:t> module has several GC functions already built.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278872" y="2207499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from </a:t>
            </a:r>
            <a:r>
              <a:rPr lang="en-US" sz="1200" dirty="0" err="1"/>
              <a:t>Bio.SeqUtils</a:t>
            </a:r>
            <a:r>
              <a:rPr lang="en-US" sz="1200" dirty="0"/>
              <a:t> import GC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('GATCGATGGGCCTATATAGGATCGAAAATCGC',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GC(</a:t>
            </a:r>
            <a:r>
              <a:rPr lang="en-US" sz="1200" dirty="0" err="1"/>
              <a:t>my_seq</a:t>
            </a:r>
            <a:r>
              <a:rPr lang="en-US" sz="1200" dirty="0"/>
              <a:t>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860872"/>
            <a:ext cx="8643938" cy="1162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using the </a:t>
            </a:r>
            <a:r>
              <a:rPr lang="en-US" dirty="0" err="1"/>
              <a:t>Bio.SeqUtils.GC</a:t>
            </a:r>
            <a:r>
              <a:rPr lang="en-US" dirty="0"/>
              <a:t>() function should automatically cope with mixed case sequences and the ambiguous nucleotide S which means G or C.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5017801"/>
            <a:ext cx="8643938" cy="1438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Also note that just like a normal Python string, the </a:t>
            </a:r>
            <a:r>
              <a:rPr lang="en-US" dirty="0" err="1"/>
              <a:t>Seq</a:t>
            </a:r>
            <a:r>
              <a:rPr lang="en-US" dirty="0"/>
              <a:t> object is in some ways \read-only". </a:t>
            </a:r>
          </a:p>
          <a:p>
            <a:r>
              <a:rPr lang="en-US" dirty="0"/>
              <a:t>If you need to edit your sequence, for example simulating a point mutation, you need to use a </a:t>
            </a:r>
            <a:r>
              <a:rPr lang="en-US" dirty="0" err="1"/>
              <a:t>MutableSeq</a:t>
            </a:r>
            <a:r>
              <a:rPr lang="en-US" dirty="0"/>
              <a:t> object).</a:t>
            </a:r>
          </a:p>
          <a:p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320578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46.875</a:t>
            </a:r>
          </a:p>
        </p:txBody>
      </p:sp>
    </p:spTree>
    <p:extLst>
      <p:ext uri="{BB962C8B-B14F-4D97-AF65-F5344CB8AC3E}">
        <p14:creationId xmlns:p14="http://schemas.microsoft.com/office/powerpoint/2010/main" val="265587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Slicing</a:t>
            </a:r>
            <a:r>
              <a:rPr lang="fr-FR" dirty="0"/>
              <a:t> a </a:t>
            </a:r>
            <a:r>
              <a:rPr lang="fr-FR" dirty="0" err="1"/>
              <a:t>sequence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913638"/>
            <a:ext cx="8644466" cy="526570"/>
          </a:xfrm>
        </p:spPr>
        <p:txBody>
          <a:bodyPr/>
          <a:lstStyle/>
          <a:p>
            <a:r>
              <a:rPr lang="en-US" dirty="0"/>
              <a:t>Let's get a slice of the sequence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0C-8EC3-0445-8AC7-B6EC4208D61D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1415197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("GATCGATGGGCCTATATAGGATCGAAAATCGC",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[4:12]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18736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 </a:t>
            </a:r>
            <a:r>
              <a:rPr lang="mr-IN" sz="1200" dirty="0"/>
              <a:t>my_seq</a:t>
            </a:r>
            <a:r>
              <a:rPr lang="fr-FR" sz="1200" dirty="0"/>
              <a:t>[</a:t>
            </a:r>
            <a:r>
              <a:rPr lang="mr-IN" sz="1200" dirty="0"/>
              <a:t>0</a:t>
            </a:r>
            <a:r>
              <a:rPr lang="fr-FR" sz="1200" dirty="0"/>
              <a:t>::</a:t>
            </a:r>
            <a:r>
              <a:rPr lang="mr-IN" sz="1200" dirty="0"/>
              <a:t>3</a:t>
            </a:r>
            <a:r>
              <a:rPr lang="fr-FR" sz="1200" dirty="0"/>
              <a:t>]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872" y="4998816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mr-IN" sz="1200" dirty="0">
                <a:solidFill>
                  <a:srgbClr val="FF0000"/>
                </a:solidFill>
              </a:rPr>
              <a:t>AGGCATGCATC', 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9400" y="473890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 </a:t>
            </a:r>
            <a:r>
              <a:rPr lang="mr-IN" sz="1200" dirty="0"/>
              <a:t>my_seq</a:t>
            </a:r>
            <a:r>
              <a:rPr lang="fr-FR" sz="1200" dirty="0"/>
              <a:t>[1::</a:t>
            </a:r>
            <a:r>
              <a:rPr lang="mr-IN" sz="1200" dirty="0"/>
              <a:t>3</a:t>
            </a:r>
            <a:r>
              <a:rPr lang="fr-FR" sz="1200" dirty="0"/>
              <a:t>]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872" y="529594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 </a:t>
            </a:r>
            <a:r>
              <a:rPr lang="mr-IN" sz="1200" dirty="0"/>
              <a:t>my_seq</a:t>
            </a:r>
            <a:r>
              <a:rPr lang="fr-FR" sz="1200" dirty="0"/>
              <a:t>[2::</a:t>
            </a:r>
            <a:r>
              <a:rPr lang="mr-IN" sz="1200" dirty="0"/>
              <a:t>3</a:t>
            </a:r>
            <a:r>
              <a:rPr lang="fr-FR" sz="1200" dirty="0"/>
              <a:t>]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4448991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('GCTGTAGTAAG',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553096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('TAGCTAAGAC',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22332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</a:t>
            </a:r>
            <a:r>
              <a:rPr lang="en-US" sz="1200" dirty="0">
                <a:solidFill>
                  <a:srgbClr val="FF0000"/>
                </a:solidFill>
              </a:rPr>
              <a:t>GATGGGCC</a:t>
            </a:r>
            <a:r>
              <a:rPr lang="es-ES_tradnl" sz="1200" dirty="0">
                <a:solidFill>
                  <a:srgbClr val="FF0000"/>
                </a:solidFill>
              </a:rPr>
              <a:t>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79400" y="2787291"/>
            <a:ext cx="8644466" cy="119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new object produced is another </a:t>
            </a:r>
            <a:r>
              <a:rPr lang="en-US" dirty="0" err="1"/>
              <a:t>Seq</a:t>
            </a:r>
            <a:r>
              <a:rPr lang="en-US" dirty="0"/>
              <a:t> object which retains the alphabet information from the original </a:t>
            </a:r>
            <a:r>
              <a:rPr lang="en-US" dirty="0" err="1"/>
              <a:t>Seq</a:t>
            </a:r>
            <a:r>
              <a:rPr lang="en-US" dirty="0"/>
              <a:t> object</a:t>
            </a:r>
          </a:p>
          <a:p>
            <a:r>
              <a:rPr lang="en-US" dirty="0"/>
              <a:t>Get the first, second and third codons positions using “stride” (“::”) :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9400" y="580659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 </a:t>
            </a:r>
            <a:r>
              <a:rPr lang="mr-IN" sz="1200" dirty="0"/>
              <a:t>my_seq</a:t>
            </a:r>
            <a:r>
              <a:rPr lang="fr-FR" sz="1200" dirty="0"/>
              <a:t>[::-1] ## </a:t>
            </a:r>
            <a:r>
              <a:rPr lang="fr-FR" sz="1200" dirty="0" err="1"/>
              <a:t>Get</a:t>
            </a:r>
            <a:r>
              <a:rPr lang="fr-FR" sz="1200" dirty="0"/>
              <a:t> the reverse </a:t>
            </a:r>
            <a:r>
              <a:rPr lang="fr-FR" sz="1200" dirty="0" err="1"/>
              <a:t>sequence</a:t>
            </a:r>
            <a:endParaRPr lang="en-US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928" y="604161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</a:t>
            </a:r>
            <a:r>
              <a:rPr lang="en-US" sz="1200" dirty="0">
                <a:solidFill>
                  <a:srgbClr val="FF0000"/>
                </a:solidFill>
              </a:rPr>
              <a:t>CGCTAAAAGCTAGGATATATCCGGGTAGCTAG</a:t>
            </a:r>
            <a:r>
              <a:rPr lang="es-ES_tradnl" sz="1200" dirty="0">
                <a:solidFill>
                  <a:srgbClr val="FF0000"/>
                </a:solidFill>
              </a:rPr>
              <a:t>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0480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</a:t>
            </a:r>
            <a:r>
              <a:rPr lang="en-US" dirty="0" err="1"/>
              <a:t>Seq</a:t>
            </a:r>
            <a:r>
              <a:rPr lang="en-US" dirty="0"/>
              <a:t> objects into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21601"/>
          </a:xfrm>
        </p:spPr>
        <p:txBody>
          <a:bodyPr/>
          <a:lstStyle/>
          <a:p>
            <a:r>
              <a:rPr lang="en-US" dirty="0"/>
              <a:t>To write to a file, or insert into a database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B616-0234-D54F-99FF-8E04F0C35AB0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516582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 </a:t>
            </a:r>
            <a:r>
              <a:rPr lang="mr-IN" sz="1200"/>
              <a:t>fasta_format_string </a:t>
            </a:r>
            <a:r>
              <a:rPr lang="fr-FR" sz="1200"/>
              <a:t>=</a:t>
            </a:r>
            <a:r>
              <a:rPr lang="mr-IN" sz="1200" dirty="0"/>
              <a:t>“</a:t>
            </a:r>
            <a:r>
              <a:rPr lang="fr-FR" sz="1200" dirty="0"/>
              <a:t>&gt;</a:t>
            </a:r>
            <a:r>
              <a:rPr lang="mr-IN" sz="1200" dirty="0"/>
              <a:t>Name\n%s\n“ % my_seq</a:t>
            </a:r>
          </a:p>
          <a:p>
            <a:r>
              <a:rPr lang="fr-FR" sz="1200" dirty="0"/>
              <a:t>&gt;&gt;&gt;</a:t>
            </a:r>
            <a:r>
              <a:rPr lang="mr-IN" sz="1200" dirty="0"/>
              <a:t> print</a:t>
            </a:r>
            <a:r>
              <a:rPr lang="fr-FR" sz="1200" dirty="0"/>
              <a:t>(</a:t>
            </a:r>
            <a:r>
              <a:rPr lang="mr-IN" sz="1200" dirty="0"/>
              <a:t>fasta_format_string</a:t>
            </a:r>
            <a:r>
              <a:rPr lang="fr-FR" sz="1200" dirty="0"/>
              <a:t>)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4936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 </a:t>
            </a:r>
            <a:r>
              <a:rPr lang="mr-IN" sz="1200" dirty="0"/>
              <a:t>print</a:t>
            </a:r>
            <a:r>
              <a:rPr lang="fr-FR" sz="1200" dirty="0"/>
              <a:t>(</a:t>
            </a:r>
            <a:r>
              <a:rPr lang="mr-IN" sz="1200" dirty="0"/>
              <a:t>my_se</a:t>
            </a:r>
            <a:r>
              <a:rPr lang="fr-FR" sz="1200" dirty="0"/>
              <a:t>q)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344" y="37560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GATCGATGGGCCTATATAGGATCGAAAATCGC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872" y="175773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 </a:t>
            </a:r>
            <a:r>
              <a:rPr lang="mr-IN" sz="1200" dirty="0"/>
              <a:t>str</a:t>
            </a:r>
            <a:r>
              <a:rPr lang="fr-FR" sz="1200" dirty="0"/>
              <a:t>(</a:t>
            </a:r>
            <a:r>
              <a:rPr lang="mr-IN" sz="1200" dirty="0"/>
              <a:t>my_seq</a:t>
            </a:r>
            <a:r>
              <a:rPr lang="fr-FR" sz="1200" dirty="0"/>
              <a:t>)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2020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'GATCGATGGGCCTATATAGGATCGAAAATCGC'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560594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&gt;Name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GATCGATGGGCCTATATAGGATCGAAAATCGC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&lt;BLANKLINE&gt;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78872" y="2512611"/>
            <a:ext cx="8644466" cy="7882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</a:t>
            </a:r>
            <a:r>
              <a:rPr lang="en-US" dirty="0" err="1"/>
              <a:t>alling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() on a </a:t>
            </a:r>
            <a:r>
              <a:rPr lang="en-US" dirty="0" err="1"/>
              <a:t>Seq</a:t>
            </a:r>
            <a:r>
              <a:rPr lang="en-US" dirty="0"/>
              <a:t> object returns the full sequence as a string</a:t>
            </a:r>
          </a:p>
          <a:p>
            <a:r>
              <a:rPr lang="en-US" dirty="0"/>
              <a:t>Python does this automatically in the print function</a:t>
            </a: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279400" y="4189587"/>
            <a:ext cx="8644466" cy="743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Also use the </a:t>
            </a:r>
            <a:r>
              <a:rPr lang="en-US" dirty="0" err="1"/>
              <a:t>Seq</a:t>
            </a:r>
            <a:r>
              <a:rPr lang="en-US" dirty="0"/>
              <a:t> object directly with a %s placeholder when using the Python string formatting or interpolation operator ( % )</a:t>
            </a:r>
          </a:p>
        </p:txBody>
      </p:sp>
    </p:spTree>
    <p:extLst>
      <p:ext uri="{BB962C8B-B14F-4D97-AF65-F5344CB8AC3E}">
        <p14:creationId xmlns:p14="http://schemas.microsoft.com/office/powerpoint/2010/main" val="198126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Concatenating or adding sequences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873254"/>
            <a:ext cx="8644466" cy="487573"/>
          </a:xfrm>
        </p:spPr>
        <p:txBody>
          <a:bodyPr/>
          <a:lstStyle/>
          <a:p>
            <a:r>
              <a:rPr lang="en-US" dirty="0"/>
              <a:t>Can't add sequences with incompatible alphabets, (protein and DNA)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7B84-0F4B-7440-A630-E7011DC2BC1B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1372172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("EVRNAK", </a:t>
            </a:r>
            <a:r>
              <a:rPr lang="en-US" sz="1200" dirty="0" err="1"/>
              <a:t>IUPAC.protein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+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422927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protein_seq.alphabet</a:t>
            </a:r>
            <a:r>
              <a:rPr lang="en-US" sz="1200" dirty="0"/>
              <a:t> =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dna_seq.alphabet</a:t>
            </a:r>
            <a:r>
              <a:rPr lang="en-US" sz="1200" dirty="0"/>
              <a:t> =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+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8872" y="299204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do this, first give both sequences generic alphabets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8872" y="2201539"/>
            <a:ext cx="8644466" cy="6771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Traceback</a:t>
            </a:r>
            <a:r>
              <a:rPr lang="en-US" sz="1200" dirty="0">
                <a:solidFill>
                  <a:srgbClr val="FF0000"/>
                </a:solidFill>
              </a:rPr>
              <a:t> (most recent call last):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TypeError</a:t>
            </a:r>
            <a:r>
              <a:rPr lang="en-US" sz="1200" dirty="0">
                <a:solidFill>
                  <a:srgbClr val="FF0000"/>
                </a:solidFill>
              </a:rPr>
              <a:t>: Incompatible alphabets </a:t>
            </a:r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 and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dirty="0"/>
              <a:t>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424095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('EVRNAKACGT', Alphabet())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8872" y="5111727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from Bio.Alphabet import generic_nucleotide</a:t>
            </a: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from Bio.Alphabet import IUPAC</a:t>
            </a: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nuc_seq = Seq</a:t>
            </a:r>
            <a:r>
              <a:rPr lang="fr-FR" sz="1200" dirty="0">
                <a:cs typeface="Arial"/>
              </a:rPr>
              <a:t>(</a:t>
            </a:r>
            <a:r>
              <a:rPr lang="mr-IN" sz="1200" dirty="0">
                <a:cs typeface="Arial"/>
              </a:rPr>
              <a:t>"GATCGATGC", generic_nucleotide</a:t>
            </a:r>
            <a:r>
              <a:rPr lang="fr-FR" sz="1200" dirty="0">
                <a:cs typeface="Arial"/>
              </a:rPr>
              <a:t>)</a:t>
            </a:r>
            <a:endParaRPr lang="mr-IN" sz="1200" dirty="0">
              <a:cs typeface="Arial"/>
            </a:endParaRP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dna_seq = Seq</a:t>
            </a:r>
            <a:r>
              <a:rPr lang="fr-FR" sz="1200" dirty="0">
                <a:cs typeface="Arial"/>
              </a:rPr>
              <a:t>(</a:t>
            </a:r>
            <a:r>
              <a:rPr lang="mr-IN" sz="1200" dirty="0">
                <a:cs typeface="Arial"/>
              </a:rPr>
              <a:t>"ACGT", IUPAC.unambiguous_dna</a:t>
            </a:r>
            <a:r>
              <a:rPr lang="fr-FR" sz="1200" dirty="0">
                <a:cs typeface="Arial"/>
              </a:rPr>
              <a:t>)</a:t>
            </a:r>
            <a:endParaRPr lang="mr-IN" sz="1200" dirty="0">
              <a:cs typeface="Arial"/>
            </a:endParaRP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/>
              <a:t>nuc_seq + dna_seq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9400" y="611117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Seq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mr-IN" sz="1200" dirty="0">
                <a:solidFill>
                  <a:srgbClr val="FF0000"/>
                </a:solidFill>
              </a:rPr>
              <a:t>GATCGATGCACGT', NucleotideAlphabet</a:t>
            </a:r>
            <a:r>
              <a:rPr lang="fr-FR" sz="1200" dirty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78872" y="4645898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a generic nucleotide seq. to an unambiguous IUPAC DNA seq.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9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or adding sequences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1242553"/>
            <a:ext cx="8644466" cy="447139"/>
          </a:xfrm>
        </p:spPr>
        <p:txBody>
          <a:bodyPr/>
          <a:lstStyle/>
          <a:p>
            <a:r>
              <a:rPr lang="en-US" dirty="0"/>
              <a:t>Many sequences to add together: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F990-51E3-ED4E-9917-247F77CC2235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490285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 from Bio.Alphabet import generic_dna</a:t>
            </a:r>
          </a:p>
          <a:p>
            <a:r>
              <a:rPr lang="fr-FR" sz="1200" dirty="0"/>
              <a:t>&gt;&gt;&gt;</a:t>
            </a:r>
            <a:r>
              <a:rPr lang="mr-IN" sz="1200" dirty="0"/>
              <a:t> list_of_seqs = </a:t>
            </a:r>
            <a:r>
              <a:rPr lang="fr-FR" sz="1200" dirty="0"/>
              <a:t>[</a:t>
            </a:r>
            <a:r>
              <a:rPr lang="mr-IN" sz="1200" dirty="0"/>
              <a:t>Seq</a:t>
            </a:r>
            <a:r>
              <a:rPr lang="fr-FR" sz="1200" dirty="0"/>
              <a:t>(</a:t>
            </a:r>
            <a:r>
              <a:rPr lang="mr-IN" sz="1200" dirty="0"/>
              <a:t>"ACGT", generic_dna</a:t>
            </a:r>
            <a:r>
              <a:rPr lang="fr-FR" sz="1200" dirty="0"/>
              <a:t>)</a:t>
            </a:r>
            <a:r>
              <a:rPr lang="mr-IN" sz="1200" dirty="0"/>
              <a:t>, Seq</a:t>
            </a:r>
            <a:r>
              <a:rPr lang="fr-FR" sz="1200" dirty="0"/>
              <a:t>(</a:t>
            </a:r>
            <a:r>
              <a:rPr lang="mr-IN" sz="1200" dirty="0"/>
              <a:t>"AACC", generic_dna</a:t>
            </a:r>
            <a:r>
              <a:rPr lang="fr-FR" sz="1200" dirty="0"/>
              <a:t>)</a:t>
            </a:r>
            <a:r>
              <a:rPr lang="mr-IN" sz="1200" dirty="0"/>
              <a:t>, Seq</a:t>
            </a:r>
            <a:r>
              <a:rPr lang="fr-FR" sz="1200" dirty="0"/>
              <a:t>(</a:t>
            </a:r>
            <a:r>
              <a:rPr lang="mr-IN" sz="1200" dirty="0"/>
              <a:t>"GGTT", generic_dna</a:t>
            </a:r>
            <a:r>
              <a:rPr lang="fr-FR" sz="1200" dirty="0"/>
              <a:t>)]</a:t>
            </a:r>
            <a:endParaRPr lang="mr-IN" sz="1200" dirty="0"/>
          </a:p>
          <a:p>
            <a:r>
              <a:rPr lang="fr-FR" sz="1200" dirty="0"/>
              <a:t>&gt;&gt;&gt;</a:t>
            </a:r>
            <a:r>
              <a:rPr lang="mr-IN" sz="1200" dirty="0"/>
              <a:t> sum</a:t>
            </a:r>
            <a:r>
              <a:rPr lang="fr-FR" sz="1200" dirty="0"/>
              <a:t>(</a:t>
            </a:r>
            <a:r>
              <a:rPr lang="mr-IN" sz="1200" dirty="0"/>
              <a:t>list_of_seqs, Seq</a:t>
            </a:r>
            <a:r>
              <a:rPr lang="fr-FR" sz="1200" dirty="0"/>
              <a:t>(</a:t>
            </a:r>
            <a:r>
              <a:rPr lang="mr-IN" sz="1200" dirty="0"/>
              <a:t>"", generic_dna</a:t>
            </a:r>
            <a:r>
              <a:rPr lang="fr-FR" sz="1200" dirty="0"/>
              <a:t>))</a:t>
            </a:r>
            <a:endParaRPr lang="mr-IN" sz="1200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78872" y="3779330"/>
            <a:ext cx="8644466" cy="677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elegant approach using sum function with its optional start value argument</a:t>
            </a:r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872" y="1927069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list_of_seqs</a:t>
            </a:r>
            <a:r>
              <a:rPr lang="en-US" sz="1200" dirty="0"/>
              <a:t> = [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generic_dna</a:t>
            </a:r>
            <a:r>
              <a:rPr lang="en-US" sz="1200" dirty="0"/>
              <a:t>), </a:t>
            </a:r>
            <a:r>
              <a:rPr lang="en-US" sz="1200" dirty="0" err="1"/>
              <a:t>Seq</a:t>
            </a:r>
            <a:r>
              <a:rPr lang="en-US" sz="1200" dirty="0"/>
              <a:t>("AACC", </a:t>
            </a:r>
            <a:r>
              <a:rPr lang="en-US" sz="1200" dirty="0" err="1"/>
              <a:t>generic_dna</a:t>
            </a:r>
            <a:r>
              <a:rPr lang="en-US" sz="1200" dirty="0"/>
              <a:t>), </a:t>
            </a:r>
            <a:r>
              <a:rPr lang="en-US" sz="1200" dirty="0" err="1"/>
              <a:t>Seq</a:t>
            </a:r>
            <a:r>
              <a:rPr lang="en-US" sz="1200" dirty="0"/>
              <a:t>("GGTT", </a:t>
            </a:r>
            <a:r>
              <a:rPr lang="en-US" sz="1200" dirty="0" err="1"/>
              <a:t>generic_dna</a:t>
            </a:r>
            <a:r>
              <a:rPr lang="en-US" sz="1200" dirty="0"/>
              <a:t>)]</a:t>
            </a:r>
          </a:p>
          <a:p>
            <a:r>
              <a:rPr lang="en-US" sz="1200" dirty="0"/>
              <a:t>&gt;&gt;&gt; concatenated = </a:t>
            </a:r>
            <a:r>
              <a:rPr lang="en-US" sz="1200" dirty="0" err="1"/>
              <a:t>Seq</a:t>
            </a:r>
            <a:r>
              <a:rPr lang="en-US" sz="1200" dirty="0"/>
              <a:t>("",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for s in </a:t>
            </a:r>
            <a:r>
              <a:rPr lang="en-US" sz="1200" dirty="0" err="1"/>
              <a:t>list_of_seqs</a:t>
            </a:r>
            <a:r>
              <a:rPr lang="en-US" sz="1200" dirty="0"/>
              <a:t>:</a:t>
            </a:r>
          </a:p>
          <a:p>
            <a:r>
              <a:rPr lang="en-US" sz="1200" dirty="0"/>
              <a:t>... concatenated += s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&gt;&gt;&gt; concatenated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8872" y="331206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Seq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mr-IN" sz="1200" dirty="0">
                <a:solidFill>
                  <a:srgbClr val="FF0000"/>
                </a:solidFill>
              </a:rPr>
              <a:t>ACGTAACCGGTT', DNAAlphabet</a:t>
            </a:r>
            <a:r>
              <a:rPr lang="fr-FR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8872" y="554918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Seq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mr-IN" sz="1200" dirty="0">
                <a:solidFill>
                  <a:srgbClr val="FF0000"/>
                </a:solidFill>
              </a:rPr>
              <a:t>ACGTAACCGGTT', DNAAlphabet</a:t>
            </a:r>
            <a:r>
              <a:rPr lang="fr-FR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33628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913638"/>
            <a:ext cx="8644466" cy="526570"/>
          </a:xfrm>
        </p:spPr>
        <p:txBody>
          <a:bodyPr/>
          <a:lstStyle/>
          <a:p>
            <a:r>
              <a:rPr lang="en-US" dirty="0"/>
              <a:t>very useful upper and lower methods for changing the case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D418-6C33-B94F-B67F-88D6EBB6E0D6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10306" y="1325239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</a:t>
            </a:r>
            <a:r>
              <a:rPr lang="en-US" sz="1200" dirty="0" err="1"/>
              <a:t>acgtACGT</a:t>
            </a:r>
            <a:r>
              <a:rPr lang="en-US" sz="1200" dirty="0"/>
              <a:t>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10306" y="236727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latin typeface="Arial"/>
                <a:cs typeface="Arial"/>
              </a:rPr>
              <a:t>&gt;&gt;&gt; </a:t>
            </a:r>
            <a:r>
              <a:rPr lang="mr-IN" sz="1200" dirty="0">
                <a:latin typeface="Arial"/>
                <a:cs typeface="Arial"/>
              </a:rPr>
              <a:t>dna_seq.upper</a:t>
            </a:r>
            <a:r>
              <a:rPr lang="fr-FR" sz="1200" dirty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0306" y="386270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0306" y="36116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latin typeface="Arial"/>
                <a:cs typeface="Arial"/>
              </a:rPr>
              <a:t>&gt;&gt;&gt; </a:t>
            </a:r>
            <a:r>
              <a:rPr lang="mr-IN" sz="1200" dirty="0">
                <a:latin typeface="Arial"/>
                <a:cs typeface="Arial"/>
              </a:rPr>
              <a:t>"GTAC" in dna_seq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0306" y="412836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latin typeface="Arial"/>
                <a:cs typeface="Arial"/>
              </a:rPr>
              <a:t>&gt;&gt;&gt;</a:t>
            </a:r>
            <a:r>
              <a:rPr lang="mr-IN" sz="1200" dirty="0">
                <a:latin typeface="Arial"/>
                <a:cs typeface="Arial"/>
              </a:rPr>
              <a:t> "GTAC" in dna_seq</a:t>
            </a:r>
            <a:r>
              <a:rPr lang="fr-FR" sz="1200" dirty="0">
                <a:latin typeface="Arial"/>
                <a:cs typeface="Arial"/>
              </a:rPr>
              <a:t>.</a:t>
            </a:r>
            <a:r>
              <a:rPr lang="fr-FR" sz="1200" dirty="0" err="1">
                <a:latin typeface="Arial"/>
                <a:cs typeface="Arial"/>
              </a:rPr>
              <a:t>upper</a:t>
            </a:r>
            <a:r>
              <a:rPr lang="fr-FR" sz="1200" dirty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0306" y="26070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ACGTACGT', DNAAlphabet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())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0306" y="43907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0306" y="196184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Seq('acgtACGT', DNAAlphabet())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0306" y="288401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latin typeface="Arial"/>
                <a:cs typeface="Arial"/>
              </a:rPr>
              <a:t>&gt;&gt;&gt; </a:t>
            </a:r>
            <a:r>
              <a:rPr lang="mr-IN" sz="1200" dirty="0">
                <a:latin typeface="Arial"/>
                <a:cs typeface="Arial"/>
              </a:rPr>
              <a:t>dna_seq.</a:t>
            </a:r>
            <a:r>
              <a:rPr lang="fr-FR" sz="1200" dirty="0" err="1">
                <a:latin typeface="Arial"/>
                <a:cs typeface="Arial"/>
              </a:rPr>
              <a:t>low</a:t>
            </a:r>
            <a:r>
              <a:rPr lang="mr-IN" sz="1200" dirty="0">
                <a:latin typeface="Arial"/>
                <a:cs typeface="Arial"/>
              </a:rPr>
              <a:t>er</a:t>
            </a:r>
            <a:r>
              <a:rPr lang="fr-FR" sz="1200" dirty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0306" y="315318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Seq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>
                <a:solidFill>
                  <a:srgbClr val="FF0000"/>
                </a:solidFill>
              </a:rPr>
              <a:t>acgtacgt</a:t>
            </a:r>
            <a:r>
              <a:rPr lang="mr-IN" sz="1200" dirty="0">
                <a:solidFill>
                  <a:srgbClr val="FF0000"/>
                </a:solidFill>
              </a:rPr>
              <a:t>, DNAAlphabet</a:t>
            </a:r>
            <a:r>
              <a:rPr lang="fr-FR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case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10306" y="490238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10306" y="55454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>
              <a:defRPr/>
            </a:pP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ACGT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, IUPACUnambiguousDNA())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10306" y="581515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latin typeface="Arial"/>
                <a:cs typeface="Arial"/>
              </a:rPr>
              <a:t>&gt;&gt;&gt;</a:t>
            </a:r>
            <a:r>
              <a:rPr lang="mr-IN" sz="1200" dirty="0">
                <a:latin typeface="Arial"/>
                <a:cs typeface="Arial"/>
              </a:rPr>
              <a:t> dna_seq.lower()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10306" y="608891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Seq('acgt', DNAAlphabet())</a:t>
            </a:r>
          </a:p>
        </p:txBody>
      </p:sp>
    </p:spTree>
    <p:extLst>
      <p:ext uri="{BB962C8B-B14F-4D97-AF65-F5344CB8AC3E}">
        <p14:creationId xmlns:p14="http://schemas.microsoft.com/office/powerpoint/2010/main" val="139843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Nucleotide sequences and (reverse) complements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24800"/>
            <a:ext cx="8644466" cy="861801"/>
          </a:xfrm>
        </p:spPr>
        <p:txBody>
          <a:bodyPr/>
          <a:lstStyle/>
          <a:p>
            <a:r>
              <a:rPr lang="en-US" dirty="0"/>
              <a:t>For nucleotide sequences, you can easily obtain the complement or reverse complement of a </a:t>
            </a:r>
            <a:r>
              <a:rPr lang="en-US" dirty="0" err="1"/>
              <a:t>Seq</a:t>
            </a:r>
            <a:r>
              <a:rPr lang="en-US" dirty="0"/>
              <a:t> object using its built-in methods: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878-28D7-2449-A858-242300DEEEF2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7460" y="2615493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("GATCGATGGGCCTATATAGGATCGAAAATCGC",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4202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my_seq.complement()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7460" y="326343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('GATCGATGGGCCTATATAGGATCGAAAATCGC',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872" y="44532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err="1">
                <a:solidFill>
                  <a:srgbClr val="FF0000"/>
                </a:solidFill>
              </a:rPr>
              <a:t>Seq</a:t>
            </a:r>
            <a:r>
              <a:rPr lang="pt-BR" sz="1200" dirty="0">
                <a:solidFill>
                  <a:srgbClr val="FF0000"/>
                </a:solidFill>
              </a:rPr>
              <a:t>('CTAGCTACCCGGATATATCCTAGCTTTTAGCG', </a:t>
            </a:r>
            <a:r>
              <a:rPr lang="pt-BR" sz="1200" dirty="0" err="1">
                <a:solidFill>
                  <a:srgbClr val="FF0000"/>
                </a:solidFill>
              </a:rPr>
              <a:t>IUPACUnambiguousDNA</a:t>
            </a:r>
            <a:r>
              <a:rPr lang="pt-BR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527851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my_seq[::-1]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55227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('CGCTAAAAGCTAGGATATATCCGGGTAGCTAG',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8872" y="4716252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my_seq.reverse_complement()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50096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('GCGATTTTCGATCCTATATAGGCCCATCGATC',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93042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/>
              <a:t>Biopython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chemeClr val="tx1"/>
                </a:solidFill>
              </a:rPr>
              <a:t>Formation CNRS</a:t>
            </a:r>
            <a:br>
              <a:rPr lang="fr-FR"/>
            </a:br>
            <a:r>
              <a:rPr lang="fr-FR"/>
              <a:t>8 Novembre 2018</a:t>
            </a:r>
            <a:br>
              <a:rPr lang="fr-FR" dirty="0"/>
            </a:br>
            <a:r>
              <a:rPr lang="en-US" b="1" dirty="0">
                <a:solidFill>
                  <a:schemeClr val="tx1"/>
                </a:solidFill>
              </a:rPr>
              <a:t>Python pour la </a:t>
            </a:r>
            <a:r>
              <a:rPr lang="en-US" b="1" dirty="0" err="1">
                <a:solidFill>
                  <a:schemeClr val="tx1"/>
                </a:solidFill>
              </a:rPr>
              <a:t>biologie</a:t>
            </a:r>
            <a:br>
              <a:rPr lang="en-US" b="1" dirty="0"/>
            </a:b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3" y="351546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Transcription</a:t>
            </a:r>
          </a:p>
        </p:txBody>
      </p:sp>
      <p:pic>
        <p:nvPicPr>
          <p:cNvPr id="8" name="Espace réservé du contenu 7" descr="transcription.pn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73" r="-28273"/>
          <a:stretch/>
        </p:blipFill>
        <p:spPr>
          <a:xfrm>
            <a:off x="656044" y="1406187"/>
            <a:ext cx="8030756" cy="3108100"/>
          </a:xfrm>
          <a:ln>
            <a:solidFill>
              <a:schemeClr val="tx1"/>
            </a:solidFill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81B4-6103-C545-A085-99043BCEEEB0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986654"/>
            <a:ext cx="8644466" cy="510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following: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643228"/>
            <a:ext cx="8644466" cy="1752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actual biological transcription process works from the template strand, doing a reverse complement (TCAG -&gt; CUGA) to give the mRNA. However, in Biopython and bioinformatics in general, we typically work directly with the coding strand because this means we can get the mRNA sequence just by switching T -&gt; U</a:t>
            </a:r>
          </a:p>
        </p:txBody>
      </p:sp>
    </p:spTree>
    <p:extLst>
      <p:ext uri="{BB962C8B-B14F-4D97-AF65-F5344CB8AC3E}">
        <p14:creationId xmlns:p14="http://schemas.microsoft.com/office/powerpoint/2010/main" val="226199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Transcription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156754"/>
            <a:ext cx="8644466" cy="657683"/>
          </a:xfrm>
        </p:spPr>
        <p:txBody>
          <a:bodyPr/>
          <a:lstStyle/>
          <a:p>
            <a:r>
              <a:rPr lang="en-US" dirty="0"/>
              <a:t>Match the figure above</a:t>
            </a:r>
          </a:p>
          <a:p>
            <a:pPr lvl="1"/>
            <a:r>
              <a:rPr lang="en-US" sz="1600" dirty="0"/>
              <a:t>remember by convention nucleotide sequences are normally read from the 5’ to 3’ direction, while in the figure the template strand is shown reversed.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3947-E3B0-C84E-9706-2E44F61BCD95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Python pour la biologie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221625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("ATGGCCATTGTAATGGGCCGCTGAAAGGGTGCCCGATAG",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125788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/>
              <a:t>template_dna </a:t>
            </a:r>
            <a:r>
              <a:rPr lang="fr-FR" sz="1200" dirty="0"/>
              <a:t>=</a:t>
            </a:r>
            <a:r>
              <a:rPr lang="mr-IN" sz="1200" dirty="0"/>
              <a:t> coding_dna.reverse_complement</a:t>
            </a:r>
            <a:r>
              <a:rPr lang="fr-FR" sz="1200" dirty="0"/>
              <a:t>()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/>
              <a:t>template_dna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8872" y="285282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358164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err="1">
                <a:solidFill>
                  <a:srgbClr val="FF0000"/>
                </a:solidFill>
              </a:rPr>
              <a:t>Seq</a:t>
            </a:r>
            <a:r>
              <a:rPr lang="pt-BR" sz="1200" dirty="0">
                <a:solidFill>
                  <a:srgbClr val="FF0000"/>
                </a:solidFill>
              </a:rPr>
              <a:t>(‘CTATCGGGCACCCTTTCAGCGGCCCATTACAATGGCCAT’, </a:t>
            </a:r>
            <a:r>
              <a:rPr lang="pt-BR" sz="1200" dirty="0" err="1">
                <a:solidFill>
                  <a:srgbClr val="FF0000"/>
                </a:solidFill>
              </a:rPr>
              <a:t>IUPACUnambiguousDNA</a:t>
            </a:r>
            <a:r>
              <a:rPr lang="pt-BR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78872" y="4032146"/>
            <a:ext cx="8644466" cy="793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Transcribe the coding strand into corresponding mRNA, using </a:t>
            </a:r>
            <a:r>
              <a:rPr lang="en-US" dirty="0" err="1"/>
              <a:t>Seq</a:t>
            </a:r>
            <a:r>
              <a:rPr lang="en-US" dirty="0"/>
              <a:t> object's built in transcribe method (switch T-&gt;U and adjust the alphabet)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90740" y="547703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coding_dna.transcribe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91796" y="591601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1268" y="49555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/>
              <a:t>coding_dna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79400" y="52201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(‘ATGGCCATTGTAATGGGCCGCTGAAAGGGTGCCCGATAG’,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6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Transcription (3) (</a:t>
            </a:r>
            <a:r>
              <a:rPr lang="fr-FR" dirty="0" err="1"/>
              <a:t>added</a:t>
            </a:r>
            <a:r>
              <a:rPr lang="fr-FR" dirty="0"/>
              <a:t> in </a:t>
            </a:r>
            <a:r>
              <a:rPr lang="en-US" dirty="0"/>
              <a:t>Biopython 1.49)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B79B-677F-5E43-B8AA-276A40053AD2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7816" y="333402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("AUGGCCAUUGUAAUGGGCCGCUGAAAGGGUGCCCGAUAG", </a:t>
            </a:r>
            <a:r>
              <a:rPr lang="en-US" sz="1200" dirty="0" err="1"/>
              <a:t>IUPAC.unambiguous_rna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4773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9400" y="17060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template_dna.reverse_complement</a:t>
            </a:r>
            <a:r>
              <a:rPr lang="en-US" sz="1200" dirty="0"/>
              <a:t>().transcribe()</a:t>
            </a:r>
            <a:endParaRPr lang="mr-IN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77816" y="196842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(‘</a:t>
            </a:r>
            <a:r>
              <a:rPr lang="fr-FR" sz="1200" dirty="0">
                <a:solidFill>
                  <a:srgbClr val="FF0000"/>
                </a:solidFill>
              </a:rPr>
              <a:t>AUGGCCAUUGUAAUGGGCCGCUGAAAGGGUGCCCGAUAG</a:t>
            </a:r>
            <a:r>
              <a:rPr lang="en-US" sz="1200" dirty="0">
                <a:solidFill>
                  <a:srgbClr val="FF0000"/>
                </a:solidFill>
              </a:rPr>
              <a:t>’,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Espace réservé du contenu 15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42219"/>
          </a:xfrm>
        </p:spPr>
        <p:txBody>
          <a:bodyPr/>
          <a:lstStyle/>
          <a:p>
            <a:r>
              <a:rPr lang="en-US" dirty="0"/>
              <a:t>Do a true biological transcription starting with the template strand:</a:t>
            </a:r>
          </a:p>
        </p:txBody>
      </p:sp>
      <p:sp>
        <p:nvSpPr>
          <p:cNvPr id="17" name="Espace réservé du contenu 15"/>
          <p:cNvSpPr txBox="1">
            <a:spLocks/>
          </p:cNvSpPr>
          <p:nvPr/>
        </p:nvSpPr>
        <p:spPr>
          <a:xfrm>
            <a:off x="279400" y="2517580"/>
            <a:ext cx="8644466" cy="816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</a:t>
            </a:r>
            <a:r>
              <a:rPr lang="en-US" dirty="0"/>
              <a:t>e </a:t>
            </a:r>
            <a:r>
              <a:rPr lang="en-US" dirty="0" err="1"/>
              <a:t>Seq</a:t>
            </a:r>
            <a:r>
              <a:rPr lang="en-US" dirty="0"/>
              <a:t> object also includes a back-transcription method for going from the mRNA to the coding strand of the DNA: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7816" y="42102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messenger_rna.back_transcribe</a:t>
            </a:r>
            <a:r>
              <a:rPr lang="en-US" sz="1200" dirty="0"/>
              <a:t>()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77816" y="394791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10792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8323"/>
            <a:ext cx="8644466" cy="555621"/>
          </a:xfrm>
        </p:spPr>
        <p:txBody>
          <a:bodyPr/>
          <a:lstStyle/>
          <a:p>
            <a:r>
              <a:rPr lang="fr-FR" dirty="0" err="1"/>
              <a:t>T</a:t>
            </a:r>
            <a:r>
              <a:rPr lang="en-US" dirty="0" err="1"/>
              <a:t>ranslate</a:t>
            </a:r>
            <a:r>
              <a:rPr lang="en-US" dirty="0"/>
              <a:t> mRNA into the corresponding protein sequence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9393-B109-1841-B1A2-56CECB19BBFD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872" y="137140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("AUGGCCAUUGUAAUGGGCCGCUGAAAGGGUGCCCGAUAG", </a:t>
            </a:r>
            <a:r>
              <a:rPr lang="en-US" sz="1200" dirty="0" err="1"/>
              <a:t>IUPAC.unambiguous_rna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8872" y="2254400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messenger_rna.translate()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78872" y="19873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8872" y="25351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78872" y="417620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</a:t>
            </a:r>
            <a:r>
              <a:rPr lang="en-US" sz="1200" dirty="0" err="1"/>
              <a:t>coding_dna.translate</a:t>
            </a:r>
            <a:r>
              <a:rPr lang="en-US" sz="1200" dirty="0"/>
              <a:t>()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78872" y="393671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8872" y="443052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7" name="Espace réservé du contenu 2"/>
          <p:cNvSpPr txBox="1">
            <a:spLocks/>
          </p:cNvSpPr>
          <p:nvPr/>
        </p:nvSpPr>
        <p:spPr>
          <a:xfrm>
            <a:off x="279400" y="2868457"/>
            <a:ext cx="8643938" cy="55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You can also translate directly from the coding strand DNA sequence:</a:t>
            </a:r>
          </a:p>
          <a:p>
            <a:endParaRPr lang="fr-FR" dirty="0"/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9400" y="4673507"/>
            <a:ext cx="8644466" cy="429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Available in Biopython from the NCBI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78872" y="509465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de-DE" sz="1200" dirty="0"/>
              <a:t>&gt;&gt;&gt; </a:t>
            </a:r>
            <a:r>
              <a:rPr lang="de-DE" sz="1200" dirty="0" err="1"/>
              <a:t>coding_dna.translate</a:t>
            </a:r>
            <a:r>
              <a:rPr lang="de-DE" sz="1200" dirty="0"/>
              <a:t>(</a:t>
            </a:r>
            <a:r>
              <a:rPr lang="de-DE" sz="1200" dirty="0" err="1"/>
              <a:t>table</a:t>
            </a:r>
            <a:r>
              <a:rPr lang="de-DE" sz="1200" dirty="0"/>
              <a:t>="</a:t>
            </a:r>
            <a:r>
              <a:rPr lang="de-DE" sz="1200" dirty="0" err="1"/>
              <a:t>Vertebrate</a:t>
            </a:r>
            <a:r>
              <a:rPr lang="de-DE" sz="1200" dirty="0"/>
              <a:t> </a:t>
            </a:r>
            <a:r>
              <a:rPr lang="de-DE" sz="1200" dirty="0" err="1"/>
              <a:t>Mitochondrial</a:t>
            </a:r>
            <a:r>
              <a:rPr lang="de-DE" sz="1200" dirty="0"/>
              <a:t>")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78872" y="53376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278872" y="6285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32" name="Espace réservé du contenu 2"/>
          <p:cNvSpPr txBox="1">
            <a:spLocks/>
          </p:cNvSpPr>
          <p:nvPr/>
        </p:nvSpPr>
        <p:spPr>
          <a:xfrm>
            <a:off x="278872" y="5578179"/>
            <a:ext cx="8644466" cy="55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the NCBI table number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79400" y="60230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78872" y="337303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("ATGGCCATTGTAATGGGCCGCTGAAAGGGTGCCCGATAG",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96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 (2)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915D-5741-AE4A-919E-812B067D5353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78344" y="169521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78872" y="231401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coding_dna.translate(to_stop=True)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78344" y="193495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8344" y="256509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Seq('MAIVMGR', IUPACProtein())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78344" y="293601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78344" y="317574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78344" y="355480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coding_dna.translate(table=2, to_stop=True)</a:t>
            </a:r>
            <a:r>
              <a:rPr lang="fr-FR" sz="1200" dirty="0">
                <a:latin typeface="Arial"/>
                <a:cs typeface="Arial"/>
              </a:rPr>
              <a:t> ## </a:t>
            </a:r>
            <a:r>
              <a:rPr lang="en-US" sz="1200" dirty="0"/>
              <a:t>the stop codon itself is not translated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78344" y="38172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Seq('MAIVMGRWKGAR', IUPACProtein())</a:t>
            </a:r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8872" y="1066543"/>
            <a:ext cx="8644466" cy="407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Translate nucleotides up to the first in frame stop codon, and then stop</a:t>
            </a:r>
            <a:endParaRPr lang="fr-FR" dirty="0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278344" y="4264376"/>
            <a:ext cx="8644466" cy="1485520"/>
          </a:xfrm>
        </p:spPr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sequence</a:t>
            </a:r>
            <a:r>
              <a:rPr lang="pt-BR" dirty="0"/>
              <a:t> CDS, </a:t>
            </a:r>
            <a:r>
              <a:rPr lang="en-US" dirty="0"/>
              <a:t>(e.g. mRNA { after any splicing)</a:t>
            </a:r>
          </a:p>
          <a:p>
            <a:r>
              <a:rPr lang="en-US" dirty="0"/>
              <a:t>commences with a start codon, ends with a stop codon, and has no internal in-frame stop codons</a:t>
            </a:r>
          </a:p>
          <a:p>
            <a:r>
              <a:rPr lang="en-US" dirty="0"/>
              <a:t>what if your sequence uses a non-standard start codon?</a:t>
            </a:r>
          </a:p>
          <a:p>
            <a:r>
              <a:rPr lang="en-US" dirty="0"/>
              <a:t>This happens a lot in bacteria, for example, the gene </a:t>
            </a:r>
            <a:r>
              <a:rPr lang="en-US" dirty="0" err="1"/>
              <a:t>yaaX</a:t>
            </a:r>
            <a:r>
              <a:rPr lang="en-US" dirty="0"/>
              <a:t> in E. coli K12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666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 (3)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04F-D190-1049-81CC-03677665787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20297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latin typeface="Arial"/>
                <a:cs typeface="Arial"/>
              </a:rPr>
              <a:t>&gt;&gt;&gt; from </a:t>
            </a:r>
            <a:r>
              <a:rPr lang="en-US" sz="1200" dirty="0" err="1">
                <a:latin typeface="Arial"/>
                <a:cs typeface="Arial"/>
              </a:rPr>
              <a:t>Bio.Alphabet</a:t>
            </a:r>
            <a:r>
              <a:rPr lang="en-US" sz="1200" dirty="0">
                <a:latin typeface="Arial"/>
                <a:cs typeface="Arial"/>
              </a:rPr>
              <a:t> import </a:t>
            </a:r>
            <a:r>
              <a:rPr lang="en-US" sz="1200" dirty="0" err="1">
                <a:latin typeface="Arial"/>
                <a:cs typeface="Arial"/>
              </a:rPr>
              <a:t>generic_dna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gene = </a:t>
            </a:r>
            <a:r>
              <a:rPr lang="en-US" sz="1200" dirty="0" err="1">
                <a:latin typeface="Arial"/>
                <a:cs typeface="Arial"/>
              </a:rPr>
              <a:t>Seq</a:t>
            </a:r>
            <a:r>
              <a:rPr lang="en-US" sz="1200" dirty="0">
                <a:latin typeface="Arial"/>
                <a:cs typeface="Arial"/>
              </a:rPr>
              <a:t>("GTGAAAAAGATGCAATCTATCGTACTCGCACTTTCCCTGGTTCTGGTCGCTCCCATGGCA" + \</a:t>
            </a:r>
          </a:p>
          <a:p>
            <a:r>
              <a:rPr lang="en-US" sz="1200" dirty="0">
                <a:latin typeface="Arial"/>
                <a:cs typeface="Arial"/>
              </a:rPr>
              <a:t>... "GCACAGGCTGCGGAAATTACGTTAGTCCCGTCAGTAAAATTACAGATAGGCGATCGTGAT" + \</a:t>
            </a:r>
          </a:p>
          <a:p>
            <a:r>
              <a:rPr lang="en-US" sz="1200" dirty="0">
                <a:latin typeface="Arial"/>
                <a:cs typeface="Arial"/>
              </a:rPr>
              <a:t>... "AATCGTGGCTATTACTGGGATGGAGGTCACTGGCGCGACCACGGCTGGTGGAAACAACAT" + \</a:t>
            </a:r>
          </a:p>
          <a:p>
            <a:r>
              <a:rPr lang="en-US" sz="1200" dirty="0">
                <a:latin typeface="Arial"/>
                <a:cs typeface="Arial"/>
              </a:rPr>
              <a:t>... "TATGAATGGCGAGGCAATCGCTGGCACCTACACGGACCGCCGCCACCGCCGCGCCACCAT" + \</a:t>
            </a:r>
          </a:p>
          <a:p>
            <a:r>
              <a:rPr lang="en-US" sz="1200" dirty="0">
                <a:latin typeface="Arial"/>
                <a:cs typeface="Arial"/>
              </a:rPr>
              <a:t>... "AAGAAAGCTCCTCATGATCATCACGGCGGTCATGGTCCAGGCAAACATCACCGCTAA",</a:t>
            </a:r>
          </a:p>
          <a:p>
            <a:r>
              <a:rPr lang="en-US" sz="1200" dirty="0">
                <a:latin typeface="Arial"/>
                <a:cs typeface="Arial"/>
              </a:rPr>
              <a:t>... </a:t>
            </a:r>
            <a:r>
              <a:rPr lang="en-US" sz="1200" dirty="0" err="1">
                <a:latin typeface="Arial"/>
                <a:cs typeface="Arial"/>
              </a:rPr>
              <a:t>generic_dna</a:t>
            </a:r>
            <a:r>
              <a:rPr lang="en-US" sz="1200" dirty="0">
                <a:latin typeface="Arial"/>
                <a:cs typeface="Arial"/>
              </a:rPr>
              <a:t>)</a:t>
            </a: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gene.translate</a:t>
            </a:r>
            <a:r>
              <a:rPr lang="en-US" sz="1200" dirty="0">
                <a:latin typeface="Arial"/>
                <a:cs typeface="Arial"/>
              </a:rPr>
              <a:t>(table="Bacterial")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2748979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('VKKMQSIVLALSLVLVAPMAAQAAEITLVPSVKLQIGDRDNRGYYWDGGHWRDH...HR*',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 HasStopCodon(ExtendedIUPACProtein(), '*’)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319569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gene.translate(table="Bacterial", to_stop=True)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87019" y="3466680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('VKKMQSIVLALSLVLVAPMAAQAAEITLVPSVKLQIGDRDNRGYYWDGGHWRDH...HHR',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ExtendedIUPACProtein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/>
              <a:t>)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279400" y="4037178"/>
            <a:ext cx="8644466" cy="1406138"/>
          </a:xfrm>
        </p:spPr>
        <p:txBody>
          <a:bodyPr/>
          <a:lstStyle/>
          <a:p>
            <a:pPr algn="just"/>
            <a:r>
              <a:rPr lang="en-US" dirty="0"/>
              <a:t>In the bacterial genetic code GTG is a valid start codon, and while it does normally encode </a:t>
            </a:r>
            <a:r>
              <a:rPr lang="en-US" dirty="0" err="1"/>
              <a:t>Valine</a:t>
            </a:r>
            <a:r>
              <a:rPr lang="en-US" dirty="0"/>
              <a:t>, if used as a start codon it should be translated as methionine. This happens if you tell Biopython your sequence is a complete CDS:</a:t>
            </a: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556563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gene.translate(table="Bacterial", cds=True)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9400" y="583117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('MKKMQSIVLALSLVLVAPMAAQAAEITLVPSVKLQIGDRDNRGYYWDGGHWRDH...HHR',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ExtendedIUPACProtein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3459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 Tables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5FE5-E111-8B43-907E-911C1A8B8ACA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2739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Bio.Data</a:t>
            </a:r>
            <a:r>
              <a:rPr lang="en-US" sz="1200" dirty="0"/>
              <a:t> import </a:t>
            </a:r>
            <a:r>
              <a:rPr lang="en-US" sz="1200" dirty="0" err="1"/>
              <a:t>CodonTable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standard_table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CodonTable.unambiguous_dna_by_name</a:t>
            </a:r>
            <a:r>
              <a:rPr lang="en-US" sz="1200" dirty="0"/>
              <a:t>["Standard"]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mito_table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CodonTable.unambiguous_dna_by_name</a:t>
            </a:r>
            <a:r>
              <a:rPr lang="en-US" sz="1200" dirty="0"/>
              <a:t>["Vertebrate Mitochondrial"]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02232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Bio.Data</a:t>
            </a:r>
            <a:r>
              <a:rPr lang="en-US" sz="1200" dirty="0"/>
              <a:t> import </a:t>
            </a:r>
            <a:r>
              <a:rPr lang="en-US" sz="1200" dirty="0" err="1"/>
              <a:t>CodonTable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standard_table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CodonTable.unambiguous_dna_by_id</a:t>
            </a:r>
            <a:r>
              <a:rPr lang="en-US" sz="1200" dirty="0"/>
              <a:t>[1]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mito_table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CodonTable.unambiguous_dna_by_id</a:t>
            </a:r>
            <a:r>
              <a:rPr lang="en-US" sz="1200" dirty="0"/>
              <a:t>[2]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008817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print(standard_table)</a:t>
            </a:r>
            <a:endParaRPr lang="fr-FR" sz="1200" dirty="0"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Table 1 Standard, SGC0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4025142"/>
            <a:ext cx="3514618" cy="2528058"/>
          </a:xfrm>
        </p:spPr>
      </p:pic>
    </p:spTree>
    <p:extLst>
      <p:ext uri="{BB962C8B-B14F-4D97-AF65-F5344CB8AC3E}">
        <p14:creationId xmlns:p14="http://schemas.microsoft.com/office/powerpoint/2010/main" val="3331158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 Tables (2)</a:t>
            </a:r>
          </a:p>
        </p:txBody>
      </p:sp>
      <p:pic>
        <p:nvPicPr>
          <p:cNvPr id="8" name="Espace réservé du contenu 7" descr="Capture d’écran 2016-10-30 à 18.02.48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" b="-66"/>
          <a:stretch/>
        </p:blipFill>
        <p:spPr>
          <a:xfrm>
            <a:off x="279400" y="2009443"/>
            <a:ext cx="3529488" cy="25560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F5A-103A-244D-8F4A-262A8624F39D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383889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print(</a:t>
            </a:r>
            <a:r>
              <a:rPr lang="fr-FR" sz="1200" dirty="0" err="1">
                <a:latin typeface="Arial"/>
                <a:cs typeface="Arial"/>
              </a:rPr>
              <a:t>mito</a:t>
            </a:r>
            <a:r>
              <a:rPr lang="mr-IN" sz="1200" dirty="0">
                <a:latin typeface="Arial"/>
                <a:cs typeface="Arial"/>
              </a:rPr>
              <a:t>_table)</a:t>
            </a:r>
            <a:endParaRPr lang="fr-FR" sz="1200" dirty="0"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Table 2 </a:t>
            </a:r>
            <a:r>
              <a:rPr lang="de-DE" sz="1200" dirty="0" err="1">
                <a:solidFill>
                  <a:srgbClr val="FF0000"/>
                </a:solidFill>
              </a:rPr>
              <a:t>Vertebrate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Mitochondrial</a:t>
            </a:r>
            <a:r>
              <a:rPr lang="de-DE" sz="1200" dirty="0">
                <a:solidFill>
                  <a:srgbClr val="FF0000"/>
                </a:solidFill>
              </a:rPr>
              <a:t>, SGC1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479093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mito_table.stop_codons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['TAA', 'TAG', 'AGA', 'AGG']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532460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mito_table.st</a:t>
            </a:r>
            <a:r>
              <a:rPr lang="fr-FR" sz="1200" dirty="0">
                <a:latin typeface="Arial"/>
                <a:cs typeface="Arial"/>
              </a:rPr>
              <a:t>art</a:t>
            </a:r>
            <a:r>
              <a:rPr lang="mr-IN" sz="1200" dirty="0">
                <a:latin typeface="Arial"/>
                <a:cs typeface="Arial"/>
              </a:rPr>
              <a:t>_codons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['ATT', 'ATC', 'ATA', 'ATG', 'GTG']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586565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mito_table.forward_table["ACG"]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'T'</a:t>
            </a:r>
          </a:p>
        </p:txBody>
      </p:sp>
    </p:spTree>
    <p:extLst>
      <p:ext uri="{BB962C8B-B14F-4D97-AF65-F5344CB8AC3E}">
        <p14:creationId xmlns:p14="http://schemas.microsoft.com/office/powerpoint/2010/main" val="275718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Seq</a:t>
            </a:r>
            <a:r>
              <a:rPr lang="en-US" dirty="0"/>
              <a:t> 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803046"/>
          </a:xfrm>
        </p:spPr>
        <p:txBody>
          <a:bodyPr/>
          <a:lstStyle/>
          <a:p>
            <a:r>
              <a:rPr lang="en-US" dirty="0"/>
              <a:t>Meaning of the letters in a sequence are context dependent</a:t>
            </a:r>
          </a:p>
          <a:p>
            <a:r>
              <a:rPr lang="en-US" dirty="0"/>
              <a:t>The letter “A" could be part of a DNA, RNA or protein sequence. </a:t>
            </a:r>
          </a:p>
          <a:p>
            <a:r>
              <a:rPr lang="en-US" dirty="0"/>
              <a:t>Comparing two </a:t>
            </a:r>
            <a:r>
              <a:rPr lang="en-US" dirty="0" err="1"/>
              <a:t>Seq</a:t>
            </a:r>
            <a:r>
              <a:rPr lang="en-US" dirty="0"/>
              <a:t> objects could mean considering both the sequence strings and the alphabets</a:t>
            </a:r>
          </a:p>
          <a:p>
            <a:r>
              <a:rPr lang="en-US" dirty="0"/>
              <a:t>Compare the sequences as string: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2139-D3E7-4C40-A912-CF1D68207057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140751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Bio.Seq import Seq</a:t>
            </a:r>
          </a:p>
          <a:p>
            <a:r>
              <a:rPr lang="mr-IN" sz="1200" dirty="0">
                <a:latin typeface="Arial"/>
                <a:cs typeface="Arial"/>
              </a:rPr>
              <a:t>&gt;&gt;&gt; from Bio.Alphabet import IUPAC</a:t>
            </a:r>
          </a:p>
          <a:p>
            <a:r>
              <a:rPr lang="mr-IN" sz="1200" dirty="0">
                <a:latin typeface="Arial"/>
                <a:cs typeface="Arial"/>
              </a:rPr>
              <a:t>&gt;&gt;&gt; seq1 = Seq("ACGT", IUPAC.unambiguous_dna)</a:t>
            </a:r>
          </a:p>
          <a:p>
            <a:r>
              <a:rPr lang="mr-IN" sz="1200" dirty="0">
                <a:latin typeface="Arial"/>
                <a:cs typeface="Arial"/>
              </a:rPr>
              <a:t>&gt;&gt;&gt; seq2 = Seq("ACGT", IUPAC.ambiguous_dna)</a:t>
            </a:r>
          </a:p>
          <a:p>
            <a:r>
              <a:rPr lang="mr-IN" sz="1200" dirty="0">
                <a:latin typeface="Arial"/>
                <a:cs typeface="Arial"/>
              </a:rPr>
              <a:t>&gt;&gt;&gt; str(seq1) == str(seq2)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332344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str(seq1) == str(seq1)</a:t>
            </a:r>
          </a:p>
          <a:p>
            <a:r>
              <a:rPr lang="de-DE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557339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seq1 == seq2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  <a:p>
            <a:r>
              <a:rPr lang="mr-IN" sz="1200" dirty="0">
                <a:latin typeface="Arial"/>
                <a:cs typeface="Arial"/>
              </a:rPr>
              <a:t>&gt;&gt;&gt; seq1 == "ACGT"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938024"/>
            <a:ext cx="8644466" cy="539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Sequence comparison only looks at the sequence, ignoring alphabet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78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77371"/>
            <a:ext cx="8644466" cy="1213354"/>
          </a:xfrm>
        </p:spPr>
        <p:txBody>
          <a:bodyPr/>
          <a:lstStyle/>
          <a:p>
            <a:r>
              <a:rPr lang="en-US" dirty="0"/>
              <a:t>Note if you compare sequences with incompatible alphabets (e.g. DNA </a:t>
            </a:r>
            <a:r>
              <a:rPr lang="en-US" dirty="0" err="1"/>
              <a:t>vs</a:t>
            </a:r>
            <a:r>
              <a:rPr lang="en-US" dirty="0"/>
              <a:t> RNA, or nucleotide versus protein), then you will get a warning but for the comparison itself only the string of letters in the sequence is used: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202B-7270-FA4F-9347-72520CA09DD1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414973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r>
              <a:rPr lang="en-US" sz="1200" dirty="0"/>
              <a:t>, </a:t>
            </a:r>
            <a:r>
              <a:rPr lang="en-US" sz="1200" dirty="0" err="1"/>
              <a:t>generic_protein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(``ACGT'', </a:t>
            </a:r>
            <a:r>
              <a:rPr lang="en-US" sz="1200" dirty="0" err="1"/>
              <a:t>generic_protein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== </a:t>
            </a:r>
            <a:r>
              <a:rPr lang="en-US" sz="1200" dirty="0" err="1"/>
              <a:t>prot_seq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BiopythonWarning</a:t>
            </a:r>
            <a:r>
              <a:rPr lang="en-US" sz="1200" dirty="0">
                <a:solidFill>
                  <a:srgbClr val="FF0000"/>
                </a:solidFill>
              </a:rPr>
              <a:t>: Incompatible alphabets </a:t>
            </a:r>
            <a:r>
              <a:rPr lang="en-US" sz="1200" dirty="0" err="1">
                <a:solidFill>
                  <a:srgbClr val="FF0000"/>
                </a:solidFill>
              </a:rPr>
              <a:t>DNAAlphabet</a:t>
            </a:r>
            <a:r>
              <a:rPr lang="en-US" sz="1200" dirty="0">
                <a:solidFill>
                  <a:srgbClr val="FF0000"/>
                </a:solidFill>
              </a:rPr>
              <a:t>() and </a:t>
            </a:r>
            <a:r>
              <a:rPr lang="en-US" sz="1200" dirty="0" err="1">
                <a:solidFill>
                  <a:srgbClr val="FF0000"/>
                </a:solidFill>
              </a:rPr>
              <a:t>ProteinAlphabet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9400" y="3920932"/>
            <a:ext cx="8644466" cy="237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WARNING: Older versions of Biopython instead used to check if the </a:t>
            </a:r>
            <a:r>
              <a:rPr lang="en-US" dirty="0" err="1"/>
              <a:t>Seq</a:t>
            </a:r>
            <a:r>
              <a:rPr lang="en-US" dirty="0"/>
              <a:t> objects were the same object in memory. </a:t>
            </a:r>
          </a:p>
          <a:p>
            <a:r>
              <a:rPr lang="en-US" dirty="0"/>
              <a:t>Important if you need to support scripts on both old and new versions of Biopython.</a:t>
            </a:r>
          </a:p>
          <a:p>
            <a:r>
              <a:rPr lang="en-US" dirty="0"/>
              <a:t>Make the comparison explicit by wrapping your sequence objects with either </a:t>
            </a:r>
            <a:r>
              <a:rPr lang="en-US" dirty="0" err="1"/>
              <a:t>str</a:t>
            </a:r>
            <a:r>
              <a:rPr lang="en-US" dirty="0"/>
              <a:t>(...) for string based comparison or id(...) for object instance based comparison.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48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Biopython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Biopython Project is an international association of developers of freely available Python (</a:t>
            </a:r>
            <a:r>
              <a:rPr lang="en-US" dirty="0">
                <a:hlinkClick r:id="rId3"/>
              </a:rPr>
              <a:t>http://www.python.org</a:t>
            </a:r>
            <a:r>
              <a:rPr lang="en-US" dirty="0"/>
              <a:t>) tools for computational molecular biology</a:t>
            </a:r>
          </a:p>
          <a:p>
            <a:endParaRPr lang="en-US" dirty="0"/>
          </a:p>
          <a:p>
            <a:r>
              <a:rPr lang="en-US" dirty="0"/>
              <a:t>The Biopython web site (</a:t>
            </a:r>
            <a:r>
              <a:rPr lang="en-US" dirty="0">
                <a:hlinkClick r:id="rId4"/>
              </a:rPr>
              <a:t>http://www.biopython.org</a:t>
            </a:r>
            <a:r>
              <a:rPr lang="en-US" dirty="0"/>
              <a:t>) provides an online resource for modules, scripts, and web links for developers of Python-based software for bioinformatics use and research</a:t>
            </a:r>
          </a:p>
          <a:p>
            <a:endParaRPr lang="en-US" dirty="0"/>
          </a:p>
          <a:p>
            <a:r>
              <a:rPr lang="en-US" dirty="0"/>
              <a:t>Basically, the goal of Biopython is to make it as easy as possible to use Python for bioinformatics by creating high-quality, reusable modules and classes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B046-DC18-C04D-BD7C-1BA0FC9E7F71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695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MutableSeq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objects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69663"/>
            <a:ext cx="8644466" cy="532941"/>
          </a:xfrm>
        </p:spPr>
        <p:txBody>
          <a:bodyPr/>
          <a:lstStyle/>
          <a:p>
            <a:r>
              <a:rPr lang="fr-FR" dirty="0" err="1"/>
              <a:t>T</a:t>
            </a:r>
            <a:r>
              <a:rPr lang="en-US" dirty="0"/>
              <a:t>he </a:t>
            </a:r>
            <a:r>
              <a:rPr lang="en-US" dirty="0" err="1"/>
              <a:t>Seq</a:t>
            </a:r>
            <a:r>
              <a:rPr lang="en-US" dirty="0"/>
              <a:t> object is “read only", or in Python terminology, immutable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9A03-4E78-3143-BA5B-9B04A458933E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70988" y="1419818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latin typeface="Arial"/>
                <a:cs typeface="Arial"/>
              </a:rPr>
              <a:t>&gt;&gt;&gt; from </a:t>
            </a:r>
            <a:r>
              <a:rPr lang="en-US" sz="1200" dirty="0" err="1">
                <a:latin typeface="Arial"/>
                <a:cs typeface="Arial"/>
              </a:rPr>
              <a:t>Bio.Seq</a:t>
            </a:r>
            <a:r>
              <a:rPr lang="en-US" sz="1200" dirty="0">
                <a:latin typeface="Arial"/>
                <a:cs typeface="Arial"/>
              </a:rPr>
              <a:t> import </a:t>
            </a:r>
            <a:r>
              <a:rPr lang="en-US" sz="1200" dirty="0" err="1">
                <a:latin typeface="Arial"/>
                <a:cs typeface="Arial"/>
              </a:rPr>
              <a:t>Seq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from </a:t>
            </a:r>
            <a:r>
              <a:rPr lang="en-US" sz="1200" dirty="0" err="1">
                <a:latin typeface="Arial"/>
                <a:cs typeface="Arial"/>
              </a:rPr>
              <a:t>Bio.Alphabet</a:t>
            </a:r>
            <a:r>
              <a:rPr lang="en-US" sz="1200" dirty="0">
                <a:latin typeface="Arial"/>
                <a:cs typeface="Arial"/>
              </a:rPr>
              <a:t> import IUPAC</a:t>
            </a: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my_seq</a:t>
            </a:r>
            <a:r>
              <a:rPr lang="en-US" sz="1200" dirty="0">
                <a:latin typeface="Arial"/>
                <a:cs typeface="Arial"/>
              </a:rPr>
              <a:t> = </a:t>
            </a:r>
            <a:r>
              <a:rPr lang="en-US" sz="1200" dirty="0" err="1">
                <a:latin typeface="Arial"/>
                <a:cs typeface="Arial"/>
              </a:rPr>
              <a:t>Seq</a:t>
            </a:r>
            <a:r>
              <a:rPr lang="en-US" sz="1200" dirty="0">
                <a:latin typeface="Arial"/>
                <a:cs typeface="Arial"/>
              </a:rPr>
              <a:t>("GCCATTGTAATGGGCCGCTGAAAGGGTGCCCGA", </a:t>
            </a:r>
            <a:r>
              <a:rPr lang="en-US" sz="1200" dirty="0" err="1">
                <a:latin typeface="Arial"/>
                <a:cs typeface="Arial"/>
              </a:rPr>
              <a:t>IUPAC.unambiguous_dna</a:t>
            </a:r>
            <a:r>
              <a:rPr lang="en-US" sz="1200" dirty="0">
                <a:latin typeface="Arial"/>
                <a:cs typeface="Arial"/>
              </a:rPr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0988" y="409382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mutable_seq</a:t>
            </a:r>
            <a:r>
              <a:rPr lang="en-US" sz="1200" dirty="0">
                <a:latin typeface="Arial"/>
                <a:cs typeface="Arial"/>
              </a:rPr>
              <a:t> = </a:t>
            </a:r>
            <a:r>
              <a:rPr lang="en-US" sz="1200" dirty="0" err="1">
                <a:latin typeface="Arial"/>
                <a:cs typeface="Arial"/>
              </a:rPr>
              <a:t>my_seq.tomutable</a:t>
            </a:r>
            <a:r>
              <a:rPr lang="en-US" sz="1200" dirty="0">
                <a:latin typeface="Arial"/>
                <a:cs typeface="Arial"/>
              </a:rPr>
              <a:t>()</a:t>
            </a: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mutable_seq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MutableSeq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('GCCATTGTAATGGGCCGCTGAAAGGGTGCCCGA',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0988" y="263819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my_seq[5] = "G »</a:t>
            </a:r>
            <a:endParaRPr lang="fr-FR" sz="1200" dirty="0">
              <a:latin typeface="Arial"/>
              <a:cs typeface="Arial"/>
            </a:endParaRP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Traceback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(most recent call last):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TypeError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: '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' object does not support item assignment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2088829"/>
            <a:ext cx="8644466" cy="532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Observe what happens if you try to edit the sequence:</a:t>
            </a:r>
          </a:p>
          <a:p>
            <a:endParaRPr lang="fr-FR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70988" y="3375254"/>
            <a:ext cx="8644466" cy="71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However, you can convert it into a mutable sequence (a </a:t>
            </a:r>
            <a:r>
              <a:rPr lang="en-US" dirty="0" err="1">
                <a:cs typeface="Arial"/>
              </a:rPr>
              <a:t>MutableSeq</a:t>
            </a:r>
            <a:r>
              <a:rPr lang="en-US" dirty="0">
                <a:cs typeface="Arial"/>
              </a:rPr>
              <a:t> object) and do pretty much anything you want with it:</a:t>
            </a:r>
          </a:p>
          <a:p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170988" y="4809036"/>
            <a:ext cx="8644466" cy="532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>
                <a:cs typeface="Arial"/>
              </a:defRPr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Alternatively, you can create a </a:t>
            </a:r>
            <a:r>
              <a:rPr lang="en-US" dirty="0" err="1"/>
              <a:t>MutableSeq</a:t>
            </a:r>
            <a:r>
              <a:rPr lang="en-US" dirty="0"/>
              <a:t> object directly from a string:</a:t>
            </a:r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70988" y="5330637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latin typeface="Arial"/>
                <a:cs typeface="Arial"/>
              </a:rPr>
              <a:t>&gt;&gt;&gt; from </a:t>
            </a:r>
            <a:r>
              <a:rPr lang="en-US" sz="1200" dirty="0" err="1">
                <a:latin typeface="Arial"/>
                <a:cs typeface="Arial"/>
              </a:rPr>
              <a:t>Bio.Seq</a:t>
            </a:r>
            <a:r>
              <a:rPr lang="en-US" sz="1200" dirty="0">
                <a:latin typeface="Arial"/>
                <a:cs typeface="Arial"/>
              </a:rPr>
              <a:t> import </a:t>
            </a:r>
            <a:r>
              <a:rPr lang="en-US" sz="1200" dirty="0" err="1">
                <a:latin typeface="Arial"/>
                <a:cs typeface="Arial"/>
              </a:rPr>
              <a:t>MutableSeq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from </a:t>
            </a:r>
            <a:r>
              <a:rPr lang="en-US" sz="1200" dirty="0" err="1">
                <a:latin typeface="Arial"/>
                <a:cs typeface="Arial"/>
              </a:rPr>
              <a:t>Bio.Alphabet</a:t>
            </a:r>
            <a:r>
              <a:rPr lang="en-US" sz="1200" dirty="0">
                <a:latin typeface="Arial"/>
                <a:cs typeface="Arial"/>
              </a:rPr>
              <a:t> import IUPAC</a:t>
            </a: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mutable_seq</a:t>
            </a:r>
            <a:r>
              <a:rPr lang="en-US" sz="1200" dirty="0">
                <a:latin typeface="Arial"/>
                <a:cs typeface="Arial"/>
              </a:rPr>
              <a:t> = </a:t>
            </a:r>
            <a:r>
              <a:rPr lang="en-US" sz="1200" dirty="0" err="1">
                <a:latin typeface="Arial"/>
                <a:cs typeface="Arial"/>
              </a:rPr>
              <a:t>MutableSeq</a:t>
            </a:r>
            <a:r>
              <a:rPr lang="en-US" sz="1200" dirty="0">
                <a:latin typeface="Arial"/>
                <a:cs typeface="Arial"/>
              </a:rPr>
              <a:t>("GCCATTGTAATGGGCCGCTGAAAGGGTGCCCGA", </a:t>
            </a:r>
            <a:r>
              <a:rPr lang="en-US" sz="1200" dirty="0" err="1">
                <a:latin typeface="Arial"/>
                <a:cs typeface="Arial"/>
              </a:rPr>
              <a:t>IUPAC.unambiguous_dna</a:t>
            </a:r>
            <a:r>
              <a:rPr lang="en-US" sz="1200" dirty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MutableSeq('GCCATTGTAATGGGCCGCTGAAAGGGTGCCCGA', IUPACUnambiguousDNA())</a:t>
            </a:r>
          </a:p>
        </p:txBody>
      </p:sp>
    </p:spTree>
    <p:extLst>
      <p:ext uri="{BB962C8B-B14F-4D97-AF65-F5344CB8AC3E}">
        <p14:creationId xmlns:p14="http://schemas.microsoft.com/office/powerpoint/2010/main" val="702922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98920"/>
          </a:xfrm>
        </p:spPr>
        <p:txBody>
          <a:bodyPr/>
          <a:lstStyle/>
          <a:p>
            <a:r>
              <a:rPr lang="en-US" dirty="0"/>
              <a:t>Either way will give you a sequence object which can be changed: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08AA-A60E-9D4B-A089-9B6A43B56327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830100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mutable_seq[5] = "C"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MutableSeq('GCCATCGTAATGGGCCGCTGAAAGGGTGCCCGA', IUPACUnambiguousDNA())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mutable_seq.remove("T")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MutableSeq('GCCACGTAATGGGCCGCTGAAAGGGTGCCCGA', IUPACUnambiguousDNA())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mutable_seq.reverse()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MutableSeq('AGCCCGTGGGAAAGTCGCCGGGTAATGCACCG', IUPACUnambiguousDNA())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1853134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latin typeface="Arial"/>
                <a:cs typeface="Arial"/>
              </a:rPr>
              <a:t>&gt;&gt;&gt; from </a:t>
            </a:r>
            <a:r>
              <a:rPr lang="en-US" sz="1200" dirty="0" err="1">
                <a:latin typeface="Arial"/>
                <a:cs typeface="Arial"/>
              </a:rPr>
              <a:t>Bio.Seq</a:t>
            </a:r>
            <a:r>
              <a:rPr lang="en-US" sz="1200" dirty="0">
                <a:latin typeface="Arial"/>
                <a:cs typeface="Arial"/>
              </a:rPr>
              <a:t> import </a:t>
            </a:r>
            <a:r>
              <a:rPr lang="en-US" sz="1200" dirty="0" err="1">
                <a:latin typeface="Arial"/>
                <a:cs typeface="Arial"/>
              </a:rPr>
              <a:t>MutableSeq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from </a:t>
            </a:r>
            <a:r>
              <a:rPr lang="en-US" sz="1200" dirty="0" err="1">
                <a:latin typeface="Arial"/>
                <a:cs typeface="Arial"/>
              </a:rPr>
              <a:t>Bio.Alphabet</a:t>
            </a:r>
            <a:r>
              <a:rPr lang="en-US" sz="1200" dirty="0">
                <a:latin typeface="Arial"/>
                <a:cs typeface="Arial"/>
              </a:rPr>
              <a:t> import IUPAC</a:t>
            </a: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mutable_seq</a:t>
            </a:r>
            <a:r>
              <a:rPr lang="en-US" sz="1200" dirty="0">
                <a:latin typeface="Arial"/>
                <a:cs typeface="Arial"/>
              </a:rPr>
              <a:t> = </a:t>
            </a:r>
            <a:r>
              <a:rPr lang="en-US" sz="1200" dirty="0" err="1">
                <a:latin typeface="Arial"/>
                <a:cs typeface="Arial"/>
              </a:rPr>
              <a:t>MutableSeq</a:t>
            </a:r>
            <a:r>
              <a:rPr lang="en-US" sz="1200" dirty="0">
                <a:latin typeface="Arial"/>
                <a:cs typeface="Arial"/>
              </a:rPr>
              <a:t>("GCCATTGTAATGGGCCGCTGAAAGGGTGCCCGA", </a:t>
            </a:r>
            <a:r>
              <a:rPr lang="en-US" sz="1200" dirty="0" err="1">
                <a:latin typeface="Arial"/>
                <a:cs typeface="Arial"/>
              </a:rPr>
              <a:t>IUPAC.unambiguous_dna</a:t>
            </a:r>
            <a:r>
              <a:rPr lang="en-US" sz="1200" dirty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MutableSeq('GCCATTGTAATGGGCCGCTGAAAGGGTGCCCGA', IUPACUnambiguousDNA())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4634814"/>
            <a:ext cx="8644466" cy="70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unlike the </a:t>
            </a:r>
            <a:r>
              <a:rPr lang="en-US" dirty="0" err="1"/>
              <a:t>Seq</a:t>
            </a:r>
            <a:r>
              <a:rPr lang="en-US" dirty="0"/>
              <a:t> object, the </a:t>
            </a:r>
            <a:r>
              <a:rPr lang="en-US" dirty="0" err="1"/>
              <a:t>MutableSeq</a:t>
            </a:r>
            <a:r>
              <a:rPr lang="en-US" dirty="0"/>
              <a:t> object's methods like </a:t>
            </a:r>
            <a:r>
              <a:rPr lang="en-US" dirty="0" err="1"/>
              <a:t>reverse_complement</a:t>
            </a:r>
            <a:r>
              <a:rPr lang="en-US" dirty="0"/>
              <a:t>() and reverse() act in-situ!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5430282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new_seq</a:t>
            </a:r>
            <a:r>
              <a:rPr lang="en-US" sz="1200" dirty="0"/>
              <a:t> = </a:t>
            </a:r>
            <a:r>
              <a:rPr lang="en-US" sz="1200" dirty="0" err="1"/>
              <a:t>mutable_seq.toseq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new_seq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('AGCCCGTGGGAAAGTCGCCGGGTAATGCACCG',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85911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UnknowSeq</a:t>
            </a:r>
            <a:r>
              <a:rPr lang="fr-FR" dirty="0"/>
              <a:t> </a:t>
            </a:r>
            <a:r>
              <a:rPr lang="fr-FR" dirty="0" err="1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632942"/>
          </a:xfrm>
        </p:spPr>
        <p:txBody>
          <a:bodyPr/>
          <a:lstStyle/>
          <a:p>
            <a:r>
              <a:rPr lang="en-US" dirty="0"/>
              <a:t>Subclass of the basic </a:t>
            </a:r>
            <a:r>
              <a:rPr lang="en-US" dirty="0" err="1"/>
              <a:t>Seq</a:t>
            </a:r>
            <a:r>
              <a:rPr lang="en-US" dirty="0"/>
              <a:t> object </a:t>
            </a:r>
          </a:p>
          <a:p>
            <a:r>
              <a:rPr lang="en-US" dirty="0"/>
              <a:t>Represent a sequence where we know the length, but not the actual letters making it up. </a:t>
            </a:r>
          </a:p>
          <a:p>
            <a:r>
              <a:rPr lang="en-US" dirty="0"/>
              <a:t>Better than </a:t>
            </a:r>
            <a:r>
              <a:rPr lang="en-US" dirty="0" err="1"/>
              <a:t>Seq</a:t>
            </a:r>
            <a:r>
              <a:rPr lang="en-US" dirty="0"/>
              <a:t> object for memory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73CA-1C1D-5047-82A9-6D3164075AEC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359507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Bio.Seq import UnknownSeq</a:t>
            </a:r>
          </a:p>
          <a:p>
            <a:r>
              <a:rPr lang="mr-IN" sz="1200" dirty="0">
                <a:latin typeface="Arial"/>
                <a:cs typeface="Arial"/>
              </a:rPr>
              <a:t>&gt;&gt;&gt; unk = UnknownSeq(20)</a:t>
            </a:r>
          </a:p>
          <a:p>
            <a:r>
              <a:rPr lang="mr-IN" sz="1200" dirty="0">
                <a:latin typeface="Arial"/>
                <a:cs typeface="Arial"/>
              </a:rPr>
              <a:t>&gt;&gt;&gt; unk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UnknownSeq(20, alphabet = Alphabet(), character = '?')</a:t>
            </a:r>
          </a:p>
          <a:p>
            <a:r>
              <a:rPr lang="mr-IN" sz="1200" dirty="0">
                <a:latin typeface="Arial"/>
                <a:cs typeface="Arial"/>
              </a:rPr>
              <a:t>&gt;&gt;&gt; print(unk)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????????????????????</a:t>
            </a:r>
          </a:p>
          <a:p>
            <a:r>
              <a:rPr lang="mr-IN" sz="1200" dirty="0">
                <a:latin typeface="Arial"/>
                <a:cs typeface="Arial"/>
              </a:rPr>
              <a:t>&gt;&gt;&gt; len(unk)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3491" y="3986642"/>
            <a:ext cx="8640375" cy="697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Specify an alphabet, meaning for nucleotide sequences the letter defaults to “N" and for proteins “X", rather than just “?"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64477" y="4811907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UnknownSeq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unk_dna</a:t>
            </a:r>
            <a:r>
              <a:rPr lang="en-US" sz="1200" dirty="0"/>
              <a:t> = </a:t>
            </a:r>
            <a:r>
              <a:rPr lang="en-US" sz="1200" dirty="0" err="1"/>
              <a:t>UnknownSeq</a:t>
            </a:r>
            <a:r>
              <a:rPr lang="en-US" sz="1200" dirty="0"/>
              <a:t>(20, alphabet=</a:t>
            </a:r>
            <a:r>
              <a:rPr lang="en-US" sz="1200" dirty="0" err="1"/>
              <a:t>IUPAC.ambiguous_dna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unk_dna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UnknownSeq</a:t>
            </a:r>
            <a:r>
              <a:rPr lang="en-US" sz="1200" dirty="0">
                <a:solidFill>
                  <a:srgbClr val="FF0000"/>
                </a:solidFill>
              </a:rPr>
              <a:t>(20, alphabet = </a:t>
            </a:r>
            <a:r>
              <a:rPr lang="en-US" sz="1200" dirty="0" err="1">
                <a:solidFill>
                  <a:srgbClr val="FF0000"/>
                </a:solidFill>
              </a:rPr>
              <a:t>IUPACAmbiguousDNA</a:t>
            </a:r>
            <a:r>
              <a:rPr lang="en-US" sz="1200" dirty="0">
                <a:solidFill>
                  <a:srgbClr val="FF0000"/>
                </a:solidFill>
              </a:rPr>
              <a:t>(), character = 'N')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unk_dna</a:t>
            </a:r>
            <a:r>
              <a:rPr lang="en-US" sz="1200" dirty="0"/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NNNNNNNNNNNNNNNNNNNN</a:t>
            </a:r>
          </a:p>
        </p:txBody>
      </p:sp>
    </p:spTree>
    <p:extLst>
      <p:ext uri="{BB962C8B-B14F-4D97-AF65-F5344CB8AC3E}">
        <p14:creationId xmlns:p14="http://schemas.microsoft.com/office/powerpoint/2010/main" val="4060957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040A-37B7-1E4F-8B8D-A8349C44DD58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22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Biopython </a:t>
            </a:r>
            <a:r>
              <a:rPr lang="fr-FR" dirty="0" err="1"/>
              <a:t>functionalities</a:t>
            </a:r>
            <a:r>
              <a:rPr lang="mr-IN" dirty="0"/>
              <a:t>(</a:t>
            </a:r>
            <a:r>
              <a:rPr lang="fr-FR" dirty="0"/>
              <a:t>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parse bioinformatics files into Python utilizable data structures, including support for the following formats:</a:t>
            </a:r>
          </a:p>
          <a:p>
            <a:pPr lvl="1"/>
            <a:r>
              <a:rPr lang="en-US" sz="1800" dirty="0"/>
              <a:t>Blast output - both from standalone and WWW Blast</a:t>
            </a:r>
          </a:p>
          <a:p>
            <a:pPr lvl="1"/>
            <a:r>
              <a:rPr lang="en-US" sz="1800" dirty="0" err="1"/>
              <a:t>Clustalw</a:t>
            </a:r>
            <a:endParaRPr lang="en-US" sz="1800" dirty="0"/>
          </a:p>
          <a:p>
            <a:pPr lvl="1"/>
            <a:r>
              <a:rPr lang="en-US" sz="1800" dirty="0"/>
              <a:t>FASTA</a:t>
            </a:r>
          </a:p>
          <a:p>
            <a:pPr lvl="1"/>
            <a:r>
              <a:rPr lang="en-US" sz="1800" dirty="0" err="1"/>
              <a:t>GenBank</a:t>
            </a:r>
            <a:endParaRPr lang="en-US" sz="1800" dirty="0"/>
          </a:p>
          <a:p>
            <a:pPr lvl="1"/>
            <a:r>
              <a:rPr lang="en-US" sz="1800" dirty="0"/>
              <a:t>PubMed and Medline</a:t>
            </a:r>
          </a:p>
          <a:p>
            <a:pPr lvl="1"/>
            <a:r>
              <a:rPr lang="en-US" sz="1800" dirty="0" err="1"/>
              <a:t>ExPASy</a:t>
            </a:r>
            <a:r>
              <a:rPr lang="en-US" sz="1800" dirty="0"/>
              <a:t> files, like Enzyme and </a:t>
            </a:r>
            <a:r>
              <a:rPr lang="en-US" sz="1800" dirty="0" err="1"/>
              <a:t>Prosite</a:t>
            </a:r>
            <a:endParaRPr lang="en-US" sz="1800" dirty="0"/>
          </a:p>
          <a:p>
            <a:pPr lvl="1"/>
            <a:r>
              <a:rPr lang="en-US" sz="1800" dirty="0"/>
              <a:t>SCOP, including “</a:t>
            </a:r>
            <a:r>
              <a:rPr lang="en-US" sz="1800" dirty="0" err="1"/>
              <a:t>dom</a:t>
            </a:r>
            <a:r>
              <a:rPr lang="en-US" sz="1800" dirty="0"/>
              <a:t>” and “</a:t>
            </a:r>
            <a:r>
              <a:rPr lang="en-US" sz="1800" dirty="0" err="1"/>
              <a:t>lin</a:t>
            </a:r>
            <a:r>
              <a:rPr lang="en-US" sz="1800" dirty="0"/>
              <a:t>” files</a:t>
            </a:r>
          </a:p>
          <a:p>
            <a:pPr lvl="1"/>
            <a:r>
              <a:rPr lang="en-US" sz="1800" dirty="0" err="1"/>
              <a:t>UniGene</a:t>
            </a:r>
            <a:endParaRPr lang="en-US" sz="1800" dirty="0"/>
          </a:p>
          <a:p>
            <a:pPr lvl="1"/>
            <a:r>
              <a:rPr lang="en-US" sz="1800" dirty="0" err="1"/>
              <a:t>SwissProt</a:t>
            </a:r>
            <a:endParaRPr lang="en-US" sz="180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5EC-4088-B547-BDB8-649A7E021FEA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99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Biopython </a:t>
            </a:r>
            <a:r>
              <a:rPr lang="fr-FR" dirty="0" err="1"/>
              <a:t>functionalities</a:t>
            </a:r>
            <a:r>
              <a:rPr lang="mr-IN" dirty="0"/>
              <a:t>(</a:t>
            </a:r>
            <a:r>
              <a:rPr lang="fr-FR" dirty="0"/>
              <a:t>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in the supported formats can be iterated over record by record or indexed and accessed via a Dictionary interface.</a:t>
            </a:r>
          </a:p>
          <a:p>
            <a:endParaRPr lang="en-US" dirty="0"/>
          </a:p>
          <a:p>
            <a:r>
              <a:rPr lang="en-US" dirty="0"/>
              <a:t>Code to deal with popular on-line bioinformatics destinations such as:</a:t>
            </a:r>
          </a:p>
          <a:p>
            <a:pPr lvl="1"/>
            <a:r>
              <a:rPr lang="en-US" sz="1800" dirty="0"/>
              <a:t>NCBI { Blast, </a:t>
            </a:r>
            <a:r>
              <a:rPr lang="en-US" sz="1800" dirty="0" err="1"/>
              <a:t>Entrez</a:t>
            </a:r>
            <a:r>
              <a:rPr lang="en-US" sz="1800" dirty="0"/>
              <a:t> and PubMed services</a:t>
            </a:r>
          </a:p>
          <a:p>
            <a:pPr lvl="1"/>
            <a:r>
              <a:rPr lang="en-US" sz="1800" dirty="0" err="1"/>
              <a:t>ExPASy</a:t>
            </a:r>
            <a:r>
              <a:rPr lang="en-US" sz="1800" dirty="0"/>
              <a:t> { Swiss-</a:t>
            </a:r>
            <a:r>
              <a:rPr lang="en-US" sz="1800" dirty="0" err="1"/>
              <a:t>Prot</a:t>
            </a:r>
            <a:r>
              <a:rPr lang="en-US" sz="1800" dirty="0"/>
              <a:t> and </a:t>
            </a:r>
            <a:r>
              <a:rPr lang="en-US" sz="1800" dirty="0" err="1"/>
              <a:t>Prosite</a:t>
            </a:r>
            <a:r>
              <a:rPr lang="en-US" sz="1800" dirty="0"/>
              <a:t> entries, as well as </a:t>
            </a:r>
            <a:r>
              <a:rPr lang="en-US" sz="1800" dirty="0" err="1"/>
              <a:t>Prosite</a:t>
            </a:r>
            <a:r>
              <a:rPr lang="en-US" sz="1800" dirty="0"/>
              <a:t> searches</a:t>
            </a:r>
          </a:p>
          <a:p>
            <a:pPr lvl="1"/>
            <a:endParaRPr lang="en-US" sz="1800" dirty="0"/>
          </a:p>
          <a:p>
            <a:r>
              <a:rPr lang="en-US" dirty="0"/>
              <a:t>Interfaces to common bioinformatics programs such as:</a:t>
            </a:r>
          </a:p>
          <a:p>
            <a:pPr lvl="1"/>
            <a:r>
              <a:rPr lang="en-US" sz="1800" dirty="0"/>
              <a:t>Standalone Blast from NCBI</a:t>
            </a:r>
          </a:p>
          <a:p>
            <a:pPr lvl="1"/>
            <a:r>
              <a:rPr lang="en-US" sz="1800" dirty="0" err="1"/>
              <a:t>Clustalw</a:t>
            </a:r>
            <a:r>
              <a:rPr lang="en-US" sz="1800" dirty="0"/>
              <a:t> alignment program</a:t>
            </a:r>
          </a:p>
          <a:p>
            <a:pPr lvl="1"/>
            <a:r>
              <a:rPr lang="en-US" sz="1800" dirty="0"/>
              <a:t>EMBOSS command line tools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94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Biopython </a:t>
            </a:r>
            <a:r>
              <a:rPr lang="mr-IN" dirty="0"/>
              <a:t>(</a:t>
            </a:r>
            <a:r>
              <a:rPr lang="fr-FR" dirty="0"/>
              <a:t>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sequence class that deals with sequences, ids on sequences, and sequence features.</a:t>
            </a:r>
          </a:p>
          <a:p>
            <a:r>
              <a:rPr lang="en-US" dirty="0"/>
              <a:t>Performing common operations on sequences, such as translation, transcription and weight calculations.</a:t>
            </a:r>
          </a:p>
          <a:p>
            <a:r>
              <a:rPr lang="en-US" dirty="0"/>
              <a:t>Perform </a:t>
            </a:r>
            <a:r>
              <a:rPr lang="en-US" dirty="0" err="1"/>
              <a:t>classication</a:t>
            </a:r>
            <a:r>
              <a:rPr lang="en-US" dirty="0"/>
              <a:t> of data using k-Nearest Neighbors, Naive Bayes or Support </a:t>
            </a:r>
            <a:r>
              <a:rPr lang="en-US" dirty="0" err="1"/>
              <a:t>VectorMachines</a:t>
            </a:r>
            <a:r>
              <a:rPr lang="en-US" dirty="0"/>
              <a:t>.</a:t>
            </a:r>
          </a:p>
          <a:p>
            <a:r>
              <a:rPr lang="en-US" dirty="0"/>
              <a:t>Dealing with alignments, including a standard way to create and deal with substitution matrices.</a:t>
            </a:r>
          </a:p>
          <a:p>
            <a:r>
              <a:rPr lang="en-US" dirty="0"/>
              <a:t>Making it easy to split up parallelizable tasks into separate processes.</a:t>
            </a:r>
          </a:p>
          <a:p>
            <a:r>
              <a:rPr lang="en-US" dirty="0"/>
              <a:t>GUI-based programs to do basic sequence manipulations, translations, </a:t>
            </a:r>
            <a:r>
              <a:rPr lang="en-US" dirty="0" err="1"/>
              <a:t>BLASTing</a:t>
            </a:r>
            <a:r>
              <a:rPr lang="en-US" dirty="0"/>
              <a:t>, etc.</a:t>
            </a:r>
          </a:p>
          <a:p>
            <a:r>
              <a:rPr lang="en-US" dirty="0"/>
              <a:t>Extensive documentation and help with using the modules, including this le, on-line wiki documentation, the web site, and the mailing list.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4330-7765-6A46-8D6E-E482C0B014EB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79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Lady Slipper </a:t>
            </a:r>
            <a:r>
              <a:rPr lang="nl-NL" dirty="0" err="1"/>
              <a:t>Orchids</a:t>
            </a:r>
            <a:r>
              <a:rPr lang="nl-NL" dirty="0"/>
              <a:t> case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Lady Slipper Orchids are in the </a:t>
            </a:r>
            <a:r>
              <a:rPr lang="en-US" dirty="0" err="1"/>
              <a:t>Orchidaceae</a:t>
            </a:r>
            <a:r>
              <a:rPr lang="en-US" dirty="0"/>
              <a:t> family and the </a:t>
            </a:r>
            <a:r>
              <a:rPr lang="en-US" dirty="0" err="1"/>
              <a:t>Cypripedioideae</a:t>
            </a:r>
            <a:r>
              <a:rPr lang="en-US" dirty="0"/>
              <a:t> sub-family and are made up of 5 genera:</a:t>
            </a:r>
          </a:p>
          <a:p>
            <a:r>
              <a:rPr lang="en-US" dirty="0"/>
              <a:t>Cypripedium</a:t>
            </a:r>
          </a:p>
          <a:p>
            <a:r>
              <a:rPr lang="en-US" dirty="0" err="1"/>
              <a:t>Paphiopedilum</a:t>
            </a:r>
            <a:endParaRPr lang="en-US" dirty="0"/>
          </a:p>
          <a:p>
            <a:r>
              <a:rPr lang="en-US" dirty="0" err="1"/>
              <a:t>Phragmipedium</a:t>
            </a:r>
            <a:endParaRPr lang="en-US" dirty="0"/>
          </a:p>
          <a:p>
            <a:r>
              <a:rPr lang="en-US" dirty="0" err="1"/>
              <a:t>Selenipedium</a:t>
            </a:r>
            <a:endParaRPr lang="en-US" dirty="0"/>
          </a:p>
          <a:p>
            <a:r>
              <a:rPr lang="en-US" dirty="0" err="1"/>
              <a:t>Mexipedium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A93A-7945-DF4B-9F61-E692557D4A7D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7" name="Image 6" descr="orchid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2108200"/>
            <a:ext cx="3098800" cy="2628900"/>
          </a:xfrm>
          <a:prstGeom prst="rect">
            <a:avLst/>
          </a:prstGeom>
        </p:spPr>
      </p:pic>
      <p:pic>
        <p:nvPicPr>
          <p:cNvPr id="8" name="Image 7" descr="orchid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86200"/>
            <a:ext cx="2373540" cy="22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6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: The </a:t>
            </a:r>
            <a:r>
              <a:rPr lang="fr-FR" dirty="0" err="1"/>
              <a:t>Seq</a:t>
            </a:r>
            <a:r>
              <a:rPr lang="fr-FR" dirty="0"/>
              <a:t> Object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1814387"/>
          </a:xfrm>
        </p:spPr>
        <p:txBody>
          <a:bodyPr/>
          <a:lstStyle/>
          <a:p>
            <a:r>
              <a:rPr lang="en-US" dirty="0"/>
              <a:t>Most of the time when we think about sequences we have in my mind a string of letters like `AGTACACTGGT’. </a:t>
            </a:r>
          </a:p>
          <a:p>
            <a:r>
              <a:rPr lang="en-US" dirty="0"/>
              <a:t>You can create such </a:t>
            </a:r>
            <a:r>
              <a:rPr lang="en-US" dirty="0" err="1"/>
              <a:t>Seq</a:t>
            </a:r>
            <a:r>
              <a:rPr lang="en-US" dirty="0"/>
              <a:t> object with this sequence as follows the “&gt;&gt;&gt;” represents the Python prompt followed by what you would type in</a:t>
            </a:r>
          </a:p>
          <a:p>
            <a:r>
              <a:rPr lang="en-US" dirty="0"/>
              <a:t>DON’T FORGET TO USE =&gt;  </a:t>
            </a: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Bio.Seq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Seq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your 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E28A-D2CD-F44F-A0BB-600E48514626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323195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my_seq = Seq</a:t>
            </a:r>
            <a:r>
              <a:rPr lang="fr-FR" sz="1200" dirty="0"/>
              <a:t>(</a:t>
            </a:r>
            <a:r>
              <a:rPr lang="mr-IN" sz="1200" dirty="0"/>
              <a:t>"AGTACACTGGT”</a:t>
            </a:r>
            <a:r>
              <a:rPr lang="fr-FR" sz="1200" dirty="0"/>
              <a:t>)</a:t>
            </a:r>
            <a:endParaRPr lang="mr-IN" sz="1200" dirty="0"/>
          </a:p>
          <a:p>
            <a:r>
              <a:rPr lang="fr-FR" sz="1200" dirty="0"/>
              <a:t>&gt;&gt;&gt;</a:t>
            </a:r>
            <a:r>
              <a:rPr lang="mr-IN" sz="1200" dirty="0"/>
              <a:t>my_seq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606327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CE4215"/>
                </a:solidFill>
              </a:rPr>
              <a:t>Seq</a:t>
            </a:r>
            <a:r>
              <a:rPr lang="fr-FR" sz="1200" dirty="0">
                <a:solidFill>
                  <a:srgbClr val="CE4215"/>
                </a:solidFill>
              </a:rPr>
              <a:t>(</a:t>
            </a:r>
            <a:r>
              <a:rPr lang="mr-IN" sz="1200" dirty="0">
                <a:solidFill>
                  <a:srgbClr val="CE4215"/>
                </a:solidFill>
              </a:rPr>
              <a:t>ACCAGTGTACT', Alphabet</a:t>
            </a:r>
            <a:r>
              <a:rPr lang="fr-FR" sz="1200" dirty="0">
                <a:solidFill>
                  <a:srgbClr val="CE4215"/>
                </a:solidFill>
              </a:rPr>
              <a:t>())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582491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my_seq.reverse_complement</a:t>
            </a:r>
            <a:r>
              <a:rPr lang="fr-FR" sz="1200" dirty="0"/>
              <a:t>()</a:t>
            </a:r>
            <a:endParaRPr lang="mr-IN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55676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CE4215"/>
                </a:solidFill>
              </a:rPr>
              <a:t>Seq</a:t>
            </a:r>
            <a:r>
              <a:rPr lang="fr-FR" sz="1200" dirty="0">
                <a:solidFill>
                  <a:srgbClr val="CE4215"/>
                </a:solidFill>
              </a:rPr>
              <a:t>(</a:t>
            </a:r>
            <a:r>
              <a:rPr lang="mr-IN" sz="1200" dirty="0">
                <a:solidFill>
                  <a:srgbClr val="CE4215"/>
                </a:solidFill>
              </a:rPr>
              <a:t>TCATGTGACCA', Alphabe</a:t>
            </a:r>
            <a:r>
              <a:rPr lang="fr-FR" sz="1200" dirty="0" err="1">
                <a:solidFill>
                  <a:srgbClr val="CE4215"/>
                </a:solidFill>
              </a:rPr>
              <a:t>t</a:t>
            </a:r>
            <a:r>
              <a:rPr lang="fr-FR" sz="1200" dirty="0">
                <a:solidFill>
                  <a:srgbClr val="CE4215"/>
                </a:solidFill>
              </a:rPr>
              <a:t>())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29386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my_seq.complement</a:t>
            </a:r>
            <a:r>
              <a:rPr lang="fr-FR" sz="1200" dirty="0"/>
              <a:t>()</a:t>
            </a:r>
            <a:endParaRPr lang="mr-IN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00" y="504279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CE4215"/>
                </a:solidFill>
              </a:rPr>
              <a:t>Alphabet</a:t>
            </a:r>
            <a:r>
              <a:rPr lang="fr-FR" sz="1200" dirty="0">
                <a:solidFill>
                  <a:srgbClr val="CE4215"/>
                </a:solidFill>
              </a:rPr>
              <a:t>()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9400" y="480305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my_seq.alphabet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9400" y="433344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CE4215"/>
                </a:solidFill>
              </a:rPr>
              <a:t>AGTACACTGGT</a:t>
            </a:r>
            <a:endParaRPr lang="mr-IN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406466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 print</a:t>
            </a:r>
            <a:r>
              <a:rPr lang="fr-FR" sz="1200" dirty="0"/>
              <a:t>(</a:t>
            </a:r>
            <a:r>
              <a:rPr lang="mr-IN" sz="1200" dirty="0"/>
              <a:t>my_seq</a:t>
            </a:r>
            <a:r>
              <a:rPr lang="fr-FR" sz="1200" dirty="0"/>
              <a:t>)</a:t>
            </a:r>
            <a:endParaRPr lang="mr-IN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37891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chemeClr val="accent6">
                    <a:lumMod val="75000"/>
                  </a:schemeClr>
                </a:solidFill>
              </a:rPr>
              <a:t>Seq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mr-IN" sz="1200" dirty="0">
                <a:solidFill>
                  <a:schemeClr val="accent6">
                    <a:lumMod val="75000"/>
                  </a:schemeClr>
                </a:solidFill>
              </a:rPr>
              <a:t>AGTACACTGGT', Alphabet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())</a:t>
            </a:r>
            <a:endParaRPr lang="mr-IN" sz="1200" dirty="0"/>
          </a:p>
        </p:txBody>
      </p:sp>
    </p:spTree>
    <p:extLst>
      <p:ext uri="{BB962C8B-B14F-4D97-AF65-F5344CB8AC3E}">
        <p14:creationId xmlns:p14="http://schemas.microsoft.com/office/powerpoint/2010/main" val="34425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Sequences</a:t>
            </a:r>
            <a:r>
              <a:rPr lang="fr-FR" dirty="0"/>
              <a:t> et Alphabet: IUPAC Alphabet for </a:t>
            </a:r>
            <a:r>
              <a:rPr lang="en-US" dirty="0"/>
              <a:t>DNA, RNA and proteins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alphabets for Biopython are defined in the </a:t>
            </a:r>
            <a:r>
              <a:rPr lang="en-US" dirty="0" err="1"/>
              <a:t>Bio.Alphabet</a:t>
            </a:r>
            <a:r>
              <a:rPr lang="en-US" dirty="0"/>
              <a:t> module.</a:t>
            </a:r>
          </a:p>
          <a:p>
            <a:r>
              <a:rPr lang="en-US" dirty="0"/>
              <a:t>IUPAC (</a:t>
            </a:r>
            <a:r>
              <a:rPr lang="en-US" dirty="0">
                <a:hlinkClick r:id="rId2"/>
              </a:rPr>
              <a:t>http://www.chem.qmw.ac.uk/iupac/</a:t>
            </a:r>
            <a:r>
              <a:rPr lang="en-US" dirty="0"/>
              <a:t>): </a:t>
            </a:r>
            <a:r>
              <a:rPr lang="pt-BR" dirty="0" err="1"/>
              <a:t>Bio.Alphabet.IUPAC</a:t>
            </a:r>
            <a:endParaRPr lang="pt-BR" dirty="0"/>
          </a:p>
          <a:p>
            <a:pPr lvl="1"/>
            <a:r>
              <a:rPr lang="en-US" sz="1600" dirty="0"/>
              <a:t>Basic </a:t>
            </a:r>
            <a:r>
              <a:rPr lang="en-US" sz="1600" dirty="0" err="1"/>
              <a:t>IUPACProtein</a:t>
            </a:r>
            <a:r>
              <a:rPr lang="en-US" sz="1600" dirty="0"/>
              <a:t> class</a:t>
            </a:r>
          </a:p>
          <a:p>
            <a:pPr lvl="1"/>
            <a:r>
              <a:rPr lang="en-US" sz="1600" dirty="0"/>
              <a:t>Additional </a:t>
            </a:r>
            <a:r>
              <a:rPr lang="en-US" sz="1600" dirty="0" err="1"/>
              <a:t>ExtendedIUPACProtein</a:t>
            </a:r>
            <a:r>
              <a:rPr lang="en-US" sz="1600" dirty="0"/>
              <a:t> class with </a:t>
            </a:r>
            <a:r>
              <a:rPr lang="fr-FR" sz="1600" dirty="0"/>
              <a:t>A</a:t>
            </a:r>
            <a:r>
              <a:rPr lang="en-US" sz="1600" dirty="0" err="1"/>
              <a:t>dditional</a:t>
            </a:r>
            <a:r>
              <a:rPr lang="en-US" sz="1600" dirty="0"/>
              <a:t> elements:</a:t>
            </a:r>
          </a:p>
          <a:p>
            <a:pPr lvl="2"/>
            <a:r>
              <a:rPr lang="en-US" sz="1400" dirty="0"/>
              <a:t>"U" (or "Sec" for </a:t>
            </a:r>
            <a:r>
              <a:rPr lang="en-US" sz="1400" dirty="0" err="1"/>
              <a:t>selenocysteine</a:t>
            </a:r>
            <a:r>
              <a:rPr lang="en-US" sz="1400" dirty="0"/>
              <a:t>) </a:t>
            </a:r>
          </a:p>
          <a:p>
            <a:pPr lvl="2"/>
            <a:r>
              <a:rPr lang="en-US" sz="1400" dirty="0"/>
              <a:t>"O" (or "</a:t>
            </a:r>
            <a:r>
              <a:rPr lang="en-US" sz="1400" dirty="0" err="1"/>
              <a:t>Pyl</a:t>
            </a:r>
            <a:r>
              <a:rPr lang="en-US" sz="1400" dirty="0"/>
              <a:t>" for </a:t>
            </a:r>
            <a:r>
              <a:rPr lang="en-US" sz="1400" dirty="0" err="1"/>
              <a:t>pyrrolysine</a:t>
            </a:r>
            <a:r>
              <a:rPr lang="en-US" sz="1400" dirty="0"/>
              <a:t>)</a:t>
            </a:r>
          </a:p>
          <a:p>
            <a:pPr lvl="1"/>
            <a:r>
              <a:rPr lang="en-US" sz="1600" dirty="0"/>
              <a:t>Plus the ambiguous symbols:</a:t>
            </a:r>
          </a:p>
          <a:p>
            <a:pPr lvl="2"/>
            <a:r>
              <a:rPr lang="en-US" sz="1400" dirty="0"/>
              <a:t>"B" (or "</a:t>
            </a:r>
            <a:r>
              <a:rPr lang="en-US" sz="1400" dirty="0" err="1"/>
              <a:t>Asx</a:t>
            </a:r>
            <a:r>
              <a:rPr lang="en-US" sz="1400" dirty="0"/>
              <a:t>" for asparagine or aspartic acid)</a:t>
            </a:r>
          </a:p>
          <a:p>
            <a:pPr lvl="2"/>
            <a:r>
              <a:rPr lang="en-US" sz="1400" dirty="0"/>
              <a:t>"Z" (or "</a:t>
            </a:r>
            <a:r>
              <a:rPr lang="en-US" sz="1400" dirty="0" err="1"/>
              <a:t>Glx</a:t>
            </a:r>
            <a:r>
              <a:rPr lang="en-US" sz="1400" dirty="0"/>
              <a:t>" for glutamine or glutamic acid)</a:t>
            </a:r>
          </a:p>
          <a:p>
            <a:pPr lvl="2"/>
            <a:r>
              <a:rPr lang="en-US" sz="1400" dirty="0"/>
              <a:t>"J" (or "</a:t>
            </a:r>
            <a:r>
              <a:rPr lang="en-US" sz="1400" dirty="0" err="1"/>
              <a:t>Xle</a:t>
            </a:r>
            <a:r>
              <a:rPr lang="en-US" sz="1400" dirty="0"/>
              <a:t>” for </a:t>
            </a:r>
            <a:r>
              <a:rPr lang="en-US" sz="1400" dirty="0" err="1"/>
              <a:t>leucine</a:t>
            </a:r>
            <a:r>
              <a:rPr lang="en-US" sz="1400" dirty="0"/>
              <a:t> isoleucine) </a:t>
            </a:r>
          </a:p>
          <a:p>
            <a:pPr lvl="2"/>
            <a:r>
              <a:rPr lang="en-US" sz="1400" dirty="0"/>
              <a:t>"X" (or "Xxx" for an unknown amino acid).</a:t>
            </a:r>
          </a:p>
          <a:p>
            <a:pPr lvl="1"/>
            <a:r>
              <a:rPr lang="it-IT" sz="1600" dirty="0" err="1"/>
              <a:t>IUPACUnambiguousDNA</a:t>
            </a:r>
            <a:r>
              <a:rPr lang="it-IT" sz="1600" dirty="0"/>
              <a:t>,</a:t>
            </a:r>
            <a:r>
              <a:rPr lang="en-US" sz="1600" dirty="0"/>
              <a:t> which provides for just the basic letters</a:t>
            </a:r>
            <a:endParaRPr lang="it-IT" sz="1600" dirty="0"/>
          </a:p>
          <a:p>
            <a:pPr lvl="1"/>
            <a:r>
              <a:rPr lang="it-IT" sz="1600" dirty="0" err="1"/>
              <a:t>IUPACAmbiguousDNA</a:t>
            </a:r>
            <a:r>
              <a:rPr lang="it-IT" sz="1600" dirty="0"/>
              <a:t>, </a:t>
            </a:r>
            <a:r>
              <a:rPr lang="en-US" sz="1600" dirty="0"/>
              <a:t>which provides for ambiguity letters for every possible situation</a:t>
            </a:r>
            <a:endParaRPr lang="it-IT" sz="1600" dirty="0"/>
          </a:p>
          <a:p>
            <a:pPr lvl="1"/>
            <a:r>
              <a:rPr lang="en-US" sz="1600" dirty="0" err="1"/>
              <a:t>ExtendedIUPACDNA</a:t>
            </a:r>
            <a:r>
              <a:rPr lang="en-US" sz="1600" dirty="0"/>
              <a:t>, which allows letters for </a:t>
            </a:r>
            <a:r>
              <a:rPr lang="en-US" sz="1600" dirty="0" err="1"/>
              <a:t>modifiedbase</a:t>
            </a:r>
            <a:endParaRPr lang="en-US" sz="1600" dirty="0"/>
          </a:p>
          <a:p>
            <a:pPr lvl="1"/>
            <a:endParaRPr lang="it-IT" sz="1600" dirty="0"/>
          </a:p>
          <a:p>
            <a:pPr lvl="1"/>
            <a:endParaRPr lang="it-IT" sz="1600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E1B-3D66-5E48-B45C-4460F9197AEE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0687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28985</TotalTime>
  <Words>4698</Words>
  <Application>Microsoft Macintosh PowerPoint</Application>
  <PresentationFormat>Affichage à l'écran (4:3)</PresentationFormat>
  <Paragraphs>603</Paragraphs>
  <Slides>33</Slides>
  <Notes>21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Arial</vt:lpstr>
      <vt:lpstr>Brix Slab Bold</vt:lpstr>
      <vt:lpstr>Calibri</vt:lpstr>
      <vt:lpstr>Lucida Grande</vt:lpstr>
      <vt:lpstr>Mangal</vt:lpstr>
      <vt:lpstr>Wingdings</vt:lpstr>
      <vt:lpstr>Thème Office</vt:lpstr>
      <vt:lpstr>Présentation PowerPoint</vt:lpstr>
      <vt:lpstr>  Formation CNRS 8 Novembre 2018 Python pour la biologie  </vt:lpstr>
      <vt:lpstr>What is Biopython ?</vt:lpstr>
      <vt:lpstr>Biopython functionalities(1)</vt:lpstr>
      <vt:lpstr>Biopython functionalities(2)</vt:lpstr>
      <vt:lpstr>Les fonctionnalités Biopython (3)</vt:lpstr>
      <vt:lpstr>The Lady Slipper Orchids case </vt:lpstr>
      <vt:lpstr>Working with sequence: The Seq Object</vt:lpstr>
      <vt:lpstr>Sequences et Alphabet: IUPAC Alphabet for DNA, RNA and proteins</vt:lpstr>
      <vt:lpstr>Sequences et Alphabet (2)</vt:lpstr>
      <vt:lpstr>Sequences act like strings (1)</vt:lpstr>
      <vt:lpstr>Sequences act like strings (2)</vt:lpstr>
      <vt:lpstr>Sequences act like strings (3)</vt:lpstr>
      <vt:lpstr>Slicing a sequence</vt:lpstr>
      <vt:lpstr>Turning Seq objects into strings</vt:lpstr>
      <vt:lpstr>Concatenating or adding sequences</vt:lpstr>
      <vt:lpstr>Concatenating or adding sequences (2)</vt:lpstr>
      <vt:lpstr>Changing case</vt:lpstr>
      <vt:lpstr>Nucleotide sequences and (reverse) complements</vt:lpstr>
      <vt:lpstr>Transcription</vt:lpstr>
      <vt:lpstr>Transcription (2)</vt:lpstr>
      <vt:lpstr>Transcription (3) (added in Biopython 1.49)</vt:lpstr>
      <vt:lpstr>Translation</vt:lpstr>
      <vt:lpstr>Translation (2)</vt:lpstr>
      <vt:lpstr>Translation (3)</vt:lpstr>
      <vt:lpstr>Translation Tables</vt:lpstr>
      <vt:lpstr>Translation Tables (2)</vt:lpstr>
      <vt:lpstr>Comparing Seq objects</vt:lpstr>
      <vt:lpstr>Présentation PowerPoint</vt:lpstr>
      <vt:lpstr>MutableSeq objects</vt:lpstr>
      <vt:lpstr>Présentation PowerPoint</vt:lpstr>
      <vt:lpstr>UnknowSeq objects</vt:lpstr>
      <vt:lpstr>Présentation PowerPoint</vt:lpstr>
    </vt:vector>
  </TitlesOfParts>
  <Company>UBx1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Microsoft Office User</cp:lastModifiedBy>
  <cp:revision>306</cp:revision>
  <dcterms:created xsi:type="dcterms:W3CDTF">2013-12-13T12:27:54Z</dcterms:created>
  <dcterms:modified xsi:type="dcterms:W3CDTF">2018-11-08T13:52:09Z</dcterms:modified>
</cp:coreProperties>
</file>