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handoutMasterIdLst>
    <p:handoutMasterId r:id="rId79"/>
  </p:handoutMasterIdLst>
  <p:sldIdLst>
    <p:sldId id="257" r:id="rId2"/>
    <p:sldId id="256" r:id="rId3"/>
    <p:sldId id="366" r:id="rId4"/>
    <p:sldId id="367" r:id="rId5"/>
    <p:sldId id="368" r:id="rId6"/>
    <p:sldId id="369" r:id="rId7"/>
    <p:sldId id="372" r:id="rId8"/>
    <p:sldId id="370" r:id="rId9"/>
    <p:sldId id="387" r:id="rId10"/>
    <p:sldId id="412" r:id="rId11"/>
    <p:sldId id="388" r:id="rId12"/>
    <p:sldId id="413" r:id="rId13"/>
    <p:sldId id="414" r:id="rId14"/>
    <p:sldId id="389" r:id="rId15"/>
    <p:sldId id="390" r:id="rId16"/>
    <p:sldId id="391" r:id="rId17"/>
    <p:sldId id="415" r:id="rId18"/>
    <p:sldId id="416" r:id="rId19"/>
    <p:sldId id="395" r:id="rId20"/>
    <p:sldId id="396" r:id="rId21"/>
    <p:sldId id="417" r:id="rId22"/>
    <p:sldId id="418" r:id="rId23"/>
    <p:sldId id="397" r:id="rId24"/>
    <p:sldId id="419" r:id="rId25"/>
    <p:sldId id="420" r:id="rId26"/>
    <p:sldId id="421" r:id="rId27"/>
    <p:sldId id="422" r:id="rId28"/>
    <p:sldId id="423" r:id="rId29"/>
    <p:sldId id="424" r:id="rId30"/>
    <p:sldId id="425" r:id="rId31"/>
    <p:sldId id="434" r:id="rId32"/>
    <p:sldId id="426" r:id="rId33"/>
    <p:sldId id="464" r:id="rId34"/>
    <p:sldId id="435" r:id="rId35"/>
    <p:sldId id="427" r:id="rId36"/>
    <p:sldId id="436" r:id="rId37"/>
    <p:sldId id="428" r:id="rId38"/>
    <p:sldId id="438" r:id="rId39"/>
    <p:sldId id="439" r:id="rId40"/>
    <p:sldId id="441" r:id="rId41"/>
    <p:sldId id="440" r:id="rId42"/>
    <p:sldId id="442" r:id="rId43"/>
    <p:sldId id="443" r:id="rId44"/>
    <p:sldId id="457" r:id="rId45"/>
    <p:sldId id="456" r:id="rId46"/>
    <p:sldId id="458" r:id="rId47"/>
    <p:sldId id="459" r:id="rId48"/>
    <p:sldId id="460" r:id="rId49"/>
    <p:sldId id="461" r:id="rId50"/>
    <p:sldId id="462" r:id="rId51"/>
    <p:sldId id="463" r:id="rId52"/>
    <p:sldId id="429" r:id="rId53"/>
    <p:sldId id="444" r:id="rId54"/>
    <p:sldId id="445" r:id="rId55"/>
    <p:sldId id="446" r:id="rId56"/>
    <p:sldId id="430" r:id="rId57"/>
    <p:sldId id="431" r:id="rId58"/>
    <p:sldId id="432" r:id="rId59"/>
    <p:sldId id="433" r:id="rId60"/>
    <p:sldId id="373" r:id="rId61"/>
    <p:sldId id="374" r:id="rId62"/>
    <p:sldId id="375" r:id="rId63"/>
    <p:sldId id="383" r:id="rId64"/>
    <p:sldId id="384" r:id="rId65"/>
    <p:sldId id="385" r:id="rId66"/>
    <p:sldId id="386" r:id="rId67"/>
    <p:sldId id="377" r:id="rId68"/>
    <p:sldId id="447" r:id="rId69"/>
    <p:sldId id="448" r:id="rId70"/>
    <p:sldId id="449" r:id="rId71"/>
    <p:sldId id="450" r:id="rId72"/>
    <p:sldId id="451" r:id="rId73"/>
    <p:sldId id="452" r:id="rId74"/>
    <p:sldId id="453" r:id="rId75"/>
    <p:sldId id="454" r:id="rId76"/>
    <p:sldId id="455" r:id="rId7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Introduction" id="{15F6964E-BC74-1A41-81A9-9A9860F1C35D}">
          <p14:sldIdLst>
            <p14:sldId id="366"/>
            <p14:sldId id="367"/>
            <p14:sldId id="368"/>
            <p14:sldId id="369"/>
            <p14:sldId id="372"/>
          </p14:sldIdLst>
        </p14:section>
        <p14:section name="The Seq Object" id="{C2DE3202-5F34-4944-AC52-E02D1E110BD2}">
          <p14:sldIdLst>
            <p14:sldId id="370"/>
          </p14:sldIdLst>
        </p14:section>
        <p14:section name="Sequences et Alphabet" id="{311002FD-6313-EE42-996C-07B2B3A0BB1A}">
          <p14:sldIdLst>
            <p14:sldId id="387"/>
            <p14:sldId id="412"/>
          </p14:sldIdLst>
        </p14:section>
        <p14:section name="Sequences act like strings" id="{E05DD9DB-F700-5E42-B1F7-8028EB2DB786}">
          <p14:sldIdLst>
            <p14:sldId id="388"/>
            <p14:sldId id="413"/>
            <p14:sldId id="414"/>
          </p14:sldIdLst>
        </p14:section>
        <p14:section name="Slicing a sequence" id="{FDB9E7E1-0D61-FA4C-BE8C-BC249EF0A9A5}">
          <p14:sldIdLst>
            <p14:sldId id="389"/>
          </p14:sldIdLst>
        </p14:section>
        <p14:section name="Turning Seq objects into strings" id="{1D43F292-FAC3-514D-8721-3212E52BBFFC}">
          <p14:sldIdLst>
            <p14:sldId id="390"/>
          </p14:sldIdLst>
        </p14:section>
        <p14:section name="Concatenating or adding sequences" id="{6BBDAD8B-B796-CE40-AEA4-F09B324D0431}">
          <p14:sldIdLst>
            <p14:sldId id="391"/>
            <p14:sldId id="415"/>
          </p14:sldIdLst>
        </p14:section>
        <p14:section name="Changing case" id="{73102009-AABD-C24C-809E-568D9FF1E0CF}">
          <p14:sldIdLst>
            <p14:sldId id="416"/>
          </p14:sldIdLst>
        </p14:section>
        <p14:section name="Nucleotide sequences and (reverse) complements" id="{1C67C468-F80E-254F-BA34-B3A4977AF1BE}">
          <p14:sldIdLst>
            <p14:sldId id="395"/>
          </p14:sldIdLst>
        </p14:section>
        <p14:section name="Transcription" id="{002753A9-5A4C-6047-AA92-C87147526CFA}">
          <p14:sldIdLst>
            <p14:sldId id="396"/>
            <p14:sldId id="417"/>
            <p14:sldId id="418"/>
          </p14:sldIdLst>
        </p14:section>
        <p14:section name="Translation" id="{D5E08F0A-6040-0043-959D-3FCF2EE45F50}">
          <p14:sldIdLst>
            <p14:sldId id="397"/>
            <p14:sldId id="419"/>
            <p14:sldId id="420"/>
          </p14:sldIdLst>
        </p14:section>
        <p14:section name="Translation Tables" id="{B801D125-5304-3B4B-A1C6-12AB31BEAB4D}">
          <p14:sldIdLst>
            <p14:sldId id="421"/>
            <p14:sldId id="422"/>
          </p14:sldIdLst>
        </p14:section>
        <p14:section name="Comparing Seq objects" id="{DBE3E5C2-AF0F-8243-993E-90DAB4CF1386}">
          <p14:sldIdLst>
            <p14:sldId id="423"/>
            <p14:sldId id="424"/>
          </p14:sldIdLst>
        </p14:section>
        <p14:section name="MutableSeq objects" id="{3AAB9DF9-CB13-F24B-951C-41C3180E7B1A}">
          <p14:sldIdLst>
            <p14:sldId id="425"/>
            <p14:sldId id="434"/>
          </p14:sldIdLst>
        </p14:section>
        <p14:section name="UnknownSeq objects" id="{69B925E0-7942-5E4E-BCF5-5409DBA9FD71}">
          <p14:sldIdLst>
            <p14:sldId id="426"/>
          </p14:sldIdLst>
        </p14:section>
        <p14:section name="TP - Seq Object" id="{27D705DC-007E-3946-98D5-A38E8A1F13F7}">
          <p14:sldIdLst>
            <p14:sldId id="464"/>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 id="445"/>
            <p14:sldId id="446"/>
          </p14:sldIdLst>
        </p14:section>
        <p14:section name="Comparison" id="{08209E4C-3486-AA48-8F53-4869D9354FAE}">
          <p14:sldIdLst>
            <p14:sldId id="430"/>
          </p14:sldIdLst>
        </p14:section>
        <p14:section name="References" id="{5A3D6D62-D35B-DA4A-BBD6-03A8CFE97CFB}">
          <p14:sldIdLst>
            <p14:sldId id="431"/>
          </p14:sldIdLst>
        </p14:section>
        <p14:section name="The format method" id="{D3241173-21F4-1A40-A588-374A142F654F}">
          <p14:sldIdLst>
            <p14:sldId id="432"/>
          </p14:sldIdLst>
        </p14:section>
        <p14:section name="Sequence Input/Output" id="{7DA80375-AA07-FE4F-9737-33786933E7C5}">
          <p14:sldIdLst>
            <p14:sldId id="433"/>
          </p14:sldIdLst>
        </p14:section>
        <p14:section name="Parsing or reading sequences" id="{7B93112A-D16A-5742-A059-8C7BD62BF0C9}">
          <p14:sldIdLst/>
        </p14:section>
        <p14:section name="reading sequence files" id="{617D847A-8D82-244B-A550-6753AFFC1964}">
          <p14:sldIdLst>
            <p14:sldId id="373"/>
            <p14:sldId id="374"/>
            <p14:sldId id="375"/>
          </p14:sldIdLst>
        </p14:section>
        <p14:section name="Iterating over the records in a sequence file" id="{DD07B770-818B-144B-8F7F-FB5B481F1BE3}">
          <p14:sldIdLst>
            <p14:sldId id="383"/>
          </p14:sldIdLst>
        </p14:section>
        <p14:section name="Getting a list of the records in a sequence file" id="{8C9C01DF-17ED-DF4C-B104-ABBDFB0AEE7B}">
          <p14:sldIdLst>
            <p14:sldId id="384"/>
          </p14:sldIdLst>
        </p14:section>
        <p14:section name="Extracting data" id="{23B4E1FB-B633-D64F-B419-5B7B69DD8FE9}">
          <p14:sldIdLst>
            <p14:sldId id="385"/>
            <p14:sldId id="386"/>
            <p14:sldId id="377"/>
          </p14:sldIdLst>
        </p14:section>
        <p14:section name="Parsing sequences from compressed files" id="{52ACF61C-42D2-E24A-B499-E9832D29F75F}">
          <p14:sldIdLst>
            <p14:sldId id="447"/>
          </p14:sldIdLst>
        </p14:section>
        <p14:section name="Parsing sequences from the net" id="{14F4644E-9313-EE42-BCB5-D29B53BD58B9}">
          <p14:sldIdLst>
            <p14:sldId id="448"/>
          </p14:sldIdLst>
        </p14:section>
        <p14:section name=" Parsing SwissProt sequences from the net" id="{D7E0BA25-7EAB-AA4E-B9CE-3BC96523E84F}">
          <p14:sldIdLst>
            <p14:sldId id="449"/>
          </p14:sldIdLst>
        </p14:section>
        <p14:section name="Sequence files as Dictionaries" id="{883FE811-F81E-854E-ACE2-EF53752F4D59}">
          <p14:sldIdLst>
            <p14:sldId id="450"/>
          </p14:sldIdLst>
        </p14:section>
        <p14:section name="Sequence files as Dictionaries - In memory" id="{8A61E0FB-62BD-194E-8965-6A76F24CEC80}">
          <p14:sldIdLst>
            <p14:sldId id="451"/>
          </p14:sldIdLst>
        </p14:section>
        <p14:section name=" Sequence files as Dictionaries - Indexed les" id="{1C40D418-95CC-F74D-BB78-A8B8138A7AC6}">
          <p14:sldIdLst>
            <p14:sldId id="452"/>
          </p14:sldIdLst>
        </p14:section>
        <p14:section name=" Sequence files as Dictionaries - Database indexed les" id="{C0F96960-1AD9-F24A-991E-67BBFEC5E3EF}">
          <p14:sldIdLst>
            <p14:sldId id="453"/>
          </p14:sldIdLst>
        </p14:section>
        <p14:section name=" Indexing compressed files" id="{1E76C9BD-8FC8-CD48-8DA0-4B742856FD66}">
          <p14:sldIdLst>
            <p14:sldId id="454"/>
          </p14:sldIdLst>
        </p14:section>
        <p14:section name="Writing Sequence Files" id="{46ED8698-E080-704E-843B-5F84FE99BAD7}">
          <p14:sldIdLst>
            <p14:sldId id="4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95406" autoAdjust="0"/>
  </p:normalViewPr>
  <p:slideViewPr>
    <p:cSldViewPr snapToGrid="0" snapToObjects="1">
      <p:cViewPr varScale="1">
        <p:scale>
          <a:sx n="125" d="100"/>
          <a:sy n="125" d="100"/>
        </p:scale>
        <p:origin x="14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08/11/2018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‹N°›</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08/11/2018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‹N°›</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Cpte élève:</a:t>
            </a:r>
            <a:r>
              <a:rPr lang="fr-FR" baseline="0" dirty="0"/>
              <a:t> </a:t>
            </a:r>
            <a:r>
              <a:rPr lang="fr-FR" baseline="0" dirty="0" err="1"/>
              <a:t>padawan</a:t>
            </a:r>
            <a:endParaRPr lang="fr-FR" dirty="0"/>
          </a:p>
          <a:p>
            <a:r>
              <a:rPr lang="fr-FR" dirty="0"/>
              <a:t>Mot de passe:</a:t>
            </a:r>
            <a:r>
              <a:rPr lang="fr-FR" baseline="0" dirty="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a:solidFill>
                  <a:schemeClr val="tx1"/>
                </a:solidFill>
                <a:effectLst/>
                <a:latin typeface="Arial"/>
                <a:ea typeface="+mn-ea"/>
                <a:cs typeface="Arial"/>
              </a:rPr>
              <a:t>&gt;&gt;&gt; dna_seq.lower()</a:t>
            </a:r>
          </a:p>
          <a:p>
            <a:r>
              <a:rPr lang="mr-IN" sz="1200" kern="1200" dirty="0">
                <a:solidFill>
                  <a:schemeClr val="tx1"/>
                </a:solidFill>
                <a:effectLst/>
                <a:latin typeface="Arial"/>
                <a:ea typeface="+mn-ea"/>
                <a:cs typeface="Arial"/>
              </a:rPr>
              <a:t>Seq('acgt', DNAAlphabet())</a:t>
            </a: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237545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19</a:t>
            </a:fld>
            <a:endParaRPr lang="fr-FR"/>
          </a:p>
        </p:txBody>
      </p:sp>
    </p:spTree>
    <p:extLst>
      <p:ext uri="{BB962C8B-B14F-4D97-AF65-F5344CB8AC3E}">
        <p14:creationId xmlns:p14="http://schemas.microsoft.com/office/powerpoint/2010/main" val="27371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385393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pt-BR" sz="1200" kern="1200" dirty="0" err="1">
                <a:solidFill>
                  <a:schemeClr val="tx1"/>
                </a:solidFill>
                <a:effectLst/>
                <a:latin typeface="+mn-lt"/>
                <a:ea typeface="+mn-ea"/>
                <a:cs typeface="+mn-cs"/>
              </a:rPr>
              <a:t>Seq</a:t>
            </a:r>
            <a:r>
              <a:rPr lang="pt-BR" sz="1200" kern="1200" dirty="0">
                <a:solidFill>
                  <a:schemeClr val="tx1"/>
                </a:solidFill>
                <a:effectLst/>
                <a:latin typeface="+mn-lt"/>
                <a:ea typeface="+mn-ea"/>
                <a:cs typeface="+mn-cs"/>
              </a:rPr>
              <a:t>(‘CTATCGGGCACCCTTTCAGCGGCCCATTACAATGGCCAT’, </a:t>
            </a:r>
            <a:r>
              <a:rPr lang="pt-BR" sz="1200" kern="1200" dirty="0" err="1">
                <a:solidFill>
                  <a:schemeClr val="tx1"/>
                </a:solidFill>
                <a:effectLst/>
                <a:latin typeface="+mn-lt"/>
                <a:ea typeface="+mn-ea"/>
                <a:cs typeface="+mn-cs"/>
              </a:rPr>
              <a:t>IUPACUnambiguousDNA</a:t>
            </a:r>
            <a:r>
              <a:rPr lang="pt-BR" sz="1200" kern="1200" dirty="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39206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&gt;&gt;&gt; from </a:t>
            </a:r>
            <a:r>
              <a:rPr lang="en-US" sz="1200" kern="1200" dirty="0" err="1">
                <a:solidFill>
                  <a:schemeClr val="tx1"/>
                </a:solidFill>
                <a:effectLst/>
                <a:latin typeface="+mn-lt"/>
                <a:ea typeface="+mn-ea"/>
                <a:cs typeface="+mn-cs"/>
              </a:rPr>
              <a:t>Bio.Seq</a:t>
            </a: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Seq</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&gt;&gt;&gt; from </a:t>
            </a:r>
            <a:r>
              <a:rPr lang="en-US" sz="1200" kern="1200" dirty="0" err="1">
                <a:solidFill>
                  <a:schemeClr val="tx1"/>
                </a:solidFill>
                <a:effectLst/>
                <a:latin typeface="+mn-lt"/>
                <a:ea typeface="+mn-ea"/>
                <a:cs typeface="+mn-cs"/>
              </a:rPr>
              <a:t>Bio.Alphabet</a:t>
            </a:r>
            <a:r>
              <a:rPr lang="en-US" sz="1200" kern="1200" dirty="0">
                <a:solidFill>
                  <a:schemeClr val="tx1"/>
                </a:solidFill>
                <a:effectLst/>
                <a:latin typeface="+mn-lt"/>
                <a:ea typeface="+mn-ea"/>
                <a:cs typeface="+mn-cs"/>
              </a:rPr>
              <a:t> import IUPAC</a:t>
            </a:r>
          </a:p>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messenger_rna</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Seq</a:t>
            </a:r>
            <a:r>
              <a:rPr lang="en-US" sz="1200" kern="1200" dirty="0">
                <a:solidFill>
                  <a:schemeClr val="tx1"/>
                </a:solidFill>
                <a:effectLst/>
                <a:latin typeface="+mn-lt"/>
                <a:ea typeface="+mn-ea"/>
                <a:cs typeface="+mn-cs"/>
              </a:rPr>
              <a:t>("AUGGCCAUUGUAAUGGGCCGCUGAAAGGGUGCCCGAUAG", </a:t>
            </a:r>
            <a:r>
              <a:rPr lang="en-US" sz="1200" kern="1200" dirty="0" err="1">
                <a:solidFill>
                  <a:schemeClr val="tx1"/>
                </a:solidFill>
                <a:effectLst/>
                <a:latin typeface="+mn-lt"/>
                <a:ea typeface="+mn-ea"/>
                <a:cs typeface="+mn-cs"/>
              </a:rPr>
              <a:t>IUPAC.unambiguous_rna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messenger_rna</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2172209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also translate directly from the coding strand DNA sequence: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23</a:t>
            </a:fld>
            <a:endParaRPr lang="fr-FR"/>
          </a:p>
        </p:txBody>
      </p:sp>
    </p:spTree>
    <p:extLst>
      <p:ext uri="{BB962C8B-B14F-4D97-AF65-F5344CB8AC3E}">
        <p14:creationId xmlns:p14="http://schemas.microsoft.com/office/powerpoint/2010/main" val="134546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translate the nucleotides up to the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in frame stop codon, and then stop (as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happens in nature)</a:t>
            </a: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24</a:t>
            </a:fld>
            <a:endParaRPr lang="fr-FR"/>
          </a:p>
        </p:txBody>
      </p:sp>
    </p:spTree>
    <p:extLst>
      <p:ext uri="{BB962C8B-B14F-4D97-AF65-F5344CB8AC3E}">
        <p14:creationId xmlns:p14="http://schemas.microsoft.com/office/powerpoint/2010/main" val="235827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This happens a lot in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bacteria,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example, the gene </a:t>
            </a:r>
            <a:r>
              <a:rPr lang="en-US" sz="1200" kern="1200" dirty="0" err="1">
                <a:solidFill>
                  <a:schemeClr val="tx1"/>
                </a:solidFill>
                <a:effectLst/>
                <a:latin typeface="+mn-lt"/>
                <a:ea typeface="+mn-ea"/>
                <a:cs typeface="+mn-cs"/>
              </a:rPr>
              <a:t>yaaX</a:t>
            </a:r>
            <a:r>
              <a:rPr lang="en-US" sz="1200" kern="1200" dirty="0">
                <a:solidFill>
                  <a:schemeClr val="tx1"/>
                </a:solidFill>
                <a:effectLst/>
                <a:latin typeface="+mn-lt"/>
                <a:ea typeface="+mn-ea"/>
                <a:cs typeface="+mn-cs"/>
              </a:rPr>
              <a:t> in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 coli</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K12:</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324848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de-DE" sz="1200" kern="1200" dirty="0">
                <a:solidFill>
                  <a:schemeClr val="tx1"/>
                </a:solidFill>
                <a:latin typeface="+mn-lt"/>
                <a:ea typeface="+mn-ea"/>
                <a:cs typeface="+mn-cs"/>
              </a:rPr>
              <a:t>Table 1 Standard, SGC0</a:t>
            </a:r>
          </a:p>
          <a:p>
            <a:endParaRPr lang="fr-FR" sz="1200" kern="1200" dirty="0">
              <a:solidFill>
                <a:schemeClr val="tx1"/>
              </a:solidFill>
              <a:latin typeface="+mn-lt"/>
              <a:ea typeface="+mn-ea"/>
              <a:cs typeface="+mn-cs"/>
            </a:endParaRPr>
          </a:p>
          <a:p>
            <a:r>
              <a:rPr lang="de-DE" sz="1200" kern="1200" dirty="0">
                <a:solidFill>
                  <a:schemeClr val="tx1"/>
                </a:solidFill>
                <a:latin typeface="+mn-lt"/>
                <a:ea typeface="+mn-ea"/>
                <a:cs typeface="+mn-cs"/>
              </a:rPr>
              <a:t>  |  T      |  C      |  A      |  G      |</a:t>
            </a:r>
          </a:p>
          <a:p>
            <a:r>
              <a:rPr lang="mr-IN" sz="1200" kern="1200" dirty="0">
                <a:solidFill>
                  <a:schemeClr val="tx1"/>
                </a:solidFill>
                <a:latin typeface="+mn-lt"/>
                <a:ea typeface="+mn-ea"/>
                <a:cs typeface="+mn-cs"/>
              </a:rPr>
              <a:t>--+---------+---------+---------+---------+--</a:t>
            </a:r>
          </a:p>
          <a:p>
            <a:r>
              <a:rPr lang="hr-HR" sz="1200" kern="1200" dirty="0">
                <a:solidFill>
                  <a:schemeClr val="tx1"/>
                </a:solidFill>
                <a:latin typeface="+mn-lt"/>
                <a:ea typeface="+mn-ea"/>
                <a:cs typeface="+mn-cs"/>
              </a:rPr>
              <a:t>T | TTT F   | TCT S   | TAT Y   | TGT C   | T</a:t>
            </a:r>
          </a:p>
          <a:p>
            <a:r>
              <a:rPr lang="hr-HR" sz="1200" kern="1200" dirty="0">
                <a:solidFill>
                  <a:schemeClr val="tx1"/>
                </a:solidFill>
                <a:latin typeface="+mn-lt"/>
                <a:ea typeface="+mn-ea"/>
                <a:cs typeface="+mn-cs"/>
              </a:rPr>
              <a:t>T | TTC F   | TCC S   | TAC Y   | TGC C   | C</a:t>
            </a:r>
          </a:p>
          <a:p>
            <a:r>
              <a:rPr lang="hr-HR" sz="1200" kern="1200" dirty="0">
                <a:solidFill>
                  <a:schemeClr val="tx1"/>
                </a:solidFill>
                <a:latin typeface="+mn-lt"/>
                <a:ea typeface="+mn-ea"/>
                <a:cs typeface="+mn-cs"/>
              </a:rPr>
              <a:t>T | TTA L   | TCA S   | TAA Stop| TGA Stop| A</a:t>
            </a:r>
          </a:p>
          <a:p>
            <a:r>
              <a:rPr lang="hr-HR" sz="1200" kern="1200" dirty="0">
                <a:solidFill>
                  <a:schemeClr val="tx1"/>
                </a:solidFill>
                <a:latin typeface="+mn-lt"/>
                <a:ea typeface="+mn-ea"/>
                <a:cs typeface="+mn-cs"/>
              </a:rPr>
              <a:t>T | TTG L(s)| TCG S   | TAG Stop| TGG W   | G</a:t>
            </a:r>
          </a:p>
          <a:p>
            <a:r>
              <a:rPr lang="mr-IN" sz="1200" kern="1200" dirty="0">
                <a:solidFill>
                  <a:schemeClr val="tx1"/>
                </a:solidFill>
                <a:latin typeface="+mn-lt"/>
                <a:ea typeface="+mn-ea"/>
                <a:cs typeface="+mn-cs"/>
              </a:rPr>
              <a:t>--+---------+---------+---------+---------+--</a:t>
            </a:r>
          </a:p>
          <a:p>
            <a:r>
              <a:rPr lang="hr-HR" sz="1200" kern="1200" dirty="0">
                <a:solidFill>
                  <a:schemeClr val="tx1"/>
                </a:solidFill>
                <a:latin typeface="+mn-lt"/>
                <a:ea typeface="+mn-ea"/>
                <a:cs typeface="+mn-cs"/>
              </a:rPr>
              <a:t>C | CTT L   | CCT P   | CAT H   | CGT R   | T</a:t>
            </a:r>
          </a:p>
          <a:p>
            <a:r>
              <a:rPr lang="hr-HR" sz="1200" kern="1200" dirty="0">
                <a:solidFill>
                  <a:schemeClr val="tx1"/>
                </a:solidFill>
                <a:latin typeface="+mn-lt"/>
                <a:ea typeface="+mn-ea"/>
                <a:cs typeface="+mn-cs"/>
              </a:rPr>
              <a:t>C | CTC L   | CCC P   | CAC H   | CGC R   | C</a:t>
            </a:r>
          </a:p>
          <a:p>
            <a:r>
              <a:rPr lang="hr-HR" sz="1200" kern="1200" dirty="0">
                <a:solidFill>
                  <a:schemeClr val="tx1"/>
                </a:solidFill>
                <a:latin typeface="+mn-lt"/>
                <a:ea typeface="+mn-ea"/>
                <a:cs typeface="+mn-cs"/>
              </a:rPr>
              <a:t>C | CTA L   | CCA P   | CAA Q   | CGA R   | A</a:t>
            </a:r>
          </a:p>
          <a:p>
            <a:r>
              <a:rPr lang="hr-HR" sz="1200" kern="1200" dirty="0">
                <a:solidFill>
                  <a:schemeClr val="tx1"/>
                </a:solidFill>
                <a:latin typeface="+mn-lt"/>
                <a:ea typeface="+mn-ea"/>
                <a:cs typeface="+mn-cs"/>
              </a:rPr>
              <a:t>C | CTG L(s)| CCG P   | CAG Q   | CGG R   | G</a:t>
            </a:r>
          </a:p>
          <a:p>
            <a:r>
              <a:rPr lang="mr-IN" sz="1200" kern="1200" dirty="0">
                <a:solidFill>
                  <a:schemeClr val="tx1"/>
                </a:solidFill>
                <a:latin typeface="+mn-lt"/>
                <a:ea typeface="+mn-ea"/>
                <a:cs typeface="+mn-cs"/>
              </a:rPr>
              <a:t>--+---------+---------+---------+---------+--</a:t>
            </a:r>
          </a:p>
          <a:p>
            <a:r>
              <a:rPr lang="hr-HR" sz="1200" kern="1200" dirty="0">
                <a:solidFill>
                  <a:schemeClr val="tx1"/>
                </a:solidFill>
                <a:latin typeface="+mn-lt"/>
                <a:ea typeface="+mn-ea"/>
                <a:cs typeface="+mn-cs"/>
              </a:rPr>
              <a:t>A | ATT I   | ACT T   | AAT N   | AGT S   | T</a:t>
            </a:r>
          </a:p>
          <a:p>
            <a:r>
              <a:rPr lang="hr-HR" sz="1200" kern="1200" dirty="0">
                <a:solidFill>
                  <a:schemeClr val="tx1"/>
                </a:solidFill>
                <a:latin typeface="+mn-lt"/>
                <a:ea typeface="+mn-ea"/>
                <a:cs typeface="+mn-cs"/>
              </a:rPr>
              <a:t>A | ATC I   | ACC T   | AAC N   | AGC S   | C</a:t>
            </a:r>
          </a:p>
          <a:p>
            <a:r>
              <a:rPr lang="hr-HR" sz="1200" kern="1200" dirty="0">
                <a:solidFill>
                  <a:schemeClr val="tx1"/>
                </a:solidFill>
                <a:latin typeface="+mn-lt"/>
                <a:ea typeface="+mn-ea"/>
                <a:cs typeface="+mn-cs"/>
              </a:rPr>
              <a:t>A | ATA I   | ACA T   | AAA K   | AGA R   | A</a:t>
            </a:r>
          </a:p>
          <a:p>
            <a:r>
              <a:rPr lang="hr-HR" sz="1200" kern="1200" dirty="0">
                <a:solidFill>
                  <a:schemeClr val="tx1"/>
                </a:solidFill>
                <a:latin typeface="+mn-lt"/>
                <a:ea typeface="+mn-ea"/>
                <a:cs typeface="+mn-cs"/>
              </a:rPr>
              <a:t>A | ATG M(s)| ACG T   | AAG K   | AGG R   | G</a:t>
            </a:r>
          </a:p>
          <a:p>
            <a:r>
              <a:rPr lang="mr-IN" sz="1200" kern="1200" dirty="0">
                <a:solidFill>
                  <a:schemeClr val="tx1"/>
                </a:solidFill>
                <a:latin typeface="+mn-lt"/>
                <a:ea typeface="+mn-ea"/>
                <a:cs typeface="+mn-cs"/>
              </a:rPr>
              <a:t>--+---------+---------+---------+---------+--</a:t>
            </a:r>
          </a:p>
          <a:p>
            <a:r>
              <a:rPr lang="hr-HR" sz="1200" kern="1200" dirty="0">
                <a:solidFill>
                  <a:schemeClr val="tx1"/>
                </a:solidFill>
                <a:latin typeface="+mn-lt"/>
                <a:ea typeface="+mn-ea"/>
                <a:cs typeface="+mn-cs"/>
              </a:rPr>
              <a:t>G | GTT V   | GCT A   | GAT D   | GGT G   | T</a:t>
            </a:r>
          </a:p>
          <a:p>
            <a:r>
              <a:rPr lang="hr-HR" sz="1200" kern="1200" dirty="0">
                <a:solidFill>
                  <a:schemeClr val="tx1"/>
                </a:solidFill>
                <a:latin typeface="+mn-lt"/>
                <a:ea typeface="+mn-ea"/>
                <a:cs typeface="+mn-cs"/>
              </a:rPr>
              <a:t>G | GTC V   | GCC A   | GAC D   | GGC G   | C</a:t>
            </a:r>
          </a:p>
          <a:p>
            <a:r>
              <a:rPr lang="hr-HR" sz="1200" kern="1200" dirty="0">
                <a:solidFill>
                  <a:schemeClr val="tx1"/>
                </a:solidFill>
                <a:latin typeface="+mn-lt"/>
                <a:ea typeface="+mn-ea"/>
                <a:cs typeface="+mn-cs"/>
              </a:rPr>
              <a:t>G | GTA V   | GCA A   | GAA E   | GGA G   | A</a:t>
            </a:r>
          </a:p>
          <a:p>
            <a:r>
              <a:rPr lang="hr-HR" sz="1200" kern="1200" dirty="0">
                <a:solidFill>
                  <a:schemeClr val="tx1"/>
                </a:solidFill>
                <a:latin typeface="+mn-lt"/>
                <a:ea typeface="+mn-ea"/>
                <a:cs typeface="+mn-cs"/>
              </a:rPr>
              <a:t>G | GTG V   | GCG A   | GAG E   | GGG G   | G</a:t>
            </a:r>
          </a:p>
          <a:p>
            <a:r>
              <a:rPr lang="mr-IN" sz="1200" kern="1200" dirty="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26</a:t>
            </a:fld>
            <a:endParaRPr lang="fr-FR"/>
          </a:p>
        </p:txBody>
      </p:sp>
    </p:spTree>
    <p:extLst>
      <p:ext uri="{BB962C8B-B14F-4D97-AF65-F5344CB8AC3E}">
        <p14:creationId xmlns:p14="http://schemas.microsoft.com/office/powerpoint/2010/main" val="3620184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a:solidFill>
                  <a:schemeClr val="tx1"/>
                </a:solidFill>
                <a:effectLst/>
                <a:latin typeface="+mn-lt"/>
                <a:ea typeface="+mn-ea"/>
                <a:cs typeface="+mn-cs"/>
              </a:rPr>
              <a:t>&gt;&gt;&gt; mito_table.stop_codons</a:t>
            </a:r>
          </a:p>
          <a:p>
            <a:r>
              <a:rPr lang="mr-IN" sz="1200" kern="1200" dirty="0">
                <a:solidFill>
                  <a:schemeClr val="tx1"/>
                </a:solidFill>
                <a:effectLst/>
                <a:latin typeface="+mn-lt"/>
                <a:ea typeface="+mn-ea"/>
                <a:cs typeface="+mn-cs"/>
              </a:rPr>
              <a:t>['TAA', 'TAG', 'AGA', 'AGG']</a:t>
            </a:r>
          </a:p>
          <a:p>
            <a:r>
              <a:rPr lang="mr-IN" sz="1200" kern="1200" dirty="0">
                <a:solidFill>
                  <a:schemeClr val="tx1"/>
                </a:solidFill>
                <a:effectLst/>
                <a:latin typeface="+mn-lt"/>
                <a:ea typeface="+mn-ea"/>
                <a:cs typeface="+mn-cs"/>
              </a:rPr>
              <a:t>&gt;&gt;&gt; mito_table.start_codons</a:t>
            </a:r>
          </a:p>
          <a:p>
            <a:r>
              <a:rPr lang="mr-IN" sz="1200" kern="1200" dirty="0">
                <a:solidFill>
                  <a:schemeClr val="tx1"/>
                </a:solidFill>
                <a:effectLst/>
                <a:latin typeface="+mn-lt"/>
                <a:ea typeface="+mn-ea"/>
                <a:cs typeface="+mn-cs"/>
              </a:rPr>
              <a:t>['ATT', 'ATC', 'ATA', 'ATG', 'GTG']</a:t>
            </a:r>
          </a:p>
          <a:p>
            <a:r>
              <a:rPr lang="mr-IN" sz="1200" kern="1200" dirty="0">
                <a:solidFill>
                  <a:schemeClr val="tx1"/>
                </a:solidFill>
                <a:effectLst/>
                <a:latin typeface="+mn-lt"/>
                <a:ea typeface="+mn-ea"/>
                <a:cs typeface="+mn-cs"/>
              </a:rPr>
              <a:t>&gt;&gt;&gt; mito_table.forward_table["ACG"]</a:t>
            </a:r>
          </a:p>
          <a:p>
            <a:r>
              <a:rPr lang="mr-IN" sz="1200" kern="1200" dirty="0">
                <a:solidFill>
                  <a:schemeClr val="tx1"/>
                </a:solidFill>
                <a:effectLst/>
                <a:latin typeface="+mn-lt"/>
                <a:ea typeface="+mn-ea"/>
                <a:cs typeface="+mn-cs"/>
              </a:rPr>
              <a:t>'T'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377224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a:t>
            </a:fld>
            <a:endParaRPr lang="fr-FR"/>
          </a:p>
        </p:txBody>
      </p:sp>
    </p:spTree>
    <p:extLst>
      <p:ext uri="{BB962C8B-B14F-4D97-AF65-F5344CB8AC3E}">
        <p14:creationId xmlns:p14="http://schemas.microsoft.com/office/powerpoint/2010/main" val="2995721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a:solidFill>
                  <a:schemeClr val="tx1"/>
                </a:solidFill>
                <a:effectLst/>
                <a:latin typeface="+mn-lt"/>
                <a:ea typeface="+mn-ea"/>
                <a:cs typeface="+mn-cs"/>
              </a:rPr>
              <a:t>&gt;&gt;&gt; seq1 == seq2</a:t>
            </a:r>
          </a:p>
          <a:p>
            <a:r>
              <a:rPr lang="mr-IN" sz="1200" kern="1200" dirty="0">
                <a:solidFill>
                  <a:schemeClr val="tx1"/>
                </a:solidFill>
                <a:effectLst/>
                <a:latin typeface="+mn-lt"/>
                <a:ea typeface="+mn-ea"/>
                <a:cs typeface="+mn-cs"/>
              </a:rPr>
              <a:t>True</a:t>
            </a:r>
          </a:p>
          <a:p>
            <a:r>
              <a:rPr lang="mr-IN" sz="1200" kern="1200" dirty="0">
                <a:solidFill>
                  <a:schemeClr val="tx1"/>
                </a:solidFill>
                <a:effectLst/>
                <a:latin typeface="+mn-lt"/>
                <a:ea typeface="+mn-ea"/>
                <a:cs typeface="+mn-cs"/>
              </a:rPr>
              <a:t>&gt;&gt;&gt; seq1 == "ACGT"</a:t>
            </a:r>
          </a:p>
          <a:p>
            <a:r>
              <a:rPr lang="mr-IN" sz="1200" kern="1200" dirty="0">
                <a:solidFill>
                  <a:schemeClr val="tx1"/>
                </a:solidFill>
                <a:effectLst/>
                <a:latin typeface="+mn-lt"/>
                <a:ea typeface="+mn-ea"/>
                <a:cs typeface="+mn-cs"/>
              </a:rPr>
              <a:t>True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677025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Observe what happens if you try to edit the sequence:</a:t>
            </a:r>
            <a:endParaRPr lang="en-US" sz="1200" dirty="0">
              <a:latin typeface="Arial"/>
              <a:cs typeface="Arial"/>
            </a:endParaRPr>
          </a:p>
          <a:p>
            <a:r>
              <a:rPr lang="en-US" sz="1200" dirty="0">
                <a:latin typeface="Arial"/>
                <a:cs typeface="Arial"/>
              </a:rPr>
              <a:t>However, you can convert it into a mutable sequence (a</a:t>
            </a:r>
            <a:r>
              <a:rPr lang="en-US" sz="1200" baseline="0" dirty="0">
                <a:latin typeface="Arial"/>
                <a:cs typeface="Arial"/>
              </a:rPr>
              <a:t> </a:t>
            </a:r>
            <a:r>
              <a:rPr lang="en-US" sz="1200" dirty="0" err="1">
                <a:latin typeface="Arial"/>
                <a:cs typeface="Arial"/>
              </a:rPr>
              <a:t>MutableSeq</a:t>
            </a:r>
            <a:r>
              <a:rPr lang="en-US" sz="1200" baseline="0" dirty="0">
                <a:latin typeface="Arial"/>
                <a:cs typeface="Arial"/>
              </a:rPr>
              <a:t> </a:t>
            </a:r>
            <a:r>
              <a:rPr lang="en-US" sz="1200" dirty="0">
                <a:latin typeface="Arial"/>
                <a:cs typeface="Arial"/>
              </a:rPr>
              <a:t>object) and do pretty much anything</a:t>
            </a:r>
            <a:r>
              <a:rPr lang="en-US" sz="1200" baseline="0" dirty="0">
                <a:latin typeface="Arial"/>
                <a:cs typeface="Arial"/>
              </a:rPr>
              <a:t> </a:t>
            </a:r>
            <a:r>
              <a:rPr lang="en-US" sz="1200" dirty="0">
                <a:latin typeface="Arial"/>
                <a:cs typeface="Arial"/>
              </a:rPr>
              <a:t>you want with it: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Alternatively, you can create a </a:t>
            </a:r>
            <a:r>
              <a:rPr lang="en-US" sz="1200" dirty="0" err="1">
                <a:latin typeface="Arial"/>
                <a:cs typeface="Arial"/>
              </a:rPr>
              <a:t>MutableSeq</a:t>
            </a:r>
            <a:r>
              <a:rPr lang="en-US" sz="1200" dirty="0">
                <a:latin typeface="Arial"/>
                <a:cs typeface="Arial"/>
              </a:rPr>
              <a:t> object directly from a string:</a:t>
            </a:r>
          </a:p>
          <a:p>
            <a:endParaRPr lang="en-US" sz="1200" dirty="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525675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automatically assign a more </a:t>
            </a:r>
            <a:r>
              <a:rPr lang="en-US" sz="1200" kern="1200" dirty="0" err="1">
                <a:solidFill>
                  <a:schemeClr val="tx1"/>
                </a:solidFill>
                <a:effectLst/>
                <a:latin typeface="+mn-lt"/>
                <a:ea typeface="+mn-ea"/>
                <a:cs typeface="+mn-cs"/>
              </a:rPr>
              <a:t>specfic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41</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my_location.start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AfterPosition</a:t>
            </a:r>
            <a:r>
              <a:rPr lang="en-US" sz="1200" kern="1200" dirty="0">
                <a:solidFill>
                  <a:schemeClr val="tx1"/>
                </a:solidFill>
                <a:effectLst/>
                <a:latin typeface="+mn-lt"/>
                <a:ea typeface="+mn-ea"/>
                <a:cs typeface="+mn-cs"/>
              </a:rPr>
              <a:t>(5)</a:t>
            </a:r>
          </a:p>
          <a:p>
            <a:r>
              <a:rPr lang="en-US" sz="1200" kern="1200" dirty="0">
                <a:solidFill>
                  <a:schemeClr val="tx1"/>
                </a:solidFill>
                <a:effectLst/>
                <a:latin typeface="+mn-lt"/>
                <a:ea typeface="+mn-ea"/>
                <a:cs typeface="+mn-cs"/>
              </a:rPr>
              <a:t>&gt;&gt;&gt; print(</a:t>
            </a:r>
            <a:r>
              <a:rPr lang="en-US" sz="1200" kern="1200" dirty="0" err="1">
                <a:solidFill>
                  <a:schemeClr val="tx1"/>
                </a:solidFill>
                <a:effectLst/>
                <a:latin typeface="+mn-lt"/>
                <a:ea typeface="+mn-ea"/>
                <a:cs typeface="+mn-cs"/>
              </a:rPr>
              <a:t>my_location.start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&gt;5</a:t>
            </a:r>
          </a:p>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my_location.end</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BetweenPosition</a:t>
            </a:r>
            <a:r>
              <a:rPr lang="en-US" sz="1200" kern="1200" dirty="0">
                <a:solidFill>
                  <a:schemeClr val="tx1"/>
                </a:solidFill>
                <a:effectLst/>
                <a:latin typeface="+mn-lt"/>
                <a:ea typeface="+mn-ea"/>
                <a:cs typeface="+mn-cs"/>
              </a:rPr>
              <a:t>(9, left=8, right=9)</a:t>
            </a:r>
          </a:p>
          <a:p>
            <a:r>
              <a:rPr lang="en-US" sz="1200" kern="1200" dirty="0">
                <a:solidFill>
                  <a:schemeClr val="tx1"/>
                </a:solidFill>
                <a:effectLst/>
                <a:latin typeface="+mn-lt"/>
                <a:ea typeface="+mn-ea"/>
                <a:cs typeface="+mn-cs"/>
              </a:rPr>
              <a:t>&gt;&gt;&gt; print(</a:t>
            </a:r>
            <a:r>
              <a:rPr lang="en-US" sz="1200" kern="1200" dirty="0" err="1">
                <a:solidFill>
                  <a:schemeClr val="tx1"/>
                </a:solidFill>
                <a:effectLst/>
                <a:latin typeface="+mn-lt"/>
                <a:ea typeface="+mn-ea"/>
                <a:cs typeface="+mn-cs"/>
              </a:rPr>
              <a:t>my_location.end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49</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Note that gene and CDS features from </a:t>
            </a:r>
            <a:r>
              <a:rPr lang="en-US" sz="1200" kern="1200" dirty="0" err="1">
                <a:solidFill>
                  <a:schemeClr val="tx1"/>
                </a:solidFill>
                <a:effectLst/>
                <a:latin typeface="+mn-lt"/>
                <a:ea typeface="+mn-ea"/>
                <a:cs typeface="+mn-cs"/>
              </a:rPr>
              <a:t>GenBank</a:t>
            </a:r>
            <a:r>
              <a:rPr lang="en-US" sz="1200" kern="1200" dirty="0">
                <a:solidFill>
                  <a:schemeClr val="tx1"/>
                </a:solidFill>
                <a:effectLst/>
                <a:latin typeface="+mn-lt"/>
                <a:ea typeface="+mn-ea"/>
                <a:cs typeface="+mn-cs"/>
              </a:rPr>
              <a:t> or EMBL les defined with joins are the union of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51</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human readable summary of most of the annotation data for the</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SeqRecord</a:t>
            </a:r>
            <a:endParaRPr lang="en-US"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65</a:t>
            </a:fld>
            <a:endParaRPr lang="fr-FR"/>
          </a:p>
        </p:txBody>
      </p:sp>
    </p:spTree>
    <p:extLst>
      <p:ext uri="{BB962C8B-B14F-4D97-AF65-F5344CB8AC3E}">
        <p14:creationId xmlns:p14="http://schemas.microsoft.com/office/powerpoint/2010/main" val="41097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specify the alphabet explicitly</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3642690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a:solidFill>
                  <a:schemeClr val="tx1"/>
                </a:solidFill>
                <a:effectLst/>
                <a:latin typeface="+mn-lt"/>
                <a:ea typeface="+mn-ea"/>
                <a:cs typeface="+mn-cs"/>
              </a:rPr>
              <a:t>&gt;&gt;&gt; print(len(my_seq))</a:t>
            </a: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11</a:t>
            </a:fld>
            <a:endParaRPr lang="fr-FR"/>
          </a:p>
        </p:txBody>
      </p:sp>
    </p:spTree>
    <p:extLst>
      <p:ext uri="{BB962C8B-B14F-4D97-AF65-F5344CB8AC3E}">
        <p14:creationId xmlns:p14="http://schemas.microsoft.com/office/powerpoint/2010/main" val="106577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&gt;&gt;&gt; from </a:t>
            </a:r>
            <a:r>
              <a:rPr lang="en-US" dirty="0" err="1"/>
              <a:t>Bio.Seq</a:t>
            </a:r>
            <a:r>
              <a:rPr lang="en-US" dirty="0"/>
              <a:t> import </a:t>
            </a:r>
            <a:r>
              <a:rPr lang="en-US" dirty="0" err="1"/>
              <a:t>Seq</a:t>
            </a:r>
            <a:endParaRPr lang="en-US" dirty="0"/>
          </a:p>
          <a:p>
            <a:r>
              <a:rPr lang="en-US" dirty="0"/>
              <a:t>&gt;&gt;&gt; from </a:t>
            </a:r>
            <a:r>
              <a:rPr lang="en-US" dirty="0" err="1"/>
              <a:t>Bio.Alphabet</a:t>
            </a:r>
            <a:r>
              <a:rPr lang="en-US" dirty="0"/>
              <a:t> import IUPAC</a:t>
            </a:r>
          </a:p>
          <a:p>
            <a:r>
              <a:rPr lang="en-US" dirty="0"/>
              <a:t>&gt;&gt;&gt; from </a:t>
            </a:r>
            <a:r>
              <a:rPr lang="en-US" dirty="0" err="1"/>
              <a:t>Bio.SeqUtils</a:t>
            </a:r>
            <a:r>
              <a:rPr lang="en-US" dirty="0"/>
              <a:t> import GC</a:t>
            </a:r>
          </a:p>
          <a:p>
            <a:r>
              <a:rPr lang="en-US" dirty="0"/>
              <a:t>&gt;&gt;&gt; </a:t>
            </a:r>
            <a:r>
              <a:rPr lang="en-US" dirty="0" err="1"/>
              <a:t>my_seq</a:t>
            </a:r>
            <a:r>
              <a:rPr lang="en-US" dirty="0"/>
              <a:t> = </a:t>
            </a:r>
            <a:r>
              <a:rPr lang="en-US" dirty="0" err="1"/>
              <a:t>Seq</a:t>
            </a:r>
            <a:r>
              <a:rPr lang="en-US" dirty="0"/>
              <a:t>('GATCGATGGGCCTATATAGGATCGAAAATCGC', </a:t>
            </a:r>
            <a:r>
              <a:rPr lang="en-US" dirty="0" err="1"/>
              <a:t>IUPAC.unambiguous_dna</a:t>
            </a:r>
            <a:r>
              <a:rPr lang="en-US" dirty="0"/>
              <a:t>)</a:t>
            </a:r>
          </a:p>
          <a:p>
            <a:r>
              <a:rPr lang="en-US" dirty="0"/>
              <a:t>&gt;&gt;&gt; GC(</a:t>
            </a:r>
            <a:r>
              <a:rPr lang="en-US" dirty="0" err="1"/>
              <a:t>my_seq</a:t>
            </a:r>
            <a:r>
              <a:rPr lang="en-US" dirty="0"/>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13</a:t>
            </a:fld>
            <a:endParaRPr lang="fr-FR"/>
          </a:p>
        </p:txBody>
      </p:sp>
    </p:spTree>
    <p:extLst>
      <p:ext uri="{BB962C8B-B14F-4D97-AF65-F5344CB8AC3E}">
        <p14:creationId xmlns:p14="http://schemas.microsoft.com/office/powerpoint/2010/main" val="36694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First item is included (i.e. 4 in this case) and the last is excluded (12 in this case)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14</a:t>
            </a:fld>
            <a:endParaRPr lang="fr-FR"/>
          </a:p>
        </p:txBody>
      </p:sp>
    </p:spTree>
    <p:extLst>
      <p:ext uri="{BB962C8B-B14F-4D97-AF65-F5344CB8AC3E}">
        <p14:creationId xmlns:p14="http://schemas.microsoft.com/office/powerpoint/2010/main" val="237545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Also use the</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Seq</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object directly with 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placeholder when using the Python string formatting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 interpolation operator (</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15</a:t>
            </a:fld>
            <a:endParaRPr lang="fr-FR"/>
          </a:p>
        </p:txBody>
      </p:sp>
    </p:spTree>
    <p:extLst>
      <p:ext uri="{BB962C8B-B14F-4D97-AF65-F5344CB8AC3E}">
        <p14:creationId xmlns:p14="http://schemas.microsoft.com/office/powerpoint/2010/main" val="88333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Adding a generic nucleotide sequence to an unambiguous IUPAC DNA sequence, resulting in an ambiguous nucleotide sequence: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16</a:t>
            </a:fld>
            <a:endParaRPr lang="fr-FR"/>
          </a:p>
        </p:txBody>
      </p:sp>
    </p:spTree>
    <p:extLst>
      <p:ext uri="{BB962C8B-B14F-4D97-AF65-F5344CB8AC3E}">
        <p14:creationId xmlns:p14="http://schemas.microsoft.com/office/powerpoint/2010/main" val="413138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dirty="0"/>
              <a:t>Seq('ACGTAACCGGTT', DNAAlphabet())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17</a:t>
            </a:fld>
            <a:endParaRPr lang="fr-FR"/>
          </a:p>
        </p:txBody>
      </p:sp>
    </p:spTree>
    <p:extLst>
      <p:ext uri="{BB962C8B-B14F-4D97-AF65-F5344CB8AC3E}">
        <p14:creationId xmlns:p14="http://schemas.microsoft.com/office/powerpoint/2010/main" val="1394911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Arial"/>
                <a:ea typeface="+mn-ea"/>
                <a:cs typeface="+mn-cs"/>
              </a:rPr>
              <a:t> </a:t>
            </a: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FFFFFF"/>
                </a:solidFill>
                <a:effectLst/>
                <a:uLnTx/>
                <a:uFillTx/>
              </a:rPr>
              <a:t>Cliquez pour modifier le style des sous-titres du masque</a:t>
            </a: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a:t>Cliquez et modifiez le titre</a:t>
            </a:r>
          </a:p>
        </p:txBody>
      </p:sp>
    </p:spTree>
    <p:extLst>
      <p:ext uri="{BB962C8B-B14F-4D97-AF65-F5344CB8AC3E}">
        <p14:creationId xmlns:p14="http://schemas.microsoft.com/office/powerpoint/2010/main" val="31100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 </a:t>
            </a: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 </a:t>
            </a:r>
          </a:p>
        </p:txBody>
      </p:sp>
    </p:spTree>
    <p:extLst>
      <p:ext uri="{BB962C8B-B14F-4D97-AF65-F5344CB8AC3E}">
        <p14:creationId xmlns:p14="http://schemas.microsoft.com/office/powerpoint/2010/main" val="9390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Cinquième niveau</a:t>
            </a: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08/11/2018</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a:solidFill>
                  <a:srgbClr val="009DE0"/>
                </a:solidFill>
              </a:rPr>
              <a:t>Chapitre 2</a:t>
            </a: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pelesequod</a:t>
            </a: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chemeClr val="accent1"/>
                </a:solidFill>
              </a:rPr>
              <a:t>titre</a:t>
            </a: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rgbClr val="FFFFFF"/>
                </a:solidFill>
              </a:rPr>
              <a:t>titre</a:t>
            </a: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p>
          <a:p>
            <a:pPr>
              <a:buSzPct val="90000"/>
            </a:pPr>
            <a:r>
              <a:rPr lang="fr-FR" sz="2400" b="1" baseline="30000" dirty="0"/>
              <a:t>excerferum 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a:t>omnis</a:t>
            </a:r>
            <a:r>
              <a:rPr lang="fr-FR" sz="2400" baseline="30000" dirty="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a:t>iliciae</a:t>
            </a:r>
            <a:r>
              <a:rPr lang="fr-FR" sz="2400" baseline="30000" dirty="0"/>
              <a:t> </a:t>
            </a:r>
            <a:r>
              <a:rPr lang="fr-FR" sz="2400" baseline="30000" dirty="0" err="1"/>
              <a:t>cepernat</a:t>
            </a:r>
            <a:r>
              <a:rPr lang="fr-FR" sz="2400" baseline="30000" dirty="0"/>
              <a:t> </a:t>
            </a:r>
            <a:r>
              <a:rPr lang="fr-FR" sz="2400" baseline="30000" dirty="0" err="1"/>
              <a:t>fugitas</a:t>
            </a:r>
            <a:r>
              <a:rPr lang="fr-FR" sz="2400" baseline="30000" dirty="0"/>
              <a:t> sa </a:t>
            </a:r>
            <a:r>
              <a:rPr lang="fr-FR" sz="2400" baseline="30000" dirty="0" err="1"/>
              <a:t>conse</a:t>
            </a:r>
            <a:r>
              <a:rPr lang="fr-FR" sz="2400" baseline="30000" dirty="0"/>
              <a:t> </a:t>
            </a:r>
            <a:r>
              <a:rPr lang="fr-FR" sz="2400" baseline="30000" dirty="0" err="1"/>
              <a:t>molo</a:t>
            </a:r>
            <a:r>
              <a:rPr lang="fr-FR" sz="2400" baseline="30000" dirty="0"/>
              <a:t> </a:t>
            </a:r>
            <a:r>
              <a:rPr lang="fr-FR" sz="2400" baseline="30000" dirty="0" err="1"/>
              <a:t>modi</a:t>
            </a:r>
            <a:r>
              <a:rPr lang="fr-FR" sz="2400" baseline="30000" dirty="0"/>
              <a:t> </a:t>
            </a:r>
            <a:r>
              <a:rPr lang="fr-FR" sz="2400" baseline="30000" dirty="0" err="1"/>
              <a:t>berecti</a:t>
            </a:r>
            <a:r>
              <a:rPr lang="fr-FR" sz="2400" baseline="30000" dirty="0"/>
              <a:t> tem </a:t>
            </a:r>
            <a:r>
              <a:rPr lang="fr-FR" sz="2400" baseline="30000" dirty="0" err="1"/>
              <a:t>ius</a:t>
            </a:r>
            <a:r>
              <a:rPr lang="fr-FR" sz="2400" baseline="30000" dirty="0"/>
              <a:t>, officie </a:t>
            </a:r>
            <a:r>
              <a:rPr lang="fr-FR" sz="2400" baseline="30000" dirty="0" err="1"/>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08/11/2018</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rgbClr val="FFFFFF"/>
                </a:solidFill>
              </a:rPr>
              <a:t>titre</a:t>
            </a:r>
          </a:p>
        </p:txBody>
      </p:sp>
    </p:spTree>
    <p:extLst>
      <p:ext uri="{BB962C8B-B14F-4D97-AF65-F5344CB8AC3E}">
        <p14:creationId xmlns:p14="http://schemas.microsoft.com/office/powerpoint/2010/main" val="248421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a:t>excerferum nuscien</a:t>
            </a:r>
          </a:p>
          <a:p>
            <a:pPr marL="355600" indent="-355600" defTabSz="541338">
              <a:spcBef>
                <a:spcPts val="1200"/>
              </a:spcBef>
              <a:buClr>
                <a:schemeClr val="accent6"/>
              </a:buClr>
              <a:buSzPct val="100000"/>
              <a:buFont typeface="Lucida Grande"/>
              <a:buChar char="➔"/>
              <a:tabLst/>
            </a:pPr>
            <a:r>
              <a:rPr lang="fr-FR" sz="2800" b="1" i="0" baseline="30000" dirty="0"/>
              <a:t>ditione dic tem hiciliciist, con rem aut volest, sedi doles </a:t>
            </a:r>
          </a:p>
          <a:p>
            <a:pPr marL="355600" indent="-355600" defTabSz="541338">
              <a:spcBef>
                <a:spcPts val="1200"/>
              </a:spcBef>
              <a:buClr>
                <a:schemeClr val="accent6"/>
              </a:buClr>
              <a:buSzPct val="100000"/>
              <a:buFont typeface="Lucida Grande"/>
              <a:buChar char="➔"/>
              <a:tabLst/>
            </a:pPr>
            <a:r>
              <a:rPr lang="fr-FR" sz="2800" b="1" i="0" baseline="30000" dirty="0" err="1"/>
              <a:t>erro</a:t>
            </a:r>
            <a:r>
              <a:rPr lang="fr-FR" sz="2800" b="1" i="0" baseline="30000" dirty="0"/>
              <a:t> 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a:t>eicipsa</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err="1"/>
              <a:t>pelesequod</a:t>
            </a:r>
            <a:r>
              <a:rPr lang="fr-FR" sz="2800" b="1" i="0" baseline="30000" dirty="0"/>
              <a:t> que cum </a:t>
            </a:r>
            <a:r>
              <a:rPr lang="fr-FR" sz="2800" b="1" i="0" baseline="30000" dirty="0" err="1"/>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08/11/2018</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biopython.org/wiki/SeqRecord"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biopython/biopython/blob/master/Tests/GenBank/NC_005816.fn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biopython/biopython/blob/master/Tests/GenBank/NC_005816.gb"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hyperlink" Target="Wiki%20SeqIO"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chem.qmw.ac.uk/iupac/"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Sequences</a:t>
            </a:r>
            <a:r>
              <a:rPr lang="fr-FR" dirty="0"/>
              <a:t> et Alphabet (2)</a:t>
            </a:r>
          </a:p>
        </p:txBody>
      </p:sp>
      <p:sp>
        <p:nvSpPr>
          <p:cNvPr id="3" name="Espace réservé du contenu 2"/>
          <p:cNvSpPr>
            <a:spLocks noGrp="1"/>
          </p:cNvSpPr>
          <p:nvPr>
            <p:ph idx="1"/>
          </p:nvPr>
        </p:nvSpPr>
        <p:spPr>
          <a:xfrm>
            <a:off x="279400" y="1003684"/>
            <a:ext cx="8644466" cy="464899"/>
          </a:xfrm>
        </p:spPr>
        <p:txBody>
          <a:bodyPr/>
          <a:lstStyle/>
          <a:p>
            <a:r>
              <a:rPr lang="en-US" dirty="0"/>
              <a:t>Create an ambiguous sequence with the default generic alphabet:</a:t>
            </a:r>
            <a:endParaRPr lang="fr-FR" dirty="0"/>
          </a:p>
        </p:txBody>
      </p:sp>
      <p:sp>
        <p:nvSpPr>
          <p:cNvPr id="4" name="Espace réservé de la date 3"/>
          <p:cNvSpPr>
            <a:spLocks noGrp="1"/>
          </p:cNvSpPr>
          <p:nvPr>
            <p:ph type="dt" sz="half" idx="10"/>
          </p:nvPr>
        </p:nvSpPr>
        <p:spPr/>
        <p:txBody>
          <a:bodyPr/>
          <a:lstStyle/>
          <a:p>
            <a:fld id="{93CBED37-D7BB-174A-9FC7-56685CD6E86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146781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a:t>my_seq = Seq</a:t>
            </a:r>
            <a:r>
              <a:rPr lang="fr-FR" sz="1200" dirty="0"/>
              <a:t>(</a:t>
            </a:r>
            <a:r>
              <a:rPr lang="mr-IN" sz="1200" dirty="0"/>
              <a:t>"AGTACACTGGT”</a:t>
            </a:r>
            <a:r>
              <a:rPr lang="fr-FR" sz="1200" dirty="0"/>
              <a:t>)</a:t>
            </a:r>
            <a:endParaRPr lang="mr-IN" sz="1200" dirty="0"/>
          </a:p>
          <a:p>
            <a:r>
              <a:rPr lang="en-US" sz="1200" dirty="0"/>
              <a:t>&gt;&gt;&gt; </a:t>
            </a:r>
            <a:r>
              <a:rPr lang="mr-IN" sz="1200" dirty="0"/>
              <a:t>my_seq</a:t>
            </a:r>
          </a:p>
        </p:txBody>
      </p:sp>
      <p:sp>
        <p:nvSpPr>
          <p:cNvPr id="8" name="ZoneTexte 7"/>
          <p:cNvSpPr txBox="1"/>
          <p:nvPr/>
        </p:nvSpPr>
        <p:spPr>
          <a:xfrm>
            <a:off x="279400" y="328726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("AGTACACTGGT", </a:t>
            </a:r>
            <a:r>
              <a:rPr lang="en-US" sz="1200" dirty="0" err="1"/>
              <a:t>IUPAC.unambiguous_dna</a:t>
            </a:r>
            <a:r>
              <a:rPr lang="en-US" sz="1200" dirty="0"/>
              <a:t>)</a:t>
            </a:r>
          </a:p>
          <a:p>
            <a:r>
              <a:rPr lang="en-US" sz="1200" dirty="0"/>
              <a:t>&gt;&gt;&gt; </a:t>
            </a:r>
            <a:r>
              <a:rPr lang="en-US" sz="1200" dirty="0" err="1"/>
              <a:t>my_seq</a:t>
            </a:r>
            <a:endParaRPr lang="en-US" sz="1200" dirty="0"/>
          </a:p>
        </p:txBody>
      </p:sp>
      <p:sp>
        <p:nvSpPr>
          <p:cNvPr id="9" name="ZoneTexte 8"/>
          <p:cNvSpPr txBox="1"/>
          <p:nvPr/>
        </p:nvSpPr>
        <p:spPr>
          <a:xfrm>
            <a:off x="279400" y="491848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my_prot</a:t>
            </a:r>
            <a:r>
              <a:rPr lang="en-US" sz="1200" dirty="0"/>
              <a:t> = </a:t>
            </a:r>
            <a:r>
              <a:rPr lang="en-US" sz="1200" dirty="0" err="1"/>
              <a:t>Seq</a:t>
            </a:r>
            <a:r>
              <a:rPr lang="en-US" sz="1200" dirty="0"/>
              <a:t>("AGTACACTGGT", </a:t>
            </a:r>
            <a:r>
              <a:rPr lang="en-US" sz="1200" dirty="0" err="1"/>
              <a:t>IUPAC.protein</a:t>
            </a:r>
            <a:r>
              <a:rPr lang="en-US" sz="1200" dirty="0"/>
              <a:t>)</a:t>
            </a:r>
          </a:p>
          <a:p>
            <a:r>
              <a:rPr lang="en-US" sz="1200" dirty="0"/>
              <a:t>&gt;&gt;&gt; </a:t>
            </a:r>
            <a:r>
              <a:rPr lang="en-US" sz="1200" dirty="0" err="1"/>
              <a:t>my_prot</a:t>
            </a:r>
            <a:endParaRPr lang="en-US" sz="1200" dirty="0"/>
          </a:p>
        </p:txBody>
      </p:sp>
      <p:sp>
        <p:nvSpPr>
          <p:cNvPr id="10" name="Espace réservé du contenu 2"/>
          <p:cNvSpPr txBox="1">
            <a:spLocks/>
          </p:cNvSpPr>
          <p:nvPr/>
        </p:nvSpPr>
        <p:spPr>
          <a:xfrm>
            <a:off x="279400" y="2744454"/>
            <a:ext cx="8644466" cy="464899"/>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Specify the alphabet explicitly</a:t>
            </a:r>
          </a:p>
        </p:txBody>
      </p:sp>
      <p:sp>
        <p:nvSpPr>
          <p:cNvPr id="11" name="ZoneTexte 10"/>
          <p:cNvSpPr txBox="1"/>
          <p:nvPr/>
        </p:nvSpPr>
        <p:spPr>
          <a:xfrm>
            <a:off x="279400" y="244460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Alphabet</a:t>
            </a:r>
            <a:r>
              <a:rPr lang="fr-FR" sz="1200" dirty="0">
                <a:solidFill>
                  <a:srgbClr val="FF0000"/>
                </a:solidFill>
              </a:rPr>
              <a:t>()</a:t>
            </a:r>
            <a:endParaRPr lang="mr-IN" sz="1200" dirty="0">
              <a:solidFill>
                <a:srgbClr val="FF0000"/>
              </a:solidFill>
            </a:endParaRPr>
          </a:p>
        </p:txBody>
      </p:sp>
      <p:sp>
        <p:nvSpPr>
          <p:cNvPr id="12" name="ZoneTexte 11"/>
          <p:cNvSpPr txBox="1"/>
          <p:nvPr/>
        </p:nvSpPr>
        <p:spPr>
          <a:xfrm>
            <a:off x="279400" y="21837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a:t>my_seq.alphabet</a:t>
            </a:r>
          </a:p>
        </p:txBody>
      </p:sp>
      <p:sp>
        <p:nvSpPr>
          <p:cNvPr id="13" name="ZoneTexte 12"/>
          <p:cNvSpPr txBox="1"/>
          <p:nvPr/>
        </p:nvSpPr>
        <p:spPr>
          <a:xfrm>
            <a:off x="279400" y="191570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Seq('AGTACACTGGT', Alphabet</a:t>
            </a:r>
            <a:r>
              <a:rPr lang="fr-FR" sz="1200" dirty="0">
                <a:solidFill>
                  <a:srgbClr val="FF0000"/>
                </a:solidFill>
              </a:rPr>
              <a:t>())</a:t>
            </a:r>
            <a:endParaRPr lang="mr-IN" sz="1200" dirty="0">
              <a:solidFill>
                <a:srgbClr val="FF0000"/>
              </a:solidFill>
            </a:endParaRPr>
          </a:p>
        </p:txBody>
      </p:sp>
      <p:sp>
        <p:nvSpPr>
          <p:cNvPr id="14" name="ZoneTexte 13"/>
          <p:cNvSpPr txBox="1"/>
          <p:nvPr/>
        </p:nvSpPr>
        <p:spPr>
          <a:xfrm>
            <a:off x="279400" y="447476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IUPACUnambiguousDNA</a:t>
            </a:r>
            <a:r>
              <a:rPr lang="en-US" sz="1200" dirty="0">
                <a:solidFill>
                  <a:srgbClr val="FF0000"/>
                </a:solidFill>
              </a:rPr>
              <a:t>()</a:t>
            </a:r>
          </a:p>
        </p:txBody>
      </p:sp>
      <p:sp>
        <p:nvSpPr>
          <p:cNvPr id="15" name="ZoneTexte 14"/>
          <p:cNvSpPr txBox="1"/>
          <p:nvPr/>
        </p:nvSpPr>
        <p:spPr>
          <a:xfrm>
            <a:off x="279400" y="421390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my_seq.alphabet</a:t>
            </a:r>
            <a:endParaRPr lang="en-US" sz="1200" dirty="0"/>
          </a:p>
        </p:txBody>
      </p:sp>
      <p:sp>
        <p:nvSpPr>
          <p:cNvPr id="16" name="ZoneTexte 15"/>
          <p:cNvSpPr txBox="1"/>
          <p:nvPr/>
        </p:nvSpPr>
        <p:spPr>
          <a:xfrm>
            <a:off x="279400" y="3921346"/>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('AGTACACTGGT', </a:t>
            </a:r>
            <a:r>
              <a:rPr lang="en-US" sz="1200" dirty="0" err="1">
                <a:solidFill>
                  <a:srgbClr val="FF0000"/>
                </a:solidFill>
              </a:rPr>
              <a:t>IUPACUnambiguousDNA</a:t>
            </a:r>
            <a:r>
              <a:rPr lang="en-US" sz="1200" dirty="0">
                <a:solidFill>
                  <a:srgbClr val="FF0000"/>
                </a:solidFill>
              </a:rPr>
              <a:t>())</a:t>
            </a:r>
          </a:p>
        </p:txBody>
      </p:sp>
      <p:sp>
        <p:nvSpPr>
          <p:cNvPr id="17" name="ZoneTexte 16"/>
          <p:cNvSpPr txBox="1"/>
          <p:nvPr/>
        </p:nvSpPr>
        <p:spPr>
          <a:xfrm>
            <a:off x="279400" y="6080654"/>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IUPACProtein</a:t>
            </a:r>
            <a:r>
              <a:rPr lang="en-US" sz="1200" dirty="0">
                <a:solidFill>
                  <a:srgbClr val="FF0000"/>
                </a:solidFill>
              </a:rPr>
              <a:t>()</a:t>
            </a:r>
          </a:p>
        </p:txBody>
      </p:sp>
      <p:sp>
        <p:nvSpPr>
          <p:cNvPr id="18" name="ZoneTexte 17"/>
          <p:cNvSpPr txBox="1"/>
          <p:nvPr/>
        </p:nvSpPr>
        <p:spPr>
          <a:xfrm>
            <a:off x="279400" y="581098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my_prot.alphabet</a:t>
            </a:r>
            <a:endParaRPr lang="en-US" sz="1200" dirty="0"/>
          </a:p>
        </p:txBody>
      </p:sp>
      <p:sp>
        <p:nvSpPr>
          <p:cNvPr id="19" name="ZoneTexte 18"/>
          <p:cNvSpPr txBox="1"/>
          <p:nvPr/>
        </p:nvSpPr>
        <p:spPr>
          <a:xfrm>
            <a:off x="279400" y="555508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('AGTACACTGGT', </a:t>
            </a:r>
            <a:r>
              <a:rPr lang="en-US" sz="1200" dirty="0" err="1">
                <a:solidFill>
                  <a:srgbClr val="FF0000"/>
                </a:solidFill>
              </a:rPr>
              <a:t>IUPACProtein</a:t>
            </a:r>
            <a:r>
              <a:rPr lang="en-US" sz="1200" dirty="0">
                <a:solidFill>
                  <a:srgbClr val="FF0000"/>
                </a:solidFill>
              </a:rPr>
              <a:t>())</a:t>
            </a:r>
          </a:p>
        </p:txBody>
      </p:sp>
    </p:spTree>
    <p:extLst>
      <p:ext uri="{BB962C8B-B14F-4D97-AF65-F5344CB8AC3E}">
        <p14:creationId xmlns:p14="http://schemas.microsoft.com/office/powerpoint/2010/main" val="2320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act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like</a:t>
            </a:r>
            <a:r>
              <a:rPr lang="fr-FR" dirty="0">
                <a:solidFill>
                  <a:schemeClr val="bg1"/>
                </a:solidFill>
                <a:latin typeface="Lucida Grande"/>
                <a:ea typeface="Lucida Grande"/>
                <a:cs typeface="Lucida Grande"/>
              </a:rPr>
              <a:t> strings (1)</a:t>
            </a:r>
            <a:endParaRPr lang="fr-FR" dirty="0">
              <a:solidFill>
                <a:schemeClr val="bg1"/>
              </a:solidFill>
            </a:endParaRPr>
          </a:p>
        </p:txBody>
      </p:sp>
      <p:sp>
        <p:nvSpPr>
          <p:cNvPr id="3" name="Espace réservé du contenu 2"/>
          <p:cNvSpPr>
            <a:spLocks noGrp="1"/>
          </p:cNvSpPr>
          <p:nvPr>
            <p:ph idx="1"/>
          </p:nvPr>
        </p:nvSpPr>
        <p:spPr>
          <a:xfrm>
            <a:off x="279400" y="954111"/>
            <a:ext cx="8644466" cy="1289776"/>
          </a:xfrm>
        </p:spPr>
        <p:txBody>
          <a:bodyPr/>
          <a:lstStyle/>
          <a:p>
            <a:r>
              <a:rPr lang="en-US" dirty="0"/>
              <a:t>Deal with </a:t>
            </a:r>
            <a:r>
              <a:rPr lang="en-US" dirty="0" err="1"/>
              <a:t>Seq</a:t>
            </a:r>
            <a:r>
              <a:rPr lang="en-US" dirty="0"/>
              <a:t> objects as if they were normal Python strings</a:t>
            </a:r>
          </a:p>
          <a:p>
            <a:r>
              <a:rPr lang="en-US" dirty="0"/>
              <a:t>For example getting the length, or iterating over the elements:</a:t>
            </a:r>
          </a:p>
          <a:p>
            <a:endParaRPr lang="fr-FR" dirty="0"/>
          </a:p>
        </p:txBody>
      </p:sp>
      <p:sp>
        <p:nvSpPr>
          <p:cNvPr id="4" name="Espace réservé de la date 3"/>
          <p:cNvSpPr>
            <a:spLocks noGrp="1"/>
          </p:cNvSpPr>
          <p:nvPr>
            <p:ph type="dt" sz="half" idx="10"/>
          </p:nvPr>
        </p:nvSpPr>
        <p:spPr/>
        <p:txBody>
          <a:bodyPr/>
          <a:lstStyle/>
          <a:p>
            <a:fld id="{4A36708A-A74F-D144-99B7-9E7373111E3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ZoneTexte 6"/>
          <p:cNvSpPr txBox="1"/>
          <p:nvPr/>
        </p:nvSpPr>
        <p:spPr>
          <a:xfrm>
            <a:off x="279400" y="177704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 </a:t>
            </a:r>
            <a:r>
              <a:rPr lang="en-US" sz="1200" dirty="0" err="1"/>
              <a:t>IUPAC.unambiguous_dna</a:t>
            </a:r>
            <a:r>
              <a:rPr lang="en-US" sz="1200" dirty="0"/>
              <a:t>)</a:t>
            </a:r>
          </a:p>
          <a:p>
            <a:r>
              <a:rPr lang="en-US" sz="1200" dirty="0"/>
              <a:t>&gt;&gt;&gt; for index, letter in enumerate(</a:t>
            </a:r>
            <a:r>
              <a:rPr lang="en-US" sz="1200" dirty="0" err="1"/>
              <a:t>my_seq</a:t>
            </a:r>
            <a:r>
              <a:rPr lang="en-US" sz="1200" dirty="0"/>
              <a:t>):</a:t>
            </a:r>
          </a:p>
          <a:p>
            <a:r>
              <a:rPr lang="en-US" sz="1200" dirty="0"/>
              <a:t>... print("%</a:t>
            </a:r>
            <a:r>
              <a:rPr lang="en-US" sz="1200" dirty="0" err="1"/>
              <a:t>i</a:t>
            </a:r>
            <a:r>
              <a:rPr lang="en-US" sz="1200" dirty="0"/>
              <a:t> %s" % (index, letter))</a:t>
            </a:r>
          </a:p>
        </p:txBody>
      </p:sp>
      <p:sp>
        <p:nvSpPr>
          <p:cNvPr id="8" name="ZoneTexte 7"/>
          <p:cNvSpPr txBox="1"/>
          <p:nvPr/>
        </p:nvSpPr>
        <p:spPr>
          <a:xfrm>
            <a:off x="279400" y="2594105"/>
            <a:ext cx="8644466" cy="9140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tr-TR" sz="1200" dirty="0">
                <a:solidFill>
                  <a:srgbClr val="FF0000"/>
                </a:solidFill>
              </a:rPr>
              <a:t>0 G</a:t>
            </a:r>
          </a:p>
          <a:p>
            <a:r>
              <a:rPr lang="tr-TR" sz="1200" dirty="0">
                <a:solidFill>
                  <a:srgbClr val="FF0000"/>
                </a:solidFill>
              </a:rPr>
              <a:t>1 A</a:t>
            </a:r>
          </a:p>
          <a:p>
            <a:r>
              <a:rPr lang="tr-TR" sz="1200" dirty="0">
                <a:solidFill>
                  <a:srgbClr val="FF0000"/>
                </a:solidFill>
              </a:rPr>
              <a:t>2 T</a:t>
            </a:r>
          </a:p>
          <a:p>
            <a:r>
              <a:rPr lang="tr-TR" sz="1200" dirty="0">
                <a:solidFill>
                  <a:srgbClr val="FF0000"/>
                </a:solidFill>
              </a:rPr>
              <a:t>3 C</a:t>
            </a:r>
          </a:p>
        </p:txBody>
      </p:sp>
      <p:sp>
        <p:nvSpPr>
          <p:cNvPr id="9" name="ZoneTexte 8"/>
          <p:cNvSpPr txBox="1"/>
          <p:nvPr/>
        </p:nvSpPr>
        <p:spPr>
          <a:xfrm>
            <a:off x="279400" y="349686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print</a:t>
            </a:r>
            <a:r>
              <a:rPr lang="fr-FR" sz="1200" dirty="0"/>
              <a:t>(</a:t>
            </a:r>
            <a:r>
              <a:rPr lang="mr-IN" sz="1200" dirty="0"/>
              <a:t>len</a:t>
            </a:r>
            <a:r>
              <a:rPr lang="fr-FR" sz="1200" dirty="0"/>
              <a:t>(</a:t>
            </a:r>
            <a:r>
              <a:rPr lang="mr-IN" sz="1200" dirty="0"/>
              <a:t>my_seq</a:t>
            </a:r>
            <a:r>
              <a:rPr lang="fr-FR" sz="1200" dirty="0"/>
              <a:t>))</a:t>
            </a:r>
          </a:p>
        </p:txBody>
      </p:sp>
      <p:sp>
        <p:nvSpPr>
          <p:cNvPr id="10" name="ZoneTexte 9"/>
          <p:cNvSpPr txBox="1"/>
          <p:nvPr/>
        </p:nvSpPr>
        <p:spPr>
          <a:xfrm>
            <a:off x="279400" y="464976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my_seq</a:t>
            </a:r>
            <a:r>
              <a:rPr lang="en-US" sz="1200" dirty="0"/>
              <a:t>[0]) #first letter</a:t>
            </a:r>
          </a:p>
        </p:txBody>
      </p:sp>
      <p:sp>
        <p:nvSpPr>
          <p:cNvPr id="11" name="ZoneTexte 10"/>
          <p:cNvSpPr txBox="1"/>
          <p:nvPr/>
        </p:nvSpPr>
        <p:spPr>
          <a:xfrm>
            <a:off x="279400" y="377061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solidFill>
                  <a:srgbClr val="FF0000"/>
                </a:solidFill>
              </a:rPr>
              <a:t>4</a:t>
            </a:r>
            <a:endParaRPr lang="mr-IN" sz="1200" dirty="0">
              <a:solidFill>
                <a:srgbClr val="FF0000"/>
              </a:solidFill>
            </a:endParaRPr>
          </a:p>
        </p:txBody>
      </p:sp>
      <p:sp>
        <p:nvSpPr>
          <p:cNvPr id="12" name="ZoneTexte 11"/>
          <p:cNvSpPr txBox="1"/>
          <p:nvPr/>
        </p:nvSpPr>
        <p:spPr>
          <a:xfrm>
            <a:off x="279400" y="49154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
            </a:r>
          </a:p>
        </p:txBody>
      </p:sp>
      <p:sp>
        <p:nvSpPr>
          <p:cNvPr id="13" name="ZoneTexte 12"/>
          <p:cNvSpPr txBox="1"/>
          <p:nvPr/>
        </p:nvSpPr>
        <p:spPr>
          <a:xfrm>
            <a:off x="279400" y="51741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my_seq</a:t>
            </a:r>
            <a:r>
              <a:rPr lang="en-US" sz="1200" dirty="0"/>
              <a:t>[2]) #third letter</a:t>
            </a:r>
          </a:p>
        </p:txBody>
      </p:sp>
      <p:sp>
        <p:nvSpPr>
          <p:cNvPr id="14" name="ZoneTexte 13"/>
          <p:cNvSpPr txBox="1"/>
          <p:nvPr/>
        </p:nvSpPr>
        <p:spPr>
          <a:xfrm>
            <a:off x="279400" y="5448378"/>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T</a:t>
            </a:r>
          </a:p>
        </p:txBody>
      </p:sp>
      <p:sp>
        <p:nvSpPr>
          <p:cNvPr id="15" name="ZoneTexte 14"/>
          <p:cNvSpPr txBox="1"/>
          <p:nvPr/>
        </p:nvSpPr>
        <p:spPr>
          <a:xfrm>
            <a:off x="279400" y="57514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my_seq</a:t>
            </a:r>
            <a:r>
              <a:rPr lang="en-US" sz="1200" dirty="0"/>
              <a:t>[-1]) #last letter</a:t>
            </a:r>
          </a:p>
        </p:txBody>
      </p:sp>
      <p:sp>
        <p:nvSpPr>
          <p:cNvPr id="16" name="ZoneTexte 15"/>
          <p:cNvSpPr txBox="1"/>
          <p:nvPr/>
        </p:nvSpPr>
        <p:spPr>
          <a:xfrm>
            <a:off x="279400" y="60244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
            </a:r>
          </a:p>
        </p:txBody>
      </p:sp>
      <p:sp>
        <p:nvSpPr>
          <p:cNvPr id="17" name="Espace réservé du contenu 2"/>
          <p:cNvSpPr txBox="1">
            <a:spLocks/>
          </p:cNvSpPr>
          <p:nvPr/>
        </p:nvSpPr>
        <p:spPr>
          <a:xfrm>
            <a:off x="279400" y="4197934"/>
            <a:ext cx="8644466" cy="56523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Access elements of the sequence in the same way as </a:t>
            </a:r>
            <a:r>
              <a:rPr lang="nb-NO" dirty="0"/>
              <a:t>for </a:t>
            </a:r>
            <a:r>
              <a:rPr lang="nb-NO" dirty="0" err="1"/>
              <a:t>string</a:t>
            </a:r>
            <a:r>
              <a:rPr lang="en-US" dirty="0"/>
              <a:t> </a:t>
            </a:r>
            <a:endParaRPr lang="fr-FR" dirty="0"/>
          </a:p>
        </p:txBody>
      </p:sp>
    </p:spTree>
    <p:extLst>
      <p:ext uri="{BB962C8B-B14F-4D97-AF65-F5344CB8AC3E}">
        <p14:creationId xmlns:p14="http://schemas.microsoft.com/office/powerpoint/2010/main" val="11283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act</a:t>
            </a:r>
            <a:r>
              <a:rPr lang="fr-FR" dirty="0">
                <a:latin typeface="Lucida Grande"/>
                <a:ea typeface="Lucida Grande"/>
                <a:cs typeface="Lucida Grande"/>
              </a:rPr>
              <a:t> </a:t>
            </a:r>
            <a:r>
              <a:rPr lang="fr-FR" dirty="0" err="1">
                <a:latin typeface="Lucida Grande"/>
                <a:ea typeface="Lucida Grande"/>
                <a:cs typeface="Lucida Grande"/>
              </a:rPr>
              <a:t>like</a:t>
            </a:r>
            <a:r>
              <a:rPr lang="fr-FR" dirty="0">
                <a:latin typeface="Lucida Grande"/>
                <a:ea typeface="Lucida Grande"/>
                <a:cs typeface="Lucida Grande"/>
              </a:rPr>
              <a:t> strings (2)</a:t>
            </a:r>
            <a:endParaRPr lang="fr-FR" dirty="0"/>
          </a:p>
        </p:txBody>
      </p:sp>
      <p:sp>
        <p:nvSpPr>
          <p:cNvPr id="3" name="Espace réservé du contenu 2"/>
          <p:cNvSpPr>
            <a:spLocks noGrp="1"/>
          </p:cNvSpPr>
          <p:nvPr>
            <p:ph idx="1"/>
          </p:nvPr>
        </p:nvSpPr>
        <p:spPr>
          <a:xfrm>
            <a:off x="279400" y="986654"/>
            <a:ext cx="8644466" cy="680364"/>
          </a:xfrm>
        </p:spPr>
        <p:txBody>
          <a:bodyPr/>
          <a:lstStyle/>
          <a:p>
            <a:r>
              <a:rPr lang="en-US" dirty="0" err="1"/>
              <a:t>TheSeq</a:t>
            </a:r>
            <a:r>
              <a:rPr lang="en-US" dirty="0"/>
              <a:t> object has a “.count()” method, just like a string. Note that this means that like a Python string, this gives a non-overlapping count:</a:t>
            </a:r>
          </a:p>
          <a:p>
            <a:endParaRPr lang="fr-FR" dirty="0"/>
          </a:p>
        </p:txBody>
      </p:sp>
      <p:sp>
        <p:nvSpPr>
          <p:cNvPr id="4" name="Espace réservé de la date 3"/>
          <p:cNvSpPr>
            <a:spLocks noGrp="1"/>
          </p:cNvSpPr>
          <p:nvPr>
            <p:ph type="dt" sz="half" idx="10"/>
          </p:nvPr>
        </p:nvSpPr>
        <p:spPr/>
        <p:txBody>
          <a:bodyPr/>
          <a:lstStyle/>
          <a:p>
            <a:fld id="{AB52CF4D-4ED3-CD4E-AAB3-2DE1E5BFD40C}"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
        <p:nvSpPr>
          <p:cNvPr id="8" name="ZoneTexte 7"/>
          <p:cNvSpPr txBox="1"/>
          <p:nvPr/>
        </p:nvSpPr>
        <p:spPr>
          <a:xfrm>
            <a:off x="279400" y="172897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"AAAA".count("AA")</a:t>
            </a:r>
            <a:endParaRPr lang="en-US" sz="1200" dirty="0"/>
          </a:p>
        </p:txBody>
      </p:sp>
      <p:sp>
        <p:nvSpPr>
          <p:cNvPr id="9" name="ZoneTexte 8"/>
          <p:cNvSpPr txBox="1"/>
          <p:nvPr/>
        </p:nvSpPr>
        <p:spPr>
          <a:xfrm>
            <a:off x="279400" y="4107332"/>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len</a:t>
            </a:r>
            <a:r>
              <a:rPr lang="en-US" sz="1200" dirty="0"/>
              <a:t>(</a:t>
            </a:r>
            <a:r>
              <a:rPr lang="en-US" sz="1200" dirty="0" err="1"/>
              <a:t>my_seq</a:t>
            </a:r>
            <a:r>
              <a:rPr lang="en-US" sz="1200" dirty="0"/>
              <a:t>)</a:t>
            </a:r>
            <a:endParaRPr lang="fr-FR" sz="1200" dirty="0"/>
          </a:p>
        </p:txBody>
      </p:sp>
      <p:sp>
        <p:nvSpPr>
          <p:cNvPr id="10" name="Espace réservé du contenu 2"/>
          <p:cNvSpPr txBox="1">
            <a:spLocks/>
          </p:cNvSpPr>
          <p:nvPr/>
        </p:nvSpPr>
        <p:spPr>
          <a:xfrm>
            <a:off x="279400" y="3010248"/>
            <a:ext cx="8644466" cy="98152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some biological uses, you may actually want an overlapping count (i.e. 3 in this trivial example). When searching for single letters, this makes no difference:</a:t>
            </a:r>
          </a:p>
          <a:p>
            <a:endParaRPr lang="fr-FR" dirty="0"/>
          </a:p>
        </p:txBody>
      </p:sp>
      <p:sp>
        <p:nvSpPr>
          <p:cNvPr id="12" name="ZoneTexte 11"/>
          <p:cNvSpPr txBox="1"/>
          <p:nvPr/>
        </p:nvSpPr>
        <p:spPr>
          <a:xfrm>
            <a:off x="279400" y="19839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2</a:t>
            </a:r>
          </a:p>
        </p:txBody>
      </p:sp>
      <p:sp>
        <p:nvSpPr>
          <p:cNvPr id="13" name="ZoneTexte 12"/>
          <p:cNvSpPr txBox="1"/>
          <p:nvPr/>
        </p:nvSpPr>
        <p:spPr>
          <a:xfrm>
            <a:off x="279400" y="225560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 Seq</a:t>
            </a:r>
            <a:r>
              <a:rPr lang="fr-FR" sz="1200" dirty="0"/>
              <a:t>(</a:t>
            </a:r>
            <a:r>
              <a:rPr lang="mr-IN" sz="1200" dirty="0"/>
              <a:t>"AAAA”</a:t>
            </a:r>
            <a:r>
              <a:rPr lang="fr-FR" sz="1200" dirty="0"/>
              <a:t>)</a:t>
            </a:r>
            <a:r>
              <a:rPr lang="mr-IN" sz="1200" dirty="0"/>
              <a:t>.count</a:t>
            </a:r>
            <a:r>
              <a:rPr lang="fr-FR" sz="1200" dirty="0"/>
              <a:t>(</a:t>
            </a:r>
            <a:r>
              <a:rPr lang="mr-IN" sz="1200" dirty="0"/>
              <a:t>"AA”</a:t>
            </a:r>
            <a:r>
              <a:rPr lang="fr-FR" sz="1200" dirty="0"/>
              <a:t>)</a:t>
            </a:r>
            <a:endParaRPr lang="en-US" sz="1200" dirty="0"/>
          </a:p>
        </p:txBody>
      </p:sp>
      <p:sp>
        <p:nvSpPr>
          <p:cNvPr id="14" name="ZoneTexte 13"/>
          <p:cNvSpPr txBox="1"/>
          <p:nvPr/>
        </p:nvSpPr>
        <p:spPr>
          <a:xfrm>
            <a:off x="279400" y="25225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2</a:t>
            </a:r>
          </a:p>
        </p:txBody>
      </p:sp>
      <p:sp>
        <p:nvSpPr>
          <p:cNvPr id="15" name="ZoneTexte 14"/>
          <p:cNvSpPr txBox="1"/>
          <p:nvPr/>
        </p:nvSpPr>
        <p:spPr>
          <a:xfrm>
            <a:off x="279400" y="58253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46.875</a:t>
            </a:r>
          </a:p>
        </p:txBody>
      </p:sp>
      <p:sp>
        <p:nvSpPr>
          <p:cNvPr id="16" name="ZoneTexte 15"/>
          <p:cNvSpPr txBox="1"/>
          <p:nvPr/>
        </p:nvSpPr>
        <p:spPr>
          <a:xfrm>
            <a:off x="279400" y="527782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solidFill>
                  <a:srgbClr val="FF0000"/>
                </a:solidFill>
              </a:rPr>
              <a:t>9</a:t>
            </a:r>
            <a:endParaRPr lang="mr-IN" sz="1200" dirty="0">
              <a:solidFill>
                <a:srgbClr val="FF0000"/>
              </a:solidFill>
            </a:endParaRPr>
          </a:p>
        </p:txBody>
      </p:sp>
      <p:sp>
        <p:nvSpPr>
          <p:cNvPr id="17" name="ZoneTexte 16"/>
          <p:cNvSpPr txBox="1"/>
          <p:nvPr/>
        </p:nvSpPr>
        <p:spPr>
          <a:xfrm>
            <a:off x="279400" y="474393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solidFill>
                  <a:srgbClr val="FF0000"/>
                </a:solidFill>
              </a:rPr>
              <a:t>32</a:t>
            </a:r>
            <a:endParaRPr lang="mr-IN" sz="1200" dirty="0">
              <a:solidFill>
                <a:srgbClr val="FF0000"/>
              </a:solidFill>
            </a:endParaRPr>
          </a:p>
        </p:txBody>
      </p:sp>
      <p:sp>
        <p:nvSpPr>
          <p:cNvPr id="18" name="ZoneTexte 17"/>
          <p:cNvSpPr txBox="1"/>
          <p:nvPr/>
        </p:nvSpPr>
        <p:spPr>
          <a:xfrm>
            <a:off x="279400" y="555373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 100 * float</a:t>
            </a:r>
            <a:r>
              <a:rPr lang="fr-FR" sz="1200" dirty="0"/>
              <a:t>(</a:t>
            </a:r>
            <a:r>
              <a:rPr lang="mr-IN" sz="1200" dirty="0"/>
              <a:t>my_seq.count</a:t>
            </a:r>
            <a:r>
              <a:rPr lang="fr-FR" sz="1200" dirty="0"/>
              <a:t>(‘</a:t>
            </a:r>
            <a:r>
              <a:rPr lang="mr-IN" sz="1200" dirty="0"/>
              <a:t>G</a:t>
            </a:r>
            <a:r>
              <a:rPr lang="fr-FR" sz="1200" dirty="0"/>
              <a:t>’)</a:t>
            </a:r>
            <a:r>
              <a:rPr lang="mr-IN" sz="1200" dirty="0"/>
              <a:t> + my_seq.count</a:t>
            </a:r>
            <a:r>
              <a:rPr lang="fr-FR" sz="1200" dirty="0"/>
              <a:t>(‘</a:t>
            </a:r>
            <a:r>
              <a:rPr lang="mr-IN" sz="1200" dirty="0"/>
              <a:t>C</a:t>
            </a:r>
            <a:r>
              <a:rPr lang="fr-FR" sz="1200" dirty="0"/>
              <a:t>’))</a:t>
            </a:r>
            <a:r>
              <a:rPr lang="mr-IN" sz="1200" dirty="0"/>
              <a:t> / len</a:t>
            </a:r>
            <a:r>
              <a:rPr lang="fr-FR" sz="1200" dirty="0"/>
              <a:t>(</a:t>
            </a:r>
            <a:r>
              <a:rPr lang="mr-IN" sz="1200" dirty="0"/>
              <a:t>my_seq</a:t>
            </a:r>
            <a:r>
              <a:rPr lang="fr-FR" sz="1200" dirty="0"/>
              <a:t>)</a:t>
            </a:r>
            <a:endParaRPr lang="mr-IN" sz="1200" dirty="0"/>
          </a:p>
        </p:txBody>
      </p:sp>
      <p:sp>
        <p:nvSpPr>
          <p:cNvPr id="19" name="ZoneTexte 18"/>
          <p:cNvSpPr txBox="1"/>
          <p:nvPr/>
        </p:nvSpPr>
        <p:spPr>
          <a:xfrm>
            <a:off x="279400" y="500406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 my_seq.count("G”)</a:t>
            </a:r>
          </a:p>
        </p:txBody>
      </p:sp>
    </p:spTree>
    <p:extLst>
      <p:ext uri="{BB962C8B-B14F-4D97-AF65-F5344CB8AC3E}">
        <p14:creationId xmlns:p14="http://schemas.microsoft.com/office/powerpoint/2010/main" val="218026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act</a:t>
            </a:r>
            <a:r>
              <a:rPr lang="fr-FR" dirty="0">
                <a:latin typeface="Lucida Grande"/>
                <a:ea typeface="Lucida Grande"/>
                <a:cs typeface="Lucida Grande"/>
              </a:rPr>
              <a:t> </a:t>
            </a:r>
            <a:r>
              <a:rPr lang="fr-FR" dirty="0" err="1">
                <a:latin typeface="Lucida Grande"/>
                <a:ea typeface="Lucida Grande"/>
                <a:cs typeface="Lucida Grande"/>
              </a:rPr>
              <a:t>like</a:t>
            </a:r>
            <a:r>
              <a:rPr lang="fr-FR" dirty="0">
                <a:latin typeface="Lucida Grande"/>
                <a:ea typeface="Lucida Grande"/>
                <a:cs typeface="Lucida Grande"/>
              </a:rPr>
              <a:t> strings (3)</a:t>
            </a:r>
            <a:endParaRPr lang="fr-FR" dirty="0"/>
          </a:p>
        </p:txBody>
      </p:sp>
      <p:sp>
        <p:nvSpPr>
          <p:cNvPr id="4" name="Espace réservé de la date 3"/>
          <p:cNvSpPr>
            <a:spLocks noGrp="1"/>
          </p:cNvSpPr>
          <p:nvPr>
            <p:ph type="dt" sz="half" idx="10"/>
          </p:nvPr>
        </p:nvSpPr>
        <p:spPr/>
        <p:txBody>
          <a:bodyPr/>
          <a:lstStyle/>
          <a:p>
            <a:fld id="{96FB2786-AAD5-FD45-887E-EF5E7CD549BC}"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
        <p:nvSpPr>
          <p:cNvPr id="7" name="Espace réservé du contenu 2"/>
          <p:cNvSpPr txBox="1">
            <a:spLocks noGrp="1"/>
          </p:cNvSpPr>
          <p:nvPr>
            <p:ph idx="1"/>
          </p:nvPr>
        </p:nvSpPr>
        <p:spPr>
          <a:xfrm>
            <a:off x="279400" y="964504"/>
            <a:ext cx="8643938" cy="99735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While you could use the above snippet of code to calculate a GC%, note that the </a:t>
            </a:r>
            <a:r>
              <a:rPr lang="en-US" dirty="0" err="1"/>
              <a:t>Bio.SeqUtils</a:t>
            </a:r>
            <a:r>
              <a:rPr lang="en-US" dirty="0"/>
              <a:t> module has several GC functions already built. </a:t>
            </a:r>
          </a:p>
          <a:p>
            <a:pPr marL="0" indent="0">
              <a:buNone/>
            </a:pPr>
            <a:endParaRPr lang="en-US" dirty="0"/>
          </a:p>
        </p:txBody>
      </p:sp>
      <p:sp>
        <p:nvSpPr>
          <p:cNvPr id="9" name="ZoneTexte 8"/>
          <p:cNvSpPr txBox="1"/>
          <p:nvPr/>
        </p:nvSpPr>
        <p:spPr>
          <a:xfrm>
            <a:off x="278872" y="220749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IUPAC</a:t>
            </a:r>
          </a:p>
          <a:p>
            <a:r>
              <a:rPr lang="en-US" sz="1200" dirty="0"/>
              <a:t>&gt;&gt;&gt; from </a:t>
            </a:r>
            <a:r>
              <a:rPr lang="en-US" sz="1200" dirty="0" err="1"/>
              <a:t>Bio.SeqUtils</a:t>
            </a:r>
            <a:r>
              <a:rPr lang="en-US" sz="1200" dirty="0"/>
              <a:t> import GC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GC(</a:t>
            </a:r>
            <a:r>
              <a:rPr lang="en-US" sz="1200" dirty="0" err="1"/>
              <a:t>my_seq</a:t>
            </a:r>
            <a:r>
              <a:rPr lang="en-US" sz="1200" dirty="0"/>
              <a:t>)</a:t>
            </a:r>
          </a:p>
        </p:txBody>
      </p:sp>
      <p:sp>
        <p:nvSpPr>
          <p:cNvPr id="10" name="Espace réservé du contenu 2"/>
          <p:cNvSpPr txBox="1">
            <a:spLocks/>
          </p:cNvSpPr>
          <p:nvPr/>
        </p:nvSpPr>
        <p:spPr>
          <a:xfrm>
            <a:off x="279400" y="3860872"/>
            <a:ext cx="8643938" cy="116248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using the </a:t>
            </a:r>
            <a:r>
              <a:rPr lang="en-US" dirty="0" err="1"/>
              <a:t>Bio.SeqUtils.GC</a:t>
            </a:r>
            <a:r>
              <a:rPr lang="en-US" dirty="0"/>
              <a:t>() function should automatically cope with mixed case sequences and the ambiguous nucleotide S which means G or C.</a:t>
            </a:r>
          </a:p>
        </p:txBody>
      </p:sp>
      <p:sp>
        <p:nvSpPr>
          <p:cNvPr id="11" name="Espace réservé du contenu 2"/>
          <p:cNvSpPr txBox="1">
            <a:spLocks/>
          </p:cNvSpPr>
          <p:nvPr/>
        </p:nvSpPr>
        <p:spPr>
          <a:xfrm>
            <a:off x="279400" y="5017801"/>
            <a:ext cx="8643938" cy="143849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Also note that just like a normal Python string, the </a:t>
            </a:r>
            <a:r>
              <a:rPr lang="en-US" dirty="0" err="1"/>
              <a:t>Seq</a:t>
            </a:r>
            <a:r>
              <a:rPr lang="en-US" dirty="0"/>
              <a:t> object is in some ways \read-only". If you need to edit your sequence, for example simulating a point mutation, look at the Section 3.12 below which talks about the </a:t>
            </a:r>
            <a:r>
              <a:rPr lang="en-US" dirty="0" err="1"/>
              <a:t>MutableSeq</a:t>
            </a:r>
            <a:r>
              <a:rPr lang="en-US" dirty="0"/>
              <a:t> object.</a:t>
            </a:r>
          </a:p>
          <a:p>
            <a:endParaRPr lang="en-US" dirty="0"/>
          </a:p>
        </p:txBody>
      </p:sp>
      <p:sp>
        <p:nvSpPr>
          <p:cNvPr id="12" name="ZoneTexte 11"/>
          <p:cNvSpPr txBox="1"/>
          <p:nvPr/>
        </p:nvSpPr>
        <p:spPr>
          <a:xfrm>
            <a:off x="279400" y="320578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46.875</a:t>
            </a:r>
          </a:p>
        </p:txBody>
      </p:sp>
    </p:spTree>
    <p:extLst>
      <p:ext uri="{BB962C8B-B14F-4D97-AF65-F5344CB8AC3E}">
        <p14:creationId xmlns:p14="http://schemas.microsoft.com/office/powerpoint/2010/main" val="265587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Slicing</a:t>
            </a:r>
            <a:r>
              <a:rPr lang="fr-FR" dirty="0"/>
              <a:t> a </a:t>
            </a:r>
            <a:r>
              <a:rPr lang="fr-FR" dirty="0" err="1"/>
              <a:t>sequence</a:t>
            </a:r>
            <a:endParaRPr lang="fr-FR" dirty="0"/>
          </a:p>
        </p:txBody>
      </p:sp>
      <p:sp>
        <p:nvSpPr>
          <p:cNvPr id="3" name="Espace réservé du contenu 2"/>
          <p:cNvSpPr>
            <a:spLocks noGrp="1"/>
          </p:cNvSpPr>
          <p:nvPr>
            <p:ph idx="1"/>
          </p:nvPr>
        </p:nvSpPr>
        <p:spPr>
          <a:xfrm>
            <a:off x="278872" y="913638"/>
            <a:ext cx="8644466" cy="526570"/>
          </a:xfrm>
        </p:spPr>
        <p:txBody>
          <a:bodyPr/>
          <a:lstStyle/>
          <a:p>
            <a:r>
              <a:rPr lang="en-US" dirty="0"/>
              <a:t>Let's get a slice of the sequence</a:t>
            </a:r>
            <a:endParaRPr lang="fr-FR" dirty="0"/>
          </a:p>
        </p:txBody>
      </p:sp>
      <p:sp>
        <p:nvSpPr>
          <p:cNvPr id="4" name="Espace réservé de la date 3"/>
          <p:cNvSpPr>
            <a:spLocks noGrp="1"/>
          </p:cNvSpPr>
          <p:nvPr>
            <p:ph type="dt" sz="half" idx="10"/>
          </p:nvPr>
        </p:nvSpPr>
        <p:spPr/>
        <p:txBody>
          <a:bodyPr/>
          <a:lstStyle/>
          <a:p>
            <a:fld id="{BAF8E10C-8EC3-0445-8AC7-B6EC4208D61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
        <p:nvSpPr>
          <p:cNvPr id="7" name="ZoneTexte 6"/>
          <p:cNvSpPr txBox="1"/>
          <p:nvPr/>
        </p:nvSpPr>
        <p:spPr>
          <a:xfrm>
            <a:off x="278872" y="1415197"/>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my_seq</a:t>
            </a:r>
            <a:r>
              <a:rPr lang="en-US" sz="1200" dirty="0"/>
              <a:t>[4:12]</a:t>
            </a:r>
          </a:p>
        </p:txBody>
      </p:sp>
      <p:sp>
        <p:nvSpPr>
          <p:cNvPr id="8" name="ZoneTexte 7"/>
          <p:cNvSpPr txBox="1"/>
          <p:nvPr/>
        </p:nvSpPr>
        <p:spPr>
          <a:xfrm>
            <a:off x="279400" y="418736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my_seq</a:t>
            </a:r>
            <a:r>
              <a:rPr lang="fr-FR" sz="1200" dirty="0"/>
              <a:t>[</a:t>
            </a:r>
            <a:r>
              <a:rPr lang="mr-IN" sz="1200" dirty="0"/>
              <a:t>0</a:t>
            </a:r>
            <a:r>
              <a:rPr lang="fr-FR" sz="1200" dirty="0"/>
              <a:t>::</a:t>
            </a:r>
            <a:r>
              <a:rPr lang="mr-IN" sz="1200" dirty="0"/>
              <a:t>3</a:t>
            </a:r>
            <a:r>
              <a:rPr lang="fr-FR" sz="1200" dirty="0"/>
              <a:t>]</a:t>
            </a:r>
            <a:endParaRPr lang="en-US" sz="1200" dirty="0"/>
          </a:p>
        </p:txBody>
      </p:sp>
      <p:sp>
        <p:nvSpPr>
          <p:cNvPr id="9" name="ZoneTexte 8"/>
          <p:cNvSpPr txBox="1"/>
          <p:nvPr/>
        </p:nvSpPr>
        <p:spPr>
          <a:xfrm>
            <a:off x="278872" y="4998816"/>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mr-IN" sz="1200" dirty="0">
                <a:solidFill>
                  <a:srgbClr val="FF0000"/>
                </a:solidFill>
              </a:rPr>
              <a:t>AGGCATGCATC', IUPACUnambiguousDNA</a:t>
            </a:r>
            <a:r>
              <a:rPr lang="es-ES_tradnl" sz="1200" dirty="0">
                <a:solidFill>
                  <a:srgbClr val="FF0000"/>
                </a:solidFill>
              </a:rPr>
              <a:t>())</a:t>
            </a:r>
            <a:endParaRPr lang="en-US" sz="1200" dirty="0">
              <a:solidFill>
                <a:srgbClr val="FF0000"/>
              </a:solidFill>
            </a:endParaRPr>
          </a:p>
        </p:txBody>
      </p:sp>
      <p:sp>
        <p:nvSpPr>
          <p:cNvPr id="10" name="ZoneTexte 9"/>
          <p:cNvSpPr txBox="1"/>
          <p:nvPr/>
        </p:nvSpPr>
        <p:spPr>
          <a:xfrm>
            <a:off x="279400" y="473890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my_seq</a:t>
            </a:r>
            <a:r>
              <a:rPr lang="fr-FR" sz="1200" dirty="0"/>
              <a:t>[1::</a:t>
            </a:r>
            <a:r>
              <a:rPr lang="mr-IN" sz="1200" dirty="0"/>
              <a:t>3</a:t>
            </a:r>
            <a:r>
              <a:rPr lang="fr-FR" sz="1200" dirty="0"/>
              <a:t>]</a:t>
            </a:r>
            <a:endParaRPr lang="en-US" sz="1200" dirty="0"/>
          </a:p>
        </p:txBody>
      </p:sp>
      <p:sp>
        <p:nvSpPr>
          <p:cNvPr id="11" name="ZoneTexte 10"/>
          <p:cNvSpPr txBox="1"/>
          <p:nvPr/>
        </p:nvSpPr>
        <p:spPr>
          <a:xfrm>
            <a:off x="278872" y="529594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my_seq</a:t>
            </a:r>
            <a:r>
              <a:rPr lang="fr-FR" sz="1200" dirty="0"/>
              <a:t>[2::</a:t>
            </a:r>
            <a:r>
              <a:rPr lang="mr-IN" sz="1200" dirty="0"/>
              <a:t>3</a:t>
            </a:r>
            <a:r>
              <a:rPr lang="fr-FR" sz="1200" dirty="0"/>
              <a:t>]</a:t>
            </a:r>
            <a:endParaRPr lang="en-US" sz="1200" dirty="0"/>
          </a:p>
        </p:txBody>
      </p:sp>
      <p:sp>
        <p:nvSpPr>
          <p:cNvPr id="12" name="ZoneTexte 11"/>
          <p:cNvSpPr txBox="1"/>
          <p:nvPr/>
        </p:nvSpPr>
        <p:spPr>
          <a:xfrm>
            <a:off x="279400" y="4448991"/>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('GCTGTAGTAAG', </a:t>
            </a:r>
            <a:r>
              <a:rPr lang="es-ES_tradnl" sz="1200" dirty="0" err="1">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3" name="ZoneTexte 12"/>
          <p:cNvSpPr txBox="1"/>
          <p:nvPr/>
        </p:nvSpPr>
        <p:spPr>
          <a:xfrm>
            <a:off x="279400" y="553096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('TAGCTAAGAC', </a:t>
            </a:r>
            <a:r>
              <a:rPr lang="es-ES_tradnl" sz="1200" dirty="0" err="1">
                <a:solidFill>
                  <a:srgbClr val="FF0000"/>
                </a:solidFill>
              </a:rPr>
              <a:t>IUPACUnambiguousDNA</a:t>
            </a:r>
            <a:r>
              <a:rPr lang="es-ES_tradnl" sz="1200" dirty="0">
                <a:solidFill>
                  <a:srgbClr val="FF0000"/>
                </a:solidFill>
              </a:rPr>
              <a:t>())</a:t>
            </a:r>
          </a:p>
        </p:txBody>
      </p:sp>
      <p:sp>
        <p:nvSpPr>
          <p:cNvPr id="14" name="ZoneTexte 13"/>
          <p:cNvSpPr txBox="1"/>
          <p:nvPr/>
        </p:nvSpPr>
        <p:spPr>
          <a:xfrm>
            <a:off x="278872" y="22332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en-US" sz="1200" dirty="0">
                <a:solidFill>
                  <a:srgbClr val="FF0000"/>
                </a:solidFill>
              </a:rPr>
              <a:t>GATGGGCC</a:t>
            </a:r>
            <a:r>
              <a:rPr lang="es-ES_tradnl" sz="1200" dirty="0">
                <a:solidFill>
                  <a:srgbClr val="FF0000"/>
                </a:solidFill>
              </a:rPr>
              <a:t>', </a:t>
            </a:r>
            <a:r>
              <a:rPr lang="es-ES_tradnl" sz="1200" dirty="0" err="1">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5" name="Espace réservé du contenu 2"/>
          <p:cNvSpPr txBox="1">
            <a:spLocks/>
          </p:cNvSpPr>
          <p:nvPr/>
        </p:nvSpPr>
        <p:spPr>
          <a:xfrm>
            <a:off x="279400" y="2787291"/>
            <a:ext cx="8644466" cy="1199999"/>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new object produced is another </a:t>
            </a:r>
            <a:r>
              <a:rPr lang="en-US" dirty="0" err="1"/>
              <a:t>Seq</a:t>
            </a:r>
            <a:r>
              <a:rPr lang="en-US" dirty="0"/>
              <a:t> object which retains the alphabet information from the original </a:t>
            </a:r>
            <a:r>
              <a:rPr lang="en-US" dirty="0" err="1"/>
              <a:t>Seq</a:t>
            </a:r>
            <a:r>
              <a:rPr lang="en-US" dirty="0"/>
              <a:t> object</a:t>
            </a:r>
          </a:p>
          <a:p>
            <a:r>
              <a:rPr lang="en-US" dirty="0"/>
              <a:t>Get the first, second and third codons positions using “stride” (“::”) :</a:t>
            </a:r>
          </a:p>
        </p:txBody>
      </p:sp>
      <p:sp>
        <p:nvSpPr>
          <p:cNvPr id="16" name="ZoneTexte 15"/>
          <p:cNvSpPr txBox="1"/>
          <p:nvPr/>
        </p:nvSpPr>
        <p:spPr>
          <a:xfrm>
            <a:off x="279400" y="580659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my_seq</a:t>
            </a:r>
            <a:r>
              <a:rPr lang="fr-FR" sz="1200" dirty="0"/>
              <a:t>[::-1] ## </a:t>
            </a:r>
            <a:r>
              <a:rPr lang="fr-FR" sz="1200" dirty="0" err="1"/>
              <a:t>Get</a:t>
            </a:r>
            <a:r>
              <a:rPr lang="fr-FR" sz="1200" dirty="0"/>
              <a:t> the reverse </a:t>
            </a:r>
            <a:r>
              <a:rPr lang="fr-FR" sz="1200" dirty="0" err="1"/>
              <a:t>sequence</a:t>
            </a:r>
            <a:endParaRPr lang="en-US" sz="1200" dirty="0"/>
          </a:p>
        </p:txBody>
      </p:sp>
      <p:sp>
        <p:nvSpPr>
          <p:cNvPr id="17" name="ZoneTexte 16"/>
          <p:cNvSpPr txBox="1"/>
          <p:nvPr/>
        </p:nvSpPr>
        <p:spPr>
          <a:xfrm>
            <a:off x="279928" y="604161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en-US" sz="1200" dirty="0">
                <a:solidFill>
                  <a:srgbClr val="FF0000"/>
                </a:solidFill>
              </a:rPr>
              <a:t>CGCTAAAAGCTAGGATATATCCGGGTAGCTAG</a:t>
            </a:r>
            <a:r>
              <a:rPr lang="es-ES_tradnl" sz="1200" dirty="0">
                <a:solidFill>
                  <a:srgbClr val="FF0000"/>
                </a:solidFill>
              </a:rPr>
              <a:t>', </a:t>
            </a:r>
            <a:r>
              <a:rPr lang="es-ES_tradnl" sz="1200" dirty="0" err="1">
                <a:solidFill>
                  <a:srgbClr val="FF0000"/>
                </a:solidFill>
              </a:rPr>
              <a:t>IUPACUnambiguousDNA</a:t>
            </a:r>
            <a:r>
              <a:rPr lang="es-ES_tradnl" sz="1200" dirty="0">
                <a:solidFill>
                  <a:srgbClr val="FF0000"/>
                </a:solidFill>
              </a:rPr>
              <a:t>())</a:t>
            </a:r>
          </a:p>
        </p:txBody>
      </p:sp>
    </p:spTree>
    <p:extLst>
      <p:ext uri="{BB962C8B-B14F-4D97-AF65-F5344CB8AC3E}">
        <p14:creationId xmlns:p14="http://schemas.microsoft.com/office/powerpoint/2010/main" val="4048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Turning </a:t>
            </a:r>
            <a:r>
              <a:rPr lang="en-US" dirty="0" err="1"/>
              <a:t>Seq</a:t>
            </a:r>
            <a:r>
              <a:rPr lang="en-US" dirty="0"/>
              <a:t> objects into strings</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To write to a file, or insert into a database</a:t>
            </a:r>
            <a:endParaRPr lang="fr-FR" dirty="0"/>
          </a:p>
        </p:txBody>
      </p:sp>
      <p:sp>
        <p:nvSpPr>
          <p:cNvPr id="4" name="Espace réservé de la date 3"/>
          <p:cNvSpPr>
            <a:spLocks noGrp="1"/>
          </p:cNvSpPr>
          <p:nvPr>
            <p:ph type="dt" sz="half" idx="10"/>
          </p:nvPr>
        </p:nvSpPr>
        <p:spPr/>
        <p:txBody>
          <a:bodyPr/>
          <a:lstStyle/>
          <a:p>
            <a:fld id="{699AB616-0234-D54F-99FF-8E04F0C35AB0}"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
        <p:nvSpPr>
          <p:cNvPr id="7" name="ZoneTexte 6"/>
          <p:cNvSpPr txBox="1"/>
          <p:nvPr/>
        </p:nvSpPr>
        <p:spPr>
          <a:xfrm>
            <a:off x="279400" y="516582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 fasta_format_string = “</a:t>
            </a:r>
            <a:r>
              <a:rPr lang="fr-FR" sz="1200" dirty="0"/>
              <a:t>&gt;</a:t>
            </a:r>
            <a:r>
              <a:rPr lang="mr-IN" sz="1200" dirty="0"/>
              <a:t>Name\n%s\n“ % my_seq</a:t>
            </a:r>
          </a:p>
          <a:p>
            <a:r>
              <a:rPr lang="fr-FR" sz="1200" dirty="0"/>
              <a:t>&gt;&gt;&gt;</a:t>
            </a:r>
            <a:r>
              <a:rPr lang="mr-IN" sz="1200" dirty="0"/>
              <a:t> print</a:t>
            </a:r>
            <a:r>
              <a:rPr lang="fr-FR" sz="1200" dirty="0"/>
              <a:t>(</a:t>
            </a:r>
            <a:r>
              <a:rPr lang="mr-IN" sz="1200" dirty="0"/>
              <a:t>fasta_format_string</a:t>
            </a:r>
            <a:r>
              <a:rPr lang="fr-FR" sz="1200" dirty="0"/>
              <a:t>)</a:t>
            </a:r>
            <a:endParaRPr lang="mr-IN" sz="1200" dirty="0"/>
          </a:p>
        </p:txBody>
      </p:sp>
      <p:sp>
        <p:nvSpPr>
          <p:cNvPr id="8" name="ZoneTexte 7"/>
          <p:cNvSpPr txBox="1"/>
          <p:nvPr/>
        </p:nvSpPr>
        <p:spPr>
          <a:xfrm>
            <a:off x="278872" y="349360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print</a:t>
            </a:r>
            <a:r>
              <a:rPr lang="fr-FR" sz="1200" dirty="0"/>
              <a:t>(</a:t>
            </a:r>
            <a:r>
              <a:rPr lang="mr-IN" sz="1200" dirty="0"/>
              <a:t>my_se</a:t>
            </a:r>
            <a:r>
              <a:rPr lang="fr-FR" sz="1200" dirty="0"/>
              <a:t>q)</a:t>
            </a:r>
            <a:endParaRPr lang="en-US" sz="1200" dirty="0"/>
          </a:p>
        </p:txBody>
      </p:sp>
      <p:sp>
        <p:nvSpPr>
          <p:cNvPr id="9" name="ZoneTexte 8"/>
          <p:cNvSpPr txBox="1"/>
          <p:nvPr/>
        </p:nvSpPr>
        <p:spPr>
          <a:xfrm>
            <a:off x="278344" y="37560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GATCGATGGGCCTATATAGGATCGAAAATCGC</a:t>
            </a:r>
          </a:p>
        </p:txBody>
      </p:sp>
      <p:sp>
        <p:nvSpPr>
          <p:cNvPr id="10" name="ZoneTexte 9"/>
          <p:cNvSpPr txBox="1"/>
          <p:nvPr/>
        </p:nvSpPr>
        <p:spPr>
          <a:xfrm>
            <a:off x="278872" y="175773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mr-IN" sz="1200" dirty="0"/>
              <a:t>str</a:t>
            </a:r>
            <a:r>
              <a:rPr lang="fr-FR" sz="1200" dirty="0"/>
              <a:t>(</a:t>
            </a:r>
            <a:r>
              <a:rPr lang="mr-IN" sz="1200" dirty="0"/>
              <a:t>my_seq</a:t>
            </a:r>
            <a:r>
              <a:rPr lang="fr-FR" sz="1200" dirty="0"/>
              <a:t>)</a:t>
            </a:r>
            <a:endParaRPr lang="en-US" sz="1200" dirty="0"/>
          </a:p>
        </p:txBody>
      </p:sp>
      <p:sp>
        <p:nvSpPr>
          <p:cNvPr id="12" name="ZoneTexte 11"/>
          <p:cNvSpPr txBox="1"/>
          <p:nvPr/>
        </p:nvSpPr>
        <p:spPr>
          <a:xfrm>
            <a:off x="279400" y="2020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'GATCGATGGGCCTATATAGGATCGAAAATCGC'</a:t>
            </a:r>
          </a:p>
        </p:txBody>
      </p:sp>
      <p:sp>
        <p:nvSpPr>
          <p:cNvPr id="14" name="ZoneTexte 13"/>
          <p:cNvSpPr txBox="1"/>
          <p:nvPr/>
        </p:nvSpPr>
        <p:spPr>
          <a:xfrm>
            <a:off x="278872" y="560594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&gt;Name</a:t>
            </a:r>
          </a:p>
          <a:p>
            <a:r>
              <a:rPr lang="en-US" sz="1200" dirty="0">
                <a:solidFill>
                  <a:srgbClr val="FF0000"/>
                </a:solidFill>
              </a:rPr>
              <a:t>GATCGATGGGCCTATATAGGATCGAAAATCGC</a:t>
            </a:r>
          </a:p>
          <a:p>
            <a:r>
              <a:rPr lang="en-US" sz="1200" dirty="0">
                <a:solidFill>
                  <a:srgbClr val="FF0000"/>
                </a:solidFill>
              </a:rPr>
              <a:t>&lt;BLANKLINE&gt;</a:t>
            </a:r>
          </a:p>
        </p:txBody>
      </p:sp>
      <p:sp>
        <p:nvSpPr>
          <p:cNvPr id="15" name="Espace réservé du contenu 2"/>
          <p:cNvSpPr txBox="1">
            <a:spLocks/>
          </p:cNvSpPr>
          <p:nvPr/>
        </p:nvSpPr>
        <p:spPr>
          <a:xfrm>
            <a:off x="278872" y="2512611"/>
            <a:ext cx="8644466" cy="788212"/>
          </a:xfrm>
          <a:prstGeom prst="rect">
            <a:avLst/>
          </a:prstGeom>
          <a:ln>
            <a:noFill/>
          </a:ln>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t>C</a:t>
            </a:r>
            <a:r>
              <a:rPr lang="en-US" dirty="0" err="1"/>
              <a:t>alling</a:t>
            </a:r>
            <a:r>
              <a:rPr lang="en-US" dirty="0"/>
              <a:t> </a:t>
            </a:r>
            <a:r>
              <a:rPr lang="en-US" dirty="0" err="1"/>
              <a:t>str</a:t>
            </a:r>
            <a:r>
              <a:rPr lang="en-US" dirty="0"/>
              <a:t>() on a </a:t>
            </a:r>
            <a:r>
              <a:rPr lang="en-US" dirty="0" err="1"/>
              <a:t>Seq</a:t>
            </a:r>
            <a:r>
              <a:rPr lang="en-US" dirty="0"/>
              <a:t> object returns the full sequence as a string</a:t>
            </a:r>
          </a:p>
          <a:p>
            <a:r>
              <a:rPr lang="en-US" dirty="0"/>
              <a:t>Python does this automatically in the print function</a:t>
            </a:r>
          </a:p>
        </p:txBody>
      </p:sp>
      <p:sp>
        <p:nvSpPr>
          <p:cNvPr id="16" name="Espace réservé du contenu 2"/>
          <p:cNvSpPr txBox="1">
            <a:spLocks/>
          </p:cNvSpPr>
          <p:nvPr/>
        </p:nvSpPr>
        <p:spPr>
          <a:xfrm>
            <a:off x="279400" y="4189587"/>
            <a:ext cx="8644466" cy="74340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Also use the </a:t>
            </a:r>
            <a:r>
              <a:rPr lang="en-US" dirty="0" err="1"/>
              <a:t>Seq</a:t>
            </a:r>
            <a:r>
              <a:rPr lang="en-US" dirty="0"/>
              <a:t> object directly with a %s placeholder when using the Python string formatting or interpolation operator ( % )</a:t>
            </a:r>
          </a:p>
        </p:txBody>
      </p:sp>
    </p:spTree>
    <p:extLst>
      <p:ext uri="{BB962C8B-B14F-4D97-AF65-F5344CB8AC3E}">
        <p14:creationId xmlns:p14="http://schemas.microsoft.com/office/powerpoint/2010/main" val="198126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mn-lt"/>
              </a:rPr>
              <a:t>Concatenating or adding sequences</a:t>
            </a:r>
            <a:endParaRPr lang="fr-FR" dirty="0">
              <a:latin typeface="+mn-lt"/>
            </a:endParaRPr>
          </a:p>
        </p:txBody>
      </p:sp>
      <p:sp>
        <p:nvSpPr>
          <p:cNvPr id="3" name="Espace réservé du contenu 2"/>
          <p:cNvSpPr>
            <a:spLocks noGrp="1"/>
          </p:cNvSpPr>
          <p:nvPr>
            <p:ph idx="1"/>
          </p:nvPr>
        </p:nvSpPr>
        <p:spPr>
          <a:xfrm>
            <a:off x="279400" y="873254"/>
            <a:ext cx="8644466" cy="487573"/>
          </a:xfrm>
        </p:spPr>
        <p:txBody>
          <a:bodyPr/>
          <a:lstStyle/>
          <a:p>
            <a:r>
              <a:rPr lang="en-US" dirty="0"/>
              <a:t>Can't add sequences with incompatible alphabets, (protein and DNA)</a:t>
            </a:r>
            <a:endParaRPr lang="fr-FR" dirty="0"/>
          </a:p>
        </p:txBody>
      </p:sp>
      <p:sp>
        <p:nvSpPr>
          <p:cNvPr id="4" name="Espace réservé de la date 3"/>
          <p:cNvSpPr>
            <a:spLocks noGrp="1"/>
          </p:cNvSpPr>
          <p:nvPr>
            <p:ph type="dt" sz="half" idx="10"/>
          </p:nvPr>
        </p:nvSpPr>
        <p:spPr/>
        <p:txBody>
          <a:bodyPr/>
          <a:lstStyle/>
          <a:p>
            <a:fld id="{60307B84-0F4B-7440-A630-E7011DC2BC1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
        <p:nvSpPr>
          <p:cNvPr id="7" name="ZoneTexte 6"/>
          <p:cNvSpPr txBox="1"/>
          <p:nvPr/>
        </p:nvSpPr>
        <p:spPr>
          <a:xfrm>
            <a:off x="278872" y="1372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protein_seq</a:t>
            </a:r>
            <a:r>
              <a:rPr lang="en-US" sz="1200" dirty="0"/>
              <a:t> = </a:t>
            </a:r>
            <a:r>
              <a:rPr lang="en-US" sz="1200" dirty="0" err="1"/>
              <a:t>Seq</a:t>
            </a:r>
            <a:r>
              <a:rPr lang="en-US" sz="1200" dirty="0"/>
              <a:t>("EVRNAK", </a:t>
            </a:r>
            <a:r>
              <a:rPr lang="en-US" sz="1200" dirty="0" err="1"/>
              <a:t>IUPAC.protein</a:t>
            </a:r>
            <a:r>
              <a:rPr lang="en-US" sz="1200" dirty="0"/>
              <a:t>)</a:t>
            </a:r>
          </a:p>
          <a:p>
            <a:r>
              <a:rPr lang="en-US" sz="1200" dirty="0"/>
              <a:t>&gt;&gt;&gt; </a:t>
            </a:r>
            <a:r>
              <a:rPr lang="en-US" sz="1200" dirty="0" err="1"/>
              <a:t>dna_seq</a:t>
            </a:r>
            <a:r>
              <a:rPr lang="en-US" sz="1200" dirty="0"/>
              <a:t> = </a:t>
            </a:r>
            <a:r>
              <a:rPr lang="en-US" sz="1200" dirty="0" err="1"/>
              <a:t>Seq</a:t>
            </a:r>
            <a:r>
              <a:rPr lang="en-US" sz="1200" dirty="0"/>
              <a:t>("ACGT", </a:t>
            </a:r>
            <a:r>
              <a:rPr lang="en-US" sz="1200" dirty="0" err="1"/>
              <a:t>IUPAC.unambiguous_dna</a:t>
            </a:r>
            <a:r>
              <a:rPr lang="en-US" sz="1200" dirty="0"/>
              <a:t>)</a:t>
            </a:r>
          </a:p>
          <a:p>
            <a:r>
              <a:rPr lang="en-US" sz="1200" dirty="0"/>
              <a:t>&gt;&gt;&gt; </a:t>
            </a:r>
            <a:r>
              <a:rPr lang="en-US" sz="1200" dirty="0" err="1"/>
              <a:t>protein_seq</a:t>
            </a:r>
            <a:r>
              <a:rPr lang="en-US" sz="1200" dirty="0"/>
              <a:t> + </a:t>
            </a:r>
            <a:r>
              <a:rPr lang="en-US" sz="1200" dirty="0" err="1"/>
              <a:t>dna_seq</a:t>
            </a:r>
            <a:endParaRPr lang="en-US" sz="1200" dirty="0"/>
          </a:p>
        </p:txBody>
      </p:sp>
      <p:sp>
        <p:nvSpPr>
          <p:cNvPr id="8" name="ZoneTexte 7"/>
          <p:cNvSpPr txBox="1"/>
          <p:nvPr/>
        </p:nvSpPr>
        <p:spPr>
          <a:xfrm>
            <a:off x="278872" y="3422927"/>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a:t>
            </a:r>
            <a:r>
              <a:rPr lang="en-US" sz="1200" dirty="0" err="1"/>
              <a:t>generic_alphabet</a:t>
            </a:r>
            <a:endParaRPr lang="en-US" sz="1200" dirty="0"/>
          </a:p>
          <a:p>
            <a:r>
              <a:rPr lang="en-US" sz="1200" dirty="0"/>
              <a:t>&gt;&gt;&gt; </a:t>
            </a:r>
            <a:r>
              <a:rPr lang="en-US" sz="1200" dirty="0" err="1"/>
              <a:t>protein_seq.alphabet</a:t>
            </a:r>
            <a:r>
              <a:rPr lang="en-US" sz="1200" dirty="0"/>
              <a:t> = </a:t>
            </a:r>
            <a:r>
              <a:rPr lang="en-US" sz="1200" dirty="0" err="1"/>
              <a:t>generic_alphabet</a:t>
            </a:r>
            <a:endParaRPr lang="en-US" sz="1200" dirty="0"/>
          </a:p>
          <a:p>
            <a:r>
              <a:rPr lang="en-US" sz="1200" dirty="0"/>
              <a:t>&gt;&gt;&gt; </a:t>
            </a:r>
            <a:r>
              <a:rPr lang="en-US" sz="1200" dirty="0" err="1"/>
              <a:t>dna_seq.alphabet</a:t>
            </a:r>
            <a:r>
              <a:rPr lang="en-US" sz="1200" dirty="0"/>
              <a:t> = </a:t>
            </a:r>
            <a:r>
              <a:rPr lang="en-US" sz="1200" dirty="0" err="1"/>
              <a:t>generic_alphabet</a:t>
            </a:r>
            <a:endParaRPr lang="en-US" sz="1200" dirty="0"/>
          </a:p>
          <a:p>
            <a:r>
              <a:rPr lang="en-US" sz="1200" dirty="0"/>
              <a:t>&gt;&gt;&gt; </a:t>
            </a:r>
            <a:r>
              <a:rPr lang="en-US" sz="1200" dirty="0" err="1"/>
              <a:t>protein_seq</a:t>
            </a:r>
            <a:r>
              <a:rPr lang="en-US" sz="1200" dirty="0"/>
              <a:t> + </a:t>
            </a:r>
            <a:r>
              <a:rPr lang="en-US" sz="1200" dirty="0" err="1"/>
              <a:t>dna_seq</a:t>
            </a:r>
            <a:endParaRPr lang="en-US" sz="1200" dirty="0"/>
          </a:p>
        </p:txBody>
      </p:sp>
      <p:sp>
        <p:nvSpPr>
          <p:cNvPr id="9" name="Espace réservé du contenu 2"/>
          <p:cNvSpPr txBox="1">
            <a:spLocks/>
          </p:cNvSpPr>
          <p:nvPr/>
        </p:nvSpPr>
        <p:spPr>
          <a:xfrm>
            <a:off x="278872" y="2992047"/>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To do this, first give both sequences generic alphabets</a:t>
            </a:r>
          </a:p>
          <a:p>
            <a:endParaRPr lang="fr-FR" dirty="0"/>
          </a:p>
        </p:txBody>
      </p:sp>
      <p:sp>
        <p:nvSpPr>
          <p:cNvPr id="10" name="ZoneTexte 9"/>
          <p:cNvSpPr txBox="1"/>
          <p:nvPr/>
        </p:nvSpPr>
        <p:spPr>
          <a:xfrm>
            <a:off x="278872" y="2201539"/>
            <a:ext cx="8644466" cy="67710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Traceback</a:t>
            </a:r>
            <a:r>
              <a:rPr lang="en-US" sz="1200" dirty="0">
                <a:solidFill>
                  <a:srgbClr val="FF0000"/>
                </a:solidFill>
              </a:rPr>
              <a:t> (most recent call last):</a:t>
            </a:r>
          </a:p>
          <a:p>
            <a:r>
              <a:rPr lang="en-US" sz="1200" dirty="0">
                <a:solidFill>
                  <a:srgbClr val="FF0000"/>
                </a:solidFill>
              </a:rPr>
              <a:t>...</a:t>
            </a:r>
          </a:p>
          <a:p>
            <a:r>
              <a:rPr lang="en-US" sz="1200" dirty="0" err="1">
                <a:solidFill>
                  <a:srgbClr val="FF0000"/>
                </a:solidFill>
              </a:rPr>
              <a:t>TypeError</a:t>
            </a:r>
            <a:r>
              <a:rPr lang="en-US" sz="1200" dirty="0">
                <a:solidFill>
                  <a:srgbClr val="FF0000"/>
                </a:solidFill>
              </a:rPr>
              <a:t>: Incompatible alphabets </a:t>
            </a:r>
            <a:r>
              <a:rPr lang="en-US" sz="1200" dirty="0" err="1">
                <a:solidFill>
                  <a:srgbClr val="FF0000"/>
                </a:solidFill>
              </a:rPr>
              <a:t>IUPACProtein</a:t>
            </a:r>
            <a:r>
              <a:rPr lang="en-US" sz="1200" dirty="0">
                <a:solidFill>
                  <a:srgbClr val="FF0000"/>
                </a:solidFill>
              </a:rPr>
              <a:t>() and </a:t>
            </a:r>
            <a:r>
              <a:rPr lang="en-US" sz="1200" dirty="0" err="1">
                <a:solidFill>
                  <a:srgbClr val="FF0000"/>
                </a:solidFill>
              </a:rPr>
              <a:t>IUPACUnambiguousDNA</a:t>
            </a:r>
            <a:r>
              <a:rPr lang="en-US" sz="1200" dirty="0">
                <a:solidFill>
                  <a:srgbClr val="FF0000"/>
                </a:solidFill>
              </a:rPr>
              <a:t>(</a:t>
            </a:r>
            <a:r>
              <a:rPr lang="en-US" dirty="0"/>
              <a:t>)</a:t>
            </a:r>
          </a:p>
        </p:txBody>
      </p:sp>
      <p:sp>
        <p:nvSpPr>
          <p:cNvPr id="11" name="ZoneTexte 10"/>
          <p:cNvSpPr txBox="1"/>
          <p:nvPr/>
        </p:nvSpPr>
        <p:spPr>
          <a:xfrm>
            <a:off x="278872" y="424095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('EVRNAKACGT', Alphabet())</a:t>
            </a:r>
          </a:p>
        </p:txBody>
      </p:sp>
      <p:sp>
        <p:nvSpPr>
          <p:cNvPr id="12" name="ZoneTexte 11"/>
          <p:cNvSpPr txBox="1"/>
          <p:nvPr/>
        </p:nvSpPr>
        <p:spPr>
          <a:xfrm>
            <a:off x="278872" y="5111727"/>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cs typeface="Arial"/>
              </a:rPr>
              <a:t>&gt;&gt;&gt; </a:t>
            </a:r>
            <a:r>
              <a:rPr lang="mr-IN" sz="1200" dirty="0">
                <a:cs typeface="Arial"/>
              </a:rPr>
              <a:t>from Bio.Alphabet import generic_nucleotide</a:t>
            </a:r>
          </a:p>
          <a:p>
            <a:r>
              <a:rPr lang="en-US" sz="1200" dirty="0">
                <a:cs typeface="Arial"/>
              </a:rPr>
              <a:t>&gt;&gt;&gt; </a:t>
            </a:r>
            <a:r>
              <a:rPr lang="mr-IN" sz="1200" dirty="0">
                <a:cs typeface="Arial"/>
              </a:rPr>
              <a:t>from Bio.Alphabet import IUPAC</a:t>
            </a:r>
          </a:p>
          <a:p>
            <a:r>
              <a:rPr lang="en-US" sz="1200" dirty="0">
                <a:cs typeface="Arial"/>
              </a:rPr>
              <a:t>&gt;&gt;&gt; </a:t>
            </a:r>
            <a:r>
              <a:rPr lang="mr-IN" sz="1200" dirty="0">
                <a:cs typeface="Arial"/>
              </a:rPr>
              <a:t>nuc_seq = Seq</a:t>
            </a:r>
            <a:r>
              <a:rPr lang="fr-FR" sz="1200" dirty="0">
                <a:cs typeface="Arial"/>
              </a:rPr>
              <a:t>(</a:t>
            </a:r>
            <a:r>
              <a:rPr lang="mr-IN" sz="1200" dirty="0">
                <a:cs typeface="Arial"/>
              </a:rPr>
              <a:t>"GATCGATGC", generic_nucleotide</a:t>
            </a:r>
            <a:r>
              <a:rPr lang="fr-FR" sz="1200" dirty="0">
                <a:cs typeface="Arial"/>
              </a:rPr>
              <a:t>)</a:t>
            </a:r>
            <a:endParaRPr lang="mr-IN" sz="1200" dirty="0">
              <a:cs typeface="Arial"/>
            </a:endParaRPr>
          </a:p>
          <a:p>
            <a:r>
              <a:rPr lang="en-US" sz="1200" dirty="0">
                <a:cs typeface="Arial"/>
              </a:rPr>
              <a:t>&gt;&gt;&gt; </a:t>
            </a:r>
            <a:r>
              <a:rPr lang="mr-IN" sz="1200" dirty="0">
                <a:cs typeface="Arial"/>
              </a:rPr>
              <a:t>dna_seq = Seq</a:t>
            </a:r>
            <a:r>
              <a:rPr lang="fr-FR" sz="1200" dirty="0">
                <a:cs typeface="Arial"/>
              </a:rPr>
              <a:t>(</a:t>
            </a:r>
            <a:r>
              <a:rPr lang="mr-IN" sz="1200" dirty="0">
                <a:cs typeface="Arial"/>
              </a:rPr>
              <a:t>"ACGT", IUPAC.unambiguous_dna</a:t>
            </a:r>
            <a:r>
              <a:rPr lang="fr-FR" sz="1200" dirty="0">
                <a:cs typeface="Arial"/>
              </a:rPr>
              <a:t>)</a:t>
            </a:r>
            <a:endParaRPr lang="mr-IN" sz="1200" dirty="0">
              <a:cs typeface="Arial"/>
            </a:endParaRPr>
          </a:p>
          <a:p>
            <a:r>
              <a:rPr lang="en-US" sz="1200" dirty="0">
                <a:cs typeface="Arial"/>
              </a:rPr>
              <a:t>&gt;&gt;&gt; </a:t>
            </a:r>
            <a:r>
              <a:rPr lang="mr-IN" sz="1200" dirty="0"/>
              <a:t>nuc_seq + dna_seq</a:t>
            </a:r>
          </a:p>
        </p:txBody>
      </p:sp>
      <p:sp>
        <p:nvSpPr>
          <p:cNvPr id="13" name="ZoneTexte 12"/>
          <p:cNvSpPr txBox="1"/>
          <p:nvPr/>
        </p:nvSpPr>
        <p:spPr>
          <a:xfrm>
            <a:off x="279400" y="611117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t>
            </a:r>
            <a:r>
              <a:rPr lang="fr-FR" sz="1200" dirty="0">
                <a:solidFill>
                  <a:srgbClr val="FF0000"/>
                </a:solidFill>
              </a:rPr>
              <a:t>(</a:t>
            </a:r>
            <a:r>
              <a:rPr lang="mr-IN" sz="1200" dirty="0">
                <a:solidFill>
                  <a:srgbClr val="FF0000"/>
                </a:solidFill>
              </a:rPr>
              <a:t>GATCGATGCACGT', NucleotideAlphabet</a:t>
            </a:r>
            <a:r>
              <a:rPr lang="fr-FR" sz="1200" dirty="0">
                <a:solidFill>
                  <a:srgbClr val="FF0000"/>
                </a:solidFill>
              </a:rPr>
              <a:t>())</a:t>
            </a:r>
            <a:endParaRPr lang="mr-IN" sz="1200" dirty="0">
              <a:solidFill>
                <a:srgbClr val="FF0000"/>
              </a:solidFill>
            </a:endParaRPr>
          </a:p>
        </p:txBody>
      </p:sp>
      <p:sp>
        <p:nvSpPr>
          <p:cNvPr id="14" name="Espace réservé du contenu 2"/>
          <p:cNvSpPr txBox="1">
            <a:spLocks/>
          </p:cNvSpPr>
          <p:nvPr/>
        </p:nvSpPr>
        <p:spPr>
          <a:xfrm>
            <a:off x="278872" y="4645898"/>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Adding a generic nucleotide seq. to an unambiguous IUPAC DNA seq.</a:t>
            </a:r>
            <a:endParaRPr lang="fr-FR" dirty="0"/>
          </a:p>
        </p:txBody>
      </p:sp>
    </p:spTree>
    <p:extLst>
      <p:ext uri="{BB962C8B-B14F-4D97-AF65-F5344CB8AC3E}">
        <p14:creationId xmlns:p14="http://schemas.microsoft.com/office/powerpoint/2010/main" val="156009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Concatenating or adding sequences (2)</a:t>
            </a:r>
            <a:endParaRPr lang="fr-FR" dirty="0"/>
          </a:p>
        </p:txBody>
      </p:sp>
      <p:sp>
        <p:nvSpPr>
          <p:cNvPr id="3" name="Espace réservé du contenu 2"/>
          <p:cNvSpPr>
            <a:spLocks noGrp="1"/>
          </p:cNvSpPr>
          <p:nvPr>
            <p:ph idx="1"/>
          </p:nvPr>
        </p:nvSpPr>
        <p:spPr>
          <a:xfrm>
            <a:off x="278872" y="1242553"/>
            <a:ext cx="8644466" cy="447139"/>
          </a:xfrm>
        </p:spPr>
        <p:txBody>
          <a:bodyPr/>
          <a:lstStyle/>
          <a:p>
            <a:r>
              <a:rPr lang="en-US" dirty="0"/>
              <a:t>Many sequences to add together:</a:t>
            </a:r>
          </a:p>
          <a:p>
            <a:endParaRPr lang="fr-FR" dirty="0"/>
          </a:p>
        </p:txBody>
      </p:sp>
      <p:sp>
        <p:nvSpPr>
          <p:cNvPr id="4" name="Espace réservé de la date 3"/>
          <p:cNvSpPr>
            <a:spLocks noGrp="1"/>
          </p:cNvSpPr>
          <p:nvPr>
            <p:ph type="dt" sz="half" idx="10"/>
          </p:nvPr>
        </p:nvSpPr>
        <p:spPr/>
        <p:txBody>
          <a:bodyPr/>
          <a:lstStyle/>
          <a:p>
            <a:fld id="{1FFBF990-51E3-ED4E-9917-247F77CC223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
        <p:nvSpPr>
          <p:cNvPr id="8" name="ZoneTexte 7"/>
          <p:cNvSpPr txBox="1"/>
          <p:nvPr/>
        </p:nvSpPr>
        <p:spPr>
          <a:xfrm>
            <a:off x="278872" y="490285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 from Bio.Alphabet import generic_dna</a:t>
            </a:r>
          </a:p>
          <a:p>
            <a:r>
              <a:rPr lang="fr-FR" sz="1200" dirty="0"/>
              <a:t>&gt;&gt;&gt;</a:t>
            </a:r>
            <a:r>
              <a:rPr lang="mr-IN" sz="1200" dirty="0"/>
              <a:t> list_of_seqs = </a:t>
            </a:r>
            <a:r>
              <a:rPr lang="fr-FR" sz="1200" dirty="0"/>
              <a:t>[</a:t>
            </a:r>
            <a:r>
              <a:rPr lang="mr-IN" sz="1200" dirty="0"/>
              <a:t>Seq</a:t>
            </a:r>
            <a:r>
              <a:rPr lang="fr-FR" sz="1200" dirty="0"/>
              <a:t>(</a:t>
            </a:r>
            <a:r>
              <a:rPr lang="mr-IN" sz="1200" dirty="0"/>
              <a:t>"ACGT", generic_dna</a:t>
            </a:r>
            <a:r>
              <a:rPr lang="fr-FR" sz="1200" dirty="0"/>
              <a:t>)</a:t>
            </a:r>
            <a:r>
              <a:rPr lang="mr-IN" sz="1200" dirty="0"/>
              <a:t>, Seq</a:t>
            </a:r>
            <a:r>
              <a:rPr lang="fr-FR" sz="1200" dirty="0"/>
              <a:t>(</a:t>
            </a:r>
            <a:r>
              <a:rPr lang="mr-IN" sz="1200" dirty="0"/>
              <a:t>"AACC", generic_dna</a:t>
            </a:r>
            <a:r>
              <a:rPr lang="fr-FR" sz="1200" dirty="0"/>
              <a:t>)</a:t>
            </a:r>
            <a:r>
              <a:rPr lang="mr-IN" sz="1200" dirty="0"/>
              <a:t>, Seq</a:t>
            </a:r>
            <a:r>
              <a:rPr lang="fr-FR" sz="1200" dirty="0"/>
              <a:t>(</a:t>
            </a:r>
            <a:r>
              <a:rPr lang="mr-IN" sz="1200" dirty="0"/>
              <a:t>"GGTT", generic_dna</a:t>
            </a:r>
            <a:r>
              <a:rPr lang="fr-FR" sz="1200" dirty="0"/>
              <a:t>)]</a:t>
            </a:r>
            <a:endParaRPr lang="mr-IN" sz="1200" dirty="0"/>
          </a:p>
          <a:p>
            <a:r>
              <a:rPr lang="fr-FR" sz="1200" dirty="0"/>
              <a:t>&gt;&gt;&gt;</a:t>
            </a:r>
            <a:r>
              <a:rPr lang="mr-IN" sz="1200" dirty="0"/>
              <a:t> sum</a:t>
            </a:r>
            <a:r>
              <a:rPr lang="fr-FR" sz="1200" dirty="0"/>
              <a:t>(</a:t>
            </a:r>
            <a:r>
              <a:rPr lang="mr-IN" sz="1200" dirty="0"/>
              <a:t>list_of_seqs, Seq</a:t>
            </a:r>
            <a:r>
              <a:rPr lang="fr-FR" sz="1200" dirty="0"/>
              <a:t>(</a:t>
            </a:r>
            <a:r>
              <a:rPr lang="mr-IN" sz="1200" dirty="0"/>
              <a:t>"", generic_dna</a:t>
            </a:r>
            <a:r>
              <a:rPr lang="fr-FR" sz="1200" dirty="0"/>
              <a:t>))</a:t>
            </a:r>
            <a:endParaRPr lang="mr-IN" sz="1200" dirty="0"/>
          </a:p>
        </p:txBody>
      </p:sp>
      <p:sp>
        <p:nvSpPr>
          <p:cNvPr id="14" name="Espace réservé du contenu 2"/>
          <p:cNvSpPr txBox="1">
            <a:spLocks/>
          </p:cNvSpPr>
          <p:nvPr/>
        </p:nvSpPr>
        <p:spPr>
          <a:xfrm>
            <a:off x="278872" y="3779330"/>
            <a:ext cx="8644466" cy="67735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more elegant approach using sum function with its optional start value argument</a:t>
            </a:r>
          </a:p>
          <a:p>
            <a:endParaRPr lang="fr-FR" dirty="0"/>
          </a:p>
        </p:txBody>
      </p:sp>
      <p:sp>
        <p:nvSpPr>
          <p:cNvPr id="15" name="ZoneTexte 14"/>
          <p:cNvSpPr txBox="1"/>
          <p:nvPr/>
        </p:nvSpPr>
        <p:spPr>
          <a:xfrm>
            <a:off x="278872" y="192706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a:t>
            </a:r>
            <a:r>
              <a:rPr lang="en-US" sz="1200" dirty="0" err="1"/>
              <a:t>generic_dna</a:t>
            </a:r>
            <a:endParaRPr lang="en-US" sz="1200" dirty="0"/>
          </a:p>
          <a:p>
            <a:r>
              <a:rPr lang="en-US" sz="1200" dirty="0"/>
              <a:t>&gt;&gt;&gt; </a:t>
            </a:r>
            <a:r>
              <a:rPr lang="en-US" sz="1200" dirty="0" err="1"/>
              <a:t>list_of_seqs</a:t>
            </a:r>
            <a:r>
              <a:rPr lang="en-US" sz="1200" dirty="0"/>
              <a:t> = [</a:t>
            </a:r>
            <a:r>
              <a:rPr lang="en-US" sz="1200" dirty="0" err="1"/>
              <a:t>Seq</a:t>
            </a:r>
            <a:r>
              <a:rPr lang="en-US" sz="1200" dirty="0"/>
              <a:t>("ACGT", </a:t>
            </a:r>
            <a:r>
              <a:rPr lang="en-US" sz="1200" dirty="0" err="1"/>
              <a:t>generic_dna</a:t>
            </a:r>
            <a:r>
              <a:rPr lang="en-US" sz="1200" dirty="0"/>
              <a:t>), </a:t>
            </a:r>
            <a:r>
              <a:rPr lang="en-US" sz="1200" dirty="0" err="1"/>
              <a:t>Seq</a:t>
            </a:r>
            <a:r>
              <a:rPr lang="en-US" sz="1200" dirty="0"/>
              <a:t>("AACC", </a:t>
            </a:r>
            <a:r>
              <a:rPr lang="en-US" sz="1200" dirty="0" err="1"/>
              <a:t>generic_dna</a:t>
            </a:r>
            <a:r>
              <a:rPr lang="en-US" sz="1200" dirty="0"/>
              <a:t>), </a:t>
            </a:r>
            <a:r>
              <a:rPr lang="en-US" sz="1200" dirty="0" err="1"/>
              <a:t>Seq</a:t>
            </a:r>
            <a:r>
              <a:rPr lang="en-US" sz="1200" dirty="0"/>
              <a:t>("GGTT", </a:t>
            </a:r>
            <a:r>
              <a:rPr lang="en-US" sz="1200" dirty="0" err="1"/>
              <a:t>generic_dna</a:t>
            </a:r>
            <a:r>
              <a:rPr lang="en-US" sz="1200" dirty="0"/>
              <a:t>)]</a:t>
            </a:r>
          </a:p>
          <a:p>
            <a:r>
              <a:rPr lang="en-US" sz="1200" dirty="0"/>
              <a:t>&gt;&gt;&gt; concatenated = </a:t>
            </a:r>
            <a:r>
              <a:rPr lang="en-US" sz="1200" dirty="0" err="1"/>
              <a:t>Seq</a:t>
            </a:r>
            <a:r>
              <a:rPr lang="en-US" sz="1200" dirty="0"/>
              <a:t>("", </a:t>
            </a:r>
            <a:r>
              <a:rPr lang="en-US" sz="1200" dirty="0" err="1"/>
              <a:t>generic_dna</a:t>
            </a:r>
            <a:r>
              <a:rPr lang="en-US" sz="1200" dirty="0"/>
              <a:t>)</a:t>
            </a:r>
          </a:p>
          <a:p>
            <a:r>
              <a:rPr lang="en-US" sz="1200" dirty="0"/>
              <a:t>&gt;&gt;&gt; for s in </a:t>
            </a:r>
            <a:r>
              <a:rPr lang="en-US" sz="1200" dirty="0" err="1"/>
              <a:t>list_of_seqs</a:t>
            </a:r>
            <a:r>
              <a:rPr lang="en-US" sz="1200" dirty="0"/>
              <a:t>:</a:t>
            </a:r>
          </a:p>
          <a:p>
            <a:r>
              <a:rPr lang="en-US" sz="1200" dirty="0"/>
              <a:t>... concatenated += s</a:t>
            </a:r>
          </a:p>
          <a:p>
            <a:r>
              <a:rPr lang="en-US" sz="1200" dirty="0"/>
              <a:t>...</a:t>
            </a:r>
          </a:p>
          <a:p>
            <a:r>
              <a:rPr lang="en-US" sz="1200" dirty="0"/>
              <a:t>&gt;&gt;&gt; concatenated</a:t>
            </a:r>
          </a:p>
        </p:txBody>
      </p:sp>
      <p:sp>
        <p:nvSpPr>
          <p:cNvPr id="16" name="ZoneTexte 15"/>
          <p:cNvSpPr txBox="1"/>
          <p:nvPr/>
        </p:nvSpPr>
        <p:spPr>
          <a:xfrm>
            <a:off x="278872" y="331206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t>
            </a:r>
            <a:r>
              <a:rPr lang="fr-FR" sz="1200" dirty="0">
                <a:solidFill>
                  <a:srgbClr val="FF0000"/>
                </a:solidFill>
              </a:rPr>
              <a:t>(</a:t>
            </a:r>
            <a:r>
              <a:rPr lang="mr-IN" sz="1200" dirty="0">
                <a:solidFill>
                  <a:srgbClr val="FF0000"/>
                </a:solidFill>
              </a:rPr>
              <a:t>ACGTAACCGGTT', DNAAlphabet</a:t>
            </a:r>
            <a:r>
              <a:rPr lang="fr-FR" sz="1200" dirty="0">
                <a:solidFill>
                  <a:srgbClr val="FF0000"/>
                </a:solidFill>
              </a:rPr>
              <a:t>())</a:t>
            </a:r>
            <a:endParaRPr lang="en-US" sz="1200" dirty="0">
              <a:solidFill>
                <a:srgbClr val="FF0000"/>
              </a:solidFill>
            </a:endParaRPr>
          </a:p>
        </p:txBody>
      </p:sp>
      <p:sp>
        <p:nvSpPr>
          <p:cNvPr id="17" name="ZoneTexte 16"/>
          <p:cNvSpPr txBox="1"/>
          <p:nvPr/>
        </p:nvSpPr>
        <p:spPr>
          <a:xfrm>
            <a:off x="278872" y="554918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t>
            </a:r>
            <a:r>
              <a:rPr lang="fr-FR" sz="1200" dirty="0">
                <a:solidFill>
                  <a:srgbClr val="FF0000"/>
                </a:solidFill>
              </a:rPr>
              <a:t>(</a:t>
            </a:r>
            <a:r>
              <a:rPr lang="mr-IN" sz="1200" dirty="0">
                <a:solidFill>
                  <a:srgbClr val="FF0000"/>
                </a:solidFill>
              </a:rPr>
              <a:t>ACGTAACCGGTT', DNAAlphabet</a:t>
            </a:r>
            <a:r>
              <a:rPr lang="fr-FR" sz="1200" dirty="0">
                <a:solidFill>
                  <a:srgbClr val="FF0000"/>
                </a:solidFill>
              </a:rPr>
              <a:t>())</a:t>
            </a:r>
          </a:p>
        </p:txBody>
      </p:sp>
    </p:spTree>
    <p:extLst>
      <p:ext uri="{BB962C8B-B14F-4D97-AF65-F5344CB8AC3E}">
        <p14:creationId xmlns:p14="http://schemas.microsoft.com/office/powerpoint/2010/main" val="233628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8872" y="913638"/>
            <a:ext cx="8644466" cy="526570"/>
          </a:xfrm>
        </p:spPr>
        <p:txBody>
          <a:bodyPr/>
          <a:lstStyle/>
          <a:p>
            <a:r>
              <a:rPr lang="en-US" dirty="0"/>
              <a:t>very useful upper and lower methods for changing the case</a:t>
            </a:r>
          </a:p>
        </p:txBody>
      </p:sp>
      <p:sp>
        <p:nvSpPr>
          <p:cNvPr id="4" name="Espace réservé de la date 3"/>
          <p:cNvSpPr>
            <a:spLocks noGrp="1"/>
          </p:cNvSpPr>
          <p:nvPr>
            <p:ph type="dt" sz="half" idx="10"/>
          </p:nvPr>
        </p:nvSpPr>
        <p:spPr/>
        <p:txBody>
          <a:bodyPr/>
          <a:lstStyle/>
          <a:p>
            <a:fld id="{879AD418-6C33-B94F-B67F-88D6EBB6E0D6}"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10306" y="132523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a:t>
            </a:r>
            <a:r>
              <a:rPr lang="en-US" sz="1200" dirty="0" err="1"/>
              <a:t>generic_dna</a:t>
            </a:r>
            <a:endParaRPr lang="en-US" sz="1200" dirty="0"/>
          </a:p>
          <a:p>
            <a:r>
              <a:rPr lang="en-US" sz="1200" dirty="0"/>
              <a:t>&gt;&gt;&gt; </a:t>
            </a:r>
            <a:r>
              <a:rPr lang="en-US" sz="1200" dirty="0" err="1"/>
              <a:t>dna_seq</a:t>
            </a:r>
            <a:r>
              <a:rPr lang="en-US" sz="1200" dirty="0"/>
              <a:t> = </a:t>
            </a:r>
            <a:r>
              <a:rPr lang="en-US" sz="1200" dirty="0" err="1"/>
              <a:t>Seq</a:t>
            </a:r>
            <a:r>
              <a:rPr lang="en-US" sz="1200" dirty="0"/>
              <a:t>("</a:t>
            </a:r>
            <a:r>
              <a:rPr lang="en-US" sz="1200" dirty="0" err="1"/>
              <a:t>acgtACGT</a:t>
            </a:r>
            <a:r>
              <a:rPr lang="en-US" sz="1200" dirty="0"/>
              <a:t>", </a:t>
            </a:r>
            <a:r>
              <a:rPr lang="en-US" sz="1200" dirty="0" err="1"/>
              <a:t>generic_dna</a:t>
            </a:r>
            <a:r>
              <a:rPr lang="en-US" sz="1200" dirty="0"/>
              <a:t>)</a:t>
            </a:r>
          </a:p>
          <a:p>
            <a:r>
              <a:rPr lang="en-US" sz="1200" dirty="0"/>
              <a:t>&gt;&gt;&gt; </a:t>
            </a:r>
            <a:r>
              <a:rPr lang="en-US" sz="1200" dirty="0" err="1"/>
              <a:t>dna_seq</a:t>
            </a:r>
            <a:endParaRPr lang="en-US" sz="1200" dirty="0"/>
          </a:p>
        </p:txBody>
      </p:sp>
      <p:sp>
        <p:nvSpPr>
          <p:cNvPr id="8" name="ZoneTexte 7"/>
          <p:cNvSpPr txBox="1"/>
          <p:nvPr/>
        </p:nvSpPr>
        <p:spPr>
          <a:xfrm>
            <a:off x="210306" y="236727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Arial"/>
                <a:cs typeface="Arial"/>
              </a:rPr>
              <a:t>&gt;&gt;&gt; </a:t>
            </a:r>
            <a:r>
              <a:rPr lang="mr-IN" sz="1200" dirty="0">
                <a:latin typeface="Arial"/>
                <a:cs typeface="Arial"/>
              </a:rPr>
              <a:t>dna_seq.upper</a:t>
            </a:r>
            <a:r>
              <a:rPr lang="fr-FR" sz="1200" dirty="0">
                <a:latin typeface="Arial"/>
                <a:cs typeface="Arial"/>
              </a:rPr>
              <a:t>()</a:t>
            </a:r>
            <a:endParaRPr lang="en-US" sz="1200" dirty="0">
              <a:latin typeface="Arial"/>
              <a:cs typeface="Arial"/>
            </a:endParaRPr>
          </a:p>
        </p:txBody>
      </p:sp>
      <p:sp>
        <p:nvSpPr>
          <p:cNvPr id="9" name="ZoneTexte 8"/>
          <p:cNvSpPr txBox="1"/>
          <p:nvPr/>
        </p:nvSpPr>
        <p:spPr>
          <a:xfrm>
            <a:off x="210306" y="386270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solidFill>
                  <a:srgbClr val="FF0000"/>
                </a:solidFill>
              </a:rPr>
              <a:t>False</a:t>
            </a:r>
            <a:endParaRPr lang="en-US" sz="1200" dirty="0">
              <a:solidFill>
                <a:srgbClr val="FF0000"/>
              </a:solidFill>
            </a:endParaRPr>
          </a:p>
        </p:txBody>
      </p:sp>
      <p:sp>
        <p:nvSpPr>
          <p:cNvPr id="10" name="ZoneTexte 9"/>
          <p:cNvSpPr txBox="1"/>
          <p:nvPr/>
        </p:nvSpPr>
        <p:spPr>
          <a:xfrm>
            <a:off x="210306" y="36116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Arial"/>
                <a:cs typeface="Arial"/>
              </a:rPr>
              <a:t>&gt;&gt;&gt; </a:t>
            </a:r>
            <a:r>
              <a:rPr lang="mr-IN" sz="1200" dirty="0">
                <a:latin typeface="Arial"/>
                <a:cs typeface="Arial"/>
              </a:rPr>
              <a:t>"GTAC" in dna_seq</a:t>
            </a:r>
            <a:endParaRPr lang="en-US" sz="1200" dirty="0">
              <a:latin typeface="Arial"/>
              <a:cs typeface="Arial"/>
            </a:endParaRPr>
          </a:p>
        </p:txBody>
      </p:sp>
      <p:sp>
        <p:nvSpPr>
          <p:cNvPr id="11" name="ZoneTexte 10"/>
          <p:cNvSpPr txBox="1"/>
          <p:nvPr/>
        </p:nvSpPr>
        <p:spPr>
          <a:xfrm>
            <a:off x="210306" y="412836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Arial"/>
                <a:cs typeface="Arial"/>
              </a:rPr>
              <a:t>&gt;&gt;&gt;</a:t>
            </a:r>
            <a:r>
              <a:rPr lang="mr-IN" sz="1200" dirty="0">
                <a:latin typeface="Arial"/>
                <a:cs typeface="Arial"/>
              </a:rPr>
              <a:t> "GTAC" in dna_seq</a:t>
            </a:r>
            <a:r>
              <a:rPr lang="fr-FR" sz="1200" dirty="0">
                <a:latin typeface="Arial"/>
                <a:cs typeface="Arial"/>
              </a:rPr>
              <a:t>.</a:t>
            </a:r>
            <a:r>
              <a:rPr lang="fr-FR" sz="1200" dirty="0" err="1">
                <a:latin typeface="Arial"/>
                <a:cs typeface="Arial"/>
              </a:rPr>
              <a:t>upper</a:t>
            </a:r>
            <a:r>
              <a:rPr lang="fr-FR" sz="1200" dirty="0">
                <a:latin typeface="Arial"/>
                <a:cs typeface="Arial"/>
              </a:rPr>
              <a:t>()</a:t>
            </a:r>
            <a:endParaRPr lang="en-US" sz="1200" dirty="0">
              <a:latin typeface="Arial"/>
              <a:cs typeface="Arial"/>
            </a:endParaRPr>
          </a:p>
        </p:txBody>
      </p:sp>
      <p:sp>
        <p:nvSpPr>
          <p:cNvPr id="12" name="ZoneTexte 11"/>
          <p:cNvSpPr txBox="1"/>
          <p:nvPr/>
        </p:nvSpPr>
        <p:spPr>
          <a:xfrm>
            <a:off x="210306" y="26070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t>
            </a:r>
            <a:r>
              <a:rPr lang="fr-FR" sz="1200" dirty="0">
                <a:solidFill>
                  <a:srgbClr val="FF0000"/>
                </a:solidFill>
                <a:latin typeface="Arial"/>
                <a:cs typeface="Arial"/>
              </a:rPr>
              <a:t>(</a:t>
            </a:r>
            <a:r>
              <a:rPr lang="mr-IN" sz="1200" dirty="0">
                <a:solidFill>
                  <a:srgbClr val="FF0000"/>
                </a:solidFill>
                <a:latin typeface="Arial"/>
                <a:cs typeface="Arial"/>
              </a:rPr>
              <a:t>ACGTACGT', DNAAlphabet</a:t>
            </a:r>
            <a:r>
              <a:rPr lang="fr-FR" sz="1200" dirty="0">
                <a:solidFill>
                  <a:srgbClr val="FF0000"/>
                </a:solidFill>
                <a:latin typeface="Arial"/>
                <a:cs typeface="Arial"/>
              </a:rPr>
              <a:t>())</a:t>
            </a:r>
            <a:endParaRPr lang="en-US" sz="1200" dirty="0">
              <a:solidFill>
                <a:srgbClr val="FF0000"/>
              </a:solidFill>
              <a:latin typeface="Arial"/>
              <a:cs typeface="Arial"/>
            </a:endParaRPr>
          </a:p>
        </p:txBody>
      </p:sp>
      <p:sp>
        <p:nvSpPr>
          <p:cNvPr id="13" name="ZoneTexte 12"/>
          <p:cNvSpPr txBox="1"/>
          <p:nvPr/>
        </p:nvSpPr>
        <p:spPr>
          <a:xfrm>
            <a:off x="210306" y="439077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a:solidFill>
                  <a:srgbClr val="FF0000"/>
                </a:solidFill>
              </a:rPr>
              <a:t>True</a:t>
            </a:r>
          </a:p>
        </p:txBody>
      </p:sp>
      <p:sp>
        <p:nvSpPr>
          <p:cNvPr id="14" name="ZoneTexte 13"/>
          <p:cNvSpPr txBox="1"/>
          <p:nvPr/>
        </p:nvSpPr>
        <p:spPr>
          <a:xfrm>
            <a:off x="210306" y="196184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Seq('acgtACGT', DNAAlphabet())</a:t>
            </a:r>
            <a:endParaRPr lang="en-US" sz="1200" dirty="0">
              <a:solidFill>
                <a:srgbClr val="FF0000"/>
              </a:solidFill>
              <a:latin typeface="Arial"/>
              <a:cs typeface="Arial"/>
            </a:endParaRPr>
          </a:p>
        </p:txBody>
      </p:sp>
      <p:sp>
        <p:nvSpPr>
          <p:cNvPr id="18" name="ZoneTexte 17"/>
          <p:cNvSpPr txBox="1"/>
          <p:nvPr/>
        </p:nvSpPr>
        <p:spPr>
          <a:xfrm>
            <a:off x="210306" y="288401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Arial"/>
                <a:cs typeface="Arial"/>
              </a:rPr>
              <a:t>&gt;&gt;&gt; </a:t>
            </a:r>
            <a:r>
              <a:rPr lang="mr-IN" sz="1200" dirty="0">
                <a:latin typeface="Arial"/>
                <a:cs typeface="Arial"/>
              </a:rPr>
              <a:t>dna_seq.</a:t>
            </a:r>
            <a:r>
              <a:rPr lang="fr-FR" sz="1200" dirty="0" err="1">
                <a:latin typeface="Arial"/>
                <a:cs typeface="Arial"/>
              </a:rPr>
              <a:t>low</a:t>
            </a:r>
            <a:r>
              <a:rPr lang="mr-IN" sz="1200" dirty="0">
                <a:latin typeface="Arial"/>
                <a:cs typeface="Arial"/>
              </a:rPr>
              <a:t>er</a:t>
            </a:r>
            <a:r>
              <a:rPr lang="fr-FR" sz="1200" dirty="0">
                <a:latin typeface="Arial"/>
                <a:cs typeface="Arial"/>
              </a:rPr>
              <a:t>()</a:t>
            </a:r>
            <a:endParaRPr lang="en-US" sz="1200" dirty="0">
              <a:latin typeface="Arial"/>
              <a:cs typeface="Arial"/>
            </a:endParaRPr>
          </a:p>
        </p:txBody>
      </p:sp>
      <p:sp>
        <p:nvSpPr>
          <p:cNvPr id="19" name="ZoneTexte 18"/>
          <p:cNvSpPr txBox="1"/>
          <p:nvPr/>
        </p:nvSpPr>
        <p:spPr>
          <a:xfrm>
            <a:off x="210306" y="315318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t>
            </a:r>
            <a:r>
              <a:rPr lang="fr-FR" sz="1200" dirty="0">
                <a:solidFill>
                  <a:srgbClr val="FF0000"/>
                </a:solidFill>
              </a:rPr>
              <a:t>(</a:t>
            </a:r>
            <a:r>
              <a:rPr lang="fr-FR" sz="1200" dirty="0" err="1">
                <a:solidFill>
                  <a:srgbClr val="FF0000"/>
                </a:solidFill>
              </a:rPr>
              <a:t>acgtacgt</a:t>
            </a:r>
            <a:r>
              <a:rPr lang="mr-IN" sz="1200" dirty="0">
                <a:solidFill>
                  <a:srgbClr val="FF0000"/>
                </a:solidFill>
              </a:rPr>
              <a:t>, DNAAlphabet</a:t>
            </a:r>
            <a:r>
              <a:rPr lang="fr-FR" sz="1200" dirty="0">
                <a:solidFill>
                  <a:srgbClr val="FF0000"/>
                </a:solidFill>
              </a:rPr>
              <a:t>())</a:t>
            </a:r>
            <a:endParaRPr lang="en-US" sz="1200" dirty="0">
              <a:solidFill>
                <a:srgbClr val="FF0000"/>
              </a:solidFill>
            </a:endParaRPr>
          </a:p>
        </p:txBody>
      </p:sp>
      <p:sp>
        <p:nvSpPr>
          <p:cNvPr id="20" name="Titre 19"/>
          <p:cNvSpPr>
            <a:spLocks noGrp="1"/>
          </p:cNvSpPr>
          <p:nvPr>
            <p:ph type="title"/>
          </p:nvPr>
        </p:nvSpPr>
        <p:spPr/>
        <p:txBody>
          <a:bodyPr/>
          <a:lstStyle/>
          <a:p>
            <a:r>
              <a:rPr lang="en-US" dirty="0"/>
              <a:t>Changing case</a:t>
            </a:r>
            <a:endParaRPr lang="fr-FR" dirty="0"/>
          </a:p>
        </p:txBody>
      </p:sp>
      <p:sp>
        <p:nvSpPr>
          <p:cNvPr id="21" name="ZoneTexte 20"/>
          <p:cNvSpPr txBox="1"/>
          <p:nvPr/>
        </p:nvSpPr>
        <p:spPr>
          <a:xfrm>
            <a:off x="210306" y="490238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dna_seq</a:t>
            </a:r>
            <a:r>
              <a:rPr lang="en-US" sz="1200" dirty="0"/>
              <a:t> = </a:t>
            </a:r>
            <a:r>
              <a:rPr lang="en-US" sz="1200" dirty="0" err="1"/>
              <a:t>Seq</a:t>
            </a:r>
            <a:r>
              <a:rPr lang="en-US" sz="1200" dirty="0"/>
              <a:t>("ACGT", </a:t>
            </a:r>
            <a:r>
              <a:rPr lang="en-US" sz="1200" dirty="0" err="1"/>
              <a:t>IUPAC.unambiguous_dna</a:t>
            </a:r>
            <a:r>
              <a:rPr lang="en-US" sz="1200" dirty="0"/>
              <a:t>)</a:t>
            </a:r>
          </a:p>
          <a:p>
            <a:r>
              <a:rPr lang="en-US" sz="1200" dirty="0"/>
              <a:t>&gt;&gt;&gt; </a:t>
            </a:r>
            <a:r>
              <a:rPr lang="en-US" sz="1200" dirty="0" err="1"/>
              <a:t>dna_seq</a:t>
            </a:r>
            <a:endParaRPr lang="en-US" sz="1200" dirty="0"/>
          </a:p>
        </p:txBody>
      </p:sp>
      <p:sp>
        <p:nvSpPr>
          <p:cNvPr id="22" name="ZoneTexte 21"/>
          <p:cNvSpPr txBox="1"/>
          <p:nvPr/>
        </p:nvSpPr>
        <p:spPr>
          <a:xfrm>
            <a:off x="210306" y="55454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solidFill>
                  <a:srgbClr val="FF0000"/>
                </a:solidFill>
                <a:latin typeface="Arial"/>
                <a:cs typeface="Arial"/>
              </a:rPr>
              <a:t>Seq(</a:t>
            </a:r>
            <a:r>
              <a:rPr lang="fr-FR" sz="1200" dirty="0">
                <a:solidFill>
                  <a:srgbClr val="FF0000"/>
                </a:solidFill>
                <a:latin typeface="Arial"/>
                <a:cs typeface="Arial"/>
              </a:rPr>
              <a:t>‘</a:t>
            </a:r>
            <a:r>
              <a:rPr lang="mr-IN" sz="1200" dirty="0">
                <a:solidFill>
                  <a:srgbClr val="FF0000"/>
                </a:solidFill>
                <a:latin typeface="Arial"/>
                <a:cs typeface="Arial"/>
              </a:rPr>
              <a:t>ACGT</a:t>
            </a:r>
            <a:r>
              <a:rPr lang="fr-FR" sz="1200" dirty="0">
                <a:solidFill>
                  <a:srgbClr val="FF0000"/>
                </a:solidFill>
                <a:latin typeface="Arial"/>
                <a:cs typeface="Arial"/>
              </a:rPr>
              <a:t>’</a:t>
            </a:r>
            <a:r>
              <a:rPr lang="mr-IN" sz="1200" dirty="0">
                <a:solidFill>
                  <a:srgbClr val="FF0000"/>
                </a:solidFill>
                <a:latin typeface="Arial"/>
                <a:cs typeface="Arial"/>
              </a:rPr>
              <a:t>, IUPACUnambiguousDNA())</a:t>
            </a:r>
            <a:endParaRPr lang="fr-FR" sz="1200" dirty="0">
              <a:solidFill>
                <a:srgbClr val="FF0000"/>
              </a:solidFill>
              <a:latin typeface="Arial"/>
              <a:cs typeface="Arial"/>
            </a:endParaRPr>
          </a:p>
        </p:txBody>
      </p:sp>
      <p:sp>
        <p:nvSpPr>
          <p:cNvPr id="23" name="ZoneTexte 22"/>
          <p:cNvSpPr txBox="1"/>
          <p:nvPr/>
        </p:nvSpPr>
        <p:spPr>
          <a:xfrm>
            <a:off x="210306" y="581515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Arial"/>
                <a:cs typeface="Arial"/>
              </a:rPr>
              <a:t>&gt;&gt;&gt;</a:t>
            </a:r>
            <a:r>
              <a:rPr lang="mr-IN" sz="1200" dirty="0">
                <a:latin typeface="Arial"/>
                <a:cs typeface="Arial"/>
              </a:rPr>
              <a:t> dna_seq.lower()</a:t>
            </a:r>
          </a:p>
        </p:txBody>
      </p:sp>
      <p:sp>
        <p:nvSpPr>
          <p:cNvPr id="24" name="ZoneTexte 23"/>
          <p:cNvSpPr txBox="1"/>
          <p:nvPr/>
        </p:nvSpPr>
        <p:spPr>
          <a:xfrm>
            <a:off x="210306" y="608891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Seq('acgt', DNAAlphabet())</a:t>
            </a:r>
          </a:p>
        </p:txBody>
      </p:sp>
    </p:spTree>
    <p:extLst>
      <p:ext uri="{BB962C8B-B14F-4D97-AF65-F5344CB8AC3E}">
        <p14:creationId xmlns:p14="http://schemas.microsoft.com/office/powerpoint/2010/main" val="139843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Nucleotide sequences and (reverse) complements</a:t>
            </a:r>
            <a:endParaRPr lang="fr-FR" dirty="0"/>
          </a:p>
        </p:txBody>
      </p:sp>
      <p:sp>
        <p:nvSpPr>
          <p:cNvPr id="3" name="Espace réservé du contenu 2"/>
          <p:cNvSpPr>
            <a:spLocks noGrp="1"/>
          </p:cNvSpPr>
          <p:nvPr>
            <p:ph idx="1"/>
          </p:nvPr>
        </p:nvSpPr>
        <p:spPr>
          <a:xfrm>
            <a:off x="279400" y="1224800"/>
            <a:ext cx="8644466" cy="861801"/>
          </a:xfrm>
        </p:spPr>
        <p:txBody>
          <a:bodyPr/>
          <a:lstStyle/>
          <a:p>
            <a:r>
              <a:rPr lang="en-US" dirty="0"/>
              <a:t>For nucleotide sequences, you can easily obtain the complement or reverse complement of a </a:t>
            </a:r>
            <a:r>
              <a:rPr lang="en-US" dirty="0" err="1"/>
              <a:t>Seq</a:t>
            </a:r>
            <a:r>
              <a:rPr lang="en-US" dirty="0"/>
              <a:t> object using its built-in methods:</a:t>
            </a:r>
          </a:p>
        </p:txBody>
      </p:sp>
      <p:sp>
        <p:nvSpPr>
          <p:cNvPr id="4" name="Espace réservé de la date 3"/>
          <p:cNvSpPr>
            <a:spLocks noGrp="1"/>
          </p:cNvSpPr>
          <p:nvPr>
            <p:ph type="dt" sz="half" idx="10"/>
          </p:nvPr>
        </p:nvSpPr>
        <p:spPr/>
        <p:txBody>
          <a:bodyPr/>
          <a:lstStyle/>
          <a:p>
            <a:fld id="{D3144878-28D7-2449-A858-242300DEEEF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97460" y="261549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my_seq</a:t>
            </a:r>
            <a:endParaRPr lang="en-US" sz="1200" dirty="0"/>
          </a:p>
        </p:txBody>
      </p:sp>
      <p:sp>
        <p:nvSpPr>
          <p:cNvPr id="8" name="ZoneTexte 7"/>
          <p:cNvSpPr txBox="1"/>
          <p:nvPr/>
        </p:nvSpPr>
        <p:spPr>
          <a:xfrm>
            <a:off x="278872" y="4202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my_seq.complement()</a:t>
            </a:r>
          </a:p>
        </p:txBody>
      </p:sp>
      <p:sp>
        <p:nvSpPr>
          <p:cNvPr id="9" name="ZoneTexte 8"/>
          <p:cNvSpPr txBox="1"/>
          <p:nvPr/>
        </p:nvSpPr>
        <p:spPr>
          <a:xfrm>
            <a:off x="297460" y="326343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('GATCGATGGGCCTATATAGGATCGAAAATCGC', </a:t>
            </a:r>
            <a:r>
              <a:rPr lang="en-US" sz="1200" dirty="0" err="1">
                <a:solidFill>
                  <a:srgbClr val="FF0000"/>
                </a:solidFill>
              </a:rPr>
              <a:t>IUPACUnambiguousDNA</a:t>
            </a:r>
            <a:r>
              <a:rPr lang="en-US" sz="1200" dirty="0">
                <a:solidFill>
                  <a:srgbClr val="FF0000"/>
                </a:solidFill>
              </a:rPr>
              <a:t>())</a:t>
            </a:r>
          </a:p>
        </p:txBody>
      </p:sp>
      <p:sp>
        <p:nvSpPr>
          <p:cNvPr id="10" name="ZoneTexte 9"/>
          <p:cNvSpPr txBox="1"/>
          <p:nvPr/>
        </p:nvSpPr>
        <p:spPr>
          <a:xfrm>
            <a:off x="278872" y="44532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err="1">
                <a:solidFill>
                  <a:srgbClr val="FF0000"/>
                </a:solidFill>
              </a:rPr>
              <a:t>Seq</a:t>
            </a:r>
            <a:r>
              <a:rPr lang="pt-BR" sz="1200" dirty="0">
                <a:solidFill>
                  <a:srgbClr val="FF0000"/>
                </a:solidFill>
              </a:rPr>
              <a:t>('CTAGCTACCCGGATATATCCTAGCTTTTAGCG', </a:t>
            </a:r>
            <a:r>
              <a:rPr lang="pt-BR" sz="1200" dirty="0" err="1">
                <a:solidFill>
                  <a:srgbClr val="FF0000"/>
                </a:solidFill>
              </a:rPr>
              <a:t>IUPACUnambiguousDNA</a:t>
            </a:r>
            <a:r>
              <a:rPr lang="pt-BR" sz="1200" dirty="0">
                <a:solidFill>
                  <a:srgbClr val="FF0000"/>
                </a:solidFill>
              </a:rPr>
              <a:t>())</a:t>
            </a:r>
          </a:p>
        </p:txBody>
      </p:sp>
      <p:sp>
        <p:nvSpPr>
          <p:cNvPr id="11" name="ZoneTexte 10"/>
          <p:cNvSpPr txBox="1"/>
          <p:nvPr/>
        </p:nvSpPr>
        <p:spPr>
          <a:xfrm>
            <a:off x="278872" y="527851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my_seq[::-1]</a:t>
            </a:r>
          </a:p>
        </p:txBody>
      </p:sp>
      <p:sp>
        <p:nvSpPr>
          <p:cNvPr id="12" name="ZoneTexte 11"/>
          <p:cNvSpPr txBox="1"/>
          <p:nvPr/>
        </p:nvSpPr>
        <p:spPr>
          <a:xfrm>
            <a:off x="279400" y="555227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('CGCTAAAAGCTAGGATATATCCGGGTAGCTAG', </a:t>
            </a:r>
            <a:r>
              <a:rPr lang="en-US" sz="1200" dirty="0" err="1">
                <a:solidFill>
                  <a:srgbClr val="FF0000"/>
                </a:solidFill>
              </a:rPr>
              <a:t>IUPACUnambiguousDNA</a:t>
            </a:r>
            <a:r>
              <a:rPr lang="en-US" sz="1200" dirty="0">
                <a:solidFill>
                  <a:srgbClr val="FF0000"/>
                </a:solidFill>
              </a:rPr>
              <a:t>())</a:t>
            </a:r>
          </a:p>
        </p:txBody>
      </p:sp>
      <p:sp>
        <p:nvSpPr>
          <p:cNvPr id="13" name="ZoneTexte 12"/>
          <p:cNvSpPr txBox="1"/>
          <p:nvPr/>
        </p:nvSpPr>
        <p:spPr>
          <a:xfrm>
            <a:off x="278872" y="4716252"/>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my_seq.reverse_complement()</a:t>
            </a:r>
          </a:p>
        </p:txBody>
      </p:sp>
      <p:sp>
        <p:nvSpPr>
          <p:cNvPr id="14" name="ZoneTexte 13"/>
          <p:cNvSpPr txBox="1"/>
          <p:nvPr/>
        </p:nvSpPr>
        <p:spPr>
          <a:xfrm>
            <a:off x="278872" y="50096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('GCGATTTTCGATCCTATATAGGCCCATCGATC', </a:t>
            </a:r>
            <a:r>
              <a:rPr lang="es-ES_tradnl" sz="1200" dirty="0" err="1">
                <a:solidFill>
                  <a:srgbClr val="FF0000"/>
                </a:solidFill>
              </a:rPr>
              <a:t>IUPACUnambiguousDNA</a:t>
            </a:r>
            <a:r>
              <a:rPr lang="es-ES_tradnl" sz="1200" dirty="0">
                <a:solidFill>
                  <a:srgbClr val="FF0000"/>
                </a:solidFill>
              </a:rPr>
              <a:t>())</a:t>
            </a:r>
          </a:p>
        </p:txBody>
      </p:sp>
    </p:spTree>
    <p:extLst>
      <p:ext uri="{BB962C8B-B14F-4D97-AF65-F5344CB8AC3E}">
        <p14:creationId xmlns:p14="http://schemas.microsoft.com/office/powerpoint/2010/main" val="393042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br>
              <a:rPr lang="fr-FR" dirty="0"/>
            </a:br>
            <a:br>
              <a:rPr lang="fr-FR" dirty="0"/>
            </a:br>
            <a:r>
              <a:rPr lang="fr-FR" dirty="0">
                <a:solidFill>
                  <a:schemeClr val="tx1"/>
                </a:solidFill>
              </a:rPr>
              <a:t>Formation CNRS</a:t>
            </a:r>
            <a:br>
              <a:rPr lang="fr-FR"/>
            </a:br>
            <a:r>
              <a:rPr lang="fr-FR"/>
              <a:t>8 Novembre 2018</a:t>
            </a:r>
            <a:br>
              <a:rPr lang="fr-FR" dirty="0"/>
            </a:br>
            <a:r>
              <a:rPr lang="en-US" b="1" dirty="0">
                <a:solidFill>
                  <a:schemeClr val="tx1"/>
                </a:solidFill>
              </a:rPr>
              <a:t>Python pour la </a:t>
            </a:r>
            <a:r>
              <a:rPr lang="en-US" b="1" dirty="0" err="1">
                <a:solidFill>
                  <a:schemeClr val="tx1"/>
                </a:solidFill>
              </a:rPr>
              <a:t>biologie</a:t>
            </a:r>
            <a:br>
              <a:rPr lang="en-US" b="1" dirty="0"/>
            </a:b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pic>
        <p:nvPicPr>
          <p:cNvPr id="3" name="Image 2" descr="biopyth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6249" y="3946398"/>
            <a:ext cx="4082269" cy="1396035"/>
          </a:xfrm>
          <a:prstGeom prst="rect">
            <a:avLst/>
          </a:prstGeom>
        </p:spPr>
      </p:pic>
    </p:spTree>
    <p:extLst>
      <p:ext uri="{BB962C8B-B14F-4D97-AF65-F5344CB8AC3E}">
        <p14:creationId xmlns:p14="http://schemas.microsoft.com/office/powerpoint/2010/main" val="188546964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Transcription</a:t>
            </a:r>
          </a:p>
        </p:txBody>
      </p:sp>
      <p:pic>
        <p:nvPicPr>
          <p:cNvPr id="8" name="Espace réservé du contenu 7" descr="transcription.png"/>
          <p:cNvPicPr>
            <a:picLocks noGrp="1"/>
          </p:cNvPicPr>
          <p:nvPr>
            <p:ph idx="1"/>
          </p:nvPr>
        </p:nvPicPr>
        <p:blipFill rotWithShape="1">
          <a:blip r:embed="rId3">
            <a:extLst>
              <a:ext uri="{28A0092B-C50C-407E-A947-70E740481C1C}">
                <a14:useLocalDpi xmlns:a14="http://schemas.microsoft.com/office/drawing/2010/main" val="0"/>
              </a:ext>
            </a:extLst>
          </a:blip>
          <a:srcRect l="-28273" r="-28273"/>
          <a:stretch/>
        </p:blipFill>
        <p:spPr>
          <a:xfrm>
            <a:off x="656044" y="1406187"/>
            <a:ext cx="8030756" cy="3108100"/>
          </a:xfrm>
          <a:ln>
            <a:solidFill>
              <a:schemeClr val="tx1"/>
            </a:solidFill>
          </a:ln>
        </p:spPr>
      </p:pic>
      <p:sp>
        <p:nvSpPr>
          <p:cNvPr id="4" name="Espace réservé de la date 3"/>
          <p:cNvSpPr>
            <a:spLocks noGrp="1"/>
          </p:cNvSpPr>
          <p:nvPr>
            <p:ph type="dt" sz="half" idx="10"/>
          </p:nvPr>
        </p:nvSpPr>
        <p:spPr/>
        <p:txBody>
          <a:bodyPr/>
          <a:lstStyle/>
          <a:p>
            <a:fld id="{25BE81B4-6103-C545-A085-99043BCEEEB0}"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9" name="Espace réservé du contenu 2"/>
          <p:cNvSpPr txBox="1">
            <a:spLocks/>
          </p:cNvSpPr>
          <p:nvPr/>
        </p:nvSpPr>
        <p:spPr>
          <a:xfrm>
            <a:off x="279400" y="986654"/>
            <a:ext cx="8644466" cy="51026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Consider the following:</a:t>
            </a:r>
            <a:endParaRPr lang="fr-FR" dirty="0"/>
          </a:p>
        </p:txBody>
      </p:sp>
      <p:sp>
        <p:nvSpPr>
          <p:cNvPr id="10" name="Espace réservé du contenu 2"/>
          <p:cNvSpPr txBox="1">
            <a:spLocks/>
          </p:cNvSpPr>
          <p:nvPr/>
        </p:nvSpPr>
        <p:spPr>
          <a:xfrm>
            <a:off x="279400" y="4643228"/>
            <a:ext cx="8644466" cy="175265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actual biological transcription process works from the template strand, doing a reverse complement (TCAG -&gt; CUGA) to give the mRNA. However, in </a:t>
            </a:r>
            <a:r>
              <a:rPr lang="en-US" dirty="0" err="1"/>
              <a:t>Biopython</a:t>
            </a:r>
            <a:r>
              <a:rPr lang="en-US" dirty="0"/>
              <a:t> and bioinformatics in general, we typically work directly with the coding strand because this means we can get the mRNA sequence just by switching T -&gt; U</a:t>
            </a:r>
          </a:p>
        </p:txBody>
      </p:sp>
    </p:spTree>
    <p:extLst>
      <p:ext uri="{BB962C8B-B14F-4D97-AF65-F5344CB8AC3E}">
        <p14:creationId xmlns:p14="http://schemas.microsoft.com/office/powerpoint/2010/main" val="22619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Transcription (2)</a:t>
            </a:r>
          </a:p>
        </p:txBody>
      </p:sp>
      <p:sp>
        <p:nvSpPr>
          <p:cNvPr id="3" name="Espace réservé du contenu 2"/>
          <p:cNvSpPr>
            <a:spLocks noGrp="1"/>
          </p:cNvSpPr>
          <p:nvPr>
            <p:ph idx="1"/>
          </p:nvPr>
        </p:nvSpPr>
        <p:spPr>
          <a:xfrm>
            <a:off x="279400" y="1156754"/>
            <a:ext cx="8644466" cy="657683"/>
          </a:xfrm>
        </p:spPr>
        <p:txBody>
          <a:bodyPr/>
          <a:lstStyle/>
          <a:p>
            <a:r>
              <a:rPr lang="en-US" dirty="0"/>
              <a:t>Match the figure above</a:t>
            </a:r>
          </a:p>
          <a:p>
            <a:pPr lvl="1"/>
            <a:r>
              <a:rPr lang="en-US" sz="1600" dirty="0"/>
              <a:t>remember by convention nucleotide sequences are normally read from the 5’ to 3’ direction, while in the figure the template strand is shown reversed.</a:t>
            </a:r>
          </a:p>
          <a:p>
            <a:endParaRPr lang="fr-FR" dirty="0"/>
          </a:p>
        </p:txBody>
      </p:sp>
      <p:sp>
        <p:nvSpPr>
          <p:cNvPr id="4" name="Espace réservé de la date 3"/>
          <p:cNvSpPr>
            <a:spLocks noGrp="1"/>
          </p:cNvSpPr>
          <p:nvPr>
            <p:ph type="dt" sz="half" idx="10"/>
          </p:nvPr>
        </p:nvSpPr>
        <p:spPr/>
        <p:txBody>
          <a:bodyPr/>
          <a:lstStyle/>
          <a:p>
            <a:fld id="{1C313947-E3B0-C84E-9706-2E44F61BCD9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dirty="0"/>
              <a:t>Python pour la biologie</a:t>
            </a:r>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8872" y="221625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coding_dna</a:t>
            </a:r>
            <a:r>
              <a:rPr lang="en-US" sz="1200" dirty="0"/>
              <a:t> = </a:t>
            </a:r>
            <a:r>
              <a:rPr lang="en-US" sz="1200" dirty="0" err="1"/>
              <a:t>Seq</a:t>
            </a:r>
            <a:r>
              <a:rPr lang="en-US" sz="1200" dirty="0"/>
              <a:t>("ATGGCCATTGTAATGGGCCGCTGAAAGGGTGCCCGATAG", </a:t>
            </a:r>
            <a:r>
              <a:rPr lang="en-US" sz="1200" dirty="0" err="1"/>
              <a:t>IUPAC.unambiguous_dna</a:t>
            </a:r>
            <a:r>
              <a:rPr lang="en-US" sz="1200" dirty="0"/>
              <a:t>)</a:t>
            </a:r>
          </a:p>
          <a:p>
            <a:r>
              <a:rPr lang="en-US" sz="1200" dirty="0"/>
              <a:t>&gt;&gt;&gt; </a:t>
            </a:r>
            <a:r>
              <a:rPr lang="en-US" sz="1200" dirty="0" err="1"/>
              <a:t>coding_dna</a:t>
            </a:r>
            <a:endParaRPr lang="en-US" sz="1200" dirty="0"/>
          </a:p>
        </p:txBody>
      </p:sp>
      <p:sp>
        <p:nvSpPr>
          <p:cNvPr id="8" name="ZoneTexte 7"/>
          <p:cNvSpPr txBox="1"/>
          <p:nvPr/>
        </p:nvSpPr>
        <p:spPr>
          <a:xfrm>
            <a:off x="278872" y="3125788"/>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a:t>template_dna = coding_dna.reverse_complement</a:t>
            </a:r>
            <a:r>
              <a:rPr lang="fr-FR" sz="1200" dirty="0"/>
              <a:t>()</a:t>
            </a:r>
            <a:endParaRPr lang="mr-IN" sz="1200" dirty="0"/>
          </a:p>
          <a:p>
            <a:r>
              <a:rPr lang="en-US" sz="1200" dirty="0"/>
              <a:t>&gt;&gt;&gt; </a:t>
            </a:r>
            <a:r>
              <a:rPr lang="mr-IN" sz="1200" dirty="0"/>
              <a:t>template_dna</a:t>
            </a:r>
          </a:p>
        </p:txBody>
      </p:sp>
      <p:sp>
        <p:nvSpPr>
          <p:cNvPr id="9" name="ZoneTexte 8"/>
          <p:cNvSpPr txBox="1"/>
          <p:nvPr/>
        </p:nvSpPr>
        <p:spPr>
          <a:xfrm>
            <a:off x="278872" y="285282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11" name="ZoneTexte 10"/>
          <p:cNvSpPr txBox="1"/>
          <p:nvPr/>
        </p:nvSpPr>
        <p:spPr>
          <a:xfrm>
            <a:off x="278872" y="358164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err="1">
                <a:solidFill>
                  <a:srgbClr val="FF0000"/>
                </a:solidFill>
              </a:rPr>
              <a:t>Seq</a:t>
            </a:r>
            <a:r>
              <a:rPr lang="pt-BR" sz="1200" dirty="0">
                <a:solidFill>
                  <a:srgbClr val="FF0000"/>
                </a:solidFill>
              </a:rPr>
              <a:t>(‘CTATCGGGCACCCTTTCAGCGGCCCATTACAATGGCCAT’, </a:t>
            </a:r>
            <a:r>
              <a:rPr lang="pt-BR" sz="1200" dirty="0" err="1">
                <a:solidFill>
                  <a:srgbClr val="FF0000"/>
                </a:solidFill>
              </a:rPr>
              <a:t>IUPACUnambiguousDNA</a:t>
            </a:r>
            <a:r>
              <a:rPr lang="pt-BR" sz="1200" dirty="0">
                <a:solidFill>
                  <a:srgbClr val="FF0000"/>
                </a:solidFill>
              </a:rPr>
              <a:t>())</a:t>
            </a:r>
          </a:p>
        </p:txBody>
      </p:sp>
      <p:sp>
        <p:nvSpPr>
          <p:cNvPr id="13" name="Espace réservé du contenu 2"/>
          <p:cNvSpPr txBox="1">
            <a:spLocks/>
          </p:cNvSpPr>
          <p:nvPr/>
        </p:nvSpPr>
        <p:spPr>
          <a:xfrm>
            <a:off x="278872" y="4032146"/>
            <a:ext cx="8644466" cy="7937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Transcribe the coding strand into corresponding mRNA, using </a:t>
            </a:r>
            <a:r>
              <a:rPr lang="en-US" dirty="0" err="1"/>
              <a:t>Seq</a:t>
            </a:r>
            <a:r>
              <a:rPr lang="en-US" dirty="0"/>
              <a:t> object's built in transcribe method (switch T-&gt;U and adjust the alphabet)</a:t>
            </a:r>
          </a:p>
          <a:p>
            <a:endParaRPr lang="en-US" dirty="0"/>
          </a:p>
          <a:p>
            <a:endParaRPr lang="fr-FR" dirty="0"/>
          </a:p>
        </p:txBody>
      </p:sp>
      <p:sp>
        <p:nvSpPr>
          <p:cNvPr id="14" name="ZoneTexte 13"/>
          <p:cNvSpPr txBox="1"/>
          <p:nvPr/>
        </p:nvSpPr>
        <p:spPr>
          <a:xfrm>
            <a:off x="290740" y="547703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messenger_rna</a:t>
            </a:r>
            <a:r>
              <a:rPr lang="en-US" sz="1200" dirty="0"/>
              <a:t> = </a:t>
            </a:r>
            <a:r>
              <a:rPr lang="en-US" sz="1200" dirty="0" err="1"/>
              <a:t>coding_dna.transcribe</a:t>
            </a:r>
            <a:r>
              <a:rPr lang="en-US" sz="1200" dirty="0"/>
              <a:t>()</a:t>
            </a:r>
          </a:p>
          <a:p>
            <a:r>
              <a:rPr lang="en-US" sz="1200" dirty="0"/>
              <a:t>&gt;&gt;&gt; </a:t>
            </a:r>
            <a:r>
              <a:rPr lang="en-US" sz="1200" dirty="0" err="1"/>
              <a:t>messenger_rna</a:t>
            </a:r>
            <a:endParaRPr lang="en-US" sz="1200" dirty="0"/>
          </a:p>
        </p:txBody>
      </p:sp>
      <p:sp>
        <p:nvSpPr>
          <p:cNvPr id="15" name="ZoneTexte 14"/>
          <p:cNvSpPr txBox="1"/>
          <p:nvPr/>
        </p:nvSpPr>
        <p:spPr>
          <a:xfrm>
            <a:off x="291796" y="59160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endParaRPr lang="fr-FR" sz="1200" dirty="0">
              <a:solidFill>
                <a:srgbClr val="FF0000"/>
              </a:solidFill>
            </a:endParaRPr>
          </a:p>
        </p:txBody>
      </p:sp>
      <p:sp>
        <p:nvSpPr>
          <p:cNvPr id="16" name="ZoneTexte 15"/>
          <p:cNvSpPr txBox="1"/>
          <p:nvPr/>
        </p:nvSpPr>
        <p:spPr>
          <a:xfrm>
            <a:off x="291268" y="49555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a:t>coding_dna</a:t>
            </a:r>
          </a:p>
        </p:txBody>
      </p:sp>
      <p:sp>
        <p:nvSpPr>
          <p:cNvPr id="17" name="ZoneTexte 16"/>
          <p:cNvSpPr txBox="1"/>
          <p:nvPr/>
        </p:nvSpPr>
        <p:spPr>
          <a:xfrm>
            <a:off x="279400" y="52201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endParaRPr lang="fr-FR" sz="1200" dirty="0">
              <a:solidFill>
                <a:srgbClr val="FF0000"/>
              </a:solidFill>
            </a:endParaRPr>
          </a:p>
        </p:txBody>
      </p:sp>
    </p:spTree>
    <p:extLst>
      <p:ext uri="{BB962C8B-B14F-4D97-AF65-F5344CB8AC3E}">
        <p14:creationId xmlns:p14="http://schemas.microsoft.com/office/powerpoint/2010/main" val="406636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Transcription (3) (</a:t>
            </a:r>
            <a:r>
              <a:rPr lang="fr-FR" dirty="0" err="1"/>
              <a:t>added</a:t>
            </a:r>
            <a:r>
              <a:rPr lang="fr-FR" dirty="0"/>
              <a:t> in </a:t>
            </a:r>
            <a:r>
              <a:rPr lang="en-US" dirty="0" err="1"/>
              <a:t>Biopython</a:t>
            </a:r>
            <a:r>
              <a:rPr lang="en-US" dirty="0"/>
              <a:t> 1.49)</a:t>
            </a:r>
            <a:endParaRPr lang="fr-FR" dirty="0"/>
          </a:p>
        </p:txBody>
      </p:sp>
      <p:sp>
        <p:nvSpPr>
          <p:cNvPr id="4" name="Espace réservé de la date 3"/>
          <p:cNvSpPr>
            <a:spLocks noGrp="1"/>
          </p:cNvSpPr>
          <p:nvPr>
            <p:ph type="dt" sz="half" idx="10"/>
          </p:nvPr>
        </p:nvSpPr>
        <p:spPr/>
        <p:txBody>
          <a:bodyPr/>
          <a:lstStyle/>
          <a:p>
            <a:fld id="{D451B79B-677F-5E43-B8AA-276A40053AD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7" name="ZoneTexte 6"/>
          <p:cNvSpPr txBox="1"/>
          <p:nvPr/>
        </p:nvSpPr>
        <p:spPr>
          <a:xfrm>
            <a:off x="277816" y="333402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messenger_rna</a:t>
            </a:r>
            <a:r>
              <a:rPr lang="en-US" sz="1200" dirty="0"/>
              <a:t> = </a:t>
            </a:r>
            <a:r>
              <a:rPr lang="en-US" sz="1200" dirty="0" err="1"/>
              <a:t>Seq</a:t>
            </a:r>
            <a:r>
              <a:rPr lang="en-US" sz="1200" dirty="0"/>
              <a:t>("AUGGCCAUUGUAAUGGGCCGCUGAAAGGGUGCCCGAUAG", </a:t>
            </a:r>
            <a:r>
              <a:rPr lang="en-US" sz="1200" dirty="0" err="1"/>
              <a:t>IUPAC.unambiguous_rna</a:t>
            </a:r>
            <a:r>
              <a:rPr lang="en-US" sz="1200" dirty="0"/>
              <a:t>)</a:t>
            </a:r>
          </a:p>
          <a:p>
            <a:r>
              <a:rPr lang="en-US" sz="1200" dirty="0"/>
              <a:t>&gt;&gt;&gt; </a:t>
            </a:r>
            <a:r>
              <a:rPr lang="en-US" sz="1200" dirty="0" err="1"/>
              <a:t>messenger_rna</a:t>
            </a:r>
            <a:endParaRPr lang="en-US" sz="1200" dirty="0"/>
          </a:p>
        </p:txBody>
      </p:sp>
      <p:sp>
        <p:nvSpPr>
          <p:cNvPr id="9" name="ZoneTexte 8"/>
          <p:cNvSpPr txBox="1"/>
          <p:nvPr/>
        </p:nvSpPr>
        <p:spPr>
          <a:xfrm>
            <a:off x="279400" y="44773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14" name="ZoneTexte 13"/>
          <p:cNvSpPr txBox="1"/>
          <p:nvPr/>
        </p:nvSpPr>
        <p:spPr>
          <a:xfrm>
            <a:off x="279400" y="17060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template_dna.reverse_complement</a:t>
            </a:r>
            <a:r>
              <a:rPr lang="en-US" sz="1200" dirty="0"/>
              <a:t>().transcribe()</a:t>
            </a:r>
            <a:endParaRPr lang="mr-IN" sz="1200" dirty="0"/>
          </a:p>
        </p:txBody>
      </p:sp>
      <p:sp>
        <p:nvSpPr>
          <p:cNvPr id="15" name="ZoneTexte 14"/>
          <p:cNvSpPr txBox="1"/>
          <p:nvPr/>
        </p:nvSpPr>
        <p:spPr>
          <a:xfrm>
            <a:off x="277816" y="196842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
            </a:r>
            <a:r>
              <a:rPr lang="fr-FR" sz="1200" dirty="0">
                <a:solidFill>
                  <a:srgbClr val="FF0000"/>
                </a:solidFill>
              </a:rPr>
              <a:t>AUGGCCAUUGUAAUGGGCCGCUGAAAGGGUGCCCGAUAG</a:t>
            </a:r>
            <a:r>
              <a:rPr lang="en-US" sz="1200" dirty="0">
                <a:solidFill>
                  <a:srgbClr val="FF0000"/>
                </a:solidFill>
              </a:rPr>
              <a:t>’, </a:t>
            </a:r>
            <a:r>
              <a:rPr lang="en-US" sz="1200" dirty="0" err="1">
                <a:solidFill>
                  <a:srgbClr val="FF0000"/>
                </a:solidFill>
              </a:rPr>
              <a:t>IUPACUnambiguousDNA</a:t>
            </a:r>
            <a:r>
              <a:rPr lang="en-US" sz="1200" dirty="0">
                <a:solidFill>
                  <a:srgbClr val="FF0000"/>
                </a:solidFill>
              </a:rPr>
              <a:t>())</a:t>
            </a:r>
            <a:endParaRPr lang="fr-FR" sz="1200" dirty="0">
              <a:solidFill>
                <a:srgbClr val="FF0000"/>
              </a:solidFill>
            </a:endParaRPr>
          </a:p>
        </p:txBody>
      </p:sp>
      <p:sp>
        <p:nvSpPr>
          <p:cNvPr id="16" name="Espace réservé du contenu 15"/>
          <p:cNvSpPr>
            <a:spLocks noGrp="1"/>
          </p:cNvSpPr>
          <p:nvPr>
            <p:ph idx="1"/>
          </p:nvPr>
        </p:nvSpPr>
        <p:spPr>
          <a:xfrm>
            <a:off x="279400" y="1236134"/>
            <a:ext cx="8644466" cy="442219"/>
          </a:xfrm>
        </p:spPr>
        <p:txBody>
          <a:bodyPr/>
          <a:lstStyle/>
          <a:p>
            <a:r>
              <a:rPr lang="en-US" dirty="0"/>
              <a:t>Do a true biological transcription starting with the template strand:</a:t>
            </a:r>
          </a:p>
        </p:txBody>
      </p:sp>
      <p:sp>
        <p:nvSpPr>
          <p:cNvPr id="17" name="Espace réservé du contenu 15"/>
          <p:cNvSpPr txBox="1">
            <a:spLocks/>
          </p:cNvSpPr>
          <p:nvPr/>
        </p:nvSpPr>
        <p:spPr>
          <a:xfrm>
            <a:off x="279400" y="2517580"/>
            <a:ext cx="8644466" cy="81644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t>Th</a:t>
            </a:r>
            <a:r>
              <a:rPr lang="en-US" dirty="0"/>
              <a:t>e </a:t>
            </a:r>
            <a:r>
              <a:rPr lang="en-US" dirty="0" err="1"/>
              <a:t>Seq</a:t>
            </a:r>
            <a:r>
              <a:rPr lang="en-US" dirty="0"/>
              <a:t> object also includes a back-transcription method for going from the mRNA to the coding strand of the DNA:</a:t>
            </a:r>
          </a:p>
        </p:txBody>
      </p:sp>
      <p:sp>
        <p:nvSpPr>
          <p:cNvPr id="18" name="ZoneTexte 17"/>
          <p:cNvSpPr txBox="1"/>
          <p:nvPr/>
        </p:nvSpPr>
        <p:spPr>
          <a:xfrm>
            <a:off x="277816" y="42102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messenger_rna.back_transcribe</a:t>
            </a:r>
            <a:r>
              <a:rPr lang="en-US" sz="1200" dirty="0"/>
              <a:t>()</a:t>
            </a:r>
          </a:p>
        </p:txBody>
      </p:sp>
      <p:sp>
        <p:nvSpPr>
          <p:cNvPr id="19" name="ZoneTexte 18"/>
          <p:cNvSpPr txBox="1"/>
          <p:nvPr/>
        </p:nvSpPr>
        <p:spPr>
          <a:xfrm>
            <a:off x="277816" y="394791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p>
        </p:txBody>
      </p:sp>
    </p:spTree>
    <p:extLst>
      <p:ext uri="{BB962C8B-B14F-4D97-AF65-F5344CB8AC3E}">
        <p14:creationId xmlns:p14="http://schemas.microsoft.com/office/powerpoint/2010/main" val="210792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a:t>
            </a:r>
          </a:p>
        </p:txBody>
      </p:sp>
      <p:sp>
        <p:nvSpPr>
          <p:cNvPr id="3" name="Espace réservé du contenu 2"/>
          <p:cNvSpPr>
            <a:spLocks noGrp="1"/>
          </p:cNvSpPr>
          <p:nvPr>
            <p:ph idx="1"/>
          </p:nvPr>
        </p:nvSpPr>
        <p:spPr>
          <a:xfrm>
            <a:off x="279400" y="958323"/>
            <a:ext cx="8644466" cy="555621"/>
          </a:xfrm>
        </p:spPr>
        <p:txBody>
          <a:bodyPr/>
          <a:lstStyle/>
          <a:p>
            <a:r>
              <a:rPr lang="fr-FR" dirty="0" err="1"/>
              <a:t>T</a:t>
            </a:r>
            <a:r>
              <a:rPr lang="en-US" dirty="0" err="1"/>
              <a:t>ranslate</a:t>
            </a:r>
            <a:r>
              <a:rPr lang="en-US" dirty="0"/>
              <a:t> mRNA into the corresponding protein sequence</a:t>
            </a:r>
          </a:p>
          <a:p>
            <a:endParaRPr lang="fr-FR" dirty="0"/>
          </a:p>
        </p:txBody>
      </p:sp>
      <p:sp>
        <p:nvSpPr>
          <p:cNvPr id="4" name="Espace réservé de la date 3"/>
          <p:cNvSpPr>
            <a:spLocks noGrp="1"/>
          </p:cNvSpPr>
          <p:nvPr>
            <p:ph type="dt" sz="half" idx="10"/>
          </p:nvPr>
        </p:nvSpPr>
        <p:spPr/>
        <p:txBody>
          <a:bodyPr/>
          <a:lstStyle/>
          <a:p>
            <a:fld id="{2D279393-B109-1841-B1A2-56CECB19BBF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15" name="ZoneTexte 14"/>
          <p:cNvSpPr txBox="1"/>
          <p:nvPr/>
        </p:nvSpPr>
        <p:spPr>
          <a:xfrm>
            <a:off x="278872" y="13714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messenger_rna</a:t>
            </a:r>
            <a:r>
              <a:rPr lang="en-US" sz="1200" dirty="0"/>
              <a:t> = </a:t>
            </a:r>
            <a:r>
              <a:rPr lang="en-US" sz="1200" dirty="0" err="1"/>
              <a:t>Seq</a:t>
            </a:r>
            <a:r>
              <a:rPr lang="en-US" sz="1200" dirty="0"/>
              <a:t>("AUGGCCAUUGUAAUGGGCCGCUGAAAGGGUGCCCGAUAG", </a:t>
            </a:r>
            <a:r>
              <a:rPr lang="en-US" sz="1200" dirty="0" err="1"/>
              <a:t>IUPAC.unambiguous_rna</a:t>
            </a:r>
            <a:r>
              <a:rPr lang="en-US" sz="1200" dirty="0"/>
              <a:t>)</a:t>
            </a:r>
          </a:p>
          <a:p>
            <a:r>
              <a:rPr lang="en-US" sz="1200" dirty="0"/>
              <a:t>&gt;&gt;&gt; </a:t>
            </a:r>
            <a:r>
              <a:rPr lang="en-US" sz="1200" dirty="0" err="1"/>
              <a:t>messenger_rna</a:t>
            </a:r>
            <a:endParaRPr lang="en-US" sz="1200" dirty="0"/>
          </a:p>
        </p:txBody>
      </p:sp>
      <p:sp>
        <p:nvSpPr>
          <p:cNvPr id="16" name="ZoneTexte 15"/>
          <p:cNvSpPr txBox="1"/>
          <p:nvPr/>
        </p:nvSpPr>
        <p:spPr>
          <a:xfrm>
            <a:off x="278872" y="2254400"/>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messenger_rna.translate()</a:t>
            </a:r>
          </a:p>
        </p:txBody>
      </p:sp>
      <p:sp>
        <p:nvSpPr>
          <p:cNvPr id="17" name="ZoneTexte 16"/>
          <p:cNvSpPr txBox="1"/>
          <p:nvPr/>
        </p:nvSpPr>
        <p:spPr>
          <a:xfrm>
            <a:off x="278872" y="19873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p>
        </p:txBody>
      </p:sp>
      <p:sp>
        <p:nvSpPr>
          <p:cNvPr id="18" name="ZoneTexte 17"/>
          <p:cNvSpPr txBox="1"/>
          <p:nvPr/>
        </p:nvSpPr>
        <p:spPr>
          <a:xfrm>
            <a:off x="278872" y="25351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4" name="ZoneTexte 23"/>
          <p:cNvSpPr txBox="1"/>
          <p:nvPr/>
        </p:nvSpPr>
        <p:spPr>
          <a:xfrm>
            <a:off x="278872" y="417620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a:t>
            </a:r>
            <a:r>
              <a:rPr lang="en-US" sz="1200" dirty="0" err="1"/>
              <a:t>coding_dna.translate</a:t>
            </a:r>
            <a:r>
              <a:rPr lang="en-US" sz="1200" dirty="0"/>
              <a:t>()</a:t>
            </a:r>
            <a:endParaRPr lang="mr-IN" sz="1200" dirty="0">
              <a:latin typeface="Arial"/>
              <a:cs typeface="Arial"/>
            </a:endParaRPr>
          </a:p>
        </p:txBody>
      </p:sp>
      <p:sp>
        <p:nvSpPr>
          <p:cNvPr id="25" name="ZoneTexte 24"/>
          <p:cNvSpPr txBox="1"/>
          <p:nvPr/>
        </p:nvSpPr>
        <p:spPr>
          <a:xfrm>
            <a:off x="278872" y="39367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26" name="ZoneTexte 25"/>
          <p:cNvSpPr txBox="1"/>
          <p:nvPr/>
        </p:nvSpPr>
        <p:spPr>
          <a:xfrm>
            <a:off x="278872" y="443052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7" name="Espace réservé du contenu 2"/>
          <p:cNvSpPr txBox="1">
            <a:spLocks/>
          </p:cNvSpPr>
          <p:nvPr/>
        </p:nvSpPr>
        <p:spPr>
          <a:xfrm>
            <a:off x="279400" y="2868457"/>
            <a:ext cx="8643938" cy="555621"/>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You can also translate directly from the coding strand DNA sequence:</a:t>
            </a:r>
          </a:p>
          <a:p>
            <a:endParaRPr lang="fr-FR" dirty="0"/>
          </a:p>
        </p:txBody>
      </p:sp>
      <p:sp>
        <p:nvSpPr>
          <p:cNvPr id="28" name="Espace réservé du contenu 2"/>
          <p:cNvSpPr txBox="1">
            <a:spLocks/>
          </p:cNvSpPr>
          <p:nvPr/>
        </p:nvSpPr>
        <p:spPr>
          <a:xfrm>
            <a:off x="279400" y="4673507"/>
            <a:ext cx="8644466" cy="42959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Available in </a:t>
            </a:r>
            <a:r>
              <a:rPr lang="en-US" dirty="0" err="1"/>
              <a:t>Biopython</a:t>
            </a:r>
            <a:r>
              <a:rPr lang="en-US" dirty="0"/>
              <a:t> from the NCBI</a:t>
            </a:r>
            <a:endParaRPr lang="fr-FR" dirty="0"/>
          </a:p>
        </p:txBody>
      </p:sp>
      <p:sp>
        <p:nvSpPr>
          <p:cNvPr id="29" name="ZoneTexte 28"/>
          <p:cNvSpPr txBox="1"/>
          <p:nvPr/>
        </p:nvSpPr>
        <p:spPr>
          <a:xfrm>
            <a:off x="278872" y="509465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de-DE" sz="1200" dirty="0"/>
              <a:t>&gt;&gt;&gt; </a:t>
            </a:r>
            <a:r>
              <a:rPr lang="de-DE" sz="1200" dirty="0" err="1"/>
              <a:t>coding_dna.translate</a:t>
            </a:r>
            <a:r>
              <a:rPr lang="de-DE" sz="1200" dirty="0"/>
              <a:t>(</a:t>
            </a:r>
            <a:r>
              <a:rPr lang="de-DE" sz="1200" dirty="0" err="1"/>
              <a:t>table</a:t>
            </a:r>
            <a:r>
              <a:rPr lang="de-DE" sz="1200" dirty="0"/>
              <a:t>="</a:t>
            </a:r>
            <a:r>
              <a:rPr lang="de-DE" sz="1200" dirty="0" err="1"/>
              <a:t>Vertebrate</a:t>
            </a:r>
            <a:r>
              <a:rPr lang="de-DE" sz="1200" dirty="0"/>
              <a:t> </a:t>
            </a:r>
            <a:r>
              <a:rPr lang="de-DE" sz="1200" dirty="0" err="1"/>
              <a:t>Mitochondrial</a:t>
            </a:r>
            <a:r>
              <a:rPr lang="de-DE" sz="1200" dirty="0"/>
              <a:t>")</a:t>
            </a:r>
          </a:p>
        </p:txBody>
      </p:sp>
      <p:sp>
        <p:nvSpPr>
          <p:cNvPr id="30" name="ZoneTexte 29"/>
          <p:cNvSpPr txBox="1"/>
          <p:nvPr/>
        </p:nvSpPr>
        <p:spPr>
          <a:xfrm>
            <a:off x="278872" y="53376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31" name="ZoneTexte 30"/>
          <p:cNvSpPr txBox="1"/>
          <p:nvPr/>
        </p:nvSpPr>
        <p:spPr>
          <a:xfrm>
            <a:off x="278872" y="6285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32" name="Espace réservé du contenu 2"/>
          <p:cNvSpPr txBox="1">
            <a:spLocks/>
          </p:cNvSpPr>
          <p:nvPr/>
        </p:nvSpPr>
        <p:spPr>
          <a:xfrm>
            <a:off x="278872" y="5578179"/>
            <a:ext cx="8644466" cy="55562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Using the NCBI table number</a:t>
            </a:r>
            <a:endParaRPr lang="fr-FR" dirty="0"/>
          </a:p>
        </p:txBody>
      </p:sp>
      <p:sp>
        <p:nvSpPr>
          <p:cNvPr id="33" name="ZoneTexte 32"/>
          <p:cNvSpPr txBox="1"/>
          <p:nvPr/>
        </p:nvSpPr>
        <p:spPr>
          <a:xfrm>
            <a:off x="279400" y="60230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a:t>
            </a:r>
          </a:p>
        </p:txBody>
      </p:sp>
      <p:sp>
        <p:nvSpPr>
          <p:cNvPr id="23" name="ZoneTexte 22"/>
          <p:cNvSpPr txBox="1"/>
          <p:nvPr/>
        </p:nvSpPr>
        <p:spPr>
          <a:xfrm>
            <a:off x="278872" y="33730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a:t>&gt;&gt;&gt; </a:t>
            </a:r>
            <a:r>
              <a:rPr lang="en-US" sz="1200" dirty="0" err="1"/>
              <a:t>coding_dna</a:t>
            </a:r>
            <a:r>
              <a:rPr lang="en-US" sz="1200" dirty="0"/>
              <a:t> = </a:t>
            </a:r>
            <a:r>
              <a:rPr lang="en-US" sz="1200" dirty="0" err="1"/>
              <a:t>Seq</a:t>
            </a:r>
            <a:r>
              <a:rPr lang="en-US" sz="1200" dirty="0"/>
              <a:t>("ATGGCCATTGTAATGGGCCGCTGAAAGGGTGCCCGATAG", </a:t>
            </a:r>
            <a:r>
              <a:rPr lang="en-US" sz="1200" dirty="0" err="1"/>
              <a:t>IUPAC.unambiguous_dna</a:t>
            </a:r>
            <a:r>
              <a:rPr lang="en-US" sz="1200" dirty="0"/>
              <a:t>)</a:t>
            </a:r>
          </a:p>
          <a:p>
            <a:r>
              <a:rPr lang="en-US" sz="1200" dirty="0"/>
              <a:t>&gt;&gt;&gt; </a:t>
            </a:r>
            <a:r>
              <a:rPr lang="en-US" sz="1200" dirty="0" err="1"/>
              <a:t>coding_dna</a:t>
            </a:r>
            <a:endParaRPr lang="en-US" sz="1200" dirty="0"/>
          </a:p>
        </p:txBody>
      </p:sp>
    </p:spTree>
    <p:extLst>
      <p:ext uri="{BB962C8B-B14F-4D97-AF65-F5344CB8AC3E}">
        <p14:creationId xmlns:p14="http://schemas.microsoft.com/office/powerpoint/2010/main" val="404496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 (2)</a:t>
            </a:r>
          </a:p>
        </p:txBody>
      </p:sp>
      <p:sp>
        <p:nvSpPr>
          <p:cNvPr id="4" name="Espace réservé de la date 3"/>
          <p:cNvSpPr>
            <a:spLocks noGrp="1"/>
          </p:cNvSpPr>
          <p:nvPr>
            <p:ph type="dt" sz="half" idx="10"/>
          </p:nvPr>
        </p:nvSpPr>
        <p:spPr/>
        <p:txBody>
          <a:bodyPr/>
          <a:lstStyle/>
          <a:p>
            <a:fld id="{DB41915D-5741-AE4A-919E-812B067D5353}"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23" name="ZoneTexte 22"/>
          <p:cNvSpPr txBox="1"/>
          <p:nvPr/>
        </p:nvSpPr>
        <p:spPr>
          <a:xfrm>
            <a:off x="278344" y="169521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a:t>
            </a:r>
          </a:p>
        </p:txBody>
      </p:sp>
      <p:sp>
        <p:nvSpPr>
          <p:cNvPr id="24" name="ZoneTexte 23"/>
          <p:cNvSpPr txBox="1"/>
          <p:nvPr/>
        </p:nvSpPr>
        <p:spPr>
          <a:xfrm>
            <a:off x="278872" y="231401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coding_dna.translate(to_stop=True)</a:t>
            </a:r>
          </a:p>
        </p:txBody>
      </p:sp>
      <p:sp>
        <p:nvSpPr>
          <p:cNvPr id="25" name="ZoneTexte 24"/>
          <p:cNvSpPr txBox="1"/>
          <p:nvPr/>
        </p:nvSpPr>
        <p:spPr>
          <a:xfrm>
            <a:off x="278344" y="193495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6" name="ZoneTexte 25"/>
          <p:cNvSpPr txBox="1"/>
          <p:nvPr/>
        </p:nvSpPr>
        <p:spPr>
          <a:xfrm>
            <a:off x="278344" y="256509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 IUPACProtein())</a:t>
            </a:r>
          </a:p>
        </p:txBody>
      </p:sp>
      <p:sp>
        <p:nvSpPr>
          <p:cNvPr id="19" name="ZoneTexte 18"/>
          <p:cNvSpPr txBox="1"/>
          <p:nvPr/>
        </p:nvSpPr>
        <p:spPr>
          <a:xfrm>
            <a:off x="278344" y="293601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a:t>
            </a:r>
          </a:p>
        </p:txBody>
      </p:sp>
      <p:sp>
        <p:nvSpPr>
          <p:cNvPr id="20" name="ZoneTexte 19"/>
          <p:cNvSpPr txBox="1"/>
          <p:nvPr/>
        </p:nvSpPr>
        <p:spPr>
          <a:xfrm>
            <a:off x="278344" y="317574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21" name="ZoneTexte 20"/>
          <p:cNvSpPr txBox="1"/>
          <p:nvPr/>
        </p:nvSpPr>
        <p:spPr>
          <a:xfrm>
            <a:off x="278344" y="355480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 to_stop=True)</a:t>
            </a:r>
            <a:r>
              <a:rPr lang="fr-FR" sz="1200" dirty="0">
                <a:latin typeface="Arial"/>
                <a:cs typeface="Arial"/>
              </a:rPr>
              <a:t> ## </a:t>
            </a:r>
            <a:r>
              <a:rPr lang="en-US" sz="1200" dirty="0"/>
              <a:t>the stop codon itself is not translated</a:t>
            </a:r>
            <a:endParaRPr lang="mr-IN" sz="1200" dirty="0">
              <a:latin typeface="Arial"/>
              <a:cs typeface="Arial"/>
            </a:endParaRPr>
          </a:p>
        </p:txBody>
      </p:sp>
      <p:sp>
        <p:nvSpPr>
          <p:cNvPr id="22" name="ZoneTexte 21"/>
          <p:cNvSpPr txBox="1"/>
          <p:nvPr/>
        </p:nvSpPr>
        <p:spPr>
          <a:xfrm>
            <a:off x="278344" y="38172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IUPACProtein())</a:t>
            </a:r>
          </a:p>
        </p:txBody>
      </p:sp>
      <p:sp>
        <p:nvSpPr>
          <p:cNvPr id="28" name="Espace réservé du contenu 2"/>
          <p:cNvSpPr txBox="1">
            <a:spLocks/>
          </p:cNvSpPr>
          <p:nvPr/>
        </p:nvSpPr>
        <p:spPr>
          <a:xfrm>
            <a:off x="278872" y="1066543"/>
            <a:ext cx="8644466" cy="40768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Translate nucleotides up to the first in frame stop codon, and then stop</a:t>
            </a:r>
            <a:endParaRPr lang="fr-FR" dirty="0"/>
          </a:p>
        </p:txBody>
      </p:sp>
      <p:sp>
        <p:nvSpPr>
          <p:cNvPr id="29" name="Espace réservé du contenu 2"/>
          <p:cNvSpPr>
            <a:spLocks noGrp="1"/>
          </p:cNvSpPr>
          <p:nvPr>
            <p:ph idx="1"/>
          </p:nvPr>
        </p:nvSpPr>
        <p:spPr>
          <a:xfrm>
            <a:off x="278344" y="4264376"/>
            <a:ext cx="8644466" cy="1485520"/>
          </a:xfrm>
        </p:spPr>
        <p:txBody>
          <a:bodyPr/>
          <a:lstStyle/>
          <a:p>
            <a:r>
              <a:rPr lang="pt-BR" dirty="0"/>
              <a:t>complete </a:t>
            </a:r>
            <a:r>
              <a:rPr lang="pt-BR" dirty="0" err="1"/>
              <a:t>coding</a:t>
            </a:r>
            <a:r>
              <a:rPr lang="pt-BR" dirty="0"/>
              <a:t> </a:t>
            </a:r>
            <a:r>
              <a:rPr lang="pt-BR" dirty="0" err="1"/>
              <a:t>sequence</a:t>
            </a:r>
            <a:r>
              <a:rPr lang="pt-BR" dirty="0"/>
              <a:t> CDS, </a:t>
            </a:r>
            <a:r>
              <a:rPr lang="en-US" dirty="0"/>
              <a:t>(e.g. mRNA { after any splicing)</a:t>
            </a:r>
          </a:p>
          <a:p>
            <a:r>
              <a:rPr lang="en-US" dirty="0"/>
              <a:t>commences with a start codon, ends with a stop codon, and has no internal in-frame stop codons</a:t>
            </a:r>
          </a:p>
          <a:p>
            <a:r>
              <a:rPr lang="en-US" dirty="0"/>
              <a:t>what if your sequence uses a non-standard start codon?</a:t>
            </a:r>
          </a:p>
          <a:p>
            <a:r>
              <a:rPr lang="en-US" dirty="0"/>
              <a:t>This happens a lot in bacteria, for example, the gene </a:t>
            </a:r>
            <a:r>
              <a:rPr lang="en-US" dirty="0" err="1"/>
              <a:t>yaaX</a:t>
            </a:r>
            <a:r>
              <a:rPr lang="en-US" dirty="0"/>
              <a:t> in E. coli K12</a:t>
            </a:r>
          </a:p>
          <a:p>
            <a:endParaRPr lang="fr-FR" dirty="0"/>
          </a:p>
        </p:txBody>
      </p:sp>
    </p:spTree>
    <p:extLst>
      <p:ext uri="{BB962C8B-B14F-4D97-AF65-F5344CB8AC3E}">
        <p14:creationId xmlns:p14="http://schemas.microsoft.com/office/powerpoint/2010/main" val="113866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 (3)</a:t>
            </a:r>
          </a:p>
        </p:txBody>
      </p:sp>
      <p:sp>
        <p:nvSpPr>
          <p:cNvPr id="4" name="Espace réservé de la date 3"/>
          <p:cNvSpPr>
            <a:spLocks noGrp="1"/>
          </p:cNvSpPr>
          <p:nvPr>
            <p:ph type="dt" sz="half" idx="10"/>
          </p:nvPr>
        </p:nvSpPr>
        <p:spPr/>
        <p:txBody>
          <a:bodyPr/>
          <a:lstStyle/>
          <a:p>
            <a:fld id="{1756404F-D190-1049-81CC-03677665787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20297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a:t>
            </a:r>
            <a:r>
              <a:rPr lang="en-US" sz="1200" dirty="0" err="1">
                <a:latin typeface="Arial"/>
                <a:cs typeface="Arial"/>
              </a:rPr>
              <a:t>Bio.Alphabet</a:t>
            </a:r>
            <a:r>
              <a:rPr lang="en-US" sz="1200" dirty="0">
                <a:latin typeface="Arial"/>
                <a:cs typeface="Arial"/>
              </a:rPr>
              <a:t> import </a:t>
            </a:r>
            <a:r>
              <a:rPr lang="en-US" sz="1200" dirty="0" err="1">
                <a:latin typeface="Arial"/>
                <a:cs typeface="Arial"/>
              </a:rPr>
              <a:t>generic_dna</a:t>
            </a:r>
            <a:endParaRPr lang="en-US" sz="1200" dirty="0">
              <a:latin typeface="Arial"/>
              <a:cs typeface="Arial"/>
            </a:endParaRPr>
          </a:p>
          <a:p>
            <a:r>
              <a:rPr lang="en-US" sz="1200" dirty="0">
                <a:latin typeface="Arial"/>
                <a:cs typeface="Arial"/>
              </a:rPr>
              <a:t>&gt;&gt;&gt; gene = </a:t>
            </a:r>
            <a:r>
              <a:rPr lang="en-US" sz="1200" dirty="0" err="1">
                <a:latin typeface="Arial"/>
                <a:cs typeface="Arial"/>
              </a:rPr>
              <a:t>Seq</a:t>
            </a:r>
            <a:r>
              <a:rPr lang="en-US" sz="1200" dirty="0">
                <a:latin typeface="Arial"/>
                <a:cs typeface="Arial"/>
              </a:rPr>
              <a:t>("GTGAAAAAGATGCAATCTATCGTACTCGCACTTTCCCTGGTTCTGGTCGCTCCCATGGCA" + \</a:t>
            </a:r>
          </a:p>
          <a:p>
            <a:r>
              <a:rPr lang="en-US" sz="1200" dirty="0">
                <a:latin typeface="Arial"/>
                <a:cs typeface="Arial"/>
              </a:rPr>
              <a:t>... "GCACAGGCTGCGGAAATTACGTTAGTCCCGTCAGTAAAATTACAGATAGGCGATCGTGAT" + \</a:t>
            </a:r>
          </a:p>
          <a:p>
            <a:r>
              <a:rPr lang="en-US" sz="1200" dirty="0">
                <a:latin typeface="Arial"/>
                <a:cs typeface="Arial"/>
              </a:rPr>
              <a:t>... "AATCGTGGCTATTACTGGGATGGAGGTCACTGGCGCGACCACGGCTGGTGGAAACAACAT" + \</a:t>
            </a:r>
          </a:p>
          <a:p>
            <a:r>
              <a:rPr lang="en-US" sz="1200" dirty="0">
                <a:latin typeface="Arial"/>
                <a:cs typeface="Arial"/>
              </a:rPr>
              <a:t>... "TATGAATGGCGAGGCAATCGCTGGCACCTACACGGACCGCCGCCACCGCCGCGCCACCAT" + \</a:t>
            </a:r>
          </a:p>
          <a:p>
            <a:r>
              <a:rPr lang="en-US" sz="1200" dirty="0">
                <a:latin typeface="Arial"/>
                <a:cs typeface="Arial"/>
              </a:rPr>
              <a:t>... "AAGAAAGCTCCTCATGATCATCACGGCGGTCATGGTCCAGGCAAACATCACCGCTAA",</a:t>
            </a:r>
          </a:p>
          <a:p>
            <a:r>
              <a:rPr lang="en-US" sz="1200" dirty="0">
                <a:latin typeface="Arial"/>
                <a:cs typeface="Arial"/>
              </a:rPr>
              <a:t>... </a:t>
            </a:r>
            <a:r>
              <a:rPr lang="en-US" sz="1200" dirty="0" err="1">
                <a:latin typeface="Arial"/>
                <a:cs typeface="Arial"/>
              </a:rPr>
              <a:t>generic_dna</a:t>
            </a:r>
            <a:r>
              <a:rPr lang="en-US" sz="1200" dirty="0">
                <a:latin typeface="Arial"/>
                <a:cs typeface="Arial"/>
              </a:rPr>
              <a:t>)</a:t>
            </a:r>
          </a:p>
          <a:p>
            <a:r>
              <a:rPr lang="en-US" sz="1200" dirty="0">
                <a:latin typeface="Arial"/>
                <a:cs typeface="Arial"/>
              </a:rPr>
              <a:t>&gt;&gt;&gt; </a:t>
            </a:r>
            <a:r>
              <a:rPr lang="en-US" sz="1200" dirty="0" err="1">
                <a:latin typeface="Arial"/>
                <a:cs typeface="Arial"/>
              </a:rPr>
              <a:t>gene.translate</a:t>
            </a:r>
            <a:r>
              <a:rPr lang="en-US" sz="1200" dirty="0">
                <a:latin typeface="Arial"/>
                <a:cs typeface="Arial"/>
              </a:rPr>
              <a:t>(table="Bacterial")</a:t>
            </a:r>
          </a:p>
        </p:txBody>
      </p:sp>
      <p:sp>
        <p:nvSpPr>
          <p:cNvPr id="9" name="ZoneTexte 8"/>
          <p:cNvSpPr txBox="1"/>
          <p:nvPr/>
        </p:nvSpPr>
        <p:spPr>
          <a:xfrm>
            <a:off x="279400" y="2748979"/>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nl-NL" sz="1200" dirty="0" err="1">
                <a:solidFill>
                  <a:srgbClr val="FF0000"/>
                </a:solidFill>
                <a:latin typeface="Arial"/>
                <a:cs typeface="Arial"/>
              </a:rPr>
              <a:t>Seq</a:t>
            </a:r>
            <a:r>
              <a:rPr lang="nl-NL" sz="1200" dirty="0">
                <a:solidFill>
                  <a:srgbClr val="FF0000"/>
                </a:solidFill>
                <a:latin typeface="Arial"/>
                <a:cs typeface="Arial"/>
              </a:rPr>
              <a:t>('VKKMQSIVLALSLVLVAPMAAQAAEITLVPSVKLQIGDRDNRGYYWDGGHWRDH...HR*',</a:t>
            </a:r>
            <a:r>
              <a:rPr lang="mr-IN" sz="1200" dirty="0">
                <a:solidFill>
                  <a:srgbClr val="FF0000"/>
                </a:solidFill>
                <a:latin typeface="Arial"/>
                <a:cs typeface="Arial"/>
              </a:rPr>
              <a:t> HasStopCodon(ExtendedIUPACProtein(), '*’)</a:t>
            </a:r>
          </a:p>
        </p:txBody>
      </p:sp>
      <p:sp>
        <p:nvSpPr>
          <p:cNvPr id="10" name="ZoneTexte 9"/>
          <p:cNvSpPr txBox="1"/>
          <p:nvPr/>
        </p:nvSpPr>
        <p:spPr>
          <a:xfrm>
            <a:off x="279400" y="319569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gene.translate(table="Bacterial", to_stop=True)</a:t>
            </a:r>
          </a:p>
        </p:txBody>
      </p:sp>
      <p:sp>
        <p:nvSpPr>
          <p:cNvPr id="13" name="ZoneTexte 12"/>
          <p:cNvSpPr txBox="1"/>
          <p:nvPr/>
        </p:nvSpPr>
        <p:spPr>
          <a:xfrm>
            <a:off x="287019" y="346668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('VKKMQSIVLALSLVLVAPMAAQAAEITLVPSVKLQIGDRDNRGYYWDGGHWRDH...HHR',</a:t>
            </a:r>
          </a:p>
          <a:p>
            <a:r>
              <a:rPr lang="en-US" sz="1200" dirty="0" err="1">
                <a:solidFill>
                  <a:srgbClr val="FF0000"/>
                </a:solidFill>
              </a:rPr>
              <a:t>ExtendedIUPACProtein</a:t>
            </a:r>
            <a:r>
              <a:rPr lang="en-US" sz="1200" dirty="0">
                <a:solidFill>
                  <a:srgbClr val="FF0000"/>
                </a:solidFill>
              </a:rPr>
              <a:t>()</a:t>
            </a:r>
            <a:r>
              <a:rPr lang="en-US" sz="1200" dirty="0"/>
              <a:t>)</a:t>
            </a:r>
          </a:p>
        </p:txBody>
      </p:sp>
      <p:sp>
        <p:nvSpPr>
          <p:cNvPr id="16" name="Espace réservé du contenu 2"/>
          <p:cNvSpPr>
            <a:spLocks noGrp="1"/>
          </p:cNvSpPr>
          <p:nvPr>
            <p:ph idx="1"/>
          </p:nvPr>
        </p:nvSpPr>
        <p:spPr>
          <a:xfrm>
            <a:off x="279400" y="4037178"/>
            <a:ext cx="8644466" cy="1406138"/>
          </a:xfrm>
        </p:spPr>
        <p:txBody>
          <a:bodyPr/>
          <a:lstStyle/>
          <a:p>
            <a:pPr algn="just"/>
            <a:r>
              <a:rPr lang="en-US" dirty="0"/>
              <a:t>In the bacterial genetic code GTG is a valid start codon, and while it does normally encode </a:t>
            </a:r>
            <a:r>
              <a:rPr lang="en-US" dirty="0" err="1"/>
              <a:t>Valine</a:t>
            </a:r>
            <a:r>
              <a:rPr lang="en-US" dirty="0"/>
              <a:t>, if used as a start codon it should be translated as methionine. This happens if you tell </a:t>
            </a:r>
            <a:r>
              <a:rPr lang="en-US" dirty="0" err="1"/>
              <a:t>Biopython</a:t>
            </a:r>
            <a:r>
              <a:rPr lang="en-US" dirty="0"/>
              <a:t> your sequence is a complete CDS:</a:t>
            </a:r>
          </a:p>
          <a:p>
            <a:endParaRPr lang="fr-FR" dirty="0"/>
          </a:p>
        </p:txBody>
      </p:sp>
      <p:sp>
        <p:nvSpPr>
          <p:cNvPr id="17" name="ZoneTexte 16"/>
          <p:cNvSpPr txBox="1"/>
          <p:nvPr/>
        </p:nvSpPr>
        <p:spPr>
          <a:xfrm>
            <a:off x="279400" y="556563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gene.translate(table="Bacterial", cds=True)</a:t>
            </a:r>
          </a:p>
        </p:txBody>
      </p:sp>
      <p:sp>
        <p:nvSpPr>
          <p:cNvPr id="18" name="ZoneTexte 17"/>
          <p:cNvSpPr txBox="1"/>
          <p:nvPr/>
        </p:nvSpPr>
        <p:spPr>
          <a:xfrm>
            <a:off x="279400" y="583117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('MKKMQSIVLALSLVLVAPMAAQAAEITLVPSVKLQIGDRDNRGYYWDGGHWRDH...HHR',</a:t>
            </a:r>
          </a:p>
          <a:p>
            <a:r>
              <a:rPr lang="en-US" sz="1200" dirty="0" err="1">
                <a:solidFill>
                  <a:srgbClr val="FF0000"/>
                </a:solidFill>
              </a:rPr>
              <a:t>ExtendedIUPACProtein</a:t>
            </a:r>
            <a:r>
              <a:rPr lang="en-US" sz="1200" dirty="0">
                <a:solidFill>
                  <a:srgbClr val="FF0000"/>
                </a:solidFill>
              </a:rPr>
              <a:t>())</a:t>
            </a:r>
          </a:p>
        </p:txBody>
      </p:sp>
    </p:spTree>
    <p:extLst>
      <p:ext uri="{BB962C8B-B14F-4D97-AF65-F5344CB8AC3E}">
        <p14:creationId xmlns:p14="http://schemas.microsoft.com/office/powerpoint/2010/main" val="1434597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 Tables</a:t>
            </a:r>
          </a:p>
        </p:txBody>
      </p:sp>
      <p:sp>
        <p:nvSpPr>
          <p:cNvPr id="4" name="Espace réservé de la date 3"/>
          <p:cNvSpPr>
            <a:spLocks noGrp="1"/>
          </p:cNvSpPr>
          <p:nvPr>
            <p:ph type="dt" sz="half" idx="10"/>
          </p:nvPr>
        </p:nvSpPr>
        <p:spPr/>
        <p:txBody>
          <a:bodyPr/>
          <a:lstStyle/>
          <a:p>
            <a:fld id="{9FDB5FE5-E111-8B43-907E-911C1A8B8ACA}"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
        <p:nvSpPr>
          <p:cNvPr id="7" name="ZoneTexte 6"/>
          <p:cNvSpPr txBox="1"/>
          <p:nvPr/>
        </p:nvSpPr>
        <p:spPr>
          <a:xfrm>
            <a:off x="279400" y="112739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Bio.Data</a:t>
            </a:r>
            <a:r>
              <a:rPr lang="en-US" sz="1200" dirty="0"/>
              <a:t> import </a:t>
            </a:r>
            <a:r>
              <a:rPr lang="en-US" sz="1200" dirty="0" err="1"/>
              <a:t>CodonTable</a:t>
            </a:r>
            <a:endParaRPr lang="en-US" sz="1200" dirty="0"/>
          </a:p>
          <a:p>
            <a:r>
              <a:rPr lang="en-US" sz="1200" dirty="0"/>
              <a:t>&gt;&gt;&gt; </a:t>
            </a:r>
            <a:r>
              <a:rPr lang="en-US" sz="1200" dirty="0" err="1"/>
              <a:t>standard_table</a:t>
            </a:r>
            <a:r>
              <a:rPr lang="en-US" sz="1200" dirty="0"/>
              <a:t> = </a:t>
            </a:r>
            <a:r>
              <a:rPr lang="en-US" sz="1200" dirty="0" err="1"/>
              <a:t>CodonTable.unambiguous_dna_by_name</a:t>
            </a:r>
            <a:r>
              <a:rPr lang="en-US" sz="1200" dirty="0"/>
              <a:t>["Standard"]</a:t>
            </a:r>
          </a:p>
          <a:p>
            <a:r>
              <a:rPr lang="en-US" sz="1200" dirty="0"/>
              <a:t>&gt;&gt;&gt; </a:t>
            </a:r>
            <a:r>
              <a:rPr lang="en-US" sz="1200" dirty="0" err="1"/>
              <a:t>mito_table</a:t>
            </a:r>
            <a:r>
              <a:rPr lang="en-US" sz="1200" dirty="0"/>
              <a:t> = </a:t>
            </a:r>
            <a:r>
              <a:rPr lang="en-US" sz="1200" dirty="0" err="1"/>
              <a:t>CodonTable.unambiguous_dna_by_name</a:t>
            </a:r>
            <a:r>
              <a:rPr lang="en-US" sz="1200" dirty="0"/>
              <a:t>["Vertebrate Mitochondrial"]</a:t>
            </a:r>
          </a:p>
        </p:txBody>
      </p:sp>
      <p:sp>
        <p:nvSpPr>
          <p:cNvPr id="8" name="ZoneTexte 7"/>
          <p:cNvSpPr txBox="1"/>
          <p:nvPr/>
        </p:nvSpPr>
        <p:spPr>
          <a:xfrm>
            <a:off x="279400" y="202232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Bio.Data</a:t>
            </a:r>
            <a:r>
              <a:rPr lang="en-US" sz="1200" dirty="0"/>
              <a:t> import </a:t>
            </a:r>
            <a:r>
              <a:rPr lang="en-US" sz="1200" dirty="0" err="1"/>
              <a:t>CodonTable</a:t>
            </a:r>
            <a:endParaRPr lang="en-US" sz="1200" dirty="0"/>
          </a:p>
          <a:p>
            <a:r>
              <a:rPr lang="en-US" sz="1200" dirty="0"/>
              <a:t>&gt;&gt;&gt; </a:t>
            </a:r>
            <a:r>
              <a:rPr lang="en-US" sz="1200" dirty="0" err="1"/>
              <a:t>standard_table</a:t>
            </a:r>
            <a:r>
              <a:rPr lang="en-US" sz="1200" dirty="0"/>
              <a:t> = </a:t>
            </a:r>
            <a:r>
              <a:rPr lang="en-US" sz="1200" dirty="0" err="1"/>
              <a:t>CodonTable.unambiguous_dna_by_id</a:t>
            </a:r>
            <a:r>
              <a:rPr lang="en-US" sz="1200" dirty="0"/>
              <a:t>[1]</a:t>
            </a:r>
          </a:p>
          <a:p>
            <a:r>
              <a:rPr lang="en-US" sz="1200" dirty="0"/>
              <a:t>&gt;&gt;&gt; </a:t>
            </a:r>
            <a:r>
              <a:rPr lang="en-US" sz="1200" dirty="0" err="1"/>
              <a:t>mito_table</a:t>
            </a:r>
            <a:r>
              <a:rPr lang="en-US" sz="1200" dirty="0"/>
              <a:t> = </a:t>
            </a:r>
            <a:r>
              <a:rPr lang="en-US" sz="1200" dirty="0" err="1"/>
              <a:t>CodonTable.unambiguous_dna_by_id</a:t>
            </a:r>
            <a:r>
              <a:rPr lang="en-US" sz="1200" dirty="0"/>
              <a:t>[2]</a:t>
            </a:r>
          </a:p>
        </p:txBody>
      </p:sp>
      <p:sp>
        <p:nvSpPr>
          <p:cNvPr id="9" name="ZoneTexte 8"/>
          <p:cNvSpPr txBox="1"/>
          <p:nvPr/>
        </p:nvSpPr>
        <p:spPr>
          <a:xfrm>
            <a:off x="279400" y="3008817"/>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print(standard_table)</a:t>
            </a:r>
            <a:endParaRPr lang="fr-FR" sz="1200" dirty="0">
              <a:latin typeface="Arial"/>
              <a:cs typeface="Arial"/>
            </a:endParaRPr>
          </a:p>
          <a:p>
            <a:r>
              <a:rPr lang="de-DE" sz="1200" dirty="0">
                <a:solidFill>
                  <a:srgbClr val="FF0000"/>
                </a:solidFill>
              </a:rPr>
              <a:t>Table 1 Standard, SGC0</a:t>
            </a:r>
            <a:endParaRPr lang="fr-FR" sz="1200" dirty="0">
              <a:solidFill>
                <a:srgbClr val="FF0000"/>
              </a:solidFill>
              <a:latin typeface="Arial"/>
              <a:cs typeface="Arial"/>
            </a:endParaRPr>
          </a:p>
        </p:txBody>
      </p:sp>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400" y="4025142"/>
            <a:ext cx="3514618" cy="2528058"/>
          </a:xfrm>
        </p:spPr>
      </p:pic>
    </p:spTree>
    <p:extLst>
      <p:ext uri="{BB962C8B-B14F-4D97-AF65-F5344CB8AC3E}">
        <p14:creationId xmlns:p14="http://schemas.microsoft.com/office/powerpoint/2010/main" val="333115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 Tables (2)</a:t>
            </a:r>
          </a:p>
        </p:txBody>
      </p:sp>
      <p:pic>
        <p:nvPicPr>
          <p:cNvPr id="8" name="Espace réservé du contenu 7" descr="Capture d’écran 2016-10-30 à 18.02.48.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10" b="-66"/>
          <a:stretch/>
        </p:blipFill>
        <p:spPr>
          <a:xfrm>
            <a:off x="279400" y="2009443"/>
            <a:ext cx="3529488" cy="2556000"/>
          </a:xfrm>
        </p:spPr>
      </p:pic>
      <p:sp>
        <p:nvSpPr>
          <p:cNvPr id="4" name="Espace réservé de la date 3"/>
          <p:cNvSpPr>
            <a:spLocks noGrp="1"/>
          </p:cNvSpPr>
          <p:nvPr>
            <p:ph type="dt" sz="half" idx="10"/>
          </p:nvPr>
        </p:nvSpPr>
        <p:spPr/>
        <p:txBody>
          <a:bodyPr/>
          <a:lstStyle/>
          <a:p>
            <a:fld id="{90CA1F5A-103A-244D-8F4A-262A8624F39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383889"/>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print(</a:t>
            </a:r>
            <a:r>
              <a:rPr lang="fr-FR" sz="1200" dirty="0" err="1">
                <a:latin typeface="Arial"/>
                <a:cs typeface="Arial"/>
              </a:rPr>
              <a:t>mito</a:t>
            </a:r>
            <a:r>
              <a:rPr lang="mr-IN" sz="1200" dirty="0">
                <a:latin typeface="Arial"/>
                <a:cs typeface="Arial"/>
              </a:rPr>
              <a:t>_table)</a:t>
            </a:r>
            <a:endParaRPr lang="fr-FR" sz="1200" dirty="0">
              <a:latin typeface="Arial"/>
              <a:cs typeface="Arial"/>
            </a:endParaRPr>
          </a:p>
          <a:p>
            <a:r>
              <a:rPr lang="de-DE" sz="1200" dirty="0">
                <a:solidFill>
                  <a:srgbClr val="FF0000"/>
                </a:solidFill>
              </a:rPr>
              <a:t>Table 2 </a:t>
            </a:r>
            <a:r>
              <a:rPr lang="de-DE" sz="1200" dirty="0" err="1">
                <a:solidFill>
                  <a:srgbClr val="FF0000"/>
                </a:solidFill>
              </a:rPr>
              <a:t>Vertebrate</a:t>
            </a:r>
            <a:r>
              <a:rPr lang="de-DE" sz="1200" dirty="0">
                <a:solidFill>
                  <a:srgbClr val="FF0000"/>
                </a:solidFill>
              </a:rPr>
              <a:t> </a:t>
            </a:r>
            <a:r>
              <a:rPr lang="de-DE" sz="1200" dirty="0" err="1">
                <a:solidFill>
                  <a:srgbClr val="FF0000"/>
                </a:solidFill>
              </a:rPr>
              <a:t>Mitochondrial</a:t>
            </a:r>
            <a:r>
              <a:rPr lang="de-DE" sz="1200" dirty="0">
                <a:solidFill>
                  <a:srgbClr val="FF0000"/>
                </a:solidFill>
              </a:rPr>
              <a:t>, SGC1</a:t>
            </a:r>
            <a:endParaRPr lang="fr-FR" sz="1200" dirty="0">
              <a:solidFill>
                <a:srgbClr val="FF0000"/>
              </a:solidFill>
              <a:latin typeface="Arial"/>
              <a:cs typeface="Arial"/>
            </a:endParaRPr>
          </a:p>
        </p:txBody>
      </p:sp>
      <p:sp>
        <p:nvSpPr>
          <p:cNvPr id="9" name="ZoneTexte 8"/>
          <p:cNvSpPr txBox="1"/>
          <p:nvPr/>
        </p:nvSpPr>
        <p:spPr>
          <a:xfrm>
            <a:off x="279400" y="479093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mito_table.stop_codons</a:t>
            </a:r>
          </a:p>
          <a:p>
            <a:r>
              <a:rPr lang="mr-IN" sz="1200" dirty="0">
                <a:solidFill>
                  <a:srgbClr val="FF0000"/>
                </a:solidFill>
                <a:latin typeface="Arial"/>
                <a:cs typeface="Arial"/>
              </a:rPr>
              <a:t>['TAA', 'TAG', 'AGA', 'AGG']</a:t>
            </a:r>
          </a:p>
        </p:txBody>
      </p:sp>
      <p:sp>
        <p:nvSpPr>
          <p:cNvPr id="10" name="ZoneTexte 9"/>
          <p:cNvSpPr txBox="1"/>
          <p:nvPr/>
        </p:nvSpPr>
        <p:spPr>
          <a:xfrm>
            <a:off x="279400" y="53246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mito_table.st</a:t>
            </a:r>
            <a:r>
              <a:rPr lang="fr-FR" sz="1200" dirty="0">
                <a:latin typeface="Arial"/>
                <a:cs typeface="Arial"/>
              </a:rPr>
              <a:t>art</a:t>
            </a:r>
            <a:r>
              <a:rPr lang="mr-IN" sz="1200" dirty="0">
                <a:latin typeface="Arial"/>
                <a:cs typeface="Arial"/>
              </a:rPr>
              <a:t>_codons</a:t>
            </a:r>
          </a:p>
          <a:p>
            <a:r>
              <a:rPr lang="mr-IN" sz="1200" dirty="0">
                <a:solidFill>
                  <a:srgbClr val="FF0000"/>
                </a:solidFill>
                <a:latin typeface="Arial"/>
                <a:cs typeface="Arial"/>
              </a:rPr>
              <a:t>['ATT', 'ATC', 'ATA', 'ATG', 'GTG']</a:t>
            </a:r>
          </a:p>
        </p:txBody>
      </p:sp>
      <p:sp>
        <p:nvSpPr>
          <p:cNvPr id="11" name="ZoneTexte 10"/>
          <p:cNvSpPr txBox="1"/>
          <p:nvPr/>
        </p:nvSpPr>
        <p:spPr>
          <a:xfrm>
            <a:off x="279400" y="58656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mito_table.forward_table["ACG"]</a:t>
            </a:r>
          </a:p>
          <a:p>
            <a:r>
              <a:rPr lang="mr-IN" sz="1200" dirty="0">
                <a:solidFill>
                  <a:srgbClr val="FF0000"/>
                </a:solidFill>
                <a:latin typeface="Arial"/>
                <a:cs typeface="Arial"/>
              </a:rPr>
              <a:t>'T'</a:t>
            </a:r>
          </a:p>
        </p:txBody>
      </p:sp>
    </p:spTree>
    <p:extLst>
      <p:ext uri="{BB962C8B-B14F-4D97-AF65-F5344CB8AC3E}">
        <p14:creationId xmlns:p14="http://schemas.microsoft.com/office/powerpoint/2010/main" val="275718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Comparing </a:t>
            </a:r>
            <a:r>
              <a:rPr lang="en-US" dirty="0" err="1"/>
              <a:t>Seq</a:t>
            </a:r>
            <a:r>
              <a:rPr lang="en-US" dirty="0"/>
              <a:t> objects</a:t>
            </a:r>
            <a:endParaRPr lang="fr-FR" dirty="0"/>
          </a:p>
        </p:txBody>
      </p:sp>
      <p:sp>
        <p:nvSpPr>
          <p:cNvPr id="3" name="Espace réservé du contenu 2"/>
          <p:cNvSpPr>
            <a:spLocks noGrp="1"/>
          </p:cNvSpPr>
          <p:nvPr>
            <p:ph idx="1"/>
          </p:nvPr>
        </p:nvSpPr>
        <p:spPr>
          <a:xfrm>
            <a:off x="279400" y="1236134"/>
            <a:ext cx="8644466" cy="1803046"/>
          </a:xfrm>
        </p:spPr>
        <p:txBody>
          <a:bodyPr/>
          <a:lstStyle/>
          <a:p>
            <a:r>
              <a:rPr lang="en-US" dirty="0"/>
              <a:t>Meaning of the letters in a sequence are context dependent</a:t>
            </a:r>
          </a:p>
          <a:p>
            <a:r>
              <a:rPr lang="en-US" dirty="0"/>
              <a:t>The letter “A" could be part of a DNA, RNA or protein sequence. </a:t>
            </a:r>
          </a:p>
          <a:p>
            <a:r>
              <a:rPr lang="en-US" dirty="0"/>
              <a:t>Comparing two </a:t>
            </a:r>
            <a:r>
              <a:rPr lang="en-US" dirty="0" err="1"/>
              <a:t>Seq</a:t>
            </a:r>
            <a:r>
              <a:rPr lang="en-US" dirty="0"/>
              <a:t> objects could mean considering both the sequence strings and the alphabets</a:t>
            </a:r>
          </a:p>
          <a:p>
            <a:r>
              <a:rPr lang="en-US" dirty="0"/>
              <a:t>Compare the sequences as string:</a:t>
            </a:r>
          </a:p>
          <a:p>
            <a:endParaRPr lang="en-US" dirty="0"/>
          </a:p>
          <a:p>
            <a:endParaRPr lang="fr-FR" dirty="0"/>
          </a:p>
        </p:txBody>
      </p:sp>
      <p:sp>
        <p:nvSpPr>
          <p:cNvPr id="4" name="Espace réservé de la date 3"/>
          <p:cNvSpPr>
            <a:spLocks noGrp="1"/>
          </p:cNvSpPr>
          <p:nvPr>
            <p:ph type="dt" sz="half" idx="10"/>
          </p:nvPr>
        </p:nvSpPr>
        <p:spPr/>
        <p:txBody>
          <a:bodyPr/>
          <a:lstStyle/>
          <a:p>
            <a:fld id="{91722139-D3E7-4C40-A912-CF1D68207057}"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31407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Bio.Alphabet import IUPAC</a:t>
            </a:r>
          </a:p>
          <a:p>
            <a:r>
              <a:rPr lang="mr-IN" sz="1200" dirty="0">
                <a:latin typeface="Arial"/>
                <a:cs typeface="Arial"/>
              </a:rPr>
              <a:t>&gt;&gt;&gt; seq1 = Seq("ACGT", IUPAC.unambiguous_dna)</a:t>
            </a:r>
          </a:p>
          <a:p>
            <a:r>
              <a:rPr lang="mr-IN" sz="1200" dirty="0">
                <a:latin typeface="Arial"/>
                <a:cs typeface="Arial"/>
              </a:rPr>
              <a:t>&gt;&gt;&gt; seq2 = Seq("ACGT", IUPAC.ambiguous_dna)</a:t>
            </a:r>
          </a:p>
          <a:p>
            <a:r>
              <a:rPr lang="mr-IN" sz="1200" dirty="0">
                <a:latin typeface="Arial"/>
                <a:cs typeface="Arial"/>
              </a:rPr>
              <a:t>&gt;&gt;&gt; str(seq1) == str(seq2)</a:t>
            </a:r>
          </a:p>
          <a:p>
            <a:r>
              <a:rPr lang="mr-IN" sz="1200" dirty="0">
                <a:solidFill>
                  <a:srgbClr val="FF0000"/>
                </a:solidFill>
                <a:latin typeface="Arial"/>
                <a:cs typeface="Arial"/>
              </a:rPr>
              <a:t>True</a:t>
            </a:r>
          </a:p>
        </p:txBody>
      </p:sp>
      <p:sp>
        <p:nvSpPr>
          <p:cNvPr id="8" name="ZoneTexte 7"/>
          <p:cNvSpPr txBox="1"/>
          <p:nvPr/>
        </p:nvSpPr>
        <p:spPr>
          <a:xfrm>
            <a:off x="279400" y="4332344"/>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str(seq1) == str(seq1)</a:t>
            </a:r>
          </a:p>
          <a:p>
            <a:r>
              <a:rPr lang="de-DE" sz="1200" dirty="0">
                <a:solidFill>
                  <a:srgbClr val="FF0000"/>
                </a:solidFill>
                <a:latin typeface="Arial"/>
                <a:cs typeface="Arial"/>
              </a:rPr>
              <a:t>True</a:t>
            </a:r>
            <a:endParaRPr lang="fr-FR" sz="1200" dirty="0">
              <a:solidFill>
                <a:srgbClr val="FF0000"/>
              </a:solidFill>
              <a:latin typeface="Arial"/>
              <a:cs typeface="Arial"/>
            </a:endParaRPr>
          </a:p>
        </p:txBody>
      </p:sp>
      <p:sp>
        <p:nvSpPr>
          <p:cNvPr id="9" name="ZoneTexte 8"/>
          <p:cNvSpPr txBox="1"/>
          <p:nvPr/>
        </p:nvSpPr>
        <p:spPr>
          <a:xfrm>
            <a:off x="279400" y="557339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seq1 == seq2</a:t>
            </a:r>
          </a:p>
          <a:p>
            <a:r>
              <a:rPr lang="mr-IN" sz="1200" dirty="0">
                <a:solidFill>
                  <a:srgbClr val="FF0000"/>
                </a:solidFill>
                <a:latin typeface="Arial"/>
                <a:cs typeface="Arial"/>
              </a:rPr>
              <a:t>True</a:t>
            </a:r>
          </a:p>
          <a:p>
            <a:r>
              <a:rPr lang="mr-IN" sz="1200" dirty="0">
                <a:latin typeface="Arial"/>
                <a:cs typeface="Arial"/>
              </a:rPr>
              <a:t>&gt;&gt;&gt; seq1 == "ACGT"</a:t>
            </a:r>
          </a:p>
          <a:p>
            <a:r>
              <a:rPr lang="mr-IN" sz="1200" dirty="0">
                <a:solidFill>
                  <a:srgbClr val="FF0000"/>
                </a:solidFill>
                <a:latin typeface="Arial"/>
                <a:cs typeface="Arial"/>
              </a:rPr>
              <a:t>True</a:t>
            </a:r>
          </a:p>
        </p:txBody>
      </p:sp>
      <p:sp>
        <p:nvSpPr>
          <p:cNvPr id="10" name="Espace réservé du contenu 2"/>
          <p:cNvSpPr txBox="1">
            <a:spLocks/>
          </p:cNvSpPr>
          <p:nvPr/>
        </p:nvSpPr>
        <p:spPr>
          <a:xfrm>
            <a:off x="279400" y="4938024"/>
            <a:ext cx="8644466" cy="5393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Sequence comparison only looks at the sequence, ignoring alphabet</a:t>
            </a:r>
            <a:endParaRPr lang="fr-FR" dirty="0"/>
          </a:p>
        </p:txBody>
      </p:sp>
    </p:spTree>
    <p:extLst>
      <p:ext uri="{BB962C8B-B14F-4D97-AF65-F5344CB8AC3E}">
        <p14:creationId xmlns:p14="http://schemas.microsoft.com/office/powerpoint/2010/main" val="2321780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077371"/>
            <a:ext cx="8644466" cy="1213354"/>
          </a:xfrm>
        </p:spPr>
        <p:txBody>
          <a:bodyPr/>
          <a:lstStyle/>
          <a:p>
            <a:r>
              <a:rPr lang="en-US" dirty="0"/>
              <a:t>Note if you compare sequences with incompatible alphabets (e.g. DNA </a:t>
            </a:r>
            <a:r>
              <a:rPr lang="en-US" dirty="0" err="1"/>
              <a:t>vs</a:t>
            </a:r>
            <a:r>
              <a:rPr lang="en-US" dirty="0"/>
              <a:t> RNA, or nucleotide versus protein), then you will get a warning but for the comparison itself only the string of letters in the sequence is used:</a:t>
            </a:r>
          </a:p>
          <a:p>
            <a:endParaRPr lang="fr-FR" dirty="0"/>
          </a:p>
        </p:txBody>
      </p:sp>
      <p:sp>
        <p:nvSpPr>
          <p:cNvPr id="4" name="Espace réservé de la date 3"/>
          <p:cNvSpPr>
            <a:spLocks noGrp="1"/>
          </p:cNvSpPr>
          <p:nvPr>
            <p:ph type="dt" sz="half" idx="10"/>
          </p:nvPr>
        </p:nvSpPr>
        <p:spPr/>
        <p:txBody>
          <a:bodyPr/>
          <a:lstStyle/>
          <a:p>
            <a:fld id="{F575202B-7270-FA4F-9347-72520CA09DD1}"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2414973"/>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a:t>
            </a:r>
            <a:r>
              <a:rPr lang="en-US" sz="1200" dirty="0" err="1"/>
              <a:t>generic_dna</a:t>
            </a:r>
            <a:r>
              <a:rPr lang="en-US" sz="1200" dirty="0"/>
              <a:t>, </a:t>
            </a:r>
            <a:r>
              <a:rPr lang="en-US" sz="1200" dirty="0" err="1"/>
              <a:t>generic_protein</a:t>
            </a:r>
            <a:endParaRPr lang="en-US" sz="1200" dirty="0"/>
          </a:p>
          <a:p>
            <a:r>
              <a:rPr lang="en-US" sz="1200" dirty="0"/>
              <a:t>&gt;&gt;&gt; </a:t>
            </a:r>
            <a:r>
              <a:rPr lang="en-US" sz="1200" dirty="0" err="1"/>
              <a:t>dna_seq</a:t>
            </a:r>
            <a:r>
              <a:rPr lang="en-US" sz="1200" dirty="0"/>
              <a:t> = </a:t>
            </a:r>
            <a:r>
              <a:rPr lang="en-US" sz="1200" dirty="0" err="1"/>
              <a:t>Seq</a:t>
            </a:r>
            <a:r>
              <a:rPr lang="en-US" sz="1200" dirty="0"/>
              <a:t>("ACGT", </a:t>
            </a:r>
            <a:r>
              <a:rPr lang="en-US" sz="1200" dirty="0" err="1"/>
              <a:t>generic_dna</a:t>
            </a:r>
            <a:r>
              <a:rPr lang="en-US" sz="1200" dirty="0"/>
              <a:t>)</a:t>
            </a:r>
          </a:p>
          <a:p>
            <a:r>
              <a:rPr lang="en-US" sz="1200" dirty="0"/>
              <a:t>&gt;&gt;&gt; </a:t>
            </a:r>
            <a:r>
              <a:rPr lang="en-US" sz="1200" dirty="0" err="1"/>
              <a:t>prot_seq</a:t>
            </a:r>
            <a:r>
              <a:rPr lang="en-US" sz="1200" dirty="0"/>
              <a:t> = </a:t>
            </a:r>
            <a:r>
              <a:rPr lang="en-US" sz="1200" dirty="0" err="1"/>
              <a:t>Seq</a:t>
            </a:r>
            <a:r>
              <a:rPr lang="en-US" sz="1200" dirty="0"/>
              <a:t>(``ACGT'', </a:t>
            </a:r>
            <a:r>
              <a:rPr lang="en-US" sz="1200" dirty="0" err="1"/>
              <a:t>generic_protein</a:t>
            </a:r>
            <a:r>
              <a:rPr lang="en-US" sz="1200" dirty="0"/>
              <a:t>)</a:t>
            </a:r>
          </a:p>
          <a:p>
            <a:r>
              <a:rPr lang="en-US" sz="1200" dirty="0"/>
              <a:t>&gt;&gt;&gt; </a:t>
            </a:r>
            <a:r>
              <a:rPr lang="en-US" sz="1200" dirty="0" err="1"/>
              <a:t>dna_seq</a:t>
            </a:r>
            <a:r>
              <a:rPr lang="en-US" sz="1200" dirty="0"/>
              <a:t> == </a:t>
            </a:r>
            <a:r>
              <a:rPr lang="en-US" sz="1200" dirty="0" err="1"/>
              <a:t>prot_seq</a:t>
            </a:r>
            <a:endParaRPr lang="en-US" sz="1200" dirty="0"/>
          </a:p>
          <a:p>
            <a:r>
              <a:rPr lang="en-US" sz="1200" dirty="0" err="1">
                <a:solidFill>
                  <a:srgbClr val="FF0000"/>
                </a:solidFill>
              </a:rPr>
              <a:t>BiopythonWarning</a:t>
            </a:r>
            <a:r>
              <a:rPr lang="en-US" sz="1200" dirty="0">
                <a:solidFill>
                  <a:srgbClr val="FF0000"/>
                </a:solidFill>
              </a:rPr>
              <a:t>: Incompatible alphabets </a:t>
            </a:r>
            <a:r>
              <a:rPr lang="en-US" sz="1200" dirty="0" err="1">
                <a:solidFill>
                  <a:srgbClr val="FF0000"/>
                </a:solidFill>
              </a:rPr>
              <a:t>DNAAlphabet</a:t>
            </a:r>
            <a:r>
              <a:rPr lang="en-US" sz="1200" dirty="0">
                <a:solidFill>
                  <a:srgbClr val="FF0000"/>
                </a:solidFill>
              </a:rPr>
              <a:t>() and </a:t>
            </a:r>
            <a:r>
              <a:rPr lang="en-US" sz="1200" dirty="0" err="1">
                <a:solidFill>
                  <a:srgbClr val="FF0000"/>
                </a:solidFill>
              </a:rPr>
              <a:t>ProteinAlphabet</a:t>
            </a:r>
            <a:r>
              <a:rPr lang="en-US" sz="1200" dirty="0">
                <a:solidFill>
                  <a:srgbClr val="FF0000"/>
                </a:solidFill>
              </a:rPr>
              <a:t>()</a:t>
            </a:r>
          </a:p>
          <a:p>
            <a:r>
              <a:rPr lang="en-US" sz="1200" dirty="0">
                <a:solidFill>
                  <a:srgbClr val="FF0000"/>
                </a:solidFill>
              </a:rPr>
              <a:t>True</a:t>
            </a:r>
          </a:p>
        </p:txBody>
      </p:sp>
      <p:sp>
        <p:nvSpPr>
          <p:cNvPr id="8" name="Espace réservé du contenu 2"/>
          <p:cNvSpPr txBox="1">
            <a:spLocks/>
          </p:cNvSpPr>
          <p:nvPr/>
        </p:nvSpPr>
        <p:spPr>
          <a:xfrm>
            <a:off x="279400" y="3920932"/>
            <a:ext cx="8644466" cy="2372892"/>
          </a:xfrm>
          <a:prstGeom prst="rect">
            <a:avLst/>
          </a:prstGeom>
          <a:solidFill>
            <a:srgbClr val="ED7C43"/>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WARNING: Older versions of </a:t>
            </a:r>
            <a:r>
              <a:rPr lang="en-US" dirty="0" err="1"/>
              <a:t>Biopython</a:t>
            </a:r>
            <a:r>
              <a:rPr lang="en-US" dirty="0"/>
              <a:t> instead used to check if the </a:t>
            </a:r>
            <a:r>
              <a:rPr lang="en-US" dirty="0" err="1"/>
              <a:t>Seq</a:t>
            </a:r>
            <a:r>
              <a:rPr lang="en-US" dirty="0"/>
              <a:t> objects were the same object in memory. </a:t>
            </a:r>
          </a:p>
          <a:p>
            <a:r>
              <a:rPr lang="en-US" dirty="0"/>
              <a:t>Important if you need to support scripts on both old and new versions of </a:t>
            </a:r>
            <a:r>
              <a:rPr lang="en-US" dirty="0" err="1"/>
              <a:t>Biopython</a:t>
            </a:r>
            <a:r>
              <a:rPr lang="en-US" dirty="0"/>
              <a:t>.</a:t>
            </a:r>
          </a:p>
          <a:p>
            <a:r>
              <a:rPr lang="en-US" dirty="0"/>
              <a:t>Make the comparison explicit by wrapping your sequence objects with either </a:t>
            </a:r>
            <a:r>
              <a:rPr lang="en-US" dirty="0" err="1"/>
              <a:t>str</a:t>
            </a:r>
            <a:r>
              <a:rPr lang="en-US" dirty="0"/>
              <a:t>(...) for string based comparison or id(...) for object instance based comparison.</a:t>
            </a:r>
          </a:p>
          <a:p>
            <a:endParaRPr lang="fr-FR" dirty="0"/>
          </a:p>
        </p:txBody>
      </p:sp>
    </p:spTree>
    <p:extLst>
      <p:ext uri="{BB962C8B-B14F-4D97-AF65-F5344CB8AC3E}">
        <p14:creationId xmlns:p14="http://schemas.microsoft.com/office/powerpoint/2010/main" val="113948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 ce que </a:t>
            </a:r>
            <a:r>
              <a:rPr lang="fr-FR" dirty="0" err="1"/>
              <a:t>Biopython</a:t>
            </a:r>
            <a:r>
              <a:rPr lang="fr-FR" dirty="0"/>
              <a:t> ?</a:t>
            </a:r>
          </a:p>
        </p:txBody>
      </p:sp>
      <p:sp>
        <p:nvSpPr>
          <p:cNvPr id="3" name="Espace réservé du contenu 2"/>
          <p:cNvSpPr>
            <a:spLocks noGrp="1"/>
          </p:cNvSpPr>
          <p:nvPr>
            <p:ph idx="1"/>
          </p:nvPr>
        </p:nvSpPr>
        <p:spPr/>
        <p:txBody>
          <a:bodyPr/>
          <a:lstStyle/>
          <a:p>
            <a:r>
              <a:rPr lang="en-US" dirty="0"/>
              <a:t>The </a:t>
            </a:r>
            <a:r>
              <a:rPr lang="en-US" dirty="0" err="1"/>
              <a:t>Biopython</a:t>
            </a:r>
            <a:r>
              <a:rPr lang="en-US" dirty="0"/>
              <a:t> Project is an international association of developers of freely available Python tools for computational molecular biology</a:t>
            </a:r>
          </a:p>
          <a:p>
            <a:endParaRPr lang="en-US" dirty="0"/>
          </a:p>
          <a:p>
            <a:r>
              <a:rPr lang="en-US" dirty="0"/>
              <a:t>The </a:t>
            </a:r>
            <a:r>
              <a:rPr lang="en-US" dirty="0" err="1"/>
              <a:t>Biopython</a:t>
            </a:r>
            <a:r>
              <a:rPr lang="en-US" dirty="0"/>
              <a:t> web site </a:t>
            </a:r>
            <a:r>
              <a:rPr lang="mr-IN" dirty="0"/>
              <a:t>(</a:t>
            </a:r>
            <a:r>
              <a:rPr lang="en-US" dirty="0"/>
              <a:t>http://</a:t>
            </a:r>
            <a:r>
              <a:rPr lang="en-US" dirty="0" err="1"/>
              <a:t>www.biopython.org</a:t>
            </a:r>
            <a:r>
              <a:rPr lang="en-US" dirty="0"/>
              <a:t>) provides an online resource for modules, scripts, and web links for developers of Python-based software for bioinformatics use and research. </a:t>
            </a:r>
          </a:p>
          <a:p>
            <a:endParaRPr lang="en-US" dirty="0"/>
          </a:p>
          <a:p>
            <a:r>
              <a:rPr lang="en-US" dirty="0"/>
              <a:t>Basically, the goal of </a:t>
            </a:r>
            <a:r>
              <a:rPr lang="en-US" dirty="0" err="1"/>
              <a:t>Biopython</a:t>
            </a:r>
            <a:r>
              <a:rPr lang="en-US" dirty="0"/>
              <a:t> is to make it as easy as possible to use Python for bioinformatics by creating high-quality, reusable modules and </a:t>
            </a:r>
            <a:r>
              <a:rPr lang="en-US" dirty="0" err="1"/>
              <a:t>classe</a:t>
            </a:r>
            <a:endParaRPr lang="en-US" dirty="0"/>
          </a:p>
          <a:p>
            <a:endParaRPr lang="fr-FR" dirty="0"/>
          </a:p>
        </p:txBody>
      </p:sp>
      <p:sp>
        <p:nvSpPr>
          <p:cNvPr id="4" name="Espace réservé de la date 3"/>
          <p:cNvSpPr>
            <a:spLocks noGrp="1"/>
          </p:cNvSpPr>
          <p:nvPr>
            <p:ph type="dt" sz="half" idx="10"/>
          </p:nvPr>
        </p:nvSpPr>
        <p:spPr/>
        <p:txBody>
          <a:bodyPr/>
          <a:lstStyle/>
          <a:p>
            <a:fld id="{9BBFB046-DC18-C04D-BD7C-1BA0FC9E7F71}"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Tree>
    <p:extLst>
      <p:ext uri="{BB962C8B-B14F-4D97-AF65-F5344CB8AC3E}">
        <p14:creationId xmlns:p14="http://schemas.microsoft.com/office/powerpoint/2010/main" val="204769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MutableSeq</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endParaRPr lang="fr-FR" dirty="0">
              <a:solidFill>
                <a:schemeClr val="bg1"/>
              </a:solidFill>
            </a:endParaRPr>
          </a:p>
        </p:txBody>
      </p:sp>
      <p:sp>
        <p:nvSpPr>
          <p:cNvPr id="3" name="Espace réservé du contenu 2"/>
          <p:cNvSpPr>
            <a:spLocks noGrp="1"/>
          </p:cNvSpPr>
          <p:nvPr>
            <p:ph idx="1"/>
          </p:nvPr>
        </p:nvSpPr>
        <p:spPr>
          <a:xfrm>
            <a:off x="279400" y="969663"/>
            <a:ext cx="8644466" cy="532941"/>
          </a:xfrm>
        </p:spPr>
        <p:txBody>
          <a:bodyPr/>
          <a:lstStyle/>
          <a:p>
            <a:r>
              <a:rPr lang="fr-FR" dirty="0" err="1"/>
              <a:t>T</a:t>
            </a:r>
            <a:r>
              <a:rPr lang="en-US" dirty="0"/>
              <a:t>he </a:t>
            </a:r>
            <a:r>
              <a:rPr lang="en-US" dirty="0" err="1"/>
              <a:t>Seq</a:t>
            </a:r>
            <a:r>
              <a:rPr lang="en-US" dirty="0"/>
              <a:t> object is “read only", or in Python terminology, immutable</a:t>
            </a:r>
          </a:p>
          <a:p>
            <a:endParaRPr lang="fr-FR" dirty="0"/>
          </a:p>
        </p:txBody>
      </p:sp>
      <p:sp>
        <p:nvSpPr>
          <p:cNvPr id="4" name="Espace réservé de la date 3"/>
          <p:cNvSpPr>
            <a:spLocks noGrp="1"/>
          </p:cNvSpPr>
          <p:nvPr>
            <p:ph type="dt" sz="half" idx="10"/>
          </p:nvPr>
        </p:nvSpPr>
        <p:spPr/>
        <p:txBody>
          <a:bodyPr/>
          <a:lstStyle/>
          <a:p>
            <a:fld id="{7CB59A03-4E78-3143-BA5B-9B04A458933E}"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170988" y="1419818"/>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a:t>
            </a:r>
            <a:r>
              <a:rPr lang="en-US" sz="1200" dirty="0" err="1">
                <a:latin typeface="Arial"/>
                <a:cs typeface="Arial"/>
              </a:rPr>
              <a:t>Bio.Seq</a:t>
            </a:r>
            <a:r>
              <a:rPr lang="en-US" sz="1200" dirty="0">
                <a:latin typeface="Arial"/>
                <a:cs typeface="Arial"/>
              </a:rPr>
              <a:t> import </a:t>
            </a:r>
            <a:r>
              <a:rPr lang="en-US" sz="1200" dirty="0" err="1">
                <a:latin typeface="Arial"/>
                <a:cs typeface="Arial"/>
              </a:rPr>
              <a:t>Seq</a:t>
            </a:r>
            <a:endParaRPr lang="en-US" sz="1200" dirty="0">
              <a:latin typeface="Arial"/>
              <a:cs typeface="Arial"/>
            </a:endParaRPr>
          </a:p>
          <a:p>
            <a:r>
              <a:rPr lang="en-US" sz="1200" dirty="0">
                <a:latin typeface="Arial"/>
                <a:cs typeface="Arial"/>
              </a:rPr>
              <a:t>&gt;&gt;&gt; from </a:t>
            </a:r>
            <a:r>
              <a:rPr lang="en-US" sz="1200" dirty="0" err="1">
                <a:latin typeface="Arial"/>
                <a:cs typeface="Arial"/>
              </a:rPr>
              <a:t>Bio.Alphabet</a:t>
            </a:r>
            <a:r>
              <a:rPr lang="en-US" sz="1200" dirty="0">
                <a:latin typeface="Arial"/>
                <a:cs typeface="Arial"/>
              </a:rPr>
              <a:t> import IUPAC</a:t>
            </a:r>
          </a:p>
          <a:p>
            <a:r>
              <a:rPr lang="en-US" sz="1200" dirty="0">
                <a:latin typeface="Arial"/>
                <a:cs typeface="Arial"/>
              </a:rPr>
              <a:t>&gt;&gt;&gt; </a:t>
            </a:r>
            <a:r>
              <a:rPr lang="en-US" sz="1200" dirty="0" err="1">
                <a:latin typeface="Arial"/>
                <a:cs typeface="Arial"/>
              </a:rPr>
              <a:t>my_seq</a:t>
            </a:r>
            <a:r>
              <a:rPr lang="en-US" sz="1200" dirty="0">
                <a:latin typeface="Arial"/>
                <a:cs typeface="Arial"/>
              </a:rPr>
              <a:t> = </a:t>
            </a:r>
            <a:r>
              <a:rPr lang="en-US" sz="1200" dirty="0" err="1">
                <a:latin typeface="Arial"/>
                <a:cs typeface="Arial"/>
              </a:rPr>
              <a:t>Seq</a:t>
            </a:r>
            <a:r>
              <a:rPr lang="en-US" sz="1200" dirty="0">
                <a:latin typeface="Arial"/>
                <a:cs typeface="Arial"/>
              </a:rPr>
              <a:t>("GCCATTGTAATGGGCCGCTGAAAGGGTGCCCGA", </a:t>
            </a:r>
            <a:r>
              <a:rPr lang="en-US" sz="1200" dirty="0" err="1">
                <a:latin typeface="Arial"/>
                <a:cs typeface="Arial"/>
              </a:rPr>
              <a:t>IUPAC.unambiguous_dna</a:t>
            </a:r>
            <a:r>
              <a:rPr lang="en-US" sz="1200" dirty="0">
                <a:latin typeface="Arial"/>
                <a:cs typeface="Arial"/>
              </a:rPr>
              <a:t>)</a:t>
            </a:r>
          </a:p>
        </p:txBody>
      </p:sp>
      <p:sp>
        <p:nvSpPr>
          <p:cNvPr id="8" name="ZoneTexte 7"/>
          <p:cNvSpPr txBox="1"/>
          <p:nvPr/>
        </p:nvSpPr>
        <p:spPr>
          <a:xfrm>
            <a:off x="170988" y="409382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a:t>
            </a:r>
            <a:r>
              <a:rPr lang="en-US" sz="1200" dirty="0" err="1">
                <a:latin typeface="Arial"/>
                <a:cs typeface="Arial"/>
              </a:rPr>
              <a:t>mutable_seq</a:t>
            </a:r>
            <a:r>
              <a:rPr lang="en-US" sz="1200" dirty="0">
                <a:latin typeface="Arial"/>
                <a:cs typeface="Arial"/>
              </a:rPr>
              <a:t> = </a:t>
            </a:r>
            <a:r>
              <a:rPr lang="en-US" sz="1200" dirty="0" err="1">
                <a:latin typeface="Arial"/>
                <a:cs typeface="Arial"/>
              </a:rPr>
              <a:t>my_seq.tomutable</a:t>
            </a:r>
            <a:r>
              <a:rPr lang="en-US" sz="1200" dirty="0">
                <a:latin typeface="Arial"/>
                <a:cs typeface="Arial"/>
              </a:rPr>
              <a:t>()</a:t>
            </a:r>
          </a:p>
          <a:p>
            <a:r>
              <a:rPr lang="en-US" sz="1200" dirty="0">
                <a:latin typeface="Arial"/>
                <a:cs typeface="Arial"/>
              </a:rPr>
              <a:t>&gt;&gt;&gt; </a:t>
            </a:r>
            <a:r>
              <a:rPr lang="en-US" sz="1200" dirty="0" err="1">
                <a:latin typeface="Arial"/>
                <a:cs typeface="Arial"/>
              </a:rPr>
              <a:t>mutable_seq</a:t>
            </a:r>
            <a:endParaRPr lang="en-US" sz="1200" dirty="0">
              <a:latin typeface="Arial"/>
              <a:cs typeface="Arial"/>
            </a:endParaRPr>
          </a:p>
          <a:p>
            <a:r>
              <a:rPr lang="en-US" sz="1200" dirty="0" err="1">
                <a:solidFill>
                  <a:srgbClr val="FF0000"/>
                </a:solidFill>
                <a:latin typeface="Arial"/>
                <a:cs typeface="Arial"/>
              </a:rPr>
              <a:t>MutableSeq</a:t>
            </a:r>
            <a:r>
              <a:rPr lang="en-US" sz="1200" dirty="0">
                <a:solidFill>
                  <a:srgbClr val="FF0000"/>
                </a:solidFill>
                <a:latin typeface="Arial"/>
                <a:cs typeface="Arial"/>
              </a:rPr>
              <a:t>('GCCATTGTAATGGGCCGCTGAAAGGGTGCCCGA', </a:t>
            </a:r>
            <a:r>
              <a:rPr lang="en-US" sz="1200" dirty="0" err="1">
                <a:solidFill>
                  <a:srgbClr val="FF0000"/>
                </a:solidFill>
                <a:latin typeface="Arial"/>
                <a:cs typeface="Arial"/>
              </a:rPr>
              <a:t>IUPACUnambiguousDNA</a:t>
            </a:r>
            <a:r>
              <a:rPr lang="en-US" sz="1200" dirty="0">
                <a:solidFill>
                  <a:srgbClr val="FF0000"/>
                </a:solidFill>
                <a:latin typeface="Arial"/>
                <a:cs typeface="Arial"/>
              </a:rPr>
              <a:t>())</a:t>
            </a:r>
          </a:p>
        </p:txBody>
      </p:sp>
      <p:sp>
        <p:nvSpPr>
          <p:cNvPr id="11" name="ZoneTexte 10"/>
          <p:cNvSpPr txBox="1"/>
          <p:nvPr/>
        </p:nvSpPr>
        <p:spPr>
          <a:xfrm>
            <a:off x="170988" y="263819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my_seq[5] = "G »</a:t>
            </a:r>
            <a:endParaRPr lang="fr-FR" sz="1200" dirty="0">
              <a:latin typeface="Arial"/>
              <a:cs typeface="Arial"/>
            </a:endParaRPr>
          </a:p>
          <a:p>
            <a:r>
              <a:rPr lang="en-US" sz="1200" dirty="0" err="1">
                <a:solidFill>
                  <a:srgbClr val="FF0000"/>
                </a:solidFill>
                <a:latin typeface="Arial"/>
                <a:cs typeface="Arial"/>
              </a:rPr>
              <a:t>Traceback</a:t>
            </a:r>
            <a:r>
              <a:rPr lang="en-US" sz="1200" dirty="0">
                <a:solidFill>
                  <a:srgbClr val="FF0000"/>
                </a:solidFill>
                <a:latin typeface="Arial"/>
                <a:cs typeface="Arial"/>
              </a:rPr>
              <a:t> (most recent call last):</a:t>
            </a:r>
          </a:p>
          <a:p>
            <a:r>
              <a:rPr lang="en-US" sz="1200" dirty="0" err="1">
                <a:solidFill>
                  <a:srgbClr val="FF0000"/>
                </a:solidFill>
                <a:latin typeface="Arial"/>
                <a:cs typeface="Arial"/>
              </a:rPr>
              <a:t>TypeError</a:t>
            </a:r>
            <a:r>
              <a:rPr lang="en-US" sz="1200" dirty="0">
                <a:solidFill>
                  <a:srgbClr val="FF0000"/>
                </a:solidFill>
                <a:latin typeface="Arial"/>
                <a:cs typeface="Arial"/>
              </a:rPr>
              <a:t>: '</a:t>
            </a:r>
            <a:r>
              <a:rPr lang="en-US" sz="1200" dirty="0" err="1">
                <a:solidFill>
                  <a:srgbClr val="FF0000"/>
                </a:solidFill>
                <a:latin typeface="Arial"/>
                <a:cs typeface="Arial"/>
              </a:rPr>
              <a:t>Seq</a:t>
            </a:r>
            <a:r>
              <a:rPr lang="en-US" sz="1200" dirty="0">
                <a:solidFill>
                  <a:srgbClr val="FF0000"/>
                </a:solidFill>
                <a:latin typeface="Arial"/>
                <a:cs typeface="Arial"/>
              </a:rPr>
              <a:t>' object does not support item assignment</a:t>
            </a:r>
          </a:p>
        </p:txBody>
      </p:sp>
      <p:sp>
        <p:nvSpPr>
          <p:cNvPr id="12" name="Espace réservé du contenu 2"/>
          <p:cNvSpPr txBox="1">
            <a:spLocks/>
          </p:cNvSpPr>
          <p:nvPr/>
        </p:nvSpPr>
        <p:spPr>
          <a:xfrm>
            <a:off x="279400" y="2088829"/>
            <a:ext cx="8644466" cy="532941"/>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Observe what happens if you try to edit the sequence:</a:t>
            </a:r>
          </a:p>
          <a:p>
            <a:endParaRPr lang="fr-FR" dirty="0"/>
          </a:p>
        </p:txBody>
      </p:sp>
      <p:sp>
        <p:nvSpPr>
          <p:cNvPr id="13" name="Espace réservé du contenu 2"/>
          <p:cNvSpPr txBox="1">
            <a:spLocks/>
          </p:cNvSpPr>
          <p:nvPr/>
        </p:nvSpPr>
        <p:spPr>
          <a:xfrm>
            <a:off x="170988" y="3375254"/>
            <a:ext cx="8644466" cy="7185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cs typeface="Arial"/>
              </a:rPr>
              <a:t>However, you can convert it into a mutable sequence (a </a:t>
            </a:r>
            <a:r>
              <a:rPr lang="en-US" dirty="0" err="1">
                <a:cs typeface="Arial"/>
              </a:rPr>
              <a:t>MutableSeq</a:t>
            </a:r>
            <a:r>
              <a:rPr lang="en-US" dirty="0">
                <a:cs typeface="Arial"/>
              </a:rPr>
              <a:t> object) and do pretty much anything you want with it:</a:t>
            </a:r>
          </a:p>
          <a:p>
            <a:endParaRPr lang="fr-FR" dirty="0"/>
          </a:p>
        </p:txBody>
      </p:sp>
      <p:sp>
        <p:nvSpPr>
          <p:cNvPr id="14" name="Espace réservé du contenu 2"/>
          <p:cNvSpPr txBox="1">
            <a:spLocks/>
          </p:cNvSpPr>
          <p:nvPr/>
        </p:nvSpPr>
        <p:spPr>
          <a:xfrm>
            <a:off x="170988" y="4809036"/>
            <a:ext cx="8644466" cy="532941"/>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cs typeface="Arial"/>
              </a:defRPr>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Alternatively, you can create a </a:t>
            </a:r>
            <a:r>
              <a:rPr lang="en-US" dirty="0" err="1"/>
              <a:t>MutableSeq</a:t>
            </a:r>
            <a:r>
              <a:rPr lang="en-US" dirty="0"/>
              <a:t> object directly from a string:</a:t>
            </a:r>
          </a:p>
          <a:p>
            <a:endParaRPr lang="fr-FR" dirty="0"/>
          </a:p>
        </p:txBody>
      </p:sp>
      <p:sp>
        <p:nvSpPr>
          <p:cNvPr id="15" name="ZoneTexte 14"/>
          <p:cNvSpPr txBox="1"/>
          <p:nvPr/>
        </p:nvSpPr>
        <p:spPr>
          <a:xfrm>
            <a:off x="170988" y="5330637"/>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a:t>
            </a:r>
            <a:r>
              <a:rPr lang="en-US" sz="1200" dirty="0" err="1">
                <a:latin typeface="Arial"/>
                <a:cs typeface="Arial"/>
              </a:rPr>
              <a:t>Bio.Seq</a:t>
            </a:r>
            <a:r>
              <a:rPr lang="en-US" sz="1200" dirty="0">
                <a:latin typeface="Arial"/>
                <a:cs typeface="Arial"/>
              </a:rPr>
              <a:t> import </a:t>
            </a:r>
            <a:r>
              <a:rPr lang="en-US" sz="1200" dirty="0" err="1">
                <a:latin typeface="Arial"/>
                <a:cs typeface="Arial"/>
              </a:rPr>
              <a:t>MutableSeq</a:t>
            </a:r>
            <a:endParaRPr lang="en-US" sz="1200" dirty="0">
              <a:latin typeface="Arial"/>
              <a:cs typeface="Arial"/>
            </a:endParaRPr>
          </a:p>
          <a:p>
            <a:r>
              <a:rPr lang="en-US" sz="1200" dirty="0">
                <a:latin typeface="Arial"/>
                <a:cs typeface="Arial"/>
              </a:rPr>
              <a:t>&gt;&gt;&gt; from </a:t>
            </a:r>
            <a:r>
              <a:rPr lang="en-US" sz="1200" dirty="0" err="1">
                <a:latin typeface="Arial"/>
                <a:cs typeface="Arial"/>
              </a:rPr>
              <a:t>Bio.Alphabet</a:t>
            </a:r>
            <a:r>
              <a:rPr lang="en-US" sz="1200" dirty="0">
                <a:latin typeface="Arial"/>
                <a:cs typeface="Arial"/>
              </a:rPr>
              <a:t> import IUPAC</a:t>
            </a:r>
          </a:p>
          <a:p>
            <a:r>
              <a:rPr lang="en-US" sz="1200" dirty="0">
                <a:latin typeface="Arial"/>
                <a:cs typeface="Arial"/>
              </a:rPr>
              <a:t>&gt;&gt;&gt; </a:t>
            </a:r>
            <a:r>
              <a:rPr lang="en-US" sz="1200" dirty="0" err="1">
                <a:latin typeface="Arial"/>
                <a:cs typeface="Arial"/>
              </a:rPr>
              <a:t>mutable_seq</a:t>
            </a:r>
            <a:r>
              <a:rPr lang="en-US" sz="1200" dirty="0">
                <a:latin typeface="Arial"/>
                <a:cs typeface="Arial"/>
              </a:rPr>
              <a:t> = </a:t>
            </a:r>
            <a:r>
              <a:rPr lang="en-US" sz="1200" dirty="0" err="1">
                <a:latin typeface="Arial"/>
                <a:cs typeface="Arial"/>
              </a:rPr>
              <a:t>MutableSeq</a:t>
            </a:r>
            <a:r>
              <a:rPr lang="en-US" sz="1200" dirty="0">
                <a:latin typeface="Arial"/>
                <a:cs typeface="Arial"/>
              </a:rPr>
              <a:t>("GCCATTGTAATGGGCCGCTGAAAGGGTGCCCGA", </a:t>
            </a:r>
            <a:r>
              <a:rPr lang="en-US" sz="1200" dirty="0" err="1">
                <a:latin typeface="Arial"/>
                <a:cs typeface="Arial"/>
              </a:rPr>
              <a:t>IUPAC.unambiguous_dna</a:t>
            </a:r>
            <a:r>
              <a:rPr lang="en-US" sz="1200" dirty="0">
                <a:latin typeface="Arial"/>
                <a:cs typeface="Arial"/>
              </a:rPr>
              <a:t>)</a:t>
            </a:r>
          </a:p>
          <a:p>
            <a:r>
              <a:rPr lang="mr-IN" sz="1200" dirty="0">
                <a:latin typeface="Arial"/>
                <a:cs typeface="Arial"/>
              </a:rPr>
              <a:t>&gt;&gt;&gt; mutable_seq</a:t>
            </a:r>
          </a:p>
          <a:p>
            <a:r>
              <a:rPr lang="mr-IN" sz="1200" dirty="0">
                <a:solidFill>
                  <a:srgbClr val="FF0000"/>
                </a:solidFill>
                <a:latin typeface="Arial"/>
                <a:cs typeface="Arial"/>
              </a:rPr>
              <a:t>MutableSeq('GCCATTGTAATGGGCCGCTGAAAGGGTGCCCGA', IUPACUnambiguousDNA())</a:t>
            </a:r>
          </a:p>
        </p:txBody>
      </p:sp>
    </p:spTree>
    <p:extLst>
      <p:ext uri="{BB962C8B-B14F-4D97-AF65-F5344CB8AC3E}">
        <p14:creationId xmlns:p14="http://schemas.microsoft.com/office/powerpoint/2010/main" val="70292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98920"/>
          </a:xfrm>
        </p:spPr>
        <p:txBody>
          <a:bodyPr/>
          <a:lstStyle/>
          <a:p>
            <a:r>
              <a:rPr lang="en-US" dirty="0"/>
              <a:t>Either way will give you a sequence object which can be changed:</a:t>
            </a:r>
            <a:endParaRPr lang="fr-FR" dirty="0"/>
          </a:p>
        </p:txBody>
      </p:sp>
      <p:sp>
        <p:nvSpPr>
          <p:cNvPr id="4" name="Espace réservé de la date 3"/>
          <p:cNvSpPr>
            <a:spLocks noGrp="1"/>
          </p:cNvSpPr>
          <p:nvPr>
            <p:ph type="dt" sz="half" idx="10"/>
          </p:nvPr>
        </p:nvSpPr>
        <p:spPr/>
        <p:txBody>
          <a:bodyPr/>
          <a:lstStyle/>
          <a:p>
            <a:fld id="{816908AA-A60E-9D4B-A089-9B6A43B56327}"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2830100"/>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mutable_seq[5] = "C"</a:t>
            </a:r>
          </a:p>
          <a:p>
            <a:r>
              <a:rPr lang="mr-IN" sz="1200" dirty="0">
                <a:latin typeface="Arial"/>
                <a:cs typeface="Arial"/>
              </a:rPr>
              <a:t>&gt;&gt;&gt; mutable_seq</a:t>
            </a:r>
          </a:p>
          <a:p>
            <a:r>
              <a:rPr lang="mr-IN" sz="1200" dirty="0">
                <a:solidFill>
                  <a:srgbClr val="FF0000"/>
                </a:solidFill>
                <a:latin typeface="Arial"/>
                <a:cs typeface="Arial"/>
              </a:rPr>
              <a:t>MutableSeq('GCCATCGTAATGGGCCGCTGAAAGGGTGCCCGA', IUPACUnambiguousDNA())</a:t>
            </a:r>
          </a:p>
          <a:p>
            <a:r>
              <a:rPr lang="mr-IN" sz="1200" dirty="0">
                <a:latin typeface="Arial"/>
                <a:cs typeface="Arial"/>
              </a:rPr>
              <a:t>&gt;&gt;&gt; mutable_seq.remove("T")</a:t>
            </a:r>
          </a:p>
          <a:p>
            <a:r>
              <a:rPr lang="mr-IN" sz="1200" dirty="0">
                <a:latin typeface="Arial"/>
                <a:cs typeface="Arial"/>
              </a:rPr>
              <a:t>&gt;&gt;&gt; mutable_seq</a:t>
            </a:r>
          </a:p>
          <a:p>
            <a:r>
              <a:rPr lang="mr-IN" sz="1200" dirty="0">
                <a:solidFill>
                  <a:srgbClr val="FF0000"/>
                </a:solidFill>
                <a:latin typeface="Arial"/>
                <a:cs typeface="Arial"/>
              </a:rPr>
              <a:t>MutableSeq('GCCACGTAATGGGCCGCTGAAAGGGTGCCCGA', IUPACUnambiguousDNA())</a:t>
            </a:r>
          </a:p>
          <a:p>
            <a:r>
              <a:rPr lang="mr-IN" sz="1200" dirty="0">
                <a:latin typeface="Arial"/>
                <a:cs typeface="Arial"/>
              </a:rPr>
              <a:t>&gt;&gt;&gt; mutable_seq.reverse()</a:t>
            </a:r>
          </a:p>
          <a:p>
            <a:r>
              <a:rPr lang="mr-IN" sz="1200" dirty="0">
                <a:latin typeface="Arial"/>
                <a:cs typeface="Arial"/>
              </a:rPr>
              <a:t>&gt;&gt;&gt; mutable_seq</a:t>
            </a:r>
          </a:p>
          <a:p>
            <a:r>
              <a:rPr lang="mr-IN" sz="1200" dirty="0">
                <a:solidFill>
                  <a:srgbClr val="FF0000"/>
                </a:solidFill>
                <a:latin typeface="Arial"/>
                <a:cs typeface="Arial"/>
              </a:rPr>
              <a:t>MutableSeq('AGCCCGTGGGAAAGTCGCCGGGTAATGCACCG', IUPACUnambiguousDNA())</a:t>
            </a:r>
          </a:p>
        </p:txBody>
      </p:sp>
      <p:sp>
        <p:nvSpPr>
          <p:cNvPr id="8" name="ZoneTexte 7"/>
          <p:cNvSpPr txBox="1"/>
          <p:nvPr/>
        </p:nvSpPr>
        <p:spPr>
          <a:xfrm>
            <a:off x="279400" y="1853134"/>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a:t>
            </a:r>
            <a:r>
              <a:rPr lang="en-US" sz="1200" dirty="0" err="1">
                <a:latin typeface="Arial"/>
                <a:cs typeface="Arial"/>
              </a:rPr>
              <a:t>Bio.Seq</a:t>
            </a:r>
            <a:r>
              <a:rPr lang="en-US" sz="1200" dirty="0">
                <a:latin typeface="Arial"/>
                <a:cs typeface="Arial"/>
              </a:rPr>
              <a:t> import </a:t>
            </a:r>
            <a:r>
              <a:rPr lang="en-US" sz="1200" dirty="0" err="1">
                <a:latin typeface="Arial"/>
                <a:cs typeface="Arial"/>
              </a:rPr>
              <a:t>MutableSeq</a:t>
            </a:r>
            <a:endParaRPr lang="en-US" sz="1200" dirty="0">
              <a:latin typeface="Arial"/>
              <a:cs typeface="Arial"/>
            </a:endParaRPr>
          </a:p>
          <a:p>
            <a:r>
              <a:rPr lang="en-US" sz="1200" dirty="0">
                <a:latin typeface="Arial"/>
                <a:cs typeface="Arial"/>
              </a:rPr>
              <a:t>&gt;&gt;&gt; from </a:t>
            </a:r>
            <a:r>
              <a:rPr lang="en-US" sz="1200" dirty="0" err="1">
                <a:latin typeface="Arial"/>
                <a:cs typeface="Arial"/>
              </a:rPr>
              <a:t>Bio.Alphabet</a:t>
            </a:r>
            <a:r>
              <a:rPr lang="en-US" sz="1200" dirty="0">
                <a:latin typeface="Arial"/>
                <a:cs typeface="Arial"/>
              </a:rPr>
              <a:t> import IUPAC</a:t>
            </a:r>
          </a:p>
          <a:p>
            <a:r>
              <a:rPr lang="en-US" sz="1200" dirty="0">
                <a:latin typeface="Arial"/>
                <a:cs typeface="Arial"/>
              </a:rPr>
              <a:t>&gt;&gt;&gt; </a:t>
            </a:r>
            <a:r>
              <a:rPr lang="en-US" sz="1200" dirty="0" err="1">
                <a:latin typeface="Arial"/>
                <a:cs typeface="Arial"/>
              </a:rPr>
              <a:t>mutable_seq</a:t>
            </a:r>
            <a:r>
              <a:rPr lang="en-US" sz="1200" dirty="0">
                <a:latin typeface="Arial"/>
                <a:cs typeface="Arial"/>
              </a:rPr>
              <a:t> = </a:t>
            </a:r>
            <a:r>
              <a:rPr lang="en-US" sz="1200" dirty="0" err="1">
                <a:latin typeface="Arial"/>
                <a:cs typeface="Arial"/>
              </a:rPr>
              <a:t>MutableSeq</a:t>
            </a:r>
            <a:r>
              <a:rPr lang="en-US" sz="1200" dirty="0">
                <a:latin typeface="Arial"/>
                <a:cs typeface="Arial"/>
              </a:rPr>
              <a:t>("GCCATTGTAATGGGCCGCTGAAAGGGTGCCCGA", </a:t>
            </a:r>
            <a:r>
              <a:rPr lang="en-US" sz="1200" dirty="0" err="1">
                <a:latin typeface="Arial"/>
                <a:cs typeface="Arial"/>
              </a:rPr>
              <a:t>IUPAC.unambiguous_dna</a:t>
            </a:r>
            <a:r>
              <a:rPr lang="en-US" sz="1200" dirty="0">
                <a:latin typeface="Arial"/>
                <a:cs typeface="Arial"/>
              </a:rPr>
              <a:t>)</a:t>
            </a:r>
          </a:p>
          <a:p>
            <a:r>
              <a:rPr lang="mr-IN" sz="1200" dirty="0">
                <a:latin typeface="Arial"/>
                <a:cs typeface="Arial"/>
              </a:rPr>
              <a:t>&gt;&gt;&gt; mutable_seq</a:t>
            </a:r>
          </a:p>
          <a:p>
            <a:r>
              <a:rPr lang="mr-IN" sz="1200" dirty="0">
                <a:solidFill>
                  <a:srgbClr val="FF0000"/>
                </a:solidFill>
                <a:latin typeface="Arial"/>
                <a:cs typeface="Arial"/>
              </a:rPr>
              <a:t>MutableSeq('GCCATTGTAATGGGCCGCTGAAAGGGTGCCCGA', IUPACUnambiguousDNA())</a:t>
            </a:r>
          </a:p>
        </p:txBody>
      </p:sp>
      <p:sp>
        <p:nvSpPr>
          <p:cNvPr id="9" name="Espace réservé du contenu 2"/>
          <p:cNvSpPr txBox="1">
            <a:spLocks/>
          </p:cNvSpPr>
          <p:nvPr/>
        </p:nvSpPr>
        <p:spPr>
          <a:xfrm>
            <a:off x="279400" y="4634814"/>
            <a:ext cx="8644466" cy="70643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unlike the </a:t>
            </a:r>
            <a:r>
              <a:rPr lang="en-US" dirty="0" err="1"/>
              <a:t>Seq</a:t>
            </a:r>
            <a:r>
              <a:rPr lang="en-US" dirty="0"/>
              <a:t> object, the </a:t>
            </a:r>
            <a:r>
              <a:rPr lang="en-US" dirty="0" err="1"/>
              <a:t>MutableSeq</a:t>
            </a:r>
            <a:r>
              <a:rPr lang="en-US" dirty="0"/>
              <a:t> object's methods like </a:t>
            </a:r>
            <a:r>
              <a:rPr lang="en-US" dirty="0" err="1"/>
              <a:t>reverse_complement</a:t>
            </a:r>
            <a:r>
              <a:rPr lang="en-US" dirty="0"/>
              <a:t>() and reverse() act in-situ!</a:t>
            </a:r>
          </a:p>
          <a:p>
            <a:endParaRPr lang="fr-FR" dirty="0"/>
          </a:p>
        </p:txBody>
      </p:sp>
      <p:sp>
        <p:nvSpPr>
          <p:cNvPr id="10" name="ZoneTexte 9"/>
          <p:cNvSpPr txBox="1"/>
          <p:nvPr/>
        </p:nvSpPr>
        <p:spPr>
          <a:xfrm>
            <a:off x="279400" y="5430282"/>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new_seq</a:t>
            </a:r>
            <a:r>
              <a:rPr lang="en-US" sz="1200" dirty="0"/>
              <a:t> = </a:t>
            </a:r>
            <a:r>
              <a:rPr lang="en-US" sz="1200" dirty="0" err="1"/>
              <a:t>mutable_seq.toseq</a:t>
            </a:r>
            <a:r>
              <a:rPr lang="en-US" sz="1200" dirty="0"/>
              <a:t>()</a:t>
            </a:r>
          </a:p>
          <a:p>
            <a:r>
              <a:rPr lang="en-US" sz="1200" dirty="0"/>
              <a:t>&gt;&gt;&gt; </a:t>
            </a:r>
            <a:r>
              <a:rPr lang="en-US" sz="1200" dirty="0" err="1"/>
              <a:t>new_seq</a:t>
            </a:r>
            <a:endParaRPr lang="en-US" sz="1200" dirty="0"/>
          </a:p>
          <a:p>
            <a:r>
              <a:rPr lang="en-US" sz="1200" dirty="0" err="1">
                <a:solidFill>
                  <a:srgbClr val="FF0000"/>
                </a:solidFill>
              </a:rPr>
              <a:t>Seq</a:t>
            </a:r>
            <a:r>
              <a:rPr lang="en-US" sz="1200" dirty="0">
                <a:solidFill>
                  <a:srgbClr val="FF0000"/>
                </a:solidFill>
              </a:rPr>
              <a:t>('AGCCCGTGGGAAAGTCGCCGGGTAATGCACCG', </a:t>
            </a:r>
            <a:r>
              <a:rPr lang="en-US" sz="1200" dirty="0" err="1">
                <a:solidFill>
                  <a:srgbClr val="FF0000"/>
                </a:solidFill>
              </a:rPr>
              <a:t>IUPACUnambiguousDNA</a:t>
            </a:r>
            <a:r>
              <a:rPr lang="en-US" sz="1200" dirty="0">
                <a:solidFill>
                  <a:srgbClr val="FF0000"/>
                </a:solidFill>
              </a:rPr>
              <a:t>())</a:t>
            </a:r>
          </a:p>
        </p:txBody>
      </p:sp>
    </p:spTree>
    <p:extLst>
      <p:ext uri="{BB962C8B-B14F-4D97-AF65-F5344CB8AC3E}">
        <p14:creationId xmlns:p14="http://schemas.microsoft.com/office/powerpoint/2010/main" val="68591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UnknowSeq</a:t>
            </a:r>
            <a:r>
              <a:rPr lang="fr-FR" dirty="0"/>
              <a:t> </a:t>
            </a:r>
            <a:r>
              <a:rPr lang="fr-FR" dirty="0" err="1"/>
              <a:t>objects</a:t>
            </a:r>
            <a:endParaRPr lang="fr-FR" dirty="0"/>
          </a:p>
        </p:txBody>
      </p:sp>
      <p:sp>
        <p:nvSpPr>
          <p:cNvPr id="3" name="Espace réservé du contenu 2"/>
          <p:cNvSpPr>
            <a:spLocks noGrp="1"/>
          </p:cNvSpPr>
          <p:nvPr>
            <p:ph idx="1"/>
          </p:nvPr>
        </p:nvSpPr>
        <p:spPr>
          <a:xfrm>
            <a:off x="279400" y="1236134"/>
            <a:ext cx="8644466" cy="1632942"/>
          </a:xfrm>
        </p:spPr>
        <p:txBody>
          <a:bodyPr/>
          <a:lstStyle/>
          <a:p>
            <a:r>
              <a:rPr lang="en-US" dirty="0"/>
              <a:t>Subclass of the basic </a:t>
            </a:r>
            <a:r>
              <a:rPr lang="en-US" dirty="0" err="1"/>
              <a:t>Seq</a:t>
            </a:r>
            <a:r>
              <a:rPr lang="en-US" dirty="0"/>
              <a:t> object </a:t>
            </a:r>
          </a:p>
          <a:p>
            <a:r>
              <a:rPr lang="en-US" dirty="0"/>
              <a:t>Represent a sequence where we know the length, but not the actual letters making it up. </a:t>
            </a:r>
          </a:p>
          <a:p>
            <a:r>
              <a:rPr lang="en-US" dirty="0"/>
              <a:t>Better than </a:t>
            </a:r>
            <a:r>
              <a:rPr lang="en-US" dirty="0" err="1"/>
              <a:t>Seq</a:t>
            </a:r>
            <a:r>
              <a:rPr lang="en-US" dirty="0"/>
              <a:t> object for memory</a:t>
            </a:r>
          </a:p>
          <a:p>
            <a:endParaRPr lang="en-US" dirty="0"/>
          </a:p>
          <a:p>
            <a:endParaRPr lang="fr-FR" dirty="0"/>
          </a:p>
        </p:txBody>
      </p:sp>
      <p:sp>
        <p:nvSpPr>
          <p:cNvPr id="4" name="Espace réservé de la date 3"/>
          <p:cNvSpPr>
            <a:spLocks noGrp="1"/>
          </p:cNvSpPr>
          <p:nvPr>
            <p:ph type="dt" sz="half" idx="10"/>
          </p:nvPr>
        </p:nvSpPr>
        <p:spPr/>
        <p:txBody>
          <a:bodyPr/>
          <a:lstStyle/>
          <a:p>
            <a:fld id="{FA7473CA-1C1D-5047-82A9-6D3164075AEC}"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2359507"/>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UnknownSeq</a:t>
            </a:r>
          </a:p>
          <a:p>
            <a:r>
              <a:rPr lang="mr-IN" sz="1200" dirty="0">
                <a:latin typeface="Arial"/>
                <a:cs typeface="Arial"/>
              </a:rPr>
              <a:t>&gt;&gt;&gt; unk = UnknownSeq(20)</a:t>
            </a:r>
          </a:p>
          <a:p>
            <a:r>
              <a:rPr lang="mr-IN" sz="1200" dirty="0">
                <a:latin typeface="Arial"/>
                <a:cs typeface="Arial"/>
              </a:rPr>
              <a:t>&gt;&gt;&gt; unk</a:t>
            </a:r>
          </a:p>
          <a:p>
            <a:r>
              <a:rPr lang="mr-IN" sz="1200" dirty="0">
                <a:solidFill>
                  <a:srgbClr val="FF0000"/>
                </a:solidFill>
                <a:latin typeface="Arial"/>
                <a:cs typeface="Arial"/>
              </a:rPr>
              <a:t>UnknownSeq(20, alphabet = Alphabet(), character = '?')</a:t>
            </a:r>
          </a:p>
          <a:p>
            <a:r>
              <a:rPr lang="mr-IN" sz="1200" dirty="0">
                <a:latin typeface="Arial"/>
                <a:cs typeface="Arial"/>
              </a:rPr>
              <a:t>&gt;&gt;&gt; print(unk)</a:t>
            </a:r>
          </a:p>
          <a:p>
            <a:r>
              <a:rPr lang="mr-IN" sz="1200" dirty="0">
                <a:solidFill>
                  <a:srgbClr val="FF0000"/>
                </a:solidFill>
                <a:latin typeface="Arial"/>
                <a:cs typeface="Arial"/>
              </a:rPr>
              <a:t>????????????????????</a:t>
            </a:r>
          </a:p>
          <a:p>
            <a:r>
              <a:rPr lang="mr-IN" sz="1200" dirty="0">
                <a:latin typeface="Arial"/>
                <a:cs typeface="Arial"/>
              </a:rPr>
              <a:t>&gt;&gt;&gt; len(unk)</a:t>
            </a:r>
          </a:p>
          <a:p>
            <a:r>
              <a:rPr lang="mr-IN" sz="1200" dirty="0">
                <a:solidFill>
                  <a:srgbClr val="FF0000"/>
                </a:solidFill>
                <a:latin typeface="Arial"/>
                <a:cs typeface="Arial"/>
              </a:rPr>
              <a:t>20</a:t>
            </a:r>
            <a:endParaRPr lang="fr-FR" sz="1200" dirty="0">
              <a:solidFill>
                <a:srgbClr val="FF0000"/>
              </a:solidFill>
              <a:latin typeface="Arial"/>
              <a:cs typeface="Arial"/>
            </a:endParaRPr>
          </a:p>
        </p:txBody>
      </p:sp>
      <p:sp>
        <p:nvSpPr>
          <p:cNvPr id="8" name="ZoneTexte 7"/>
          <p:cNvSpPr txBox="1"/>
          <p:nvPr/>
        </p:nvSpPr>
        <p:spPr>
          <a:xfrm>
            <a:off x="283491" y="3986642"/>
            <a:ext cx="8640375" cy="697952"/>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Specify an alphabet, meaning for nucleotide sequences the letter defaults to “N" and for proteins “X", rather than just “?"</a:t>
            </a:r>
          </a:p>
          <a:p>
            <a:endParaRPr lang="fr-FR" dirty="0"/>
          </a:p>
        </p:txBody>
      </p:sp>
      <p:sp>
        <p:nvSpPr>
          <p:cNvPr id="9" name="ZoneTexte 8"/>
          <p:cNvSpPr txBox="1"/>
          <p:nvPr/>
        </p:nvSpPr>
        <p:spPr>
          <a:xfrm>
            <a:off x="264477" y="4811907"/>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UnknownSeq</a:t>
            </a:r>
            <a:endParaRPr lang="en-US" sz="1200" dirty="0"/>
          </a:p>
          <a:p>
            <a:r>
              <a:rPr lang="en-US" sz="1200" dirty="0"/>
              <a:t>&gt;&gt;&gt; from </a:t>
            </a:r>
            <a:r>
              <a:rPr lang="en-US" sz="1200" dirty="0" err="1"/>
              <a:t>Bio.Alphabet</a:t>
            </a:r>
            <a:r>
              <a:rPr lang="en-US" sz="1200" dirty="0"/>
              <a:t> import IUPAC</a:t>
            </a:r>
          </a:p>
          <a:p>
            <a:r>
              <a:rPr lang="en-US" sz="1200" dirty="0"/>
              <a:t>&gt;&gt;&gt; </a:t>
            </a:r>
            <a:r>
              <a:rPr lang="en-US" sz="1200" dirty="0" err="1"/>
              <a:t>unk_dna</a:t>
            </a:r>
            <a:r>
              <a:rPr lang="en-US" sz="1200" dirty="0"/>
              <a:t> = </a:t>
            </a:r>
            <a:r>
              <a:rPr lang="en-US" sz="1200" dirty="0" err="1"/>
              <a:t>UnknownSeq</a:t>
            </a:r>
            <a:r>
              <a:rPr lang="en-US" sz="1200" dirty="0"/>
              <a:t>(20, alphabet=</a:t>
            </a:r>
            <a:r>
              <a:rPr lang="en-US" sz="1200" dirty="0" err="1"/>
              <a:t>IUPAC.ambiguous_dna</a:t>
            </a:r>
            <a:r>
              <a:rPr lang="en-US" sz="1200" dirty="0"/>
              <a:t>)</a:t>
            </a:r>
          </a:p>
          <a:p>
            <a:r>
              <a:rPr lang="en-US" sz="1200" dirty="0"/>
              <a:t>&gt;&gt;&gt; </a:t>
            </a:r>
            <a:r>
              <a:rPr lang="en-US" sz="1200" dirty="0" err="1"/>
              <a:t>unk_dna</a:t>
            </a:r>
            <a:endParaRPr lang="en-US" sz="1200" dirty="0"/>
          </a:p>
          <a:p>
            <a:r>
              <a:rPr lang="en-US" sz="1200" dirty="0" err="1">
                <a:solidFill>
                  <a:srgbClr val="FF0000"/>
                </a:solidFill>
              </a:rPr>
              <a:t>UnknownSeq</a:t>
            </a:r>
            <a:r>
              <a:rPr lang="en-US" sz="1200" dirty="0">
                <a:solidFill>
                  <a:srgbClr val="FF0000"/>
                </a:solidFill>
              </a:rPr>
              <a:t>(20, alphabet = </a:t>
            </a:r>
            <a:r>
              <a:rPr lang="en-US" sz="1200" dirty="0" err="1">
                <a:solidFill>
                  <a:srgbClr val="FF0000"/>
                </a:solidFill>
              </a:rPr>
              <a:t>IUPACAmbiguousDNA</a:t>
            </a:r>
            <a:r>
              <a:rPr lang="en-US" sz="1200" dirty="0">
                <a:solidFill>
                  <a:srgbClr val="FF0000"/>
                </a:solidFill>
              </a:rPr>
              <a:t>(), character = 'N')</a:t>
            </a:r>
          </a:p>
          <a:p>
            <a:r>
              <a:rPr lang="en-US" sz="1200" dirty="0"/>
              <a:t>&gt;&gt;&gt; print(</a:t>
            </a:r>
            <a:r>
              <a:rPr lang="en-US" sz="1200" dirty="0" err="1"/>
              <a:t>unk_dna</a:t>
            </a:r>
            <a:r>
              <a:rPr lang="en-US" sz="1200" dirty="0"/>
              <a:t>)</a:t>
            </a:r>
          </a:p>
          <a:p>
            <a:r>
              <a:rPr lang="en-US" sz="1200" dirty="0">
                <a:solidFill>
                  <a:srgbClr val="FF0000"/>
                </a:solidFill>
              </a:rPr>
              <a:t>NNNNNNNNNNNNNNNNNNNN</a:t>
            </a:r>
          </a:p>
        </p:txBody>
      </p:sp>
    </p:spTree>
    <p:extLst>
      <p:ext uri="{BB962C8B-B14F-4D97-AF65-F5344CB8AC3E}">
        <p14:creationId xmlns:p14="http://schemas.microsoft.com/office/powerpoint/2010/main" val="4060957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9881040A-37B7-1E4F-8B8D-A8349C44DD58}"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Tree>
    <p:extLst>
      <p:ext uri="{BB962C8B-B14F-4D97-AF65-F5344CB8AC3E}">
        <p14:creationId xmlns:p14="http://schemas.microsoft.com/office/powerpoint/2010/main" val="263222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Allows higher level features such as identifiers and features (as </a:t>
            </a:r>
            <a:r>
              <a:rPr lang="en-US" dirty="0" err="1"/>
              <a:t>SeqFeature</a:t>
            </a:r>
            <a:r>
              <a:rPr lang="en-US" dirty="0"/>
              <a:t> objects) to be associated with the sequence, and is used throughout the sequence input/output interface </a:t>
            </a:r>
            <a:r>
              <a:rPr lang="en-US" dirty="0" err="1"/>
              <a:t>Bio.SeqIO</a:t>
            </a:r>
            <a:r>
              <a:rPr lang="en-US" dirty="0"/>
              <a:t> described later.</a:t>
            </a:r>
          </a:p>
          <a:p>
            <a:pPr algn="just"/>
            <a:r>
              <a:rPr lang="en-US" dirty="0"/>
              <a:t>Using richly annotated sequence data, say from </a:t>
            </a:r>
            <a:r>
              <a:rPr lang="en-US" dirty="0" err="1"/>
              <a:t>GenBank</a:t>
            </a:r>
            <a:r>
              <a:rPr lang="en-US" dirty="0"/>
              <a:t> or EMBL files,</a:t>
            </a:r>
          </a:p>
          <a:p>
            <a:pPr algn="just"/>
            <a:r>
              <a:rPr lang="en-US" dirty="0"/>
              <a:t>Cover most things to do with the </a:t>
            </a:r>
            <a:r>
              <a:rPr lang="en-US" dirty="0" err="1"/>
              <a:t>SeqRecord</a:t>
            </a:r>
            <a:r>
              <a:rPr lang="en-US" dirty="0"/>
              <a:t> and </a:t>
            </a:r>
            <a:r>
              <a:rPr lang="en-US" dirty="0" err="1"/>
              <a:t>SeqFeature</a:t>
            </a:r>
            <a:r>
              <a:rPr lang="en-US" dirty="0"/>
              <a:t> objects</a:t>
            </a:r>
          </a:p>
          <a:p>
            <a:pPr algn="just"/>
            <a:r>
              <a:rPr lang="en-US" dirty="0"/>
              <a:t>Read the </a:t>
            </a:r>
            <a:r>
              <a:rPr lang="en-US" dirty="0" err="1"/>
              <a:t>SeqRecord</a:t>
            </a:r>
            <a:r>
              <a:rPr lang="en-US" dirty="0"/>
              <a:t> wiki page (</a:t>
            </a:r>
            <a:r>
              <a:rPr lang="en-US" dirty="0">
                <a:hlinkClick r:id="rId2"/>
              </a:rPr>
              <a:t>http://biopython.org/wiki/SeqRecord</a:t>
            </a:r>
            <a:r>
              <a:rPr lang="en-US" dirty="0"/>
              <a:t>), and the built in documentation (also online </a:t>
            </a:r>
            <a:r>
              <a:rPr lang="en-US" dirty="0" err="1"/>
              <a:t>SeqRecord</a:t>
            </a:r>
            <a:r>
              <a:rPr lang="en-US" dirty="0"/>
              <a:t> and </a:t>
            </a:r>
            <a:r>
              <a:rPr lang="en-US" dirty="0" err="1"/>
              <a:t>SeqFeature</a:t>
            </a:r>
            <a:r>
              <a:rPr lang="en-US" dirty="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34</a:t>
            </a:fld>
            <a:endParaRPr lang="fr-FR" dirty="0"/>
          </a:p>
        </p:txBody>
      </p:sp>
      <p:sp>
        <p:nvSpPr>
          <p:cNvPr id="7" name="ZoneTexte 6"/>
          <p:cNvSpPr txBox="1"/>
          <p:nvPr/>
        </p:nvSpPr>
        <p:spPr>
          <a:xfrm>
            <a:off x="264477" y="481190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The </a:t>
            </a:r>
            <a:r>
              <a:rPr lang="fr-FR" dirty="0" err="1"/>
              <a:t>SeqRecord</a:t>
            </a:r>
            <a:r>
              <a:rPr lang="fr-FR" dirty="0"/>
              <a:t> Object </a:t>
            </a:r>
            <a:r>
              <a:rPr lang="fr-FR" dirty="0" err="1"/>
              <a:t>from</a:t>
            </a:r>
            <a:r>
              <a:rPr lang="fr-FR" dirty="0"/>
              <a:t> </a:t>
            </a:r>
            <a:r>
              <a:rPr lang="en-US" dirty="0" err="1"/>
              <a:t>Bio.SeqRecord</a:t>
            </a:r>
            <a:r>
              <a:rPr lang="en-US" dirty="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a:solidFill>
                  <a:schemeClr val="accent1">
                    <a:lumMod val="75000"/>
                  </a:schemeClr>
                </a:solidFill>
              </a:rPr>
              <a:t>.</a:t>
            </a:r>
            <a:r>
              <a:rPr lang="en-US" dirty="0" err="1">
                <a:solidFill>
                  <a:schemeClr val="accent1">
                    <a:lumMod val="75000"/>
                  </a:schemeClr>
                </a:solidFill>
              </a:rPr>
              <a:t>seq</a:t>
            </a:r>
            <a:r>
              <a:rPr lang="en-US" dirty="0">
                <a:solidFill>
                  <a:schemeClr val="accent1">
                    <a:lumMod val="75000"/>
                  </a:schemeClr>
                </a:solidFill>
              </a:rPr>
              <a:t> </a:t>
            </a:r>
            <a:r>
              <a:rPr lang="en-US" dirty="0"/>
              <a:t>- The sequence itself, typically a </a:t>
            </a:r>
            <a:r>
              <a:rPr lang="en-US" dirty="0" err="1"/>
              <a:t>Seqobject</a:t>
            </a:r>
            <a:r>
              <a:rPr lang="en-US" dirty="0"/>
              <a:t>.</a:t>
            </a:r>
          </a:p>
          <a:p>
            <a:r>
              <a:rPr lang="en-US" dirty="0">
                <a:solidFill>
                  <a:srgbClr val="0076A8"/>
                </a:solidFill>
              </a:rPr>
              <a:t>.id </a:t>
            </a:r>
            <a:r>
              <a:rPr lang="en-US" dirty="0"/>
              <a:t>- The primary ID used to identify the sequence </a:t>
            </a:r>
            <a:r>
              <a:rPr lang="mr-IN" dirty="0"/>
              <a:t>–</a:t>
            </a:r>
            <a:r>
              <a:rPr lang="en-US" sz="1600" dirty="0"/>
              <a:t> </a:t>
            </a:r>
            <a:r>
              <a:rPr lang="en-US" dirty="0"/>
              <a:t>string</a:t>
            </a:r>
          </a:p>
          <a:p>
            <a:pPr lvl="1"/>
            <a:r>
              <a:rPr lang="en-US" sz="1600" dirty="0"/>
              <a:t>(In most cases this is something like an accession number).</a:t>
            </a:r>
          </a:p>
          <a:p>
            <a:r>
              <a:rPr lang="en-US" dirty="0">
                <a:solidFill>
                  <a:srgbClr val="0076A8"/>
                </a:solidFill>
              </a:rPr>
              <a:t>.name </a:t>
            </a:r>
            <a:r>
              <a:rPr lang="mr-IN" dirty="0"/>
              <a:t>–</a:t>
            </a:r>
            <a:r>
              <a:rPr lang="en-US" dirty="0"/>
              <a:t> A “common" name/id for the sequence </a:t>
            </a:r>
            <a:r>
              <a:rPr lang="mr-IN" dirty="0"/>
              <a:t>–</a:t>
            </a:r>
            <a:r>
              <a:rPr lang="en-US" sz="1600" dirty="0"/>
              <a:t> </a:t>
            </a:r>
            <a:r>
              <a:rPr lang="en-US" dirty="0"/>
              <a:t>string</a:t>
            </a:r>
          </a:p>
          <a:p>
            <a:pPr lvl="1"/>
            <a:r>
              <a:rPr lang="en-US" sz="1600" dirty="0"/>
              <a:t>(In some cases this will be the same as the accession number, but it could also be a clone name). analogous to the LOCUS id in a </a:t>
            </a:r>
            <a:r>
              <a:rPr lang="en-US" sz="1600" dirty="0" err="1"/>
              <a:t>GenBank</a:t>
            </a:r>
            <a:r>
              <a:rPr lang="en-US" sz="1600" dirty="0"/>
              <a:t> record.</a:t>
            </a:r>
          </a:p>
          <a:p>
            <a:r>
              <a:rPr lang="en-US" dirty="0">
                <a:solidFill>
                  <a:srgbClr val="0076A8"/>
                </a:solidFill>
              </a:rPr>
              <a:t>.description </a:t>
            </a:r>
            <a:r>
              <a:rPr lang="en-US" dirty="0"/>
              <a:t>- A human readable description or expressive name for the sequence -</a:t>
            </a:r>
            <a:r>
              <a:rPr lang="en-US" sz="1600" dirty="0"/>
              <a:t> </a:t>
            </a:r>
            <a:r>
              <a:rPr lang="en-US" dirty="0"/>
              <a:t>string</a:t>
            </a:r>
          </a:p>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les).</a:t>
            </a:r>
          </a:p>
          <a:p>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35</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Object (2)</a:t>
            </a:r>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files).</a:t>
            </a:r>
          </a:p>
          <a:p>
            <a:r>
              <a:rPr lang="en-US" dirty="0">
                <a:solidFill>
                  <a:srgbClr val="0076A8"/>
                </a:solidFill>
              </a:rPr>
              <a:t>.annotations </a:t>
            </a:r>
            <a:r>
              <a:rPr lang="en-US" dirty="0"/>
              <a:t>- A dictionary of additional information about the sequence. The keys are the name of the information, and the information is contained in the value. This allows the addition of more “unstructured" information to the sequence.</a:t>
            </a:r>
          </a:p>
          <a:p>
            <a:r>
              <a:rPr lang="en-US" dirty="0">
                <a:solidFill>
                  <a:srgbClr val="0076A8"/>
                </a:solidFill>
              </a:rPr>
              <a:t>.features </a:t>
            </a:r>
            <a:r>
              <a:rPr lang="en-US" dirty="0"/>
              <a:t>- A list of </a:t>
            </a:r>
            <a:r>
              <a:rPr lang="en-US" dirty="0" err="1"/>
              <a:t>SeqFeature</a:t>
            </a:r>
            <a:r>
              <a:rPr lang="en-US" dirty="0"/>
              <a:t> objects with more structured information about the features on a sequence (e.g. position of genes on a genome, or domains on a protein sequence). The structure of sequence features is described below in Section 4.3.</a:t>
            </a:r>
          </a:p>
          <a:p>
            <a:r>
              <a:rPr lang="en-US" dirty="0">
                <a:solidFill>
                  <a:srgbClr val="0076A8"/>
                </a:solidFill>
              </a:rPr>
              <a:t>.</a:t>
            </a:r>
            <a:r>
              <a:rPr lang="en-US" dirty="0" err="1">
                <a:solidFill>
                  <a:srgbClr val="0076A8"/>
                </a:solidFill>
              </a:rPr>
              <a:t>dbxrefs</a:t>
            </a:r>
            <a:r>
              <a:rPr lang="en-US" dirty="0">
                <a:solidFill>
                  <a:srgbClr val="0076A8"/>
                </a:solidFill>
              </a:rPr>
              <a:t> </a:t>
            </a:r>
            <a:r>
              <a:rPr lang="en-US" dirty="0"/>
              <a:t>- 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36</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 </a:t>
            </a:r>
            <a:r>
              <a:rPr lang="fr-FR" dirty="0" err="1"/>
              <a:t>SeqRecord</a:t>
            </a:r>
            <a:r>
              <a:rPr lang="fr-FR" dirty="0"/>
              <a:t> </a:t>
            </a:r>
            <a:r>
              <a:rPr lang="fr-FR" dirty="0" err="1"/>
              <a:t>from</a:t>
            </a:r>
            <a:r>
              <a:rPr lang="fr-FR" dirty="0"/>
              <a:t> scratch</a:t>
            </a:r>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 </a:t>
            </a:r>
            <a:r>
              <a:rPr lang="en-US" dirty="0" err="1"/>
              <a:t>SeqRecord</a:t>
            </a:r>
            <a:r>
              <a:rPr lang="en-US" dirty="0"/>
              <a:t> “by hand", but instead use </a:t>
            </a:r>
            <a:r>
              <a:rPr lang="en-US" dirty="0" err="1"/>
              <a:t>Bio.SeqIO</a:t>
            </a:r>
            <a:r>
              <a:rPr lang="en-US" dirty="0"/>
              <a:t> to read in a sequence file for you</a:t>
            </a:r>
          </a:p>
          <a:p>
            <a:r>
              <a:rPr lang="en-US" dirty="0"/>
              <a:t>Create a </a:t>
            </a:r>
            <a:r>
              <a:rPr lang="en-US" dirty="0" err="1"/>
              <a:t>SeqRecord</a:t>
            </a:r>
            <a:r>
              <a:rPr lang="en-US" dirty="0"/>
              <a:t>  </a:t>
            </a:r>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37</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 </a:t>
            </a:r>
            <a:r>
              <a:rPr lang="fr-FR" dirty="0" err="1"/>
              <a:t>SeqRecord</a:t>
            </a:r>
            <a:r>
              <a:rPr lang="fr-FR" dirty="0"/>
              <a:t> </a:t>
            </a:r>
            <a:r>
              <a:rPr lang="fr-FR" dirty="0" err="1"/>
              <a:t>from</a:t>
            </a:r>
            <a:r>
              <a:rPr lang="fr-FR" dirty="0"/>
              <a:t> scratch(2)</a:t>
            </a:r>
          </a:p>
        </p:txBody>
      </p:sp>
      <p:sp>
        <p:nvSpPr>
          <p:cNvPr id="3" name="Espace réservé du contenu 2"/>
          <p:cNvSpPr>
            <a:spLocks noGrp="1"/>
          </p:cNvSpPr>
          <p:nvPr>
            <p:ph idx="1"/>
          </p:nvPr>
        </p:nvSpPr>
        <p:spPr>
          <a:xfrm>
            <a:off x="279400" y="1236134"/>
            <a:ext cx="8644466" cy="1133973"/>
          </a:xfrm>
        </p:spPr>
        <p:txBody>
          <a:bodyPr/>
          <a:lstStyle/>
          <a:p>
            <a:pPr algn="just"/>
            <a:r>
              <a:rPr lang="en-US" dirty="0"/>
              <a:t>Identifier is very important if you want to output your </a:t>
            </a:r>
            <a:r>
              <a:rPr lang="en-US" dirty="0" err="1"/>
              <a:t>SeqRecord</a:t>
            </a:r>
            <a:r>
              <a:rPr lang="en-US" dirty="0"/>
              <a:t> to a file</a:t>
            </a:r>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38</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a:t>T</a:t>
            </a:r>
            <a:r>
              <a:rPr lang="en-US" dirty="0"/>
              <a:t>he </a:t>
            </a:r>
            <a:r>
              <a:rPr lang="en-US" dirty="0" err="1"/>
              <a:t>SeqRecord</a:t>
            </a:r>
            <a:r>
              <a:rPr lang="en-US" dirty="0"/>
              <a:t> has an dictionary attribute annotations</a:t>
            </a:r>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39</a:t>
            </a:fld>
            <a:endParaRPr lang="fr-FR" dirty="0"/>
          </a:p>
        </p:txBody>
      </p:sp>
      <p:sp>
        <p:nvSpPr>
          <p:cNvPr id="7" name="Espace réservé du contenu 2"/>
          <p:cNvSpPr>
            <a:spLocks noGrp="1"/>
          </p:cNvSpPr>
          <p:nvPr>
            <p:ph idx="1"/>
          </p:nvPr>
        </p:nvSpPr>
        <p:spPr>
          <a:xfrm>
            <a:off x="279400" y="941294"/>
            <a:ext cx="8644466" cy="759745"/>
          </a:xfrm>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biopython</a:t>
            </a:r>
            <a:r>
              <a:rPr lang="en-US" dirty="0">
                <a:hlinkClick r:id="rId2"/>
              </a:rPr>
              <a:t>/</a:t>
            </a:r>
            <a:r>
              <a:rPr lang="en-US" dirty="0" err="1">
                <a:hlinkClick r:id="rId2"/>
              </a:rPr>
              <a:t>biopython</a:t>
            </a:r>
            <a:r>
              <a:rPr lang="en-US" dirty="0">
                <a:hlinkClick r:id="rId2"/>
              </a:rPr>
              <a:t>/blob/master/Tests/</a:t>
            </a:r>
            <a:r>
              <a:rPr lang="en-US" dirty="0" err="1">
                <a:hlinkClick r:id="rId2"/>
              </a:rPr>
              <a:t>GenBank</a:t>
            </a:r>
            <a:r>
              <a:rPr lang="en-US" dirty="0">
                <a:hlinkClick r:id="rId2"/>
              </a:rPr>
              <a:t>/NC_005816.fna</a:t>
            </a:r>
            <a:endParaRPr lang="fr-FR" dirty="0"/>
          </a:p>
        </p:txBody>
      </p:sp>
      <p:sp>
        <p:nvSpPr>
          <p:cNvPr id="8" name="ZoneTexte 7"/>
          <p:cNvSpPr txBox="1"/>
          <p:nvPr/>
        </p:nvSpPr>
        <p:spPr>
          <a:xfrm>
            <a:off x="279400" y="1703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311276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0" name="ZoneTexte 9"/>
          <p:cNvSpPr txBox="1"/>
          <p:nvPr/>
        </p:nvSpPr>
        <p:spPr>
          <a:xfrm>
            <a:off x="279400" y="496798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11" name="Espace réservé du contenu 2"/>
          <p:cNvSpPr txBox="1">
            <a:spLocks/>
          </p:cNvSpPr>
          <p:nvPr/>
        </p:nvSpPr>
        <p:spPr>
          <a:xfrm>
            <a:off x="279400" y="3589508"/>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first word (after removing the &gt; symbol) is used for both the id and name attributes</a:t>
            </a:r>
          </a:p>
          <a:p>
            <a:r>
              <a:rPr lang="en-US" dirty="0"/>
              <a:t>The whole title line (after removing the greater than symbol) is used for the record description</a:t>
            </a:r>
          </a:p>
          <a:p>
            <a:endParaRPr lang="en-US" dirty="0"/>
          </a:p>
          <a:p>
            <a:endParaRPr lang="en-US" dirty="0"/>
          </a:p>
          <a:p>
            <a:endParaRPr lang="fr-FR" dirty="0"/>
          </a:p>
        </p:txBody>
      </p:sp>
    </p:spTree>
    <p:extLst>
      <p:ext uri="{BB962C8B-B14F-4D97-AF65-F5344CB8AC3E}">
        <p14:creationId xmlns:p14="http://schemas.microsoft.com/office/powerpoint/2010/main" val="4639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a:t>(</a:t>
            </a:r>
            <a:r>
              <a:rPr lang="fr-FR" dirty="0"/>
              <a:t>1)</a:t>
            </a:r>
          </a:p>
        </p:txBody>
      </p:sp>
      <p:sp>
        <p:nvSpPr>
          <p:cNvPr id="3" name="Espace réservé du contenu 2"/>
          <p:cNvSpPr>
            <a:spLocks noGrp="1"/>
          </p:cNvSpPr>
          <p:nvPr>
            <p:ph idx="1"/>
          </p:nvPr>
        </p:nvSpPr>
        <p:spPr/>
        <p:txBody>
          <a:bodyPr/>
          <a:lstStyle/>
          <a:p>
            <a:r>
              <a:rPr lang="en-US" dirty="0"/>
              <a:t>The ability to parse bioinformatics files into Python utilizable data structures, including support for the following formats:</a:t>
            </a:r>
          </a:p>
          <a:p>
            <a:pPr lvl="1"/>
            <a:r>
              <a:rPr lang="en-US" sz="1800" dirty="0"/>
              <a:t>Blast output - both from standalone and WWW Blast</a:t>
            </a:r>
          </a:p>
          <a:p>
            <a:pPr lvl="1"/>
            <a:r>
              <a:rPr lang="en-US" sz="1800" dirty="0" err="1"/>
              <a:t>Clustalw</a:t>
            </a:r>
            <a:endParaRPr lang="en-US" sz="1800" dirty="0"/>
          </a:p>
          <a:p>
            <a:pPr lvl="1"/>
            <a:r>
              <a:rPr lang="en-US" sz="1800" dirty="0"/>
              <a:t>FASTA</a:t>
            </a:r>
          </a:p>
          <a:p>
            <a:pPr lvl="1"/>
            <a:r>
              <a:rPr lang="en-US" sz="1800" dirty="0" err="1"/>
              <a:t>GenBank</a:t>
            </a:r>
            <a:endParaRPr lang="en-US" sz="1800" dirty="0"/>
          </a:p>
          <a:p>
            <a:pPr lvl="1"/>
            <a:r>
              <a:rPr lang="en-US" sz="1800" dirty="0"/>
              <a:t>PubMed and Medline</a:t>
            </a:r>
          </a:p>
          <a:p>
            <a:pPr lvl="1"/>
            <a:r>
              <a:rPr lang="en-US" sz="1800" dirty="0" err="1"/>
              <a:t>ExPASy</a:t>
            </a:r>
            <a:r>
              <a:rPr lang="en-US" sz="1800" dirty="0"/>
              <a:t> files, like Enzyme and </a:t>
            </a:r>
            <a:r>
              <a:rPr lang="en-US" sz="1800" dirty="0" err="1"/>
              <a:t>Prosite</a:t>
            </a:r>
            <a:endParaRPr lang="en-US" sz="1800" dirty="0"/>
          </a:p>
          <a:p>
            <a:pPr lvl="1"/>
            <a:r>
              <a:rPr lang="en-US" sz="1800" dirty="0"/>
              <a:t>SCOP, including “</a:t>
            </a:r>
            <a:r>
              <a:rPr lang="en-US" sz="1800" dirty="0" err="1"/>
              <a:t>dom</a:t>
            </a:r>
            <a:r>
              <a:rPr lang="en-US" sz="1800" dirty="0"/>
              <a:t>” and “</a:t>
            </a:r>
            <a:r>
              <a:rPr lang="en-US" sz="1800" dirty="0" err="1"/>
              <a:t>lin</a:t>
            </a:r>
            <a:r>
              <a:rPr lang="en-US" sz="1800" dirty="0"/>
              <a:t>” files</a:t>
            </a:r>
          </a:p>
          <a:p>
            <a:pPr lvl="1"/>
            <a:r>
              <a:rPr lang="en-US" sz="1800" dirty="0" err="1"/>
              <a:t>UniGene</a:t>
            </a:r>
            <a:endParaRPr lang="en-US" sz="1800" dirty="0"/>
          </a:p>
          <a:p>
            <a:pPr lvl="1"/>
            <a:r>
              <a:rPr lang="en-US" sz="1800" dirty="0" err="1"/>
              <a:t>SwissProt</a:t>
            </a:r>
            <a:endParaRPr lang="en-US" sz="1800" dirty="0"/>
          </a:p>
          <a:p>
            <a:endParaRPr lang="fr-FR" dirty="0"/>
          </a:p>
        </p:txBody>
      </p:sp>
      <p:sp>
        <p:nvSpPr>
          <p:cNvPr id="4" name="Espace réservé de la date 3"/>
          <p:cNvSpPr>
            <a:spLocks noGrp="1"/>
          </p:cNvSpPr>
          <p:nvPr>
            <p:ph type="dt" sz="half" idx="10"/>
          </p:nvPr>
        </p:nvSpPr>
        <p:spPr/>
        <p:txBody>
          <a:bodyPr/>
          <a:lstStyle/>
          <a:p>
            <a:fld id="{B30A75EC-4088-B547-BDB8-649A7E021FEA}"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2971996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BE3E0818-2A22-BB4C-A3D2-172170FC9800}"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40</a:t>
            </a:fld>
            <a:endParaRPr lang="fr-FR" dirty="0"/>
          </a:p>
        </p:txBody>
      </p:sp>
    </p:spTree>
    <p:extLst>
      <p:ext uri="{BB962C8B-B14F-4D97-AF65-F5344CB8AC3E}">
        <p14:creationId xmlns:p14="http://schemas.microsoft.com/office/powerpoint/2010/main" val="1654523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https://github.com/biopython/biopython/blob/master/Tests/GenBank/NC_005816.gb</a:t>
            </a:r>
            <a:endParaRPr lang="en-US" dirty="0"/>
          </a:p>
          <a:p>
            <a:r>
              <a:rPr lang="en-US" dirty="0"/>
              <a:t>Contains a 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41</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Automatically 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a:t>The name comes from the LOCUS line, while the id includes the version </a:t>
            </a:r>
            <a:r>
              <a:rPr lang="en-US" dirty="0" err="1"/>
              <a:t>sufix</a:t>
            </a:r>
            <a:r>
              <a:rPr lang="en-US" dirty="0"/>
              <a:t>. The description comes from 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42</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the annotations dictionary, for example:</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files 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t>
            </a:r>
            <a:r>
              <a:rPr lang="en-US" dirty="0" err="1"/>
              <a:t>dbxrefs</a:t>
            </a:r>
            <a:r>
              <a:rPr lang="en-US" dirty="0"/>
              <a:t> list gets populated from any PROJECT or DBLINK 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endParaRPr lang="fr-FR" sz="1200" dirty="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29</a:t>
            </a:r>
          </a:p>
        </p:txBody>
      </p:sp>
    </p:spTree>
    <p:extLst>
      <p:ext uri="{BB962C8B-B14F-4D97-AF65-F5344CB8AC3E}">
        <p14:creationId xmlns:p14="http://schemas.microsoft.com/office/powerpoint/2010/main" val="405673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Attempts to encapsulate as much of the information about the sequence as possible</a:t>
            </a:r>
          </a:p>
          <a:p>
            <a:r>
              <a:rPr lang="en-US" dirty="0"/>
              <a:t>based on the </a:t>
            </a:r>
            <a:r>
              <a:rPr lang="en-US" dirty="0" err="1"/>
              <a:t>GenBank</a:t>
            </a:r>
            <a:r>
              <a:rPr lang="en-US" dirty="0"/>
              <a:t>/EMBL feature tables</a:t>
            </a:r>
          </a:p>
          <a:p>
            <a:r>
              <a:rPr lang="en-US" dirty="0"/>
              <a:t>The key idea about each </a:t>
            </a:r>
            <a:r>
              <a:rPr lang="en-US" dirty="0" err="1"/>
              <a:t>SeqFeature</a:t>
            </a:r>
            <a:r>
              <a:rPr lang="en-US" dirty="0"/>
              <a:t> object is to describe a region on a parent sequence, typically a </a:t>
            </a:r>
            <a:r>
              <a:rPr lang="en-US" dirty="0" err="1"/>
              <a:t>SeqRecord</a:t>
            </a:r>
            <a:r>
              <a:rPr lang="en-US" dirty="0"/>
              <a:t> object</a:t>
            </a:r>
          </a:p>
          <a:p>
            <a:r>
              <a:rPr lang="fr-FR" dirty="0" err="1"/>
              <a:t>T</a:t>
            </a:r>
            <a:r>
              <a:rPr lang="en-US" dirty="0"/>
              <a:t>his region is described with a location object, typically a range between two 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43</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44</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SeqFeatures</a:t>
            </a:r>
            <a:r>
              <a:rPr lang="fr-FR" dirty="0"/>
              <a:t> </a:t>
            </a:r>
            <a:r>
              <a:rPr lang="fr-FR" dirty="0" err="1"/>
              <a:t>funtionalities</a:t>
            </a:r>
            <a:endParaRPr lang="fr-FR" dirty="0"/>
          </a:p>
        </p:txBody>
      </p:sp>
      <p:sp>
        <p:nvSpPr>
          <p:cNvPr id="3" name="Espace réservé du contenu 2"/>
          <p:cNvSpPr>
            <a:spLocks noGrp="1"/>
          </p:cNvSpPr>
          <p:nvPr>
            <p:ph idx="1"/>
          </p:nvPr>
        </p:nvSpPr>
        <p:spPr/>
        <p:txBody>
          <a:bodyPr/>
          <a:lstStyle/>
          <a:p>
            <a:r>
              <a:rPr lang="en-US" dirty="0">
                <a:solidFill>
                  <a:srgbClr val="0C82C0"/>
                </a:solidFill>
              </a:rPr>
              <a:t>.qualifiers </a:t>
            </a:r>
            <a:r>
              <a:rPr lang="en-US" dirty="0"/>
              <a:t>- Python dictionary of additional information about the feature. </a:t>
            </a:r>
          </a:p>
          <a:p>
            <a:pPr lvl="1"/>
            <a:r>
              <a:rPr lang="en-US" sz="1600" dirty="0"/>
              <a:t>The key is some kind of terse one-word description of what the information contained in the value is about, and the value is the actual information. </a:t>
            </a:r>
          </a:p>
          <a:p>
            <a:pPr lvl="1"/>
            <a:r>
              <a:rPr lang="en-US" sz="1600" dirty="0"/>
              <a:t>For example, a common key for a qualifier might be \evidence" and the value might be \computational (non-experimental)." This is just a way to let the person who is looking at the feature know that it has not be experimentally (</a:t>
            </a:r>
            <a:r>
              <a:rPr lang="en-US" sz="1600" dirty="0" err="1"/>
              <a:t>i</a:t>
            </a:r>
            <a:r>
              <a:rPr lang="en-US" sz="1600" dirty="0"/>
              <a:t>. e. in a wet lab) con </a:t>
            </a:r>
            <a:r>
              <a:rPr lang="en-US" sz="1600" dirty="0" err="1"/>
              <a:t>rmed</a:t>
            </a:r>
            <a:r>
              <a:rPr lang="en-US" sz="1600" dirty="0"/>
              <a:t>. Note that other the value will be a list of strings (even when there is only one string). This is a re </a:t>
            </a:r>
            <a:r>
              <a:rPr lang="en-US" sz="1600" dirty="0" err="1"/>
              <a:t>ection</a:t>
            </a:r>
            <a:r>
              <a:rPr lang="en-US" sz="1600" dirty="0"/>
              <a:t> of the feature tables in </a:t>
            </a:r>
            <a:r>
              <a:rPr lang="en-US" sz="1600" dirty="0" err="1"/>
              <a:t>GenBank</a:t>
            </a:r>
            <a:r>
              <a:rPr lang="en-US" sz="1600" dirty="0"/>
              <a:t>/EMBL files.</a:t>
            </a:r>
          </a:p>
          <a:p>
            <a:r>
              <a:rPr lang="en-US" dirty="0">
                <a:solidFill>
                  <a:srgbClr val="0C82C0"/>
                </a:solidFill>
              </a:rPr>
              <a:t>.</a:t>
            </a:r>
            <a:r>
              <a:rPr lang="en-US" dirty="0" err="1">
                <a:solidFill>
                  <a:srgbClr val="0C82C0"/>
                </a:solidFill>
              </a:rPr>
              <a:t>sub_features</a:t>
            </a:r>
            <a:r>
              <a:rPr lang="en-US" dirty="0">
                <a:solidFill>
                  <a:srgbClr val="0C82C0"/>
                </a:solidFill>
              </a:rPr>
              <a:t> </a:t>
            </a:r>
            <a:r>
              <a:rPr lang="en-US" dirty="0"/>
              <a:t>- Represent features with complicated locations like `joins' in </a:t>
            </a:r>
            <a:r>
              <a:rPr lang="en-US" dirty="0" err="1"/>
              <a:t>GenBank</a:t>
            </a:r>
            <a:r>
              <a:rPr lang="en-US" dirty="0"/>
              <a:t>/EMBL files. </a:t>
            </a:r>
          </a:p>
          <a:p>
            <a:pPr lvl="1"/>
            <a:r>
              <a:rPr lang="en-US" sz="1600" dirty="0"/>
              <a:t>This has been deprecated with the introduction of the </a:t>
            </a:r>
            <a:r>
              <a:rPr lang="en-US" sz="1600" dirty="0" err="1"/>
              <a:t>CompoundLocation</a:t>
            </a:r>
            <a:r>
              <a:rPr lang="en-US" sz="1600" dirty="0"/>
              <a:t> object, and 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45</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a:t>P</a:t>
            </a:r>
            <a:r>
              <a:rPr lang="en-US" dirty="0" err="1"/>
              <a:t>osition</a:t>
            </a:r>
            <a:endParaRPr lang="en-US" dirty="0"/>
          </a:p>
          <a:p>
            <a:pPr lvl="1"/>
            <a:r>
              <a:rPr lang="en-US" sz="1600" dirty="0"/>
              <a:t>This refers to a single position on a sequence, which may be fuzzy or not. For instance, 5, 20, &lt;100 and &gt;200 are all positions.</a:t>
            </a:r>
          </a:p>
          <a:p>
            <a:r>
              <a:rPr lang="fr-FR" dirty="0"/>
              <a:t>L</a:t>
            </a:r>
            <a:r>
              <a:rPr lang="en-US" dirty="0" err="1"/>
              <a:t>ocation</a:t>
            </a:r>
            <a:endParaRPr lang="en-US" dirty="0"/>
          </a:p>
          <a:p>
            <a:pPr lvl="1"/>
            <a:r>
              <a:rPr lang="en-US" sz="1600" dirty="0"/>
              <a:t>A location is region of sequence bounded by some positions. For instance 5..20 (</a:t>
            </a:r>
            <a:r>
              <a:rPr lang="en-US" sz="1600" dirty="0" err="1"/>
              <a:t>i</a:t>
            </a:r>
            <a:r>
              <a:rPr lang="en-US" sz="1600" dirty="0"/>
              <a:t>. e. 5 to 20) is a location</a:t>
            </a:r>
          </a:p>
          <a:p>
            <a:pPr lvl="1"/>
            <a:endParaRPr lang="en-US" sz="1600" dirty="0"/>
          </a:p>
          <a:p>
            <a:r>
              <a:rPr lang="en-US" dirty="0" err="1"/>
              <a:t>FeatureLocation</a:t>
            </a:r>
            <a:r>
              <a:rPr lang="en-US" dirty="0"/>
              <a:t> object</a:t>
            </a:r>
          </a:p>
          <a:p>
            <a:pPr lvl="1"/>
            <a:r>
              <a:rPr lang="fr-FR" sz="1600" dirty="0"/>
              <a:t>Ne</a:t>
            </a:r>
            <a:r>
              <a:rPr lang="en-US" sz="1600" dirty="0" err="1"/>
              <a:t>ed</a:t>
            </a:r>
            <a:r>
              <a:rPr lang="en-US" sz="1600" dirty="0"/>
              <a:t> start and end coordinates and a strand</a:t>
            </a:r>
          </a:p>
          <a:p>
            <a:pPr lvl="1"/>
            <a:endParaRPr lang="en-US" sz="1600" dirty="0"/>
          </a:p>
          <a:p>
            <a:r>
              <a:rPr lang="en-US" dirty="0" err="1"/>
              <a:t>CompoundLocation</a:t>
            </a:r>
            <a:r>
              <a:rPr lang="en-US" dirty="0"/>
              <a:t> object</a:t>
            </a:r>
          </a:p>
          <a:p>
            <a:pPr lvl="1"/>
            <a:r>
              <a:rPr lang="en-US" sz="1600" dirty="0"/>
              <a:t>Made up of several region</a:t>
            </a:r>
          </a:p>
          <a:p>
            <a:pPr lvl="1"/>
            <a:endParaRPr lang="en-US" sz="1600" dirty="0"/>
          </a:p>
          <a:p>
            <a:r>
              <a:rPr lang="en-US" dirty="0" err="1"/>
              <a:t>FuzzyLocation</a:t>
            </a:r>
            <a:endParaRPr lang="en-US" dirty="0"/>
          </a:p>
          <a:p>
            <a:pPr lvl="1"/>
            <a:r>
              <a:rPr lang="en-US" sz="1600" dirty="0"/>
              <a:t>Several 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46</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p>
          <a:p>
            <a:pPr marL="342900" lvl="1" indent="-342900">
              <a:buClr>
                <a:schemeClr val="accent6"/>
              </a:buClr>
              <a:buFont typeface="Lucida Grande"/>
              <a:buChar char="➔"/>
            </a:pPr>
            <a:r>
              <a:rPr lang="en-US" sz="2000" dirty="0" err="1"/>
              <a:t>ExactPosition</a:t>
            </a:r>
            <a:r>
              <a:rPr lang="en-US" sz="2000" dirty="0"/>
              <a:t>  </a:t>
            </a:r>
          </a:p>
          <a:p>
            <a:pPr lvl="1"/>
            <a:r>
              <a:rPr lang="en-US" sz="1600" dirty="0"/>
              <a:t>Represents a position which is specified as exact along the sequence. a number, and you can get the position by looking at the position attribute of the object.</a:t>
            </a:r>
          </a:p>
          <a:p>
            <a:pPr marL="457200" lvl="1" indent="0">
              <a:buNone/>
            </a:pPr>
            <a:endParaRPr lang="en-US" sz="1600" dirty="0"/>
          </a:p>
          <a:p>
            <a:r>
              <a:rPr lang="en-US" dirty="0" err="1"/>
              <a:t>BeforePosition</a:t>
            </a:r>
            <a:endParaRPr lang="en-US" sz="1600" dirty="0"/>
          </a:p>
          <a:p>
            <a:pPr lvl="1"/>
            <a:r>
              <a:rPr lang="en-US" sz="1600" dirty="0"/>
              <a:t>Represents a fuzzy position that occurs prior to some specified site. In </a:t>
            </a:r>
            <a:r>
              <a:rPr lang="en-US" sz="1600" dirty="0" err="1"/>
              <a:t>GenBank</a:t>
            </a:r>
            <a:r>
              <a:rPr lang="en-US" sz="1600" dirty="0"/>
              <a:t>/EMBL notation, this is represented as something like ‘&lt;13', signifying that the real position is located somewhere less than 13. To get the specified upper boundary, look at the position attribute of the object.</a:t>
            </a:r>
          </a:p>
          <a:p>
            <a:pPr lvl="1"/>
            <a:endParaRPr lang="en-US" sz="1600" dirty="0"/>
          </a:p>
          <a:p>
            <a:r>
              <a:rPr lang="en-US" dirty="0" err="1"/>
              <a:t>AfterPosition</a:t>
            </a:r>
            <a:endParaRPr lang="en-US" dirty="0"/>
          </a:p>
          <a:p>
            <a:pPr lvl="1"/>
            <a:r>
              <a:rPr lang="en-US" sz="1600" dirty="0"/>
              <a:t>Represents 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47</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a:t>Models  a  position  which occurs  somewhere  between  two specified  nucleotides. In </a:t>
            </a:r>
            <a:r>
              <a:rPr lang="en-US" sz="1600" dirty="0" err="1"/>
              <a:t>GenBank</a:t>
            </a:r>
            <a:r>
              <a:rPr lang="en-US" sz="1600" dirty="0"/>
              <a:t>/EMBL  notation,  this  would  be represented as ‘(1.5)’, to represent that the position is somewhere within the range 1 to 5. To 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p>
          <a:p>
            <a:pPr marL="342900" lvl="1" indent="-342900">
              <a:buClr>
                <a:schemeClr val="accent6"/>
              </a:buClr>
              <a:buFont typeface="Lucida Grande"/>
              <a:buChar char="➔"/>
            </a:pPr>
            <a:r>
              <a:rPr lang="en-US" sz="2000" dirty="0" err="1"/>
              <a:t>OneOfPosition</a:t>
            </a:r>
            <a:endParaRPr lang="en-US" sz="2000" dirty="0"/>
          </a:p>
          <a:p>
            <a:pPr lvl="1"/>
            <a:r>
              <a:rPr lang="en-US" sz="1600" dirty="0"/>
              <a:t>Occasionally 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p>
          <a:p>
            <a:r>
              <a:rPr lang="en-US" dirty="0" err="1"/>
              <a:t>UnknownPosition</a:t>
            </a:r>
            <a:r>
              <a:rPr lang="en-US" sz="1200" dirty="0"/>
              <a:t> </a:t>
            </a:r>
          </a:p>
          <a:p>
            <a:pPr lvl="1"/>
            <a:r>
              <a:rPr lang="en-US" sz="1600" dirty="0"/>
              <a:t>This  class  deals  with  a  position  of  unknown  location.   This  is  not  used  in  Gen- Bank/EMBL, but corresponds to the ‘?’  feature coordinate used in </a:t>
            </a:r>
            <a:r>
              <a:rPr lang="en-US" sz="1600" dirty="0" err="1"/>
              <a:t>UniProt</a:t>
            </a:r>
            <a:r>
              <a:rPr lang="en-US" sz="1600" dirty="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48</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Fuzzy</a:t>
            </a:r>
            <a:r>
              <a:rPr lang="fr-FR" dirty="0"/>
              <a:t> positions (3) </a:t>
            </a:r>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49</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a:latin typeface="Arial"/>
                <a:cs typeface="Arial"/>
              </a:rPr>
              <a:t>&gt;&gt;&gt; </a:t>
            </a:r>
            <a:r>
              <a:rPr lang="en-US" sz="1200" dirty="0" err="1">
                <a:latin typeface="Arial"/>
                <a:cs typeface="Arial"/>
              </a:rPr>
              <a:t>end_pos</a:t>
            </a:r>
            <a:r>
              <a:rPr lang="en-US" sz="1200" dirty="0">
                <a:latin typeface="Arial"/>
                <a:cs typeface="Arial"/>
              </a:rPr>
              <a:t> = </a:t>
            </a:r>
            <a:r>
              <a:rPr lang="en-US" sz="1200" dirty="0" err="1">
                <a:latin typeface="Arial"/>
                <a:cs typeface="Arial"/>
              </a:rPr>
              <a:t>SeqFeature.BetweenPosition</a:t>
            </a:r>
            <a:r>
              <a:rPr lang="en-US" sz="1200" dirty="0">
                <a:latin typeface="Arial"/>
                <a:cs typeface="Arial"/>
              </a:rPr>
              <a:t>(9, left=8, right=9)</a:t>
            </a:r>
          </a:p>
          <a:p>
            <a:r>
              <a:rPr lang="en-US" sz="1200" dirty="0">
                <a:latin typeface="Arial"/>
                <a:cs typeface="Arial"/>
              </a:rPr>
              <a:t>&gt;&gt;&gt; </a:t>
            </a:r>
            <a:r>
              <a:rPr lang="en-US" sz="1200" dirty="0" err="1">
                <a:latin typeface="Arial"/>
                <a:cs typeface="Arial"/>
              </a:rPr>
              <a:t>my_location</a:t>
            </a:r>
            <a:r>
              <a:rPr lang="en-US" sz="1200" dirty="0">
                <a:latin typeface="Arial"/>
                <a:cs typeface="Arial"/>
              </a:rPr>
              <a:t> = </a:t>
            </a:r>
            <a:r>
              <a:rPr lang="en-US" sz="1200" dirty="0" err="1">
                <a:latin typeface="Arial"/>
                <a:cs typeface="Arial"/>
              </a:rPr>
              <a:t>SeqFeature.FeatureLocation</a:t>
            </a:r>
            <a:r>
              <a:rPr lang="en-US" sz="1200" dirty="0">
                <a:latin typeface="Arial"/>
                <a:cs typeface="Arial"/>
              </a:rPr>
              <a:t>(</a:t>
            </a:r>
            <a:r>
              <a:rPr lang="en-US" sz="1200" dirty="0" err="1">
                <a:latin typeface="Arial"/>
                <a:cs typeface="Arial"/>
              </a:rPr>
              <a:t>start_pos</a:t>
            </a:r>
            <a:r>
              <a:rPr lang="en-US" sz="1200" dirty="0">
                <a:latin typeface="Arial"/>
                <a:cs typeface="Arial"/>
              </a:rPr>
              <a:t>, </a:t>
            </a:r>
            <a:r>
              <a:rPr lang="en-US" sz="1200" dirty="0" err="1">
                <a:latin typeface="Arial"/>
                <a:cs typeface="Arial"/>
              </a:rPr>
              <a:t>end_pos</a:t>
            </a:r>
            <a:r>
              <a:rPr lang="en-US" sz="1200" dirty="0">
                <a:latin typeface="Arial"/>
                <a:cs typeface="Arial"/>
              </a:rPr>
              <a:t>)</a:t>
            </a:r>
          </a:p>
          <a:p>
            <a:r>
              <a:rPr lang="mr-IN" sz="1200" dirty="0">
                <a:latin typeface="Arial"/>
                <a:cs typeface="Arial"/>
              </a:rPr>
              <a:t>&gt;&gt;&gt; print(my_location)</a:t>
            </a:r>
          </a:p>
          <a:p>
            <a:r>
              <a:rPr lang="mr-IN" sz="1200" dirty="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a:t>BetweenPosition</a:t>
            </a:r>
            <a:r>
              <a:rPr lang="en-US" dirty="0"/>
              <a:t> and </a:t>
            </a:r>
            <a:r>
              <a:rPr lang="en-US" dirty="0" err="1"/>
              <a:t>WithinPosition</a:t>
            </a:r>
            <a:r>
              <a:rPr lang="en-US" dirty="0"/>
              <a:t> you must now make it explicit which integer position should be used for slicing etc. </a:t>
            </a:r>
          </a:p>
          <a:p>
            <a:r>
              <a:rPr lang="en-US" dirty="0"/>
              <a:t>For a start position this is generally the lower (left) value, while for an end position this would generally be the higher (right) value</a:t>
            </a:r>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a:t>(</a:t>
            </a:r>
            <a:r>
              <a:rPr lang="fr-FR" dirty="0"/>
              <a:t>2)</a:t>
            </a:r>
          </a:p>
        </p:txBody>
      </p:sp>
      <p:sp>
        <p:nvSpPr>
          <p:cNvPr id="3" name="Espace réservé du contenu 2"/>
          <p:cNvSpPr>
            <a:spLocks noGrp="1"/>
          </p:cNvSpPr>
          <p:nvPr>
            <p:ph idx="1"/>
          </p:nvPr>
        </p:nvSpPr>
        <p:spPr/>
        <p:txBody>
          <a:bodyPr/>
          <a:lstStyle/>
          <a:p>
            <a:r>
              <a:rPr lang="en-US" dirty="0"/>
              <a:t>Files in the supported formats can be iterated over record by record or indexed and accessed via a Dictionary interface.</a:t>
            </a:r>
          </a:p>
          <a:p>
            <a:endParaRPr lang="en-US" dirty="0"/>
          </a:p>
          <a:p>
            <a:r>
              <a:rPr lang="en-US" dirty="0"/>
              <a:t>Code to deal with popular on-line bioinformatics destinations such as:</a:t>
            </a:r>
          </a:p>
          <a:p>
            <a:pPr lvl="1"/>
            <a:r>
              <a:rPr lang="en-US" sz="1800" dirty="0"/>
              <a:t>NCBI { Blast, </a:t>
            </a:r>
            <a:r>
              <a:rPr lang="en-US" sz="1800" dirty="0" err="1"/>
              <a:t>Entrez</a:t>
            </a:r>
            <a:r>
              <a:rPr lang="en-US" sz="1800" dirty="0"/>
              <a:t> and PubMed services</a:t>
            </a:r>
          </a:p>
          <a:p>
            <a:pPr lvl="1"/>
            <a:r>
              <a:rPr lang="en-US" sz="1800" dirty="0" err="1"/>
              <a:t>ExPASy</a:t>
            </a:r>
            <a:r>
              <a:rPr lang="en-US" sz="1800" dirty="0"/>
              <a:t> { Swiss-</a:t>
            </a:r>
            <a:r>
              <a:rPr lang="en-US" sz="1800" dirty="0" err="1"/>
              <a:t>Prot</a:t>
            </a:r>
            <a:r>
              <a:rPr lang="en-US" sz="1800" dirty="0"/>
              <a:t> and </a:t>
            </a:r>
            <a:r>
              <a:rPr lang="en-US" sz="1800" dirty="0" err="1"/>
              <a:t>Prosite</a:t>
            </a:r>
            <a:r>
              <a:rPr lang="en-US" sz="1800" dirty="0"/>
              <a:t> entries, as well as </a:t>
            </a:r>
            <a:r>
              <a:rPr lang="en-US" sz="1800" dirty="0" err="1"/>
              <a:t>Prosite</a:t>
            </a:r>
            <a:r>
              <a:rPr lang="en-US" sz="1800" dirty="0"/>
              <a:t> searches</a:t>
            </a:r>
          </a:p>
          <a:p>
            <a:pPr lvl="1"/>
            <a:endParaRPr lang="en-US" sz="1800" dirty="0"/>
          </a:p>
          <a:p>
            <a:r>
              <a:rPr lang="en-US" dirty="0"/>
              <a:t>Interfaces to common bioinformatics programs such as:</a:t>
            </a:r>
          </a:p>
          <a:p>
            <a:pPr lvl="1"/>
            <a:r>
              <a:rPr lang="en-US" sz="1800" dirty="0"/>
              <a:t>Standalone Blast from NCBI</a:t>
            </a:r>
          </a:p>
          <a:p>
            <a:pPr lvl="1"/>
            <a:r>
              <a:rPr lang="en-US" sz="1800" dirty="0" err="1"/>
              <a:t>Clustalw</a:t>
            </a:r>
            <a:r>
              <a:rPr lang="en-US" sz="1800" dirty="0"/>
              <a:t> alignment program</a:t>
            </a:r>
          </a:p>
          <a:p>
            <a:pPr lvl="1"/>
            <a:r>
              <a:rPr lang="en-US" sz="1800" dirty="0"/>
              <a:t>EMBOSS command line tools</a:t>
            </a:r>
          </a:p>
          <a:p>
            <a:endParaRPr lang="en-US" dirty="0"/>
          </a:p>
          <a:p>
            <a:endParaRPr lang="fr-FR" dirty="0"/>
          </a:p>
        </p:txBody>
      </p:sp>
      <p:sp>
        <p:nvSpPr>
          <p:cNvPr id="4" name="Espace réservé de la date 3"/>
          <p:cNvSpPr>
            <a:spLocks noGrp="1"/>
          </p:cNvSpPr>
          <p:nvPr>
            <p:ph type="dt" sz="half" idx="10"/>
          </p:nvPr>
        </p:nvSpPr>
        <p:spPr/>
        <p:txBody>
          <a:bodyPr/>
          <a:lstStyle/>
          <a:p>
            <a:fld id="{B78E4C01-D620-5F47-81AE-6CCE1DF3C584}"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1849949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Fuzzy</a:t>
            </a:r>
            <a:r>
              <a:rPr lang="fr-FR" dirty="0"/>
              <a:t> positions (4)</a:t>
            </a:r>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of integers 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50</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the </a:t>
            </a:r>
            <a:r>
              <a:rPr lang="en-US" dirty="0" err="1"/>
              <a:t>nofuzzy_start</a:t>
            </a:r>
            <a:r>
              <a:rPr lang="en-US" dirty="0"/>
              <a:t> and </a:t>
            </a:r>
            <a:r>
              <a:rPr lang="en-US" dirty="0" err="1"/>
              <a:t>nofuzzy_end</a:t>
            </a:r>
            <a:r>
              <a:rPr lang="en-US" dirty="0"/>
              <a:t> attributes 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Keyword in</a:t>
            </a:r>
          </a:p>
        </p:txBody>
      </p:sp>
      <p:sp>
        <p:nvSpPr>
          <p:cNvPr id="3" name="Espace réservé du contenu 2"/>
          <p:cNvSpPr>
            <a:spLocks noGrp="1"/>
          </p:cNvSpPr>
          <p:nvPr>
            <p:ph idx="1"/>
          </p:nvPr>
        </p:nvSpPr>
        <p:spPr>
          <a:xfrm>
            <a:off x="279400" y="1236134"/>
            <a:ext cx="8644466" cy="850467"/>
          </a:xfrm>
        </p:spPr>
        <p:txBody>
          <a:bodyPr/>
          <a:lstStyle/>
          <a:p>
            <a:r>
              <a:rPr lang="en-US" dirty="0"/>
              <a:t>See if the base/residue for a parent coordinate is within the feature/location or not ?</a:t>
            </a:r>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51</a:t>
            </a:fld>
            <a:endParaRPr lang="fr-FR" dirty="0"/>
          </a:p>
        </p:txBody>
      </p:sp>
      <p:sp>
        <p:nvSpPr>
          <p:cNvPr id="7" name="ZoneTexte 6"/>
          <p:cNvSpPr txBox="1"/>
          <p:nvPr/>
        </p:nvSpPr>
        <p:spPr>
          <a:xfrm>
            <a:off x="279400" y="2086601"/>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endParaRPr lang="fr-FR" sz="1200" dirty="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'GeneID:2767712’]</a:t>
            </a:r>
          </a:p>
        </p:txBody>
      </p:sp>
      <p:sp>
        <p:nvSpPr>
          <p:cNvPr id="8" name="Espace réservé du contenu 2"/>
          <p:cNvSpPr txBox="1">
            <a:spLocks/>
          </p:cNvSpPr>
          <p:nvPr/>
        </p:nvSpPr>
        <p:spPr>
          <a:xfrm>
            <a:off x="279400" y="4025593"/>
            <a:ext cx="8644466" cy="8504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les defined with joins are the union of the exons - they do not cover any introns.</a:t>
            </a:r>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52</a:t>
            </a:fld>
            <a:endParaRPr lang="fr-FR" dirty="0"/>
          </a:p>
        </p:txBody>
      </p:sp>
    </p:spTree>
    <p:extLst>
      <p:ext uri="{BB962C8B-B14F-4D97-AF65-F5344CB8AC3E}">
        <p14:creationId xmlns:p14="http://schemas.microsoft.com/office/powerpoint/2010/main" val="2301671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973F3C1-11A8-D04D-95A5-A1A99A6B4EA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53</a:t>
            </a:fld>
            <a:endParaRPr lang="fr-FR" dirty="0"/>
          </a:p>
        </p:txBody>
      </p:sp>
    </p:spTree>
    <p:extLst>
      <p:ext uri="{BB962C8B-B14F-4D97-AF65-F5344CB8AC3E}">
        <p14:creationId xmlns:p14="http://schemas.microsoft.com/office/powerpoint/2010/main" val="1840520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54</a:t>
            </a:fld>
            <a:endParaRPr lang="fr-FR" dirty="0"/>
          </a:p>
        </p:txBody>
      </p:sp>
    </p:spTree>
    <p:extLst>
      <p:ext uri="{BB962C8B-B14F-4D97-AF65-F5344CB8AC3E}">
        <p14:creationId xmlns:p14="http://schemas.microsoft.com/office/powerpoint/2010/main" val="507791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547AF819-BBC3-A543-8BA9-FA628D21DBB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55</a:t>
            </a:fld>
            <a:endParaRPr lang="fr-FR" dirty="0"/>
          </a:p>
        </p:txBody>
      </p:sp>
    </p:spTree>
    <p:extLst>
      <p:ext uri="{BB962C8B-B14F-4D97-AF65-F5344CB8AC3E}">
        <p14:creationId xmlns:p14="http://schemas.microsoft.com/office/powerpoint/2010/main" val="1268716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862F3601-7146-CC48-8697-FBF0FCFBEDF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56</a:t>
            </a:fld>
            <a:endParaRPr lang="fr-FR" dirty="0"/>
          </a:p>
        </p:txBody>
      </p:sp>
    </p:spTree>
    <p:extLst>
      <p:ext uri="{BB962C8B-B14F-4D97-AF65-F5344CB8AC3E}">
        <p14:creationId xmlns:p14="http://schemas.microsoft.com/office/powerpoint/2010/main" val="2275927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8978B048-116F-A14A-837B-3E8B8913224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57</a:t>
            </a:fld>
            <a:endParaRPr lang="fr-FR" dirty="0"/>
          </a:p>
        </p:txBody>
      </p:sp>
    </p:spTree>
    <p:extLst>
      <p:ext uri="{BB962C8B-B14F-4D97-AF65-F5344CB8AC3E}">
        <p14:creationId xmlns:p14="http://schemas.microsoft.com/office/powerpoint/2010/main" val="148033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FDABE6F-0AA6-9E48-B9FA-1EECEBC5549A}"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58</a:t>
            </a:fld>
            <a:endParaRPr lang="fr-FR" dirty="0"/>
          </a:p>
        </p:txBody>
      </p:sp>
    </p:spTree>
    <p:extLst>
      <p:ext uri="{BB962C8B-B14F-4D97-AF65-F5344CB8AC3E}">
        <p14:creationId xmlns:p14="http://schemas.microsoft.com/office/powerpoint/2010/main" val="2878227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5F336E86-3137-6A4D-A04D-675C97C898D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59</a:t>
            </a:fld>
            <a:endParaRPr lang="fr-FR" dirty="0"/>
          </a:p>
        </p:txBody>
      </p:sp>
    </p:spTree>
    <p:extLst>
      <p:ext uri="{BB962C8B-B14F-4D97-AF65-F5344CB8AC3E}">
        <p14:creationId xmlns:p14="http://schemas.microsoft.com/office/powerpoint/2010/main" val="34531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a:t>(</a:t>
            </a:r>
            <a:r>
              <a:rPr lang="fr-FR" dirty="0"/>
              <a:t>3)</a:t>
            </a:r>
          </a:p>
        </p:txBody>
      </p:sp>
      <p:sp>
        <p:nvSpPr>
          <p:cNvPr id="3" name="Espace réservé du contenu 2"/>
          <p:cNvSpPr>
            <a:spLocks noGrp="1"/>
          </p:cNvSpPr>
          <p:nvPr>
            <p:ph idx="1"/>
          </p:nvPr>
        </p:nvSpPr>
        <p:spPr/>
        <p:txBody>
          <a:bodyPr/>
          <a:lstStyle/>
          <a:p>
            <a:r>
              <a:rPr lang="en-US" dirty="0"/>
              <a:t>Standard sequence class that deals with sequences, ids on sequences, and sequence features.</a:t>
            </a:r>
          </a:p>
          <a:p>
            <a:r>
              <a:rPr lang="en-US" dirty="0"/>
              <a:t>Performing common operations on sequences, such as translation, transcription and weight calculations.</a:t>
            </a:r>
          </a:p>
          <a:p>
            <a:r>
              <a:rPr lang="en-US" dirty="0"/>
              <a:t>Perform </a:t>
            </a:r>
            <a:r>
              <a:rPr lang="en-US" dirty="0" err="1"/>
              <a:t>classication</a:t>
            </a:r>
            <a:r>
              <a:rPr lang="en-US" dirty="0"/>
              <a:t> of data using k-Nearest Neighbors, Naive Bayes or Support </a:t>
            </a:r>
            <a:r>
              <a:rPr lang="en-US" dirty="0" err="1"/>
              <a:t>VectorMachines</a:t>
            </a:r>
            <a:r>
              <a:rPr lang="en-US" dirty="0"/>
              <a:t>.</a:t>
            </a:r>
          </a:p>
          <a:p>
            <a:r>
              <a:rPr lang="en-US" dirty="0"/>
              <a:t>Dealing with alignments, including a standard way to create and deal with substitution matrices.</a:t>
            </a:r>
          </a:p>
          <a:p>
            <a:r>
              <a:rPr lang="en-US" dirty="0"/>
              <a:t>Making it easy to split up parallelizable tasks into separate processes.</a:t>
            </a:r>
          </a:p>
          <a:p>
            <a:r>
              <a:rPr lang="en-US" dirty="0"/>
              <a:t>GUI-based programs to do basic sequence manipulations, translations, </a:t>
            </a:r>
            <a:r>
              <a:rPr lang="en-US" dirty="0" err="1"/>
              <a:t>BLASTing</a:t>
            </a:r>
            <a:r>
              <a:rPr lang="en-US" dirty="0"/>
              <a:t>, etc.</a:t>
            </a:r>
          </a:p>
          <a:p>
            <a:r>
              <a:rPr lang="en-US" dirty="0"/>
              <a:t>Extensive documentation and help with using the modules, including this le, on-line wiki documentation, the web site, and the mailing list.</a:t>
            </a:r>
          </a:p>
          <a:p>
            <a:endParaRPr lang="fr-FR" dirty="0"/>
          </a:p>
        </p:txBody>
      </p:sp>
      <p:sp>
        <p:nvSpPr>
          <p:cNvPr id="4" name="Espace réservé de la date 3"/>
          <p:cNvSpPr>
            <a:spLocks noGrp="1"/>
          </p:cNvSpPr>
          <p:nvPr>
            <p:ph type="dt" sz="half" idx="10"/>
          </p:nvPr>
        </p:nvSpPr>
        <p:spPr/>
        <p:txBody>
          <a:bodyPr/>
          <a:lstStyle/>
          <a:p>
            <a:fld id="{CECE4330-7765-6A46-8D6E-E482C0B014E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Tree>
    <p:extLst>
      <p:ext uri="{BB962C8B-B14F-4D97-AF65-F5344CB8AC3E}">
        <p14:creationId xmlns:p14="http://schemas.microsoft.com/office/powerpoint/2010/main" val="3357795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Parsing</a:t>
            </a:r>
            <a:r>
              <a:rPr lang="fr-FR" dirty="0"/>
              <a:t> </a:t>
            </a:r>
            <a:r>
              <a:rPr lang="fr-FR" dirty="0" err="1"/>
              <a:t>sequences</a:t>
            </a:r>
            <a:r>
              <a:rPr lang="fr-FR" dirty="0"/>
              <a:t> file formats : L’objet </a:t>
            </a:r>
            <a:r>
              <a:rPr lang="fr-FR" dirty="0" err="1"/>
              <a:t>SeqRecord</a:t>
            </a:r>
            <a:endParaRPr lang="fr-FR" dirty="0"/>
          </a:p>
        </p:txBody>
      </p:sp>
      <p:sp>
        <p:nvSpPr>
          <p:cNvPr id="3" name="Espace réservé du contenu 2"/>
          <p:cNvSpPr>
            <a:spLocks noGrp="1"/>
          </p:cNvSpPr>
          <p:nvPr>
            <p:ph idx="1"/>
          </p:nvPr>
        </p:nvSpPr>
        <p:spPr/>
        <p:txBody>
          <a:bodyPr/>
          <a:lstStyle/>
          <a:p>
            <a:r>
              <a:rPr lang="en-US" dirty="0"/>
              <a:t>Bioinformatics work involves dealing with the many types of file formats designed to hold biological data. </a:t>
            </a:r>
          </a:p>
          <a:p>
            <a:endParaRPr lang="en-US" dirty="0"/>
          </a:p>
          <a:p>
            <a:r>
              <a:rPr lang="en-US" dirty="0"/>
              <a:t>These files are loaded with interesting biological data, and a special challenge is parsing these files into a format so that you can manipulate them with some kind of programming language. </a:t>
            </a:r>
          </a:p>
          <a:p>
            <a:endParaRPr lang="en-US" dirty="0"/>
          </a:p>
          <a:p>
            <a:r>
              <a:rPr lang="en-US" dirty="0"/>
              <a:t>However, the task of parsing these files can be frustrated by the fact that the formats can change quite regularly, and that formats may contain small subtleties which can break even the most well designed parsers.</a:t>
            </a:r>
          </a:p>
          <a:p>
            <a:r>
              <a:rPr lang="en-US" dirty="0"/>
              <a:t>Remember to load module </a:t>
            </a:r>
            <a:r>
              <a:rPr lang="en-US" dirty="0" err="1"/>
              <a:t>SeqIO</a:t>
            </a:r>
            <a:r>
              <a:rPr lang="en-US" dirty="0"/>
              <a:t> using </a:t>
            </a:r>
          </a:p>
          <a:p>
            <a:pPr lvl="1"/>
            <a:r>
              <a:rPr lang="en-US" dirty="0"/>
              <a:t>from Bio import </a:t>
            </a:r>
            <a:r>
              <a:rPr lang="en-US" dirty="0" err="1"/>
              <a:t>SeqIO</a:t>
            </a:r>
            <a:endParaRPr lang="en-US" dirty="0"/>
          </a:p>
          <a:p>
            <a:endParaRPr lang="en-US" dirty="0"/>
          </a:p>
          <a:p>
            <a:endParaRPr lang="en-US" dirty="0"/>
          </a:p>
        </p:txBody>
      </p:sp>
      <p:sp>
        <p:nvSpPr>
          <p:cNvPr id="4" name="Espace réservé de la date 3"/>
          <p:cNvSpPr>
            <a:spLocks noGrp="1"/>
          </p:cNvSpPr>
          <p:nvPr>
            <p:ph type="dt" sz="half" idx="10"/>
          </p:nvPr>
        </p:nvSpPr>
        <p:spPr/>
        <p:txBody>
          <a:bodyPr/>
          <a:lstStyle/>
          <a:p>
            <a:fld id="{90659545-D80F-6940-8935-5444DDD11EC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60</a:t>
            </a:fld>
            <a:endParaRPr lang="fr-FR" dirty="0"/>
          </a:p>
        </p:txBody>
      </p:sp>
    </p:spTree>
    <p:extLst>
      <p:ext uri="{BB962C8B-B14F-4D97-AF65-F5344CB8AC3E}">
        <p14:creationId xmlns:p14="http://schemas.microsoft.com/office/powerpoint/2010/main" val="4027644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FASTA parsing example</a:t>
            </a:r>
            <a:endParaRPr lang="fr-FR" dirty="0"/>
          </a:p>
        </p:txBody>
      </p:sp>
      <p:sp>
        <p:nvSpPr>
          <p:cNvPr id="3" name="Espace réservé du contenu 2"/>
          <p:cNvSpPr>
            <a:spLocks noGrp="1"/>
          </p:cNvSpPr>
          <p:nvPr>
            <p:ph idx="1"/>
          </p:nvPr>
        </p:nvSpPr>
        <p:spPr>
          <a:xfrm>
            <a:off x="279400" y="1236134"/>
            <a:ext cx="8644466" cy="884488"/>
          </a:xfrm>
        </p:spPr>
        <p:txBody>
          <a:bodyPr/>
          <a:lstStyle/>
          <a:p>
            <a:r>
              <a:rPr lang="en-US" dirty="0"/>
              <a:t>If you open the lady slipper orchids FASTA file </a:t>
            </a:r>
            <a:r>
              <a:rPr lang="en-US" dirty="0" err="1"/>
              <a:t>ls_orchid.fasta</a:t>
            </a:r>
            <a:r>
              <a:rPr lang="en-US" dirty="0"/>
              <a:t> (94 records) in your </a:t>
            </a:r>
            <a:r>
              <a:rPr lang="en-US" dirty="0" err="1"/>
              <a:t>favourite</a:t>
            </a:r>
            <a:r>
              <a:rPr lang="en-US" dirty="0"/>
              <a:t> text editor, you'll see that the le starts like this:</a:t>
            </a:r>
          </a:p>
          <a:p>
            <a:endParaRPr lang="fr-FR" dirty="0"/>
          </a:p>
        </p:txBody>
      </p:sp>
      <p:sp>
        <p:nvSpPr>
          <p:cNvPr id="4" name="Espace réservé de la date 3"/>
          <p:cNvSpPr>
            <a:spLocks noGrp="1"/>
          </p:cNvSpPr>
          <p:nvPr>
            <p:ph type="dt" sz="half" idx="10"/>
          </p:nvPr>
        </p:nvSpPr>
        <p:spPr/>
        <p:txBody>
          <a:bodyPr/>
          <a:lstStyle/>
          <a:p>
            <a:fld id="{A18E86D2-2400-D240-81D5-6CBAAA5AF84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61</a:t>
            </a:fld>
            <a:endParaRPr lang="fr-FR" dirty="0"/>
          </a:p>
        </p:txBody>
      </p:sp>
      <p:sp>
        <p:nvSpPr>
          <p:cNvPr id="7" name="ZoneTexte 6"/>
          <p:cNvSpPr txBox="1"/>
          <p:nvPr/>
        </p:nvSpPr>
        <p:spPr>
          <a:xfrm>
            <a:off x="279400" y="2109282"/>
            <a:ext cx="8644466" cy="954107"/>
          </a:xfrm>
          <a:prstGeom prst="rect">
            <a:avLst/>
          </a:prstGeom>
          <a:solidFill>
            <a:schemeClr val="bg1">
              <a:lumMod val="95000"/>
            </a:schemeClr>
          </a:solidFill>
          <a:ln>
            <a:solidFill>
              <a:schemeClr val="tx1"/>
            </a:solidFill>
          </a:ln>
        </p:spPr>
        <p:txBody>
          <a:bodyPr wrap="square" rtlCol="0">
            <a:spAutoFit/>
          </a:bodyPr>
          <a:lstStyle/>
          <a:p>
            <a:r>
              <a:rPr lang="en-US" sz="1400" dirty="0"/>
              <a:t>&gt;gi|2765658|emb|Z78533.1|CIZ78533 </a:t>
            </a:r>
            <a:r>
              <a:rPr lang="en-US" sz="1400" dirty="0" err="1"/>
              <a:t>C.irapeanum</a:t>
            </a:r>
            <a:r>
              <a:rPr lang="en-US" sz="1400" dirty="0"/>
              <a:t> 5.8S </a:t>
            </a:r>
            <a:r>
              <a:rPr lang="en-US" sz="1400" dirty="0" err="1"/>
              <a:t>rRNA</a:t>
            </a:r>
            <a:r>
              <a:rPr lang="en-US" sz="1400" dirty="0"/>
              <a:t> gene and ITS1 and ITS2 DNA</a:t>
            </a:r>
          </a:p>
          <a:p>
            <a:r>
              <a:rPr lang="en-US" sz="1400" dirty="0"/>
              <a:t>CGTAACAAGGTTTCCGTAGGTGAACCTGCGGAAGGATCATTGATGAGACCGTGGAATAAACGATCGAGTGAATCCGGAGGACCGGTGTACTCAGCTCACCGGGGGCATTGCTCCCGTGGTGACCCTGATTTGTTGTTGGG</a:t>
            </a:r>
          </a:p>
        </p:txBody>
      </p:sp>
      <p:sp>
        <p:nvSpPr>
          <p:cNvPr id="9" name="ZoneTexte 8"/>
          <p:cNvSpPr txBox="1"/>
          <p:nvPr/>
        </p:nvSpPr>
        <p:spPr>
          <a:xfrm>
            <a:off x="279400" y="3277316"/>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Corps)"/>
                <a:cs typeface="(Corps)"/>
              </a:rPr>
              <a:t>&gt;&gt;&gt;</a:t>
            </a:r>
            <a:r>
              <a:rPr lang="en-US" sz="1200" dirty="0">
                <a:latin typeface="(Corps)"/>
                <a:cs typeface="(Corps)"/>
              </a:rPr>
              <a:t>from Bio import </a:t>
            </a:r>
            <a:r>
              <a:rPr lang="en-US" sz="1200" dirty="0" err="1">
                <a:latin typeface="(Corps)"/>
                <a:cs typeface="(Corps)"/>
              </a:rPr>
              <a:t>SeqIO</a:t>
            </a:r>
            <a:endParaRPr lang="en-US" sz="1200" dirty="0">
              <a:latin typeface="(Corps)"/>
              <a:cs typeface="(Corps)"/>
            </a:endParaRPr>
          </a:p>
          <a:p>
            <a:r>
              <a:rPr lang="fr-FR" sz="1200" dirty="0">
                <a:latin typeface="(Corps)"/>
                <a:cs typeface="(Corps)"/>
              </a:rPr>
              <a:t>&gt;&gt;&gt;</a:t>
            </a:r>
            <a:r>
              <a:rPr lang="en-US" sz="1200" dirty="0">
                <a:latin typeface="(Corps)"/>
                <a:cs typeface="(Corps)"/>
              </a:rPr>
              <a:t>for </a:t>
            </a:r>
            <a:r>
              <a:rPr lang="en-US" sz="1200" dirty="0" err="1">
                <a:latin typeface="(Corps)"/>
                <a:cs typeface="(Corps)"/>
              </a:rPr>
              <a:t>seq_record</a:t>
            </a:r>
            <a:r>
              <a:rPr lang="en-US" sz="1200" dirty="0">
                <a:latin typeface="(Corps)"/>
                <a:cs typeface="(Corps)"/>
              </a:rPr>
              <a:t> in </a:t>
            </a:r>
            <a:r>
              <a:rPr lang="en-US" sz="1200" dirty="0" err="1">
                <a:latin typeface="(Corps)"/>
                <a:cs typeface="(Corps)"/>
              </a:rPr>
              <a:t>SeqIO.parse</a:t>
            </a:r>
            <a:r>
              <a:rPr lang="en-US" sz="1200" dirty="0">
                <a:latin typeface="(Corps)"/>
                <a:cs typeface="(Corps)"/>
              </a:rPr>
              <a:t>("</a:t>
            </a:r>
            <a:r>
              <a:rPr lang="en-US" sz="1200" dirty="0" err="1">
                <a:latin typeface="(Corps)"/>
                <a:cs typeface="(Corps)"/>
              </a:rPr>
              <a:t>ls_orchid.fasta</a:t>
            </a:r>
            <a:r>
              <a:rPr lang="en-US" sz="1200" dirty="0">
                <a:latin typeface="(Corps)"/>
                <a:cs typeface="(Corps)"/>
              </a:rPr>
              <a:t>", "</a:t>
            </a:r>
            <a:r>
              <a:rPr lang="en-US" sz="1200" dirty="0" err="1">
                <a:latin typeface="(Corps)"/>
                <a:cs typeface="(Corps)"/>
              </a:rPr>
              <a:t>fasta</a:t>
            </a:r>
            <a:r>
              <a:rPr lang="en-US" sz="1200" dirty="0">
                <a:latin typeface="(Corps)"/>
                <a:cs typeface="(Corps)"/>
              </a:rPr>
              <a:t>"):</a:t>
            </a:r>
          </a:p>
          <a:p>
            <a:r>
              <a:rPr lang="en-US" sz="1200" dirty="0">
                <a:latin typeface="(Corps)"/>
                <a:cs typeface="(Corps)"/>
              </a:rPr>
              <a:t>	print(</a:t>
            </a:r>
            <a:r>
              <a:rPr lang="en-US" sz="1200" dirty="0" err="1">
                <a:latin typeface="(Corps)"/>
                <a:cs typeface="(Corps)"/>
              </a:rPr>
              <a:t>seq_record.id</a:t>
            </a:r>
            <a:r>
              <a:rPr lang="en-US" sz="1200" dirty="0">
                <a:latin typeface="(Corps)"/>
                <a:cs typeface="(Corps)"/>
              </a:rPr>
              <a:t>)</a:t>
            </a:r>
          </a:p>
          <a:p>
            <a:r>
              <a:rPr lang="en-US" sz="1200" dirty="0">
                <a:latin typeface="(Corps)"/>
                <a:cs typeface="(Corps)"/>
              </a:rPr>
              <a:t>	print(</a:t>
            </a:r>
            <a:r>
              <a:rPr lang="en-US" sz="1200" dirty="0" err="1">
                <a:latin typeface="(Corps)"/>
                <a:cs typeface="(Corps)"/>
              </a:rPr>
              <a:t>repr</a:t>
            </a:r>
            <a:r>
              <a:rPr lang="en-US" sz="1200" dirty="0">
                <a:latin typeface="(Corps)"/>
                <a:cs typeface="(Corps)"/>
              </a:rPr>
              <a:t>(</a:t>
            </a:r>
            <a:r>
              <a:rPr lang="en-US" sz="1200" dirty="0" err="1">
                <a:latin typeface="(Corps)"/>
                <a:cs typeface="(Corps)"/>
              </a:rPr>
              <a:t>seq_record.seq</a:t>
            </a:r>
            <a:r>
              <a:rPr lang="en-US" sz="1200" dirty="0">
                <a:latin typeface="(Corps)"/>
                <a:cs typeface="(Corps)"/>
              </a:rPr>
              <a:t>))</a:t>
            </a:r>
          </a:p>
          <a:p>
            <a:r>
              <a:rPr lang="en-US" sz="1200" dirty="0">
                <a:latin typeface="(Corps)"/>
                <a:cs typeface="(Corps)"/>
              </a:rPr>
              <a:t>	print(</a:t>
            </a:r>
            <a:r>
              <a:rPr lang="en-US" sz="1200" dirty="0" err="1">
                <a:latin typeface="(Corps)"/>
                <a:cs typeface="(Corps)"/>
              </a:rPr>
              <a:t>len</a:t>
            </a:r>
            <a:r>
              <a:rPr lang="en-US" sz="1200" dirty="0">
                <a:latin typeface="(Corps)"/>
                <a:cs typeface="(Corps)"/>
              </a:rPr>
              <a:t>(</a:t>
            </a:r>
            <a:r>
              <a:rPr lang="en-US" sz="1200" dirty="0" err="1">
                <a:latin typeface="(Corps)"/>
                <a:cs typeface="(Corps)"/>
              </a:rPr>
              <a:t>seq_record</a:t>
            </a:r>
            <a:r>
              <a:rPr lang="en-US" sz="1200" dirty="0">
                <a:latin typeface="(Corps)"/>
                <a:cs typeface="(Corps)"/>
              </a:rPr>
              <a:t>))</a:t>
            </a:r>
          </a:p>
        </p:txBody>
      </p:sp>
      <p:sp>
        <p:nvSpPr>
          <p:cNvPr id="10" name="ZoneTexte 9"/>
          <p:cNvSpPr txBox="1"/>
          <p:nvPr/>
        </p:nvSpPr>
        <p:spPr>
          <a:xfrm>
            <a:off x="279400" y="4270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gi|2765658|emb|Z78533.1|CIZ78533</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SingleLetterAlphabet</a:t>
            </a:r>
            <a:r>
              <a:rPr lang="en-US" sz="1200" dirty="0">
                <a:solidFill>
                  <a:srgbClr val="CE4215"/>
                </a:solidFill>
              </a:rPr>
              <a:t>())</a:t>
            </a:r>
          </a:p>
          <a:p>
            <a:r>
              <a:rPr lang="en-US" sz="1200" dirty="0">
                <a:solidFill>
                  <a:srgbClr val="CE4215"/>
                </a:solidFill>
              </a:rPr>
              <a:t>740</a:t>
            </a:r>
          </a:p>
          <a:p>
            <a:r>
              <a:rPr lang="fr-FR" sz="1200" dirty="0">
                <a:solidFill>
                  <a:srgbClr val="CE4215"/>
                </a:solidFill>
              </a:rPr>
              <a:t>[</a:t>
            </a:r>
            <a:r>
              <a:rPr lang="mr-IN" sz="1200" dirty="0">
                <a:solidFill>
                  <a:srgbClr val="CE4215"/>
                </a:solidFill>
              </a:rPr>
              <a:t>…</a:t>
            </a:r>
            <a:r>
              <a:rPr lang="fr-FR" sz="1200" dirty="0">
                <a:solidFill>
                  <a:srgbClr val="CE4215"/>
                </a:solidFill>
              </a:rPr>
              <a:t>]</a:t>
            </a:r>
            <a:endParaRPr lang="en-US" sz="1200" dirty="0">
              <a:solidFill>
                <a:srgbClr val="CE4215"/>
              </a:solidFill>
            </a:endParaRPr>
          </a:p>
          <a:p>
            <a:r>
              <a:rPr lang="en-US" sz="1200" dirty="0">
                <a:solidFill>
                  <a:srgbClr val="CE4215"/>
                </a:solidFill>
              </a:rPr>
              <a:t>gi|2765564|emb|Z78439.1|PBZ78439</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SingleLetterAlphabet</a:t>
            </a:r>
            <a:r>
              <a:rPr lang="en-US" sz="1200" dirty="0">
                <a:solidFill>
                  <a:srgbClr val="CE4215"/>
                </a:solidFill>
              </a:rPr>
              <a:t>())</a:t>
            </a:r>
          </a:p>
          <a:p>
            <a:r>
              <a:rPr lang="en-US" sz="1200" dirty="0">
                <a:solidFill>
                  <a:srgbClr val="CE4215"/>
                </a:solidFill>
              </a:rPr>
              <a:t>592</a:t>
            </a:r>
          </a:p>
        </p:txBody>
      </p:sp>
    </p:spTree>
    <p:extLst>
      <p:ext uri="{BB962C8B-B14F-4D97-AF65-F5344CB8AC3E}">
        <p14:creationId xmlns:p14="http://schemas.microsoft.com/office/powerpoint/2010/main" val="2195722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a:t>
            </a:r>
            <a:r>
              <a:rPr lang="en-US" dirty="0" err="1"/>
              <a:t>genbank</a:t>
            </a:r>
            <a:r>
              <a:rPr lang="en-US" dirty="0"/>
              <a:t> parsing example</a:t>
            </a:r>
            <a:endParaRPr lang="fr-FR" dirty="0"/>
          </a:p>
        </p:txBody>
      </p:sp>
      <p:sp>
        <p:nvSpPr>
          <p:cNvPr id="4" name="Espace réservé de la date 3"/>
          <p:cNvSpPr>
            <a:spLocks noGrp="1"/>
          </p:cNvSpPr>
          <p:nvPr>
            <p:ph type="dt" sz="half" idx="10"/>
          </p:nvPr>
        </p:nvSpPr>
        <p:spPr/>
        <p:txBody>
          <a:bodyPr/>
          <a:lstStyle/>
          <a:p>
            <a:fld id="{564E6AB2-EF21-D540-84B2-7C8042AC94A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62</a:t>
            </a:fld>
            <a:endParaRPr lang="fr-FR" dirty="0"/>
          </a:p>
        </p:txBody>
      </p:sp>
      <p:sp>
        <p:nvSpPr>
          <p:cNvPr id="11" name="ZoneTexte 10"/>
          <p:cNvSpPr txBox="1"/>
          <p:nvPr/>
        </p:nvSpPr>
        <p:spPr>
          <a:xfrm>
            <a:off x="317513" y="1149104"/>
            <a:ext cx="8548284"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	print(</a:t>
            </a:r>
            <a:r>
              <a:rPr lang="en-US" sz="1200" dirty="0" err="1"/>
              <a:t>seq_record.id</a:t>
            </a:r>
            <a:r>
              <a:rPr lang="en-US" sz="1200" dirty="0"/>
              <a:t>)</a:t>
            </a:r>
          </a:p>
          <a:p>
            <a:r>
              <a:rPr lang="en-US" sz="1200" dirty="0"/>
              <a:t>	print(</a:t>
            </a:r>
            <a:r>
              <a:rPr lang="en-US" sz="1200" dirty="0" err="1"/>
              <a:t>repr</a:t>
            </a:r>
            <a:r>
              <a:rPr lang="en-US" sz="1200" dirty="0"/>
              <a:t>(</a:t>
            </a:r>
            <a:r>
              <a:rPr lang="en-US" sz="1200" dirty="0" err="1"/>
              <a:t>seq_record.seq</a:t>
            </a:r>
            <a:r>
              <a:rPr lang="en-US" sz="1200" dirty="0"/>
              <a:t>))</a:t>
            </a:r>
          </a:p>
          <a:p>
            <a:r>
              <a:rPr lang="en-US" sz="1200" dirty="0"/>
              <a:t>	print(</a:t>
            </a:r>
            <a:r>
              <a:rPr lang="en-US" sz="1200" dirty="0" err="1"/>
              <a:t>len</a:t>
            </a:r>
            <a:r>
              <a:rPr lang="en-US" sz="1200" dirty="0"/>
              <a:t>(</a:t>
            </a:r>
            <a:r>
              <a:rPr lang="en-US" sz="1200" dirty="0" err="1"/>
              <a:t>seq_record</a:t>
            </a:r>
            <a:r>
              <a:rPr lang="en-US" sz="1200" dirty="0"/>
              <a:t>))</a:t>
            </a:r>
          </a:p>
        </p:txBody>
      </p:sp>
      <p:sp>
        <p:nvSpPr>
          <p:cNvPr id="12" name="Espace réservé du contenu 2"/>
          <p:cNvSpPr txBox="1">
            <a:spLocks/>
          </p:cNvSpPr>
          <p:nvPr/>
        </p:nvSpPr>
        <p:spPr>
          <a:xfrm>
            <a:off x="431800" y="5629766"/>
            <a:ext cx="8644466" cy="88448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Also “</a:t>
            </a:r>
            <a:r>
              <a:rPr lang="en-US" dirty="0" err="1"/>
              <a:t>swiss</a:t>
            </a:r>
            <a:r>
              <a:rPr lang="en-US" dirty="0"/>
              <a:t>” for </a:t>
            </a:r>
            <a:r>
              <a:rPr lang="en-US" dirty="0" err="1"/>
              <a:t>SwissProt</a:t>
            </a:r>
            <a:r>
              <a:rPr lang="en-US" dirty="0"/>
              <a:t> files or “</a:t>
            </a:r>
            <a:r>
              <a:rPr lang="en-US" dirty="0" err="1"/>
              <a:t>embl</a:t>
            </a:r>
            <a:r>
              <a:rPr lang="en-US" dirty="0"/>
              <a:t>” for EMBL text files</a:t>
            </a:r>
          </a:p>
          <a:p>
            <a:r>
              <a:rPr lang="en-US" dirty="0"/>
              <a:t>See wiki page (</a:t>
            </a:r>
            <a:r>
              <a:rPr lang="en-US" dirty="0">
                <a:hlinkClick r:id="rId2" action="ppaction://hlinkfile"/>
              </a:rPr>
              <a:t>http://</a:t>
            </a:r>
            <a:r>
              <a:rPr lang="en-US" dirty="0" err="1">
                <a:hlinkClick r:id="rId2" action="ppaction://hlinkfile"/>
              </a:rPr>
              <a:t>biopython.org</a:t>
            </a:r>
            <a:r>
              <a:rPr lang="en-US" dirty="0">
                <a:hlinkClick r:id="rId2" action="ppaction://hlinkfile"/>
              </a:rPr>
              <a:t>/wiki/</a:t>
            </a:r>
            <a:r>
              <a:rPr lang="en-US" dirty="0" err="1">
                <a:hlinkClick r:id="rId2" action="ppaction://hlinkfile"/>
              </a:rPr>
              <a:t>SeqIO</a:t>
            </a:r>
            <a:r>
              <a:rPr lang="en-US" dirty="0"/>
              <a:t>)</a:t>
            </a:r>
          </a:p>
          <a:p>
            <a:endParaRPr lang="fr-FR" dirty="0"/>
          </a:p>
        </p:txBody>
      </p:sp>
      <p:sp>
        <p:nvSpPr>
          <p:cNvPr id="13" name="ZoneTexte 12"/>
          <p:cNvSpPr txBox="1"/>
          <p:nvPr/>
        </p:nvSpPr>
        <p:spPr>
          <a:xfrm>
            <a:off x="317513" y="4509317"/>
            <a:ext cx="8548284"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identifiers = [</a:t>
            </a:r>
            <a:r>
              <a:rPr lang="en-US" sz="1200" dirty="0" err="1"/>
              <a:t>seq_record.id</a:t>
            </a:r>
            <a:r>
              <a:rPr lang="en-US" sz="1200" dirty="0"/>
              <a:t> 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 identifiers</a:t>
            </a:r>
          </a:p>
        </p:txBody>
      </p:sp>
      <p:sp>
        <p:nvSpPr>
          <p:cNvPr id="14" name="Espace réservé du contenu 2"/>
          <p:cNvSpPr txBox="1">
            <a:spLocks/>
          </p:cNvSpPr>
          <p:nvPr/>
        </p:nvSpPr>
        <p:spPr>
          <a:xfrm>
            <a:off x="221331" y="3702038"/>
            <a:ext cx="8644466" cy="68662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Using Python iterator is within a list comprehension (or a generator expression)</a:t>
            </a:r>
            <a:endParaRPr lang="en-US" dirty="0">
              <a:solidFill>
                <a:srgbClr val="CE4215"/>
              </a:solidFill>
            </a:endParaRPr>
          </a:p>
        </p:txBody>
      </p:sp>
      <p:sp>
        <p:nvSpPr>
          <p:cNvPr id="10" name="ZoneTexte 9"/>
          <p:cNvSpPr txBox="1"/>
          <p:nvPr/>
        </p:nvSpPr>
        <p:spPr>
          <a:xfrm>
            <a:off x="317513" y="4945227"/>
            <a:ext cx="8548284"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 'Z78532.1', 'Z78531.1', 'Z78530.1', 'Z78529.1', 'Z78527.1', ..., 'Z78439.1’]</a:t>
            </a:r>
          </a:p>
        </p:txBody>
      </p:sp>
      <p:sp>
        <p:nvSpPr>
          <p:cNvPr id="15" name="ZoneTexte 14"/>
          <p:cNvSpPr txBox="1"/>
          <p:nvPr/>
        </p:nvSpPr>
        <p:spPr>
          <a:xfrm>
            <a:off x="317513" y="1931483"/>
            <a:ext cx="8548284"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740</a:t>
            </a:r>
          </a:p>
          <a:p>
            <a:r>
              <a:rPr lang="fr-FR" sz="1200" dirty="0">
                <a:solidFill>
                  <a:srgbClr val="CE4215"/>
                </a:solidFill>
              </a:rPr>
              <a:t>[</a:t>
            </a:r>
            <a:r>
              <a:rPr lang="mr-IN" sz="1200" dirty="0">
                <a:solidFill>
                  <a:srgbClr val="CE4215"/>
                </a:solidFill>
              </a:rPr>
              <a:t>…</a:t>
            </a:r>
            <a:r>
              <a:rPr lang="fr-FR" sz="1200" dirty="0">
                <a:solidFill>
                  <a:srgbClr val="CE4215"/>
                </a:solidFill>
              </a:rPr>
              <a:t>]</a:t>
            </a:r>
            <a:endParaRPr lang="en-US" sz="1200" dirty="0">
              <a:solidFill>
                <a:srgbClr val="CE4215"/>
              </a:solidFill>
            </a:endParaRPr>
          </a:p>
          <a:p>
            <a:r>
              <a:rPr lang="en-US" sz="1200" dirty="0">
                <a:solidFill>
                  <a:srgbClr val="CE4215"/>
                </a:solidFill>
              </a:rPr>
              <a:t>Z78439.1</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592</a:t>
            </a:r>
          </a:p>
        </p:txBody>
      </p:sp>
    </p:spTree>
    <p:extLst>
      <p:ext uri="{BB962C8B-B14F-4D97-AF65-F5344CB8AC3E}">
        <p14:creationId xmlns:p14="http://schemas.microsoft.com/office/powerpoint/2010/main" val="2387135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Iterating over the records in a sequence file</a:t>
            </a:r>
            <a:endParaRPr lang="fr-FR" dirty="0"/>
          </a:p>
        </p:txBody>
      </p:sp>
      <p:sp>
        <p:nvSpPr>
          <p:cNvPr id="3" name="Espace réservé du contenu 2"/>
          <p:cNvSpPr>
            <a:spLocks noGrp="1"/>
          </p:cNvSpPr>
          <p:nvPr>
            <p:ph idx="1"/>
          </p:nvPr>
        </p:nvSpPr>
        <p:spPr>
          <a:xfrm>
            <a:off x="279400" y="1236135"/>
            <a:ext cx="8644466" cy="691704"/>
          </a:xfrm>
        </p:spPr>
        <p:txBody>
          <a:bodyPr/>
          <a:lstStyle/>
          <a:p>
            <a:r>
              <a:rPr lang="en-US" dirty="0"/>
              <a:t>The object returned by </a:t>
            </a:r>
            <a:r>
              <a:rPr lang="en-US" dirty="0" err="1"/>
              <a:t>Bio.SeqIO</a:t>
            </a:r>
            <a:r>
              <a:rPr lang="en-US" dirty="0"/>
              <a:t> is actually an iterator which returns </a:t>
            </a:r>
            <a:r>
              <a:rPr lang="en-US" dirty="0" err="1"/>
              <a:t>SeqRecord</a:t>
            </a:r>
            <a:r>
              <a:rPr lang="en-US" dirty="0"/>
              <a:t> objects</a:t>
            </a:r>
          </a:p>
          <a:p>
            <a:endParaRPr lang="fr-FR" dirty="0"/>
          </a:p>
        </p:txBody>
      </p:sp>
      <p:sp>
        <p:nvSpPr>
          <p:cNvPr id="4" name="Espace réservé de la date 3"/>
          <p:cNvSpPr>
            <a:spLocks noGrp="1"/>
          </p:cNvSpPr>
          <p:nvPr>
            <p:ph type="dt" sz="half" idx="10"/>
          </p:nvPr>
        </p:nvSpPr>
        <p:spPr/>
        <p:txBody>
          <a:bodyPr/>
          <a:lstStyle/>
          <a:p>
            <a:fld id="{52E5C328-EAC5-6D4F-BF89-2F637320300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63</a:t>
            </a:fld>
            <a:endParaRPr lang="fr-FR" dirty="0"/>
          </a:p>
        </p:txBody>
      </p:sp>
      <p:sp>
        <p:nvSpPr>
          <p:cNvPr id="7" name="ZoneTexte 6"/>
          <p:cNvSpPr txBox="1"/>
          <p:nvPr/>
        </p:nvSpPr>
        <p:spPr>
          <a:xfrm>
            <a:off x="279400" y="214330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record_iterator</a:t>
            </a:r>
            <a:r>
              <a:rPr lang="en-US" sz="1200" dirty="0"/>
              <a:t> = </a:t>
            </a:r>
            <a:r>
              <a:rPr lang="en-US" sz="1200" dirty="0" err="1"/>
              <a:t>SeqIO.parse</a:t>
            </a:r>
            <a:r>
              <a:rPr lang="en-US" sz="1200" dirty="0"/>
              <a:t>("</a:t>
            </a:r>
            <a:r>
              <a:rPr lang="en-US" sz="1200" dirty="0" err="1"/>
              <a:t>ls_orchid.fasta</a:t>
            </a:r>
            <a:r>
              <a:rPr lang="en-US" sz="1200" dirty="0"/>
              <a:t>", "</a:t>
            </a:r>
            <a:r>
              <a:rPr lang="en-US" sz="1200" dirty="0" err="1"/>
              <a:t>fasta</a:t>
            </a:r>
            <a:r>
              <a:rPr lang="en-US" sz="1200" dirty="0"/>
              <a:t>”)</a:t>
            </a:r>
          </a:p>
          <a:p>
            <a:r>
              <a:rPr lang="en-US" sz="1200" dirty="0"/>
              <a:t>&gt;&gt;&gt;</a:t>
            </a:r>
            <a:r>
              <a:rPr lang="en-US" sz="1200" dirty="0" err="1"/>
              <a:t>first_record</a:t>
            </a:r>
            <a:r>
              <a:rPr lang="en-US" sz="1200" dirty="0"/>
              <a:t> = next(</a:t>
            </a:r>
            <a:r>
              <a:rPr lang="en-US" sz="1200" dirty="0" err="1"/>
              <a:t>record_iterator</a:t>
            </a:r>
            <a:r>
              <a:rPr lang="en-US" sz="1200" dirty="0"/>
              <a:t>)</a:t>
            </a:r>
          </a:p>
          <a:p>
            <a:r>
              <a:rPr lang="en-US" sz="1200" dirty="0"/>
              <a:t>&gt;&gt;&gt;print(</a:t>
            </a:r>
            <a:r>
              <a:rPr lang="en-US" sz="1200" dirty="0" err="1"/>
              <a:t>first_record.id</a:t>
            </a:r>
            <a:r>
              <a:rPr lang="en-US" sz="1200" dirty="0"/>
              <a:t>)</a:t>
            </a:r>
          </a:p>
          <a:p>
            <a:r>
              <a:rPr lang="en-US" sz="1200" dirty="0"/>
              <a:t>&gt;&gt;&gt;print(</a:t>
            </a:r>
            <a:r>
              <a:rPr lang="en-US" sz="1200" dirty="0" err="1"/>
              <a:t>first_record.description</a:t>
            </a:r>
            <a:r>
              <a:rPr lang="en-US" sz="1200" dirty="0"/>
              <a:t>)</a:t>
            </a:r>
          </a:p>
        </p:txBody>
      </p:sp>
      <p:sp>
        <p:nvSpPr>
          <p:cNvPr id="8" name="ZoneTexte 7"/>
          <p:cNvSpPr txBox="1"/>
          <p:nvPr/>
        </p:nvSpPr>
        <p:spPr>
          <a:xfrm>
            <a:off x="279400" y="45297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first_record</a:t>
            </a:r>
            <a:r>
              <a:rPr lang="en-US" sz="1200" dirty="0"/>
              <a:t> = next(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p:txBody>
      </p:sp>
      <p:sp>
        <p:nvSpPr>
          <p:cNvPr id="9" name="ZoneTexte 8"/>
          <p:cNvSpPr txBox="1"/>
          <p:nvPr/>
        </p:nvSpPr>
        <p:spPr>
          <a:xfrm>
            <a:off x="279400" y="408103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Z78439.1</a:t>
            </a:r>
            <a:endParaRPr lang="en-US" sz="1200" dirty="0"/>
          </a:p>
        </p:txBody>
      </p:sp>
      <p:sp>
        <p:nvSpPr>
          <p:cNvPr id="10" name="ZoneTexte 9"/>
          <p:cNvSpPr txBox="1"/>
          <p:nvPr/>
        </p:nvSpPr>
        <p:spPr>
          <a:xfrm>
            <a:off x="279400" y="34347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second_record</a:t>
            </a:r>
            <a:r>
              <a:rPr lang="en-US" sz="1200" dirty="0"/>
              <a:t> = next(</a:t>
            </a:r>
            <a:r>
              <a:rPr lang="en-US" sz="1200" dirty="0" err="1"/>
              <a:t>record_iterator</a:t>
            </a:r>
            <a:r>
              <a:rPr lang="en-US" sz="1200" dirty="0"/>
              <a:t>)</a:t>
            </a:r>
          </a:p>
          <a:p>
            <a:r>
              <a:rPr lang="en-US" sz="1200" dirty="0"/>
              <a:t>&gt;&gt;&gt;print(</a:t>
            </a:r>
            <a:r>
              <a:rPr lang="en-US" sz="1200" dirty="0" err="1"/>
              <a:t>second_record.id</a:t>
            </a:r>
            <a:r>
              <a:rPr lang="en-US" sz="1200" dirty="0"/>
              <a:t>)</a:t>
            </a:r>
          </a:p>
          <a:p>
            <a:r>
              <a:rPr lang="en-US" sz="1200" dirty="0"/>
              <a:t>&gt;&gt;&gt;print(</a:t>
            </a:r>
            <a:r>
              <a:rPr lang="en-US" sz="1200" dirty="0" err="1"/>
              <a:t>second_record.description</a:t>
            </a:r>
            <a:r>
              <a:rPr lang="en-US" sz="1200" dirty="0"/>
              <a:t>)</a:t>
            </a:r>
          </a:p>
        </p:txBody>
      </p:sp>
      <p:sp>
        <p:nvSpPr>
          <p:cNvPr id="11" name="ZoneTexte 10"/>
          <p:cNvSpPr txBox="1"/>
          <p:nvPr/>
        </p:nvSpPr>
        <p:spPr>
          <a:xfrm>
            <a:off x="279400" y="297429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a:t>
            </a:r>
            <a:endParaRPr lang="en-US" sz="1200" dirty="0"/>
          </a:p>
        </p:txBody>
      </p:sp>
    </p:spTree>
    <p:extLst>
      <p:ext uri="{BB962C8B-B14F-4D97-AF65-F5344CB8AC3E}">
        <p14:creationId xmlns:p14="http://schemas.microsoft.com/office/powerpoint/2010/main" val="3469321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Getting a list of the records in a sequence file</a:t>
            </a:r>
            <a:endParaRPr lang="fr-FR" dirty="0"/>
          </a:p>
        </p:txBody>
      </p:sp>
      <p:sp>
        <p:nvSpPr>
          <p:cNvPr id="3" name="Espace réservé du contenu 2"/>
          <p:cNvSpPr>
            <a:spLocks noGrp="1"/>
          </p:cNvSpPr>
          <p:nvPr>
            <p:ph idx="1"/>
          </p:nvPr>
        </p:nvSpPr>
        <p:spPr>
          <a:xfrm>
            <a:off x="279400" y="1054695"/>
            <a:ext cx="8644466" cy="1099952"/>
          </a:xfrm>
        </p:spPr>
        <p:txBody>
          <a:bodyPr/>
          <a:lstStyle/>
          <a:p>
            <a:r>
              <a:rPr lang="en-US" dirty="0"/>
              <a:t>Access records in any order using Python list data type Using a list</a:t>
            </a:r>
          </a:p>
          <a:p>
            <a:r>
              <a:rPr lang="en-US" dirty="0"/>
              <a:t>Much more flexible than an iterator (length of the list) but need more memory (hold all the records in memory at once).</a:t>
            </a:r>
          </a:p>
          <a:p>
            <a:endParaRPr lang="en-US" dirty="0"/>
          </a:p>
          <a:p>
            <a:endParaRPr lang="fr-FR" dirty="0"/>
          </a:p>
        </p:txBody>
      </p:sp>
      <p:sp>
        <p:nvSpPr>
          <p:cNvPr id="4" name="Espace réservé de la date 3"/>
          <p:cNvSpPr>
            <a:spLocks noGrp="1"/>
          </p:cNvSpPr>
          <p:nvPr>
            <p:ph type="dt" sz="half" idx="10"/>
          </p:nvPr>
        </p:nvSpPr>
        <p:spPr/>
        <p:txBody>
          <a:bodyPr/>
          <a:lstStyle/>
          <a:p>
            <a:fld id="{878310B8-6126-3C41-B9B4-558208F84FE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64</a:t>
            </a:fld>
            <a:endParaRPr lang="fr-FR" dirty="0"/>
          </a:p>
        </p:txBody>
      </p:sp>
      <p:sp>
        <p:nvSpPr>
          <p:cNvPr id="7" name="ZoneTexte 6"/>
          <p:cNvSpPr txBox="1"/>
          <p:nvPr/>
        </p:nvSpPr>
        <p:spPr>
          <a:xfrm>
            <a:off x="279400" y="2177308"/>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&gt;&gt;&gt;records = list(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&gt;&gt;&gt;print("Found %</a:t>
            </a:r>
            <a:r>
              <a:rPr lang="en-US" sz="1200" dirty="0" err="1"/>
              <a:t>i</a:t>
            </a:r>
            <a:r>
              <a:rPr lang="en-US" sz="1200" dirty="0"/>
              <a:t> records" % </a:t>
            </a:r>
            <a:r>
              <a:rPr lang="en-US" sz="1200" dirty="0" err="1"/>
              <a:t>len</a:t>
            </a:r>
            <a:r>
              <a:rPr lang="en-US" sz="1200" dirty="0"/>
              <a:t>(records))</a:t>
            </a:r>
          </a:p>
        </p:txBody>
      </p:sp>
      <p:sp>
        <p:nvSpPr>
          <p:cNvPr id="9" name="ZoneTexte 8"/>
          <p:cNvSpPr txBox="1"/>
          <p:nvPr/>
        </p:nvSpPr>
        <p:spPr>
          <a:xfrm>
            <a:off x="279400" y="307043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last_record</a:t>
            </a:r>
            <a:r>
              <a:rPr lang="en-US" sz="1200" dirty="0"/>
              <a:t> = records[-1] #using Python's list tricks</a:t>
            </a:r>
          </a:p>
          <a:p>
            <a:r>
              <a:rPr lang="en-US" sz="1200" dirty="0"/>
              <a:t>&gt;&gt;&gt;print(</a:t>
            </a:r>
            <a:r>
              <a:rPr lang="en-US" sz="1200" dirty="0" err="1"/>
              <a:t>last_record.id</a:t>
            </a:r>
            <a:r>
              <a:rPr lang="en-US" sz="1200" dirty="0"/>
              <a:t>)</a:t>
            </a:r>
          </a:p>
          <a:p>
            <a:r>
              <a:rPr lang="en-US" sz="1200" dirty="0"/>
              <a:t>&gt;&gt;&gt;print(</a:t>
            </a:r>
            <a:r>
              <a:rPr lang="en-US" sz="1200" dirty="0" err="1"/>
              <a:t>repr</a:t>
            </a:r>
            <a:r>
              <a:rPr lang="en-US" sz="1200" dirty="0"/>
              <a:t>(</a:t>
            </a:r>
            <a:r>
              <a:rPr lang="en-US" sz="1200" dirty="0" err="1"/>
              <a:t>last_record.seq</a:t>
            </a:r>
            <a:r>
              <a:rPr lang="en-US" sz="1200" dirty="0"/>
              <a:t>))</a:t>
            </a:r>
          </a:p>
          <a:p>
            <a:r>
              <a:rPr lang="en-US" sz="1200" dirty="0"/>
              <a:t>&gt;&gt;&gt;print(</a:t>
            </a:r>
            <a:r>
              <a:rPr lang="en-US" sz="1200" dirty="0" err="1"/>
              <a:t>len</a:t>
            </a:r>
            <a:r>
              <a:rPr lang="en-US" sz="1200" dirty="0"/>
              <a:t>(</a:t>
            </a:r>
            <a:r>
              <a:rPr lang="en-US" sz="1200" dirty="0" err="1"/>
              <a:t>last_record</a:t>
            </a:r>
            <a:r>
              <a:rPr lang="en-US" sz="1200" dirty="0"/>
              <a:t>))</a:t>
            </a:r>
          </a:p>
        </p:txBody>
      </p:sp>
      <p:sp>
        <p:nvSpPr>
          <p:cNvPr id="10" name="ZoneTexte 9"/>
          <p:cNvSpPr txBox="1"/>
          <p:nvPr/>
        </p:nvSpPr>
        <p:spPr>
          <a:xfrm>
            <a:off x="279400" y="2614188"/>
            <a:ext cx="8407400"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Found 94 records</a:t>
            </a:r>
          </a:p>
        </p:txBody>
      </p:sp>
      <p:sp>
        <p:nvSpPr>
          <p:cNvPr id="11" name="ZoneTexte 10"/>
          <p:cNvSpPr txBox="1"/>
          <p:nvPr/>
        </p:nvSpPr>
        <p:spPr>
          <a:xfrm>
            <a:off x="279400" y="4758369"/>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first_record</a:t>
            </a:r>
            <a:r>
              <a:rPr lang="en-US" sz="1200" dirty="0"/>
              <a:t> = records[0] #remember, Python counts from zero</a:t>
            </a:r>
          </a:p>
          <a:p>
            <a:r>
              <a:rPr lang="en-US" sz="1200" dirty="0"/>
              <a:t>&gt;&gt;&gt;print(</a:t>
            </a:r>
            <a:r>
              <a:rPr lang="en-US" sz="1200" dirty="0" err="1"/>
              <a:t>first_record.id</a:t>
            </a:r>
            <a:r>
              <a:rPr lang="en-US" sz="1200" dirty="0"/>
              <a:t>)</a:t>
            </a:r>
          </a:p>
          <a:p>
            <a:r>
              <a:rPr lang="en-US" sz="1200" dirty="0"/>
              <a:t>&gt;&gt;&gt;print(</a:t>
            </a:r>
            <a:r>
              <a:rPr lang="en-US" sz="1200" dirty="0" err="1"/>
              <a:t>repr</a:t>
            </a:r>
            <a:r>
              <a:rPr lang="en-US" sz="1200" dirty="0"/>
              <a:t>(</a:t>
            </a:r>
            <a:r>
              <a:rPr lang="en-US" sz="1200" dirty="0" err="1"/>
              <a:t>first_record.seq</a:t>
            </a:r>
            <a:r>
              <a:rPr lang="en-US" sz="1200" dirty="0"/>
              <a:t>))</a:t>
            </a:r>
          </a:p>
          <a:p>
            <a:r>
              <a:rPr lang="en-US" sz="1200" dirty="0"/>
              <a:t>&gt;&gt;&gt;print(</a:t>
            </a:r>
            <a:r>
              <a:rPr lang="en-US" sz="1200" dirty="0" err="1"/>
              <a:t>len</a:t>
            </a:r>
            <a:r>
              <a:rPr lang="en-US" sz="1200" dirty="0"/>
              <a:t>(</a:t>
            </a:r>
            <a:r>
              <a:rPr lang="en-US" sz="1200" dirty="0" err="1"/>
              <a:t>first_record</a:t>
            </a:r>
            <a:r>
              <a:rPr lang="en-US" sz="1200" dirty="0"/>
              <a:t>)) </a:t>
            </a:r>
          </a:p>
        </p:txBody>
      </p:sp>
      <p:sp>
        <p:nvSpPr>
          <p:cNvPr id="12" name="ZoneTexte 11"/>
          <p:cNvSpPr txBox="1"/>
          <p:nvPr/>
        </p:nvSpPr>
        <p:spPr>
          <a:xfrm>
            <a:off x="279400" y="3901434"/>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Z78439.1</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592</a:t>
            </a:r>
          </a:p>
        </p:txBody>
      </p:sp>
      <p:sp>
        <p:nvSpPr>
          <p:cNvPr id="13" name="ZoneTexte 12"/>
          <p:cNvSpPr txBox="1"/>
          <p:nvPr/>
        </p:nvSpPr>
        <p:spPr>
          <a:xfrm>
            <a:off x="279400" y="558936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740</a:t>
            </a:r>
          </a:p>
        </p:txBody>
      </p:sp>
    </p:spTree>
    <p:extLst>
      <p:ext uri="{BB962C8B-B14F-4D97-AF65-F5344CB8AC3E}">
        <p14:creationId xmlns:p14="http://schemas.microsoft.com/office/powerpoint/2010/main" val="2138181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Extracting data</a:t>
            </a:r>
            <a:endParaRPr lang="fr-FR" dirty="0"/>
          </a:p>
        </p:txBody>
      </p:sp>
      <p:sp>
        <p:nvSpPr>
          <p:cNvPr id="3" name="Espace réservé du contenu 2"/>
          <p:cNvSpPr>
            <a:spLocks noGrp="1"/>
          </p:cNvSpPr>
          <p:nvPr>
            <p:ph idx="1"/>
          </p:nvPr>
        </p:nvSpPr>
        <p:spPr>
          <a:xfrm>
            <a:off x="279400" y="1236133"/>
            <a:ext cx="8644466" cy="759745"/>
          </a:xfrm>
        </p:spPr>
        <p:txBody>
          <a:bodyPr/>
          <a:lstStyle/>
          <a:p>
            <a:r>
              <a:rPr lang="en-US" dirty="0"/>
              <a:t>As an example of how annotations are stored, we'll look at the output from parsing the first record in the </a:t>
            </a:r>
            <a:r>
              <a:rPr lang="en-US" dirty="0" err="1"/>
              <a:t>GenBank</a:t>
            </a:r>
            <a:r>
              <a:rPr lang="en-US" dirty="0"/>
              <a:t> file </a:t>
            </a:r>
            <a:r>
              <a:rPr lang="en-US" dirty="0" err="1"/>
              <a:t>ls_orchid.gbk</a:t>
            </a:r>
            <a:r>
              <a:rPr lang="en-US" dirty="0"/>
              <a:t>.</a:t>
            </a:r>
          </a:p>
          <a:p>
            <a:endParaRPr lang="fr-FR" dirty="0"/>
          </a:p>
        </p:txBody>
      </p:sp>
      <p:sp>
        <p:nvSpPr>
          <p:cNvPr id="4" name="Espace réservé de la date 3"/>
          <p:cNvSpPr>
            <a:spLocks noGrp="1"/>
          </p:cNvSpPr>
          <p:nvPr>
            <p:ph type="dt" sz="half" idx="10"/>
          </p:nvPr>
        </p:nvSpPr>
        <p:spPr/>
        <p:txBody>
          <a:bodyPr/>
          <a:lstStyle/>
          <a:p>
            <a:fld id="{08CC1CE2-FA4A-BF48-A633-72794A498081}"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65</a:t>
            </a:fld>
            <a:endParaRPr lang="fr-FR" dirty="0"/>
          </a:p>
        </p:txBody>
      </p:sp>
      <p:sp>
        <p:nvSpPr>
          <p:cNvPr id="8" name="ZoneTexte 7"/>
          <p:cNvSpPr txBox="1"/>
          <p:nvPr/>
        </p:nvSpPr>
        <p:spPr>
          <a:xfrm>
            <a:off x="279400" y="27378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t>record_iterator</a:t>
            </a:r>
            <a:r>
              <a:rPr lang="en-US" sz="1200" dirty="0"/>
              <a:t> =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first_record</a:t>
            </a:r>
            <a:r>
              <a:rPr lang="en-US" sz="1200" dirty="0"/>
              <a:t> = next(</a:t>
            </a:r>
            <a:r>
              <a:rPr lang="en-US" sz="1200" dirty="0" err="1"/>
              <a:t>record_iterator</a:t>
            </a:r>
            <a:r>
              <a:rPr lang="en-US" sz="1200" dirty="0"/>
              <a:t>)</a:t>
            </a:r>
          </a:p>
          <a:p>
            <a:r>
              <a:rPr lang="en-US" sz="1200" dirty="0"/>
              <a:t>print(</a:t>
            </a:r>
            <a:r>
              <a:rPr lang="en-US" sz="1200" dirty="0" err="1"/>
              <a:t>first_record</a:t>
            </a:r>
            <a:r>
              <a:rPr lang="en-US" sz="1200" dirty="0"/>
              <a:t>)</a:t>
            </a:r>
          </a:p>
        </p:txBody>
      </p:sp>
      <p:sp>
        <p:nvSpPr>
          <p:cNvPr id="9" name="Espace réservé du contenu 2"/>
          <p:cNvSpPr txBox="1">
            <a:spLocks/>
          </p:cNvSpPr>
          <p:nvPr/>
        </p:nvSpPr>
        <p:spPr>
          <a:xfrm>
            <a:off x="279400" y="1978092"/>
            <a:ext cx="8644466" cy="75974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Human readable summary of most of the annotation data for the </a:t>
            </a:r>
            <a:r>
              <a:rPr lang="en-US" dirty="0" err="1"/>
              <a:t>SeqRecord</a:t>
            </a:r>
            <a:endParaRPr lang="en-US" dirty="0"/>
          </a:p>
          <a:p>
            <a:endParaRPr lang="fr-FR" dirty="0"/>
          </a:p>
        </p:txBody>
      </p:sp>
      <p:sp>
        <p:nvSpPr>
          <p:cNvPr id="10" name="ZoneTexte 9"/>
          <p:cNvSpPr txBox="1"/>
          <p:nvPr/>
        </p:nvSpPr>
        <p:spPr>
          <a:xfrm>
            <a:off x="279400" y="3374441"/>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ID: Z78533.1</a:t>
            </a:r>
          </a:p>
          <a:p>
            <a:r>
              <a:rPr lang="en-US" sz="1200" dirty="0">
                <a:solidFill>
                  <a:srgbClr val="FF0000"/>
                </a:solidFill>
              </a:rPr>
              <a:t>Name: Z78533</a:t>
            </a:r>
          </a:p>
          <a:p>
            <a:r>
              <a:rPr lang="en-US" sz="1200" dirty="0">
                <a:solidFill>
                  <a:srgbClr val="FF0000"/>
                </a:solidFill>
              </a:rPr>
              <a:t>Description: </a:t>
            </a:r>
            <a:r>
              <a:rPr lang="en-US" sz="1200" dirty="0" err="1">
                <a:solidFill>
                  <a:srgbClr val="FF0000"/>
                </a:solidFill>
              </a:rPr>
              <a:t>C.irapeanum</a:t>
            </a:r>
            <a:r>
              <a:rPr lang="en-US" sz="1200" dirty="0">
                <a:solidFill>
                  <a:srgbClr val="FF0000"/>
                </a:solidFill>
              </a:rPr>
              <a:t> 5.8S </a:t>
            </a:r>
            <a:r>
              <a:rPr lang="en-US" sz="1200" dirty="0" err="1">
                <a:solidFill>
                  <a:srgbClr val="FF0000"/>
                </a:solidFill>
              </a:rPr>
              <a:t>rRNA</a:t>
            </a:r>
            <a:r>
              <a:rPr lang="en-US" sz="1200" dirty="0">
                <a:solidFill>
                  <a:srgbClr val="FF0000"/>
                </a:solidFill>
              </a:rPr>
              <a:t> gene and ITS1 and ITS2 DNA.</a:t>
            </a:r>
          </a:p>
          <a:p>
            <a:r>
              <a:rPr lang="en-US" sz="1200" dirty="0">
                <a:solidFill>
                  <a:srgbClr val="FF0000"/>
                </a:solidFill>
              </a:rPr>
              <a:t>Number of features: 5</a:t>
            </a:r>
          </a:p>
          <a:p>
            <a:r>
              <a:rPr lang="en-US" sz="1200" dirty="0">
                <a:solidFill>
                  <a:srgbClr val="FF0000"/>
                </a:solidFill>
              </a:rPr>
              <a:t>/</a:t>
            </a:r>
            <a:r>
              <a:rPr lang="en-US" sz="1200" dirty="0" err="1">
                <a:solidFill>
                  <a:srgbClr val="FF0000"/>
                </a:solidFill>
              </a:rPr>
              <a:t>sequence_version</a:t>
            </a:r>
            <a:r>
              <a:rPr lang="en-US" sz="1200" dirty="0">
                <a:solidFill>
                  <a:srgbClr val="FF0000"/>
                </a:solidFill>
              </a:rPr>
              <a:t>=1</a:t>
            </a:r>
          </a:p>
          <a:p>
            <a:r>
              <a:rPr lang="en-US" sz="1200" dirty="0">
                <a:solidFill>
                  <a:srgbClr val="FF0000"/>
                </a:solidFill>
              </a:rPr>
              <a:t>/source=Cypripedium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/taxonomy=['</a:t>
            </a:r>
            <a:r>
              <a:rPr lang="en-US" sz="1200" dirty="0" err="1">
                <a:solidFill>
                  <a:srgbClr val="FF0000"/>
                </a:solidFill>
              </a:rPr>
              <a:t>Eukaryota</a:t>
            </a:r>
            <a:r>
              <a:rPr lang="en-US" sz="1200" dirty="0">
                <a:solidFill>
                  <a:srgbClr val="FF0000"/>
                </a:solidFill>
              </a:rPr>
              <a:t>', '</a:t>
            </a:r>
            <a:r>
              <a:rPr lang="en-US" sz="1200" dirty="0" err="1">
                <a:solidFill>
                  <a:srgbClr val="FF0000"/>
                </a:solidFill>
              </a:rPr>
              <a:t>Viridiplantae</a:t>
            </a:r>
            <a:r>
              <a:rPr lang="en-US" sz="1200" dirty="0">
                <a:solidFill>
                  <a:srgbClr val="FF0000"/>
                </a:solidFill>
              </a:rPr>
              <a:t>', '</a:t>
            </a:r>
            <a:r>
              <a:rPr lang="en-US" sz="1200" dirty="0" err="1">
                <a:solidFill>
                  <a:srgbClr val="FF0000"/>
                </a:solidFill>
              </a:rPr>
              <a:t>Streptophyta</a:t>
            </a:r>
            <a:r>
              <a:rPr lang="en-US" sz="1200" dirty="0">
                <a:solidFill>
                  <a:srgbClr val="FF0000"/>
                </a:solidFill>
              </a:rPr>
              <a:t>', ..., 'Cypripedium']</a:t>
            </a:r>
          </a:p>
          <a:p>
            <a:r>
              <a:rPr lang="en-US" sz="1200" dirty="0">
                <a:solidFill>
                  <a:srgbClr val="FF0000"/>
                </a:solidFill>
              </a:rPr>
              <a:t>/keywords=['5.8S ribosomal RNA', '5.8S </a:t>
            </a:r>
            <a:r>
              <a:rPr lang="en-US" sz="1200" dirty="0" err="1">
                <a:solidFill>
                  <a:srgbClr val="FF0000"/>
                </a:solidFill>
              </a:rPr>
              <a:t>rRNA</a:t>
            </a:r>
            <a:r>
              <a:rPr lang="en-US" sz="1200" dirty="0">
                <a:solidFill>
                  <a:srgbClr val="FF0000"/>
                </a:solidFill>
              </a:rPr>
              <a:t> gene', ..., 'ITS1', 'ITS2']</a:t>
            </a:r>
          </a:p>
          <a:p>
            <a:r>
              <a:rPr lang="en-US" sz="1200" dirty="0">
                <a:solidFill>
                  <a:srgbClr val="FF0000"/>
                </a:solidFill>
              </a:rPr>
              <a:t>/references=[...]</a:t>
            </a:r>
          </a:p>
          <a:p>
            <a:r>
              <a:rPr lang="en-US" sz="1200" dirty="0">
                <a:solidFill>
                  <a:srgbClr val="FF0000"/>
                </a:solidFill>
              </a:rPr>
              <a:t>/accessions=['Z78533']</a:t>
            </a:r>
          </a:p>
          <a:p>
            <a:r>
              <a:rPr lang="en-US" sz="1200" dirty="0">
                <a:solidFill>
                  <a:srgbClr val="FF0000"/>
                </a:solidFill>
              </a:rPr>
              <a:t>/</a:t>
            </a:r>
            <a:r>
              <a:rPr lang="en-US" sz="1200" dirty="0" err="1">
                <a:solidFill>
                  <a:srgbClr val="FF0000"/>
                </a:solidFill>
              </a:rPr>
              <a:t>data_file_division</a:t>
            </a:r>
            <a:r>
              <a:rPr lang="en-US" sz="1200" dirty="0">
                <a:solidFill>
                  <a:srgbClr val="FF0000"/>
                </a:solidFill>
              </a:rPr>
              <a:t>=PLN</a:t>
            </a:r>
          </a:p>
          <a:p>
            <a:r>
              <a:rPr lang="en-US" sz="1200" dirty="0">
                <a:solidFill>
                  <a:srgbClr val="FF0000"/>
                </a:solidFill>
              </a:rPr>
              <a:t>/date=30-NOV-2006</a:t>
            </a:r>
          </a:p>
          <a:p>
            <a:r>
              <a:rPr lang="en-US" sz="1200" dirty="0">
                <a:solidFill>
                  <a:srgbClr val="FF0000"/>
                </a:solidFill>
              </a:rPr>
              <a:t>/organism=Cypripedium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a:t>
            </a:r>
            <a:r>
              <a:rPr lang="en-US" sz="1200" dirty="0" err="1">
                <a:solidFill>
                  <a:srgbClr val="FF0000"/>
                </a:solidFill>
              </a:rPr>
              <a:t>gi</a:t>
            </a:r>
            <a:r>
              <a:rPr lang="en-US" sz="1200" dirty="0">
                <a:solidFill>
                  <a:srgbClr val="FF0000"/>
                </a:solidFill>
              </a:rPr>
              <a:t>=2765658</a:t>
            </a:r>
          </a:p>
          <a:p>
            <a:r>
              <a:rPr lang="en-US" sz="1200" dirty="0" err="1">
                <a:solidFill>
                  <a:srgbClr val="FF0000"/>
                </a:solidFill>
              </a:rPr>
              <a:t>Seq</a:t>
            </a:r>
            <a:r>
              <a:rPr lang="en-US" sz="1200" dirty="0">
                <a:solidFill>
                  <a:srgbClr val="FF0000"/>
                </a:solidFill>
              </a:rPr>
              <a:t>('CGTAACAAGGTTTCCGTAGGTGAACCTGCGGAAGGATCATTGATGAGACCGTGG...CGC', </a:t>
            </a:r>
            <a:r>
              <a:rPr lang="en-US" sz="1200" dirty="0" err="1">
                <a:solidFill>
                  <a:srgbClr val="FF0000"/>
                </a:solidFill>
              </a:rPr>
              <a:t>IUPACAmbiguousDNA</a:t>
            </a:r>
            <a:r>
              <a:rPr lang="en-US" sz="1200" dirty="0">
                <a:solidFill>
                  <a:srgbClr val="FF0000"/>
                </a:solidFill>
              </a:rPr>
              <a:t>())</a:t>
            </a:r>
          </a:p>
        </p:txBody>
      </p:sp>
    </p:spTree>
    <p:extLst>
      <p:ext uri="{BB962C8B-B14F-4D97-AF65-F5344CB8AC3E}">
        <p14:creationId xmlns:p14="http://schemas.microsoft.com/office/powerpoint/2010/main" val="4035227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691704"/>
          </a:xfrm>
        </p:spPr>
        <p:txBody>
          <a:bodyPr/>
          <a:lstStyle/>
          <a:p>
            <a:r>
              <a:rPr lang="en-US" dirty="0"/>
              <a:t>.annotations attribute which is just a Python dictionary. Like any Python dictionary, you can easily get a list of the keys and values:</a:t>
            </a:r>
          </a:p>
          <a:p>
            <a:endParaRPr lang="en-US" dirty="0"/>
          </a:p>
        </p:txBody>
      </p:sp>
      <p:sp>
        <p:nvSpPr>
          <p:cNvPr id="4" name="Espace réservé de la date 3"/>
          <p:cNvSpPr>
            <a:spLocks noGrp="1"/>
          </p:cNvSpPr>
          <p:nvPr>
            <p:ph type="dt" sz="half" idx="10"/>
          </p:nvPr>
        </p:nvSpPr>
        <p:spPr/>
        <p:txBody>
          <a:bodyPr/>
          <a:lstStyle/>
          <a:p>
            <a:fld id="{C6E96DDF-712C-D346-ACEE-2353D137A244}"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66</a:t>
            </a:fld>
            <a:endParaRPr lang="fr-FR" dirty="0"/>
          </a:p>
        </p:txBody>
      </p:sp>
      <p:sp>
        <p:nvSpPr>
          <p:cNvPr id="7" name="ZoneTexte 6"/>
          <p:cNvSpPr txBox="1"/>
          <p:nvPr/>
        </p:nvSpPr>
        <p:spPr>
          <a:xfrm>
            <a:off x="279400" y="202990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print(</a:t>
            </a:r>
            <a:r>
              <a:rPr lang="en-US" sz="1200" dirty="0" err="1"/>
              <a:t>first_record.annotations</a:t>
            </a:r>
            <a:r>
              <a:rPr lang="en-US" sz="1200" dirty="0"/>
              <a:t>)</a:t>
            </a:r>
          </a:p>
          <a:p>
            <a:r>
              <a:rPr lang="en-US" sz="1200" dirty="0"/>
              <a:t>print(</a:t>
            </a:r>
            <a:r>
              <a:rPr lang="en-US" sz="1200" dirty="0" err="1"/>
              <a:t>first_record.annotations.keys</a:t>
            </a:r>
            <a:r>
              <a:rPr lang="en-US" sz="1200" dirty="0"/>
              <a:t>())</a:t>
            </a:r>
          </a:p>
          <a:p>
            <a:r>
              <a:rPr lang="en-US" sz="1200" dirty="0"/>
              <a:t>print(</a:t>
            </a:r>
            <a:r>
              <a:rPr lang="en-US" sz="1200" dirty="0" err="1"/>
              <a:t>first_record.annotations.values</a:t>
            </a:r>
            <a:r>
              <a:rPr lang="en-US" sz="1200" dirty="0"/>
              <a:t>())</a:t>
            </a:r>
          </a:p>
        </p:txBody>
      </p:sp>
      <p:sp>
        <p:nvSpPr>
          <p:cNvPr id="9" name="ZoneTexte 8"/>
          <p:cNvSpPr txBox="1"/>
          <p:nvPr/>
        </p:nvSpPr>
        <p:spPr>
          <a:xfrm>
            <a:off x="279400" y="38638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["source"])</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
        <p:nvSpPr>
          <p:cNvPr id="11" name="Espace réservé du contenu 2"/>
          <p:cNvSpPr txBox="1">
            <a:spLocks/>
          </p:cNvSpPr>
          <p:nvPr/>
        </p:nvSpPr>
        <p:spPr>
          <a:xfrm>
            <a:off x="431800" y="2862763"/>
            <a:ext cx="8644466" cy="6917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extract a list of the species from the </a:t>
            </a:r>
            <a:r>
              <a:rPr lang="en-US" dirty="0" err="1"/>
              <a:t>ls</a:t>
            </a:r>
            <a:r>
              <a:rPr lang="en-US" dirty="0"/>
              <a:t> </a:t>
            </a:r>
            <a:r>
              <a:rPr lang="en-US" dirty="0" err="1"/>
              <a:t>orchid.gbk</a:t>
            </a:r>
            <a:r>
              <a:rPr lang="en-US" dirty="0"/>
              <a:t> </a:t>
            </a:r>
            <a:r>
              <a:rPr lang="en-US" dirty="0" err="1"/>
              <a:t>GenBank</a:t>
            </a:r>
            <a:r>
              <a:rPr lang="en-US" dirty="0"/>
              <a:t> le. The information we want is held in the annotations dictionary under `source' and `organism’:</a:t>
            </a:r>
          </a:p>
        </p:txBody>
      </p:sp>
      <p:sp>
        <p:nvSpPr>
          <p:cNvPr id="12" name="Espace réservé du contenu 2"/>
          <p:cNvSpPr txBox="1">
            <a:spLocks/>
          </p:cNvSpPr>
          <p:nvPr/>
        </p:nvSpPr>
        <p:spPr>
          <a:xfrm>
            <a:off x="279400" y="5167878"/>
            <a:ext cx="8644466" cy="113397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general, `organism' is used for the scientific name (in Latin, e.g. Arabidopsis thaliana), while `source’ will often be the common name (e.g. </a:t>
            </a:r>
            <a:r>
              <a:rPr lang="en-US" dirty="0" err="1"/>
              <a:t>thale</a:t>
            </a:r>
            <a:r>
              <a:rPr lang="en-US" dirty="0"/>
              <a:t> cress)</a:t>
            </a:r>
          </a:p>
          <a:p>
            <a:endParaRPr lang="fr-FR" dirty="0"/>
          </a:p>
        </p:txBody>
      </p:sp>
      <p:sp>
        <p:nvSpPr>
          <p:cNvPr id="13" name="ZoneTexte 12"/>
          <p:cNvSpPr txBox="1"/>
          <p:nvPr/>
        </p:nvSpPr>
        <p:spPr>
          <a:xfrm>
            <a:off x="279400" y="454275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["organism"])</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Tree>
    <p:extLst>
      <p:ext uri="{BB962C8B-B14F-4D97-AF65-F5344CB8AC3E}">
        <p14:creationId xmlns:p14="http://schemas.microsoft.com/office/powerpoint/2010/main" val="1352462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1133973"/>
          </a:xfrm>
        </p:spPr>
        <p:txBody>
          <a:bodyPr/>
          <a:lstStyle/>
          <a:p>
            <a:r>
              <a:rPr lang="en-US" dirty="0"/>
              <a:t>In general, `organism' is used for the scientific name (in Latin, e.g. Arabidopsis thaliana), while `source’ will often be the common name (e.g. </a:t>
            </a:r>
            <a:r>
              <a:rPr lang="en-US" dirty="0" err="1"/>
              <a:t>thale</a:t>
            </a:r>
            <a:r>
              <a:rPr lang="en-US" dirty="0"/>
              <a:t> cress)</a:t>
            </a:r>
          </a:p>
          <a:p>
            <a:endParaRPr lang="fr-FR" dirty="0"/>
          </a:p>
        </p:txBody>
      </p:sp>
      <p:sp>
        <p:nvSpPr>
          <p:cNvPr id="4" name="Espace réservé de la date 3"/>
          <p:cNvSpPr>
            <a:spLocks noGrp="1"/>
          </p:cNvSpPr>
          <p:nvPr>
            <p:ph type="dt" sz="half" idx="10"/>
          </p:nvPr>
        </p:nvSpPr>
        <p:spPr/>
        <p:txBody>
          <a:bodyPr/>
          <a:lstStyle/>
          <a:p>
            <a:fld id="{601363C9-4338-7443-BE61-F4B71B9923D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67</a:t>
            </a:fld>
            <a:endParaRPr lang="fr-FR" dirty="0"/>
          </a:p>
        </p:txBody>
      </p:sp>
      <p:sp>
        <p:nvSpPr>
          <p:cNvPr id="7" name="ZoneTexte 6"/>
          <p:cNvSpPr txBox="1"/>
          <p:nvPr/>
        </p:nvSpPr>
        <p:spPr>
          <a:xfrm>
            <a:off x="279400" y="274433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p>
          <a:p>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all_species.append</a:t>
            </a:r>
            <a:r>
              <a:rPr lang="en-US" sz="1200" dirty="0"/>
              <a:t>(</a:t>
            </a:r>
            <a:r>
              <a:rPr lang="en-US" sz="1200" dirty="0" err="1"/>
              <a:t>seq_record.annotations</a:t>
            </a:r>
            <a:r>
              <a:rPr lang="en-US" sz="1200" dirty="0"/>
              <a:t>["organism"])</a:t>
            </a:r>
          </a:p>
          <a:p>
            <a:r>
              <a:rPr lang="en-US" sz="1200" dirty="0"/>
              <a:t>print(</a:t>
            </a:r>
            <a:r>
              <a:rPr lang="en-US" sz="1200" dirty="0" err="1"/>
              <a:t>all_species</a:t>
            </a:r>
            <a:r>
              <a:rPr lang="en-US" sz="1200" dirty="0"/>
              <a:t>)</a:t>
            </a:r>
          </a:p>
        </p:txBody>
      </p:sp>
      <p:sp>
        <p:nvSpPr>
          <p:cNvPr id="8" name="ZoneTexte 7"/>
          <p:cNvSpPr txBox="1"/>
          <p:nvPr/>
        </p:nvSpPr>
        <p:spPr>
          <a:xfrm>
            <a:off x="279400" y="4450344"/>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r>
              <a:rPr lang="en-US" sz="1200" dirty="0" err="1"/>
              <a:t>seq_record.annotations</a:t>
            </a:r>
            <a:r>
              <a:rPr lang="en-US" sz="1200" dirty="0"/>
              <a:t>["organism"] for </a:t>
            </a:r>
            <a:r>
              <a:rPr lang="en-US" sz="1200" dirty="0" err="1"/>
              <a:t>seq_record</a:t>
            </a:r>
            <a:r>
              <a:rPr lang="en-US" sz="1200" dirty="0"/>
              <a:t> in \</a:t>
            </a:r>
          </a:p>
          <a:p>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print(</a:t>
            </a:r>
            <a:r>
              <a:rPr lang="en-US" sz="1200" dirty="0" err="1"/>
              <a:t>all_species</a:t>
            </a:r>
            <a:r>
              <a:rPr lang="en-US" sz="1200" dirty="0"/>
              <a:t>)</a:t>
            </a:r>
          </a:p>
        </p:txBody>
      </p:sp>
      <p:sp>
        <p:nvSpPr>
          <p:cNvPr id="9" name="ZoneTexte 8"/>
          <p:cNvSpPr txBox="1"/>
          <p:nvPr/>
        </p:nvSpPr>
        <p:spPr>
          <a:xfrm>
            <a:off x="279400" y="53738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a:t>
            </a:r>
            <a:r>
              <a:rPr lang="pt-BR" sz="1200" dirty="0" err="1"/>
              <a:t>Cypripedium</a:t>
            </a:r>
            <a:r>
              <a:rPr lang="pt-BR" sz="1200" dirty="0"/>
              <a:t> </a:t>
            </a:r>
            <a:r>
              <a:rPr lang="pt-BR" sz="1200" dirty="0" err="1"/>
              <a:t>irapeanum</a:t>
            </a:r>
            <a:r>
              <a:rPr lang="pt-BR" sz="1200" dirty="0"/>
              <a:t>', '</a:t>
            </a:r>
            <a:r>
              <a:rPr lang="pt-BR" sz="1200" dirty="0" err="1"/>
              <a:t>Cypripedium</a:t>
            </a:r>
            <a:r>
              <a:rPr lang="pt-BR" sz="1200" dirty="0"/>
              <a:t> </a:t>
            </a:r>
            <a:r>
              <a:rPr lang="pt-BR" sz="1200" dirty="0" err="1"/>
              <a:t>californicum</a:t>
            </a:r>
            <a:r>
              <a:rPr lang="pt-BR" sz="1200" dirty="0"/>
              <a:t>', ..., '</a:t>
            </a:r>
            <a:r>
              <a:rPr lang="pt-BR" sz="1200" dirty="0" err="1"/>
              <a:t>Paphiopedilum</a:t>
            </a:r>
            <a:r>
              <a:rPr lang="pt-BR" sz="1200" dirty="0"/>
              <a:t> </a:t>
            </a:r>
            <a:r>
              <a:rPr lang="pt-BR" sz="1200" dirty="0" err="1"/>
              <a:t>barbatum</a:t>
            </a:r>
            <a:r>
              <a:rPr lang="pt-BR" sz="1200" dirty="0"/>
              <a:t>']</a:t>
            </a:r>
            <a:endParaRPr lang="en-US" sz="1200" dirty="0"/>
          </a:p>
        </p:txBody>
      </p:sp>
    </p:spTree>
    <p:extLst>
      <p:ext uri="{BB962C8B-B14F-4D97-AF65-F5344CB8AC3E}">
        <p14:creationId xmlns:p14="http://schemas.microsoft.com/office/powerpoint/2010/main" val="3046216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a:t>
            </a:r>
            <a:r>
              <a:rPr lang="fr-FR" dirty="0" err="1">
                <a:latin typeface="Lucida Grande"/>
                <a:ea typeface="Lucida Grande"/>
                <a:cs typeface="Lucida Grande"/>
              </a:rPr>
              <a:t>compressed</a:t>
            </a:r>
            <a:r>
              <a:rPr lang="fr-FR" dirty="0">
                <a:latin typeface="Lucida Grande"/>
                <a:ea typeface="Lucida Grande"/>
                <a:cs typeface="Lucida Grande"/>
              </a:rPr>
              <a:t> files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46D5979B-4747-FB4A-BF70-76809C1BEB78}"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68</a:t>
            </a:fld>
            <a:endParaRPr lang="fr-FR" dirty="0"/>
          </a:p>
        </p:txBody>
      </p:sp>
    </p:spTree>
    <p:extLst>
      <p:ext uri="{BB962C8B-B14F-4D97-AF65-F5344CB8AC3E}">
        <p14:creationId xmlns:p14="http://schemas.microsoft.com/office/powerpoint/2010/main" val="2310563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the net</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9B5B906-DB60-254B-B982-F62329EB7F88}"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69</a:t>
            </a:fld>
            <a:endParaRPr lang="fr-FR" dirty="0"/>
          </a:p>
        </p:txBody>
      </p:sp>
    </p:spTree>
    <p:extLst>
      <p:ext uri="{BB962C8B-B14F-4D97-AF65-F5344CB8AC3E}">
        <p14:creationId xmlns:p14="http://schemas.microsoft.com/office/powerpoint/2010/main" val="329330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NL" dirty="0"/>
              <a:t>The Lady Slipper </a:t>
            </a:r>
            <a:r>
              <a:rPr lang="nl-NL" dirty="0" err="1"/>
              <a:t>Orchids</a:t>
            </a:r>
            <a:r>
              <a:rPr lang="nl-NL" dirty="0"/>
              <a:t> case </a:t>
            </a:r>
            <a:endParaRPr lang="fr-FR" dirty="0"/>
          </a:p>
        </p:txBody>
      </p:sp>
      <p:sp>
        <p:nvSpPr>
          <p:cNvPr id="3" name="Espace réservé du contenu 2"/>
          <p:cNvSpPr>
            <a:spLocks noGrp="1"/>
          </p:cNvSpPr>
          <p:nvPr>
            <p:ph idx="1"/>
          </p:nvPr>
        </p:nvSpPr>
        <p:spPr/>
        <p:txBody>
          <a:bodyPr/>
          <a:lstStyle/>
          <a:p>
            <a:r>
              <a:rPr lang="en-US" dirty="0"/>
              <a:t>The Lady Slipper Orchids are in the </a:t>
            </a:r>
            <a:r>
              <a:rPr lang="en-US" dirty="0" err="1"/>
              <a:t>Orchidaceae</a:t>
            </a:r>
            <a:r>
              <a:rPr lang="en-US" dirty="0"/>
              <a:t> family and the </a:t>
            </a:r>
            <a:r>
              <a:rPr lang="en-US" dirty="0" err="1"/>
              <a:t>Cypripedioideae</a:t>
            </a:r>
            <a:r>
              <a:rPr lang="en-US" dirty="0"/>
              <a:t> sub-family and are made up of 5 genera:</a:t>
            </a:r>
          </a:p>
          <a:p>
            <a:r>
              <a:rPr lang="en-US" dirty="0"/>
              <a:t>Cypripedium</a:t>
            </a:r>
          </a:p>
          <a:p>
            <a:r>
              <a:rPr lang="en-US" dirty="0" err="1"/>
              <a:t>Paphiopedilum</a:t>
            </a:r>
            <a:endParaRPr lang="en-US" dirty="0"/>
          </a:p>
          <a:p>
            <a:r>
              <a:rPr lang="en-US" dirty="0" err="1"/>
              <a:t>Phragmipedium</a:t>
            </a:r>
            <a:endParaRPr lang="en-US" dirty="0"/>
          </a:p>
          <a:p>
            <a:r>
              <a:rPr lang="en-US" dirty="0" err="1"/>
              <a:t>Selenipedium</a:t>
            </a:r>
            <a:endParaRPr lang="en-US" dirty="0"/>
          </a:p>
          <a:p>
            <a:r>
              <a:rPr lang="en-US" dirty="0" err="1"/>
              <a:t>Mexipedium</a:t>
            </a:r>
            <a:endParaRPr lang="en-US" dirty="0"/>
          </a:p>
          <a:p>
            <a:endParaRPr lang="fr-FR" dirty="0"/>
          </a:p>
        </p:txBody>
      </p:sp>
      <p:sp>
        <p:nvSpPr>
          <p:cNvPr id="4" name="Espace réservé de la date 3"/>
          <p:cNvSpPr>
            <a:spLocks noGrp="1"/>
          </p:cNvSpPr>
          <p:nvPr>
            <p:ph type="dt" sz="half" idx="10"/>
          </p:nvPr>
        </p:nvSpPr>
        <p:spPr/>
        <p:txBody>
          <a:bodyPr/>
          <a:lstStyle/>
          <a:p>
            <a:fld id="{EA70A93A-7945-DF4B-9F61-E692557D4A7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pic>
        <p:nvPicPr>
          <p:cNvPr id="7" name="Image 6" descr="orchi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2108200"/>
            <a:ext cx="3098800" cy="2628900"/>
          </a:xfrm>
          <a:prstGeom prst="rect">
            <a:avLst/>
          </a:prstGeom>
        </p:spPr>
      </p:pic>
      <p:pic>
        <p:nvPicPr>
          <p:cNvPr id="8" name="Image 7" descr="orchid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86200"/>
            <a:ext cx="2373540" cy="2239964"/>
          </a:xfrm>
          <a:prstGeom prst="rect">
            <a:avLst/>
          </a:prstGeom>
        </p:spPr>
      </p:pic>
    </p:spTree>
    <p:extLst>
      <p:ext uri="{BB962C8B-B14F-4D97-AF65-F5344CB8AC3E}">
        <p14:creationId xmlns:p14="http://schemas.microsoft.com/office/powerpoint/2010/main" val="2431161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Parsing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SwissProt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from</a:t>
            </a:r>
            <a:r>
              <a:rPr lang="fr-FR" dirty="0">
                <a:solidFill>
                  <a:schemeClr val="bg1"/>
                </a:solidFill>
                <a:latin typeface="Lucida Grande"/>
                <a:ea typeface="Lucida Grande"/>
                <a:cs typeface="Lucida Grande"/>
              </a:rPr>
              <a:t> the net</a:t>
            </a:r>
            <a:endParaRPr lang="fr-FR" dirty="0">
              <a:solidFill>
                <a:schemeClr val="bg1"/>
              </a:solidFill>
            </a:endParaRP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F0358708-4CAF-1A47-81A8-BC938940ABD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70</a:t>
            </a:fld>
            <a:endParaRPr lang="fr-FR" dirty="0"/>
          </a:p>
        </p:txBody>
      </p:sp>
    </p:spTree>
    <p:extLst>
      <p:ext uri="{BB962C8B-B14F-4D97-AF65-F5344CB8AC3E}">
        <p14:creationId xmlns:p14="http://schemas.microsoft.com/office/powerpoint/2010/main" val="2595624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614141E-DF15-6A4B-AB0F-EE54CEFF66C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71</a:t>
            </a:fld>
            <a:endParaRPr lang="fr-FR" dirty="0"/>
          </a:p>
        </p:txBody>
      </p:sp>
    </p:spTree>
    <p:extLst>
      <p:ext uri="{BB962C8B-B14F-4D97-AF65-F5344CB8AC3E}">
        <p14:creationId xmlns:p14="http://schemas.microsoft.com/office/powerpoint/2010/main" val="3045380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E9D1B44-14FB-CB48-A03B-1F7DA3ADFE13}"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72</a:t>
            </a:fld>
            <a:endParaRPr lang="fr-FR" dirty="0"/>
          </a:p>
        </p:txBody>
      </p:sp>
    </p:spTree>
    <p:extLst>
      <p:ext uri="{BB962C8B-B14F-4D97-AF65-F5344CB8AC3E}">
        <p14:creationId xmlns:p14="http://schemas.microsoft.com/office/powerpoint/2010/main" val="3553507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4114B18-61A7-9B43-B5CE-EC1D9E847737}"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73</a:t>
            </a:fld>
            <a:endParaRPr lang="fr-FR" dirty="0"/>
          </a:p>
        </p:txBody>
      </p:sp>
    </p:spTree>
    <p:extLst>
      <p:ext uri="{BB962C8B-B14F-4D97-AF65-F5344CB8AC3E}">
        <p14:creationId xmlns:p14="http://schemas.microsoft.com/office/powerpoint/2010/main" val="42934436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3C87B787-8F71-564D-ADC4-44CAACA8D6A4}"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74</a:t>
            </a:fld>
            <a:endParaRPr lang="fr-FR" dirty="0"/>
          </a:p>
        </p:txBody>
      </p:sp>
    </p:spTree>
    <p:extLst>
      <p:ext uri="{BB962C8B-B14F-4D97-AF65-F5344CB8AC3E}">
        <p14:creationId xmlns:p14="http://schemas.microsoft.com/office/powerpoint/2010/main" val="2921937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FA1CA78-5A92-9040-A7AF-F8B5E50C1FF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75</a:t>
            </a:fld>
            <a:endParaRPr lang="fr-FR" dirty="0"/>
          </a:p>
        </p:txBody>
      </p:sp>
    </p:spTree>
    <p:extLst>
      <p:ext uri="{BB962C8B-B14F-4D97-AF65-F5344CB8AC3E}">
        <p14:creationId xmlns:p14="http://schemas.microsoft.com/office/powerpoint/2010/main" val="2854183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D93BAE1-792B-294E-9F62-9711CC38FF3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76</a:t>
            </a:fld>
            <a:endParaRPr lang="fr-FR" dirty="0"/>
          </a:p>
        </p:txBody>
      </p:sp>
    </p:spTree>
    <p:extLst>
      <p:ext uri="{BB962C8B-B14F-4D97-AF65-F5344CB8AC3E}">
        <p14:creationId xmlns:p14="http://schemas.microsoft.com/office/powerpoint/2010/main" val="377693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Working</a:t>
            </a:r>
            <a:r>
              <a:rPr lang="fr-FR" dirty="0"/>
              <a:t> </a:t>
            </a:r>
            <a:r>
              <a:rPr lang="fr-FR" dirty="0" err="1"/>
              <a:t>with</a:t>
            </a:r>
            <a:r>
              <a:rPr lang="fr-FR" dirty="0"/>
              <a:t> </a:t>
            </a:r>
            <a:r>
              <a:rPr lang="fr-FR" dirty="0" err="1"/>
              <a:t>sequence</a:t>
            </a:r>
            <a:r>
              <a:rPr lang="fr-FR" dirty="0"/>
              <a:t>: The </a:t>
            </a:r>
            <a:r>
              <a:rPr lang="fr-FR" dirty="0" err="1"/>
              <a:t>Seq</a:t>
            </a:r>
            <a:r>
              <a:rPr lang="fr-FR" dirty="0"/>
              <a:t> Object</a:t>
            </a:r>
          </a:p>
        </p:txBody>
      </p:sp>
      <p:sp>
        <p:nvSpPr>
          <p:cNvPr id="3" name="Espace réservé du contenu 2"/>
          <p:cNvSpPr>
            <a:spLocks noGrp="1"/>
          </p:cNvSpPr>
          <p:nvPr>
            <p:ph idx="1"/>
          </p:nvPr>
        </p:nvSpPr>
        <p:spPr>
          <a:xfrm>
            <a:off x="279400" y="1236133"/>
            <a:ext cx="8644466" cy="1814387"/>
          </a:xfrm>
        </p:spPr>
        <p:txBody>
          <a:bodyPr/>
          <a:lstStyle/>
          <a:p>
            <a:r>
              <a:rPr lang="en-US" dirty="0"/>
              <a:t>Most of the time when we think about sequences we have in my mind a string of letters like `AGTACACTGGT’. </a:t>
            </a:r>
          </a:p>
          <a:p>
            <a:r>
              <a:rPr lang="en-US" dirty="0"/>
              <a:t>You can create such </a:t>
            </a:r>
            <a:r>
              <a:rPr lang="en-US" dirty="0" err="1"/>
              <a:t>Seq</a:t>
            </a:r>
            <a:r>
              <a:rPr lang="en-US" dirty="0"/>
              <a:t> object with this sequence as follows the “&gt;&gt;&gt;” represents the Python prompt followed by what you would type in</a:t>
            </a:r>
          </a:p>
          <a:p>
            <a:r>
              <a:rPr lang="en-US" dirty="0"/>
              <a:t>DON’T FORGET TO USE =&gt;  </a:t>
            </a:r>
            <a:r>
              <a:rPr lang="en-US" dirty="0">
                <a:solidFill>
                  <a:srgbClr val="FF0000"/>
                </a:solidFill>
              </a:rPr>
              <a:t>from </a:t>
            </a:r>
            <a:r>
              <a:rPr lang="en-US" dirty="0" err="1">
                <a:solidFill>
                  <a:srgbClr val="FF0000"/>
                </a:solidFill>
              </a:rPr>
              <a:t>Bio.Seq</a:t>
            </a:r>
            <a:r>
              <a:rPr lang="en-US" dirty="0">
                <a:solidFill>
                  <a:srgbClr val="FF0000"/>
                </a:solidFill>
              </a:rPr>
              <a:t> import </a:t>
            </a:r>
            <a:r>
              <a:rPr lang="en-US" dirty="0" err="1">
                <a:solidFill>
                  <a:srgbClr val="FF0000"/>
                </a:solidFill>
              </a:rPr>
              <a:t>Seq</a:t>
            </a:r>
            <a:r>
              <a:rPr lang="en-US" dirty="0">
                <a:solidFill>
                  <a:srgbClr val="FF0000"/>
                </a:solidFill>
              </a:rPr>
              <a:t> </a:t>
            </a:r>
            <a:r>
              <a:rPr lang="en-US" dirty="0"/>
              <a:t>in your script</a:t>
            </a:r>
          </a:p>
        </p:txBody>
      </p:sp>
      <p:sp>
        <p:nvSpPr>
          <p:cNvPr id="4" name="Espace réservé de la date 3"/>
          <p:cNvSpPr>
            <a:spLocks noGrp="1"/>
          </p:cNvSpPr>
          <p:nvPr>
            <p:ph type="dt" sz="half" idx="10"/>
          </p:nvPr>
        </p:nvSpPr>
        <p:spPr/>
        <p:txBody>
          <a:bodyPr/>
          <a:lstStyle/>
          <a:p>
            <a:fld id="{CB78E28A-D2CD-F44F-A0BB-600E48514626}"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10" name="ZoneTexte 9"/>
          <p:cNvSpPr txBox="1"/>
          <p:nvPr/>
        </p:nvSpPr>
        <p:spPr>
          <a:xfrm>
            <a:off x="279400" y="323195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from Bio.Seq import Seq</a:t>
            </a:r>
          </a:p>
          <a:p>
            <a:r>
              <a:rPr lang="fr-FR" sz="1200" dirty="0"/>
              <a:t>&gt;&gt;&gt;</a:t>
            </a:r>
            <a:r>
              <a:rPr lang="mr-IN" sz="1200" dirty="0"/>
              <a:t>my_seq = Seq</a:t>
            </a:r>
            <a:r>
              <a:rPr lang="fr-FR" sz="1200" dirty="0"/>
              <a:t>(</a:t>
            </a:r>
            <a:r>
              <a:rPr lang="mr-IN" sz="1200" dirty="0"/>
              <a:t>"AGTACACTGGT”</a:t>
            </a:r>
            <a:r>
              <a:rPr lang="fr-FR" sz="1200" dirty="0"/>
              <a:t>)</a:t>
            </a:r>
            <a:endParaRPr lang="mr-IN" sz="1200" dirty="0"/>
          </a:p>
          <a:p>
            <a:r>
              <a:rPr lang="fr-FR" sz="1200" dirty="0"/>
              <a:t>&gt;&gt;&gt;</a:t>
            </a:r>
            <a:r>
              <a:rPr lang="mr-IN" sz="1200" dirty="0"/>
              <a:t>my_seq</a:t>
            </a:r>
          </a:p>
        </p:txBody>
      </p:sp>
      <p:sp>
        <p:nvSpPr>
          <p:cNvPr id="8" name="ZoneTexte 7"/>
          <p:cNvSpPr txBox="1"/>
          <p:nvPr/>
        </p:nvSpPr>
        <p:spPr>
          <a:xfrm>
            <a:off x="279400" y="606327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CE4215"/>
                </a:solidFill>
              </a:rPr>
              <a:t>Seq</a:t>
            </a:r>
            <a:r>
              <a:rPr lang="fr-FR" sz="1200" dirty="0">
                <a:solidFill>
                  <a:srgbClr val="CE4215"/>
                </a:solidFill>
              </a:rPr>
              <a:t>(</a:t>
            </a:r>
            <a:r>
              <a:rPr lang="mr-IN" sz="1200" dirty="0">
                <a:solidFill>
                  <a:srgbClr val="CE4215"/>
                </a:solidFill>
              </a:rPr>
              <a:t>ACCAGTGTACT', Alphabet</a:t>
            </a:r>
            <a:r>
              <a:rPr lang="fr-FR" sz="1200" dirty="0">
                <a:solidFill>
                  <a:srgbClr val="CE4215"/>
                </a:solidFill>
              </a:rPr>
              <a:t>())</a:t>
            </a:r>
          </a:p>
        </p:txBody>
      </p:sp>
      <p:sp>
        <p:nvSpPr>
          <p:cNvPr id="9" name="ZoneTexte 8"/>
          <p:cNvSpPr txBox="1"/>
          <p:nvPr/>
        </p:nvSpPr>
        <p:spPr>
          <a:xfrm>
            <a:off x="279400" y="582491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my_seq.reverse_complement</a:t>
            </a:r>
            <a:r>
              <a:rPr lang="fr-FR" sz="1200" dirty="0"/>
              <a:t>()</a:t>
            </a:r>
            <a:endParaRPr lang="mr-IN" sz="1200" dirty="0"/>
          </a:p>
        </p:txBody>
      </p:sp>
      <p:sp>
        <p:nvSpPr>
          <p:cNvPr id="11" name="ZoneTexte 10"/>
          <p:cNvSpPr txBox="1"/>
          <p:nvPr/>
        </p:nvSpPr>
        <p:spPr>
          <a:xfrm>
            <a:off x="279400" y="55676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CE4215"/>
                </a:solidFill>
              </a:rPr>
              <a:t>Seq</a:t>
            </a:r>
            <a:r>
              <a:rPr lang="fr-FR" sz="1200" dirty="0">
                <a:solidFill>
                  <a:srgbClr val="CE4215"/>
                </a:solidFill>
              </a:rPr>
              <a:t>(</a:t>
            </a:r>
            <a:r>
              <a:rPr lang="mr-IN" sz="1200" dirty="0">
                <a:solidFill>
                  <a:srgbClr val="CE4215"/>
                </a:solidFill>
              </a:rPr>
              <a:t>TCATGTGACCA', Alphabe</a:t>
            </a:r>
            <a:r>
              <a:rPr lang="fr-FR" sz="1200" dirty="0" err="1">
                <a:solidFill>
                  <a:srgbClr val="CE4215"/>
                </a:solidFill>
              </a:rPr>
              <a:t>t</a:t>
            </a:r>
            <a:r>
              <a:rPr lang="fr-FR" sz="1200" dirty="0">
                <a:solidFill>
                  <a:srgbClr val="CE4215"/>
                </a:solidFill>
              </a:rPr>
              <a:t>())</a:t>
            </a:r>
          </a:p>
        </p:txBody>
      </p:sp>
      <p:sp>
        <p:nvSpPr>
          <p:cNvPr id="12" name="ZoneTexte 11"/>
          <p:cNvSpPr txBox="1"/>
          <p:nvPr/>
        </p:nvSpPr>
        <p:spPr>
          <a:xfrm>
            <a:off x="279400" y="529386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my_seq.complement</a:t>
            </a:r>
            <a:r>
              <a:rPr lang="fr-FR" sz="1200" dirty="0"/>
              <a:t>()</a:t>
            </a:r>
            <a:endParaRPr lang="mr-IN" sz="1200" dirty="0"/>
          </a:p>
        </p:txBody>
      </p:sp>
      <p:sp>
        <p:nvSpPr>
          <p:cNvPr id="13" name="ZoneTexte 12"/>
          <p:cNvSpPr txBox="1"/>
          <p:nvPr/>
        </p:nvSpPr>
        <p:spPr>
          <a:xfrm>
            <a:off x="279400" y="504279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CE4215"/>
                </a:solidFill>
              </a:rPr>
              <a:t>Alphabet</a:t>
            </a:r>
            <a:r>
              <a:rPr lang="fr-FR" sz="1200" dirty="0">
                <a:solidFill>
                  <a:srgbClr val="CE4215"/>
                </a:solidFill>
              </a:rPr>
              <a:t>()</a:t>
            </a:r>
          </a:p>
        </p:txBody>
      </p:sp>
      <p:sp>
        <p:nvSpPr>
          <p:cNvPr id="14" name="ZoneTexte 13"/>
          <p:cNvSpPr txBox="1"/>
          <p:nvPr/>
        </p:nvSpPr>
        <p:spPr>
          <a:xfrm>
            <a:off x="279400" y="480305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my_seq.alphabet</a:t>
            </a:r>
          </a:p>
        </p:txBody>
      </p:sp>
      <p:sp>
        <p:nvSpPr>
          <p:cNvPr id="15" name="ZoneTexte 14"/>
          <p:cNvSpPr txBox="1"/>
          <p:nvPr/>
        </p:nvSpPr>
        <p:spPr>
          <a:xfrm>
            <a:off x="279400" y="433344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CE4215"/>
                </a:solidFill>
              </a:rPr>
              <a:t>AGTACACTGGT</a:t>
            </a:r>
            <a:endParaRPr lang="mr-IN" sz="1200" dirty="0"/>
          </a:p>
        </p:txBody>
      </p:sp>
      <p:sp>
        <p:nvSpPr>
          <p:cNvPr id="16" name="ZoneTexte 15"/>
          <p:cNvSpPr txBox="1"/>
          <p:nvPr/>
        </p:nvSpPr>
        <p:spPr>
          <a:xfrm>
            <a:off x="279400" y="406466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a:t>
            </a:r>
            <a:r>
              <a:rPr lang="mr-IN" sz="1200" dirty="0"/>
              <a:t> print</a:t>
            </a:r>
            <a:r>
              <a:rPr lang="fr-FR" sz="1200" dirty="0"/>
              <a:t>(</a:t>
            </a:r>
            <a:r>
              <a:rPr lang="mr-IN" sz="1200" dirty="0"/>
              <a:t>my_seq</a:t>
            </a:r>
            <a:r>
              <a:rPr lang="fr-FR" sz="1200" dirty="0"/>
              <a:t>)</a:t>
            </a:r>
            <a:endParaRPr lang="mr-IN" sz="1200" dirty="0"/>
          </a:p>
        </p:txBody>
      </p:sp>
      <p:sp>
        <p:nvSpPr>
          <p:cNvPr id="17" name="ZoneTexte 16"/>
          <p:cNvSpPr txBox="1"/>
          <p:nvPr/>
        </p:nvSpPr>
        <p:spPr>
          <a:xfrm>
            <a:off x="279400" y="378917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chemeClr val="accent6">
                    <a:lumMod val="75000"/>
                  </a:schemeClr>
                </a:solidFill>
              </a:rPr>
              <a:t>Seq</a:t>
            </a:r>
            <a:r>
              <a:rPr lang="fr-FR" sz="1200" dirty="0">
                <a:solidFill>
                  <a:schemeClr val="accent6">
                    <a:lumMod val="75000"/>
                  </a:schemeClr>
                </a:solidFill>
              </a:rPr>
              <a:t>(</a:t>
            </a:r>
            <a:r>
              <a:rPr lang="mr-IN" sz="1200" dirty="0">
                <a:solidFill>
                  <a:schemeClr val="accent6">
                    <a:lumMod val="75000"/>
                  </a:schemeClr>
                </a:solidFill>
              </a:rPr>
              <a:t>AGTACACTGGT', Alphabet</a:t>
            </a:r>
            <a:r>
              <a:rPr lang="fr-FR" sz="1200" dirty="0">
                <a:solidFill>
                  <a:schemeClr val="accent6">
                    <a:lumMod val="75000"/>
                  </a:schemeClr>
                </a:solidFill>
              </a:rPr>
              <a:t>())</a:t>
            </a:r>
            <a:endParaRPr lang="mr-IN" sz="1200" dirty="0"/>
          </a:p>
        </p:txBody>
      </p:sp>
    </p:spTree>
    <p:extLst>
      <p:ext uri="{BB962C8B-B14F-4D97-AF65-F5344CB8AC3E}">
        <p14:creationId xmlns:p14="http://schemas.microsoft.com/office/powerpoint/2010/main" val="344250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Sequences</a:t>
            </a:r>
            <a:r>
              <a:rPr lang="fr-FR" dirty="0"/>
              <a:t> et Alphabet: IUPAC Alphabet for </a:t>
            </a:r>
            <a:r>
              <a:rPr lang="en-US" dirty="0"/>
              <a:t>DNA, RNA and proteins</a:t>
            </a:r>
            <a:endParaRPr lang="fr-FR" dirty="0"/>
          </a:p>
        </p:txBody>
      </p:sp>
      <p:sp>
        <p:nvSpPr>
          <p:cNvPr id="3" name="Espace réservé du contenu 2"/>
          <p:cNvSpPr>
            <a:spLocks noGrp="1"/>
          </p:cNvSpPr>
          <p:nvPr>
            <p:ph idx="1"/>
          </p:nvPr>
        </p:nvSpPr>
        <p:spPr/>
        <p:txBody>
          <a:bodyPr/>
          <a:lstStyle/>
          <a:p>
            <a:r>
              <a:rPr lang="en-US" dirty="0"/>
              <a:t>Available alphabets for </a:t>
            </a:r>
            <a:r>
              <a:rPr lang="en-US" dirty="0" err="1"/>
              <a:t>Biopython</a:t>
            </a:r>
            <a:r>
              <a:rPr lang="en-US" dirty="0"/>
              <a:t> are defined in the </a:t>
            </a:r>
            <a:r>
              <a:rPr lang="en-US" dirty="0" err="1"/>
              <a:t>Bio.Alphabet</a:t>
            </a:r>
            <a:r>
              <a:rPr lang="en-US" dirty="0"/>
              <a:t> module.</a:t>
            </a:r>
          </a:p>
          <a:p>
            <a:r>
              <a:rPr lang="en-US" dirty="0"/>
              <a:t>IUPAC (</a:t>
            </a:r>
            <a:r>
              <a:rPr lang="en-US" dirty="0">
                <a:hlinkClick r:id="rId2"/>
              </a:rPr>
              <a:t>http://www.chem.qmw.ac.uk/iupac/</a:t>
            </a:r>
            <a:r>
              <a:rPr lang="en-US" dirty="0"/>
              <a:t>): </a:t>
            </a:r>
            <a:r>
              <a:rPr lang="pt-BR" dirty="0" err="1"/>
              <a:t>Bio.Alphabet.IUPAC</a:t>
            </a:r>
            <a:endParaRPr lang="pt-BR" dirty="0"/>
          </a:p>
          <a:p>
            <a:pPr lvl="1"/>
            <a:r>
              <a:rPr lang="en-US" sz="1600" dirty="0"/>
              <a:t>Basic </a:t>
            </a:r>
            <a:r>
              <a:rPr lang="en-US" sz="1600" dirty="0" err="1"/>
              <a:t>IUPACProtein</a:t>
            </a:r>
            <a:r>
              <a:rPr lang="en-US" sz="1600" dirty="0"/>
              <a:t> class</a:t>
            </a:r>
          </a:p>
          <a:p>
            <a:pPr lvl="1"/>
            <a:r>
              <a:rPr lang="en-US" sz="1600" dirty="0"/>
              <a:t>Additional </a:t>
            </a:r>
            <a:r>
              <a:rPr lang="en-US" sz="1600" dirty="0" err="1"/>
              <a:t>ExtendedIUPACProtein</a:t>
            </a:r>
            <a:r>
              <a:rPr lang="en-US" sz="1600" dirty="0"/>
              <a:t> class with </a:t>
            </a:r>
            <a:r>
              <a:rPr lang="fr-FR" sz="1600" dirty="0"/>
              <a:t>A</a:t>
            </a:r>
            <a:r>
              <a:rPr lang="en-US" sz="1600" dirty="0" err="1"/>
              <a:t>dditional</a:t>
            </a:r>
            <a:r>
              <a:rPr lang="en-US" sz="1600" dirty="0"/>
              <a:t> elements:</a:t>
            </a:r>
          </a:p>
          <a:p>
            <a:pPr lvl="2"/>
            <a:r>
              <a:rPr lang="en-US" sz="1400" dirty="0"/>
              <a:t>"U" (or "Sec" for </a:t>
            </a:r>
            <a:r>
              <a:rPr lang="en-US" sz="1400" dirty="0" err="1"/>
              <a:t>selenocysteine</a:t>
            </a:r>
            <a:r>
              <a:rPr lang="en-US" sz="1400" dirty="0"/>
              <a:t>) </a:t>
            </a:r>
          </a:p>
          <a:p>
            <a:pPr lvl="2"/>
            <a:r>
              <a:rPr lang="en-US" sz="1400" dirty="0"/>
              <a:t>"O" (or "</a:t>
            </a:r>
            <a:r>
              <a:rPr lang="en-US" sz="1400" dirty="0" err="1"/>
              <a:t>Pyl</a:t>
            </a:r>
            <a:r>
              <a:rPr lang="en-US" sz="1400" dirty="0"/>
              <a:t>" for </a:t>
            </a:r>
            <a:r>
              <a:rPr lang="en-US" sz="1400" dirty="0" err="1"/>
              <a:t>pyrrolysine</a:t>
            </a:r>
            <a:r>
              <a:rPr lang="en-US" sz="1400" dirty="0"/>
              <a:t>)</a:t>
            </a:r>
          </a:p>
          <a:p>
            <a:pPr lvl="1"/>
            <a:r>
              <a:rPr lang="en-US" sz="1600" dirty="0"/>
              <a:t>Plus the ambiguous symbols:</a:t>
            </a:r>
          </a:p>
          <a:p>
            <a:pPr lvl="2"/>
            <a:r>
              <a:rPr lang="en-US" sz="1400" dirty="0"/>
              <a:t>"B" (or "</a:t>
            </a:r>
            <a:r>
              <a:rPr lang="en-US" sz="1400" dirty="0" err="1"/>
              <a:t>Asx</a:t>
            </a:r>
            <a:r>
              <a:rPr lang="en-US" sz="1400" dirty="0"/>
              <a:t>" for asparagine or aspartic acid)</a:t>
            </a:r>
          </a:p>
          <a:p>
            <a:pPr lvl="2"/>
            <a:r>
              <a:rPr lang="en-US" sz="1400" dirty="0"/>
              <a:t>"Z" (or "</a:t>
            </a:r>
            <a:r>
              <a:rPr lang="en-US" sz="1400" dirty="0" err="1"/>
              <a:t>Glx</a:t>
            </a:r>
            <a:r>
              <a:rPr lang="en-US" sz="1400" dirty="0"/>
              <a:t>" for glutamine or glutamic acid)</a:t>
            </a:r>
          </a:p>
          <a:p>
            <a:pPr lvl="2"/>
            <a:r>
              <a:rPr lang="en-US" sz="1400" dirty="0"/>
              <a:t>"J" (or "</a:t>
            </a:r>
            <a:r>
              <a:rPr lang="en-US" sz="1400" dirty="0" err="1"/>
              <a:t>Xle</a:t>
            </a:r>
            <a:r>
              <a:rPr lang="en-US" sz="1400" dirty="0"/>
              <a:t>” for </a:t>
            </a:r>
            <a:r>
              <a:rPr lang="en-US" sz="1400" dirty="0" err="1"/>
              <a:t>leucine</a:t>
            </a:r>
            <a:r>
              <a:rPr lang="en-US" sz="1400" dirty="0"/>
              <a:t> isoleucine) </a:t>
            </a:r>
          </a:p>
          <a:p>
            <a:pPr lvl="2"/>
            <a:r>
              <a:rPr lang="en-US" sz="1400" dirty="0"/>
              <a:t>"X" (or "Xxx" for an unknown amino acid).</a:t>
            </a:r>
          </a:p>
          <a:p>
            <a:pPr lvl="1"/>
            <a:r>
              <a:rPr lang="it-IT" sz="1600" dirty="0" err="1"/>
              <a:t>IUPACUnambiguousDNA</a:t>
            </a:r>
            <a:r>
              <a:rPr lang="it-IT" sz="1600" dirty="0"/>
              <a:t>,</a:t>
            </a:r>
            <a:r>
              <a:rPr lang="en-US" sz="1600" dirty="0"/>
              <a:t> which provides for just the basic letters</a:t>
            </a:r>
            <a:endParaRPr lang="it-IT" sz="1600" dirty="0"/>
          </a:p>
          <a:p>
            <a:pPr lvl="1"/>
            <a:r>
              <a:rPr lang="it-IT" sz="1600" dirty="0" err="1"/>
              <a:t>IUPACAmbiguousDNA</a:t>
            </a:r>
            <a:r>
              <a:rPr lang="it-IT" sz="1600" dirty="0"/>
              <a:t>, </a:t>
            </a:r>
            <a:r>
              <a:rPr lang="en-US" sz="1600" dirty="0"/>
              <a:t>which provides for ambiguity letters for every possible situation</a:t>
            </a:r>
            <a:endParaRPr lang="it-IT" sz="1600" dirty="0"/>
          </a:p>
          <a:p>
            <a:pPr lvl="1"/>
            <a:r>
              <a:rPr lang="en-US" sz="1600" dirty="0" err="1"/>
              <a:t>ExtendedIUPACDNA</a:t>
            </a:r>
            <a:r>
              <a:rPr lang="en-US" sz="1600" dirty="0"/>
              <a:t>, which allows letters for </a:t>
            </a:r>
            <a:r>
              <a:rPr lang="en-US" sz="1600" dirty="0" err="1"/>
              <a:t>modifiedbase</a:t>
            </a:r>
            <a:endParaRPr lang="en-US" sz="1600" dirty="0"/>
          </a:p>
          <a:p>
            <a:pPr lvl="1"/>
            <a:endParaRPr lang="it-IT" sz="1600" dirty="0"/>
          </a:p>
          <a:p>
            <a:pPr lvl="1"/>
            <a:endParaRPr lang="it-IT" sz="1600" dirty="0"/>
          </a:p>
          <a:p>
            <a:pPr lvl="1"/>
            <a:endParaRPr lang="en-US" dirty="0"/>
          </a:p>
          <a:p>
            <a:pPr lvl="1"/>
            <a:endParaRPr lang="fr-FR" dirty="0"/>
          </a:p>
        </p:txBody>
      </p:sp>
      <p:sp>
        <p:nvSpPr>
          <p:cNvPr id="4" name="Espace réservé de la date 3"/>
          <p:cNvSpPr>
            <a:spLocks noGrp="1"/>
          </p:cNvSpPr>
          <p:nvPr>
            <p:ph type="dt" sz="half" idx="10"/>
          </p:nvPr>
        </p:nvSpPr>
        <p:spPr/>
        <p:txBody>
          <a:bodyPr/>
          <a:lstStyle/>
          <a:p>
            <a:fld id="{67C2DE1B-3D66-5E48-B45C-4460F9197AEE}"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Tree>
    <p:extLst>
      <p:ext uri="{BB962C8B-B14F-4D97-AF65-F5344CB8AC3E}">
        <p14:creationId xmlns:p14="http://schemas.microsoft.com/office/powerpoint/2010/main" val="2840687392"/>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28331</TotalTime>
  <Words>8971</Words>
  <Application>Microsoft Macintosh PowerPoint</Application>
  <PresentationFormat>Affichage à l'écran (4:3)</PresentationFormat>
  <Paragraphs>1086</Paragraphs>
  <Slides>76</Slides>
  <Notes>25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76</vt:i4>
      </vt:variant>
    </vt:vector>
  </HeadingPairs>
  <TitlesOfParts>
    <vt:vector size="84" baseType="lpstr">
      <vt:lpstr>(Corps)</vt:lpstr>
      <vt:lpstr>Arial</vt:lpstr>
      <vt:lpstr>Brix Slab Bold</vt:lpstr>
      <vt:lpstr>Calibri</vt:lpstr>
      <vt:lpstr>Lucida Grande</vt:lpstr>
      <vt:lpstr>Mangal</vt:lpstr>
      <vt:lpstr>Wingdings</vt:lpstr>
      <vt:lpstr>Thème Office</vt:lpstr>
      <vt:lpstr>Présentation PowerPoint</vt:lpstr>
      <vt:lpstr>  Formation CNRS 8 Novembre 2018 Python pour la biologie  </vt:lpstr>
      <vt:lpstr>Qu’est ce que Biopython ?</vt:lpstr>
      <vt:lpstr>Les fonctionnalités Biopython (1)</vt:lpstr>
      <vt:lpstr>Les fonctionnalités Biopython (2)</vt:lpstr>
      <vt:lpstr>Les fonctionnalités Biopython (3)</vt:lpstr>
      <vt:lpstr>The Lady Slipper Orchids case </vt:lpstr>
      <vt:lpstr>Working with sequence: The Seq Object</vt:lpstr>
      <vt:lpstr>Sequences et Alphabet: IUPAC Alphabet for DNA, RNA and proteins</vt:lpstr>
      <vt:lpstr>Sequences et Alphabet (2)</vt:lpstr>
      <vt:lpstr>Sequences act like strings (1)</vt:lpstr>
      <vt:lpstr>Sequences act like strings (2)</vt:lpstr>
      <vt:lpstr>Sequences act like strings (3)</vt:lpstr>
      <vt:lpstr>Slicing a sequence</vt:lpstr>
      <vt:lpstr>Turning Seq objects into strings</vt:lpstr>
      <vt:lpstr>Concatenating or adding sequences</vt:lpstr>
      <vt:lpstr>Concatenating or adding sequences (2)</vt:lpstr>
      <vt:lpstr>Changing case</vt:lpstr>
      <vt:lpstr>Nucleotide sequences and (reverse) complements</vt:lpstr>
      <vt:lpstr>Transcription</vt:lpstr>
      <vt:lpstr>Transcription (2)</vt:lpstr>
      <vt:lpstr>Transcription (3) (added in Biopython 1.49)</vt:lpstr>
      <vt:lpstr>Translation</vt:lpstr>
      <vt:lpstr>Translation (2)</vt:lpstr>
      <vt:lpstr>Translation (3)</vt:lpstr>
      <vt:lpstr>Translation Tables</vt:lpstr>
      <vt:lpstr>Translation Tables (2)</vt:lpstr>
      <vt:lpstr>Comparing Seq objects</vt:lpstr>
      <vt:lpstr>Présentation PowerPoint</vt:lpstr>
      <vt:lpstr>MutableSeq objects</vt:lpstr>
      <vt:lpstr>Présentation PowerPoint</vt:lpstr>
      <vt:lpstr>UnknowSeq objects</vt:lpstr>
      <vt:lpstr>Présentation PowerPoint</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Présentation PowerPoint</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in</vt:lpstr>
      <vt:lpstr>SeqFeature objects</vt:lpstr>
      <vt:lpstr>Présentation PowerPoint</vt:lpstr>
      <vt:lpstr>Présentation PowerPoint</vt:lpstr>
      <vt:lpstr>Présentation PowerPoint</vt:lpstr>
      <vt:lpstr>Comparison</vt:lpstr>
      <vt:lpstr>References</vt:lpstr>
      <vt:lpstr>The format method</vt:lpstr>
      <vt:lpstr>Présentation PowerPoint</vt:lpstr>
      <vt:lpstr>Parsing sequences file formats : L’objet SeqRecord</vt:lpstr>
      <vt:lpstr>Simple FASTA parsing example</vt:lpstr>
      <vt:lpstr>Simple genbank parsing example</vt:lpstr>
      <vt:lpstr>Iterating over the records in a sequence file</vt:lpstr>
      <vt:lpstr>Getting a list of the records in a sequence file</vt:lpstr>
      <vt:lpstr>Extracting data</vt:lpstr>
      <vt:lpstr>Présentation PowerPoint</vt:lpstr>
      <vt:lpstr>Présentation PowerPoint</vt:lpstr>
      <vt:lpstr>Parsing sequences from compressed files</vt:lpstr>
      <vt:lpstr>Parsing sequences from the net</vt:lpstr>
      <vt:lpstr> Parsing SwissProt sequences from the net</vt:lpstr>
      <vt:lpstr>Présentation PowerPoint</vt:lpstr>
      <vt:lpstr>Présentation PowerPoint</vt:lpstr>
      <vt:lpstr>Présentation PowerPoint</vt:lpstr>
      <vt:lpstr>Présentation PowerPoint</vt:lpstr>
      <vt:lpstr>Présentation PowerPoint</vt:lpstr>
      <vt:lpstr>Présentation PowerPoint</vt:lpstr>
    </vt:vector>
  </TitlesOfParts>
  <Company>UBx1</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Microsoft Office User</cp:lastModifiedBy>
  <cp:revision>295</cp:revision>
  <dcterms:created xsi:type="dcterms:W3CDTF">2013-12-13T12:27:54Z</dcterms:created>
  <dcterms:modified xsi:type="dcterms:W3CDTF">2018-11-08T13:53:46Z</dcterms:modified>
</cp:coreProperties>
</file>