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80" r:id="rId12"/>
    <p:sldId id="281" r:id="rId13"/>
    <p:sldId id="298" r:id="rId14"/>
    <p:sldId id="285" r:id="rId15"/>
    <p:sldId id="299" r:id="rId16"/>
    <p:sldId id="286" r:id="rId17"/>
    <p:sldId id="300" r:id="rId18"/>
    <p:sldId id="301" r:id="rId19"/>
    <p:sldId id="302" r:id="rId20"/>
    <p:sldId id="287" r:id="rId21"/>
    <p:sldId id="289" r:id="rId22"/>
    <p:sldId id="303" r:id="rId23"/>
    <p:sldId id="305" r:id="rId24"/>
    <p:sldId id="306" r:id="rId25"/>
    <p:sldId id="290" r:id="rId26"/>
    <p:sldId id="291" r:id="rId27"/>
    <p:sldId id="292" r:id="rId28"/>
    <p:sldId id="307" r:id="rId29"/>
    <p:sldId id="295" r:id="rId30"/>
    <p:sldId id="308" r:id="rId31"/>
    <p:sldId id="309" r:id="rId32"/>
    <p:sldId id="296" r:id="rId3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EDBB1433-DB27-184B-9163-3A925A392F73}">
          <p14:sldIdLst>
            <p14:sldId id="257"/>
            <p14:sldId id="256"/>
          </p14:sldIdLst>
        </p14:section>
        <p14:section name="Introduction" id="{15F6964E-BC74-1A41-81A9-9A9860F1C35D}">
          <p14:sldIdLst>
            <p14:sldId id="258"/>
          </p14:sldIdLst>
        </p14:section>
        <p14:section name="Parsing or Reading Sequence Alignments" id="{C7F3DB15-6AF6-1446-9310-D6BC5C7CF63D}">
          <p14:sldIdLst>
            <p14:sldId id="259"/>
          </p14:sldIdLst>
        </p14:section>
        <p14:section name="Single Alignments" id="{A735E577-27C3-C840-BEC0-52F77098FCEF}">
          <p14:sldIdLst>
            <p14:sldId id="260"/>
            <p14:sldId id="261"/>
            <p14:sldId id="262"/>
            <p14:sldId id="263"/>
          </p14:sldIdLst>
        </p14:section>
        <p14:section name="TP - Multiple alignments" id="{27D705DC-007E-3946-98D5-A38E8A1F13F7}">
          <p14:sldIdLst>
            <p14:sldId id="264"/>
            <p14:sldId id="279"/>
            <p14:sldId id="280"/>
          </p14:sldIdLst>
        </p14:section>
        <p14:section name="Ambiguous Alignments" id="{BB669416-414E-674E-8395-EB0E44DA3047}">
          <p14:sldIdLst>
            <p14:sldId id="281"/>
            <p14:sldId id="298"/>
          </p14:sldIdLst>
        </p14:section>
        <p14:section name="Writing Alignments" id="{8D578974-BBE1-7242-84E3-98884932B517}">
          <p14:sldIdLst>
            <p14:sldId id="285"/>
            <p14:sldId id="299"/>
          </p14:sldIdLst>
        </p14:section>
        <p14:section name="Converting between sequence alignment le formats" id="{91D67793-ACDC-EB47-9325-01AB4CF3B528}">
          <p14:sldIdLst>
            <p14:sldId id="286"/>
            <p14:sldId id="300"/>
            <p14:sldId id="301"/>
            <p14:sldId id="302"/>
          </p14:sldIdLst>
        </p14:section>
        <p14:section name=" Getting your alignment objects as formatted strings" id="{CF6EDAE1-E113-6C49-A742-DD1B70EF1AC2}">
          <p14:sldIdLst>
            <p14:sldId id="287"/>
          </p14:sldIdLst>
        </p14:section>
        <p14:section name="Manipulating Alignments" id="{132A3556-363E-144F-A80B-00F4A92C1F65}">
          <p14:sldIdLst/>
        </p14:section>
        <p14:section name="Slicing alignments" id="{C7ED4070-4441-EF47-A6ED-C9746AB039EE}">
          <p14:sldIdLst>
            <p14:sldId id="289"/>
            <p14:sldId id="303"/>
            <p14:sldId id="305"/>
            <p14:sldId id="306"/>
          </p14:sldIdLst>
        </p14:section>
        <p14:section name=" Alignments as arrays" id="{FCA4CA0F-8795-664E-87A5-32ACD4D93A25}">
          <p14:sldIdLst>
            <p14:sldId id="290"/>
          </p14:sldIdLst>
        </p14:section>
        <p14:section name="Alignment Tools" id="{4EB960C5-2E2D-4548-9D3E-F48AD7131C48}">
          <p14:sldIdLst>
            <p14:sldId id="291"/>
          </p14:sldIdLst>
        </p14:section>
        <p14:section name="ClustalW" id="{7816FCE7-6DD8-6D4E-835F-E40EAB51ADFA}">
          <p14:sldIdLst>
            <p14:sldId id="292"/>
            <p14:sldId id="307"/>
          </p14:sldIdLst>
        </p14:section>
        <p14:section name="EMBOSS needle and water" id="{29EE88AB-8034-694E-BFBD-58A4CC18C260}">
          <p14:sldIdLst>
            <p14:sldId id="295"/>
            <p14:sldId id="308"/>
            <p14:sldId id="309"/>
          </p14:sldIdLst>
        </p14:section>
        <p14:section name="Biopython's pairwise2" id="{36535940-C8B0-6040-9101-D6F24FA2464D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7" autoAdjust="0"/>
    <p:restoredTop sz="95406" autoAdjust="0"/>
  </p:normalViewPr>
  <p:slideViewPr>
    <p:cSldViewPr snapToGrid="0" snapToObjects="1">
      <p:cViewPr varScale="1">
        <p:scale>
          <a:sx n="125" d="100"/>
          <a:sy n="125" d="100"/>
        </p:scale>
        <p:origin x="14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Cpte élève:</a:t>
            </a:r>
            <a:r>
              <a:rPr lang="fr-FR" baseline="0" dirty="0"/>
              <a:t> </a:t>
            </a:r>
            <a:r>
              <a:rPr lang="fr-FR" baseline="0" dirty="0" err="1"/>
              <a:t>padawan</a:t>
            </a:r>
            <a:endParaRPr lang="fr-FR" dirty="0"/>
          </a:p>
          <a:p>
            <a:r>
              <a:rPr lang="fr-FR" dirty="0"/>
              <a:t>Mot de passe:</a:t>
            </a:r>
            <a:r>
              <a:rPr lang="fr-FR" baseline="0" dirty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Alignment length 19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ACTACGACTAGCTCAG--G - Alpha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ACTACCGCTAGCTCAGAAG - XXX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Alignment length 17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ACTACGACTAGCTCAGG - Alpha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ACTACGGCAAGCACAGG - YYY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Alignment length 21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--ACTACGAC--TAGCTCAGG - Alpha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GGACTACGACAATAGCTCAGG - ZZZ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33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pelesequod</a:t>
            </a: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</a:p>
          <a:p>
            <a:pPr>
              <a:buSzPct val="90000"/>
            </a:pPr>
            <a:r>
              <a:rPr lang="fr-FR" sz="2400" b="1" baseline="30000" dirty="0"/>
              <a:t>excerferum 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/>
              <a:t>excerferum nuscien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/>
              <a:t>ditione dic tem hiciliciist, con rem aut volest, sedi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opython.org/wiki/AlignIO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Multiple </a:t>
            </a:r>
            <a:r>
              <a:rPr lang="fr-FR" dirty="0" err="1"/>
              <a:t>alignments</a:t>
            </a:r>
            <a:r>
              <a:rPr lang="fr-FR" dirty="0"/>
              <a:t>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16348"/>
            <a:ext cx="8644466" cy="548812"/>
          </a:xfrm>
        </p:spPr>
        <p:txBody>
          <a:bodyPr/>
          <a:lstStyle/>
          <a:p>
            <a:r>
              <a:rPr lang="en-US" dirty="0"/>
              <a:t>If you wanted to read this in using </a:t>
            </a:r>
            <a:r>
              <a:rPr lang="en-US" dirty="0" err="1"/>
              <a:t>Bio.AlignIO</a:t>
            </a:r>
            <a:r>
              <a:rPr lang="en-US" dirty="0"/>
              <a:t> you could use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499188"/>
            <a:ext cx="8644466" cy="938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alignments = </a:t>
            </a:r>
            <a:r>
              <a:rPr lang="en-US" sz="1100" dirty="0" err="1"/>
              <a:t>AlignIO.parse</a:t>
            </a:r>
            <a:r>
              <a:rPr lang="en-US" sz="1100" dirty="0"/>
              <a:t>("</a:t>
            </a:r>
            <a:r>
              <a:rPr lang="en-US" sz="1100" dirty="0" err="1"/>
              <a:t>resampled.phy</a:t>
            </a:r>
            <a:r>
              <a:rPr lang="en-US" sz="1100" dirty="0"/>
              <a:t>", "</a:t>
            </a:r>
            <a:r>
              <a:rPr lang="en-US" sz="1100" dirty="0" err="1"/>
              <a:t>phylip</a:t>
            </a:r>
            <a:r>
              <a:rPr lang="en-US" sz="1100" dirty="0"/>
              <a:t>")</a:t>
            </a:r>
          </a:p>
          <a:p>
            <a:r>
              <a:rPr lang="en-US" sz="1100" dirty="0"/>
              <a:t>for alignment in alignments:</a:t>
            </a:r>
          </a:p>
          <a:p>
            <a:r>
              <a:rPr lang="en-US" sz="1100" dirty="0"/>
              <a:t>print(alignment)</a:t>
            </a:r>
          </a:p>
          <a:p>
            <a:r>
              <a:rPr lang="en-US" sz="1100" dirty="0"/>
              <a:t>print("")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982213"/>
            <a:ext cx="8644466" cy="3308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 err="1"/>
              <a:t>SingleLetterAlphabet</a:t>
            </a:r>
            <a:r>
              <a:rPr lang="en-US" sz="1100" dirty="0"/>
              <a:t>() alignment with 5 rows and 6 columns</a:t>
            </a:r>
          </a:p>
          <a:p>
            <a:r>
              <a:rPr lang="en-US" sz="1100" dirty="0"/>
              <a:t>AAACCA Alpha</a:t>
            </a:r>
          </a:p>
          <a:p>
            <a:r>
              <a:rPr lang="en-US" sz="1100" dirty="0"/>
              <a:t>AAACCC Beta</a:t>
            </a:r>
          </a:p>
          <a:p>
            <a:r>
              <a:rPr lang="en-US" sz="1100" dirty="0"/>
              <a:t>ACCCCA Gamma</a:t>
            </a:r>
          </a:p>
          <a:p>
            <a:r>
              <a:rPr lang="en-US" sz="1100" dirty="0"/>
              <a:t>CCCAAC Delta</a:t>
            </a:r>
          </a:p>
          <a:p>
            <a:r>
              <a:rPr lang="en-US" sz="1100" dirty="0"/>
              <a:t>CCCAAA Epsilon</a:t>
            </a:r>
          </a:p>
          <a:p>
            <a:r>
              <a:rPr lang="en-US" sz="1100" dirty="0" err="1"/>
              <a:t>SingleLetterAlphabet</a:t>
            </a:r>
            <a:r>
              <a:rPr lang="en-US" sz="1100" dirty="0"/>
              <a:t>() alignment with 5 rows and 6 columns</a:t>
            </a:r>
          </a:p>
          <a:p>
            <a:r>
              <a:rPr lang="en-US" sz="1100" dirty="0"/>
              <a:t>AAACAA Alpha</a:t>
            </a:r>
          </a:p>
          <a:p>
            <a:r>
              <a:rPr lang="en-US" sz="1100" dirty="0"/>
              <a:t>AAACCC Beta</a:t>
            </a:r>
          </a:p>
          <a:p>
            <a:r>
              <a:rPr lang="en-US" sz="1100" dirty="0"/>
              <a:t>ACCCAA Gamma</a:t>
            </a:r>
          </a:p>
          <a:p>
            <a:r>
              <a:rPr lang="en-US" sz="1100" dirty="0"/>
              <a:t>CCCACC Delta</a:t>
            </a:r>
          </a:p>
          <a:p>
            <a:r>
              <a:rPr lang="en-US" sz="1100" dirty="0"/>
              <a:t>CCCAAA Epsilon</a:t>
            </a:r>
          </a:p>
          <a:p>
            <a:r>
              <a:rPr lang="en-US" sz="1100" dirty="0"/>
              <a:t>...</a:t>
            </a:r>
          </a:p>
          <a:p>
            <a:r>
              <a:rPr lang="en-US" sz="1100" dirty="0" err="1"/>
              <a:t>SingleLetterAlphabet</a:t>
            </a:r>
            <a:r>
              <a:rPr lang="en-US" sz="1100" dirty="0"/>
              <a:t>() alignment with 5 rows and 6 columns</a:t>
            </a:r>
          </a:p>
          <a:p>
            <a:r>
              <a:rPr lang="en-US" sz="1100" dirty="0"/>
              <a:t>AAAACC Alpha</a:t>
            </a:r>
          </a:p>
          <a:p>
            <a:r>
              <a:rPr lang="en-US" sz="1100" dirty="0"/>
              <a:t>ACCCCC Beta</a:t>
            </a:r>
          </a:p>
          <a:p>
            <a:r>
              <a:rPr lang="en-US" sz="1100" dirty="0"/>
              <a:t>AAAACC Gamma</a:t>
            </a:r>
          </a:p>
          <a:p>
            <a:r>
              <a:rPr lang="en-US" sz="1100" dirty="0"/>
              <a:t>CCCCAA Delta</a:t>
            </a:r>
          </a:p>
          <a:p>
            <a:r>
              <a:rPr lang="en-US" sz="1100" dirty="0"/>
              <a:t>CAAACC Epsilon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2437907"/>
            <a:ext cx="8644466" cy="498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abbreviated for display: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043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Multiple </a:t>
            </a:r>
            <a:r>
              <a:rPr lang="fr-FR" dirty="0" err="1"/>
              <a:t>alignments</a:t>
            </a:r>
            <a:r>
              <a:rPr lang="fr-FR" dirty="0"/>
              <a:t>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87580"/>
          </a:xfrm>
        </p:spPr>
        <p:txBody>
          <a:bodyPr/>
          <a:lstStyle/>
          <a:p>
            <a:r>
              <a:rPr lang="en-US" dirty="0"/>
              <a:t>As with the function </a:t>
            </a:r>
            <a:r>
              <a:rPr lang="en-US" dirty="0" err="1"/>
              <a:t>Bio.SeqIO.parse</a:t>
            </a:r>
            <a:r>
              <a:rPr lang="en-US" dirty="0"/>
              <a:t>() , using </a:t>
            </a:r>
            <a:r>
              <a:rPr lang="en-US" dirty="0" err="1"/>
              <a:t>Bio.AlignIO.parse</a:t>
            </a:r>
            <a:r>
              <a:rPr lang="en-US" dirty="0"/>
              <a:t>() returns an iterator.</a:t>
            </a:r>
          </a:p>
          <a:p>
            <a:r>
              <a:rPr lang="en-US" dirty="0"/>
              <a:t>to keep all the alignments in memory at once</a:t>
            </a:r>
          </a:p>
          <a:p>
            <a:r>
              <a:rPr lang="fr-FR" dirty="0" err="1"/>
              <a:t>T</a:t>
            </a:r>
            <a:r>
              <a:rPr lang="en-US" dirty="0"/>
              <a:t>urn the iterator into a list</a:t>
            </a:r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721659"/>
            <a:ext cx="8644466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alignments = list(</a:t>
            </a:r>
            <a:r>
              <a:rPr lang="en-US" sz="1100" dirty="0" err="1"/>
              <a:t>AlignIO.parse</a:t>
            </a:r>
            <a:r>
              <a:rPr lang="en-US" sz="1100" dirty="0"/>
              <a:t>("</a:t>
            </a:r>
            <a:r>
              <a:rPr lang="en-US" sz="1100" dirty="0" err="1"/>
              <a:t>resampled.phy</a:t>
            </a:r>
            <a:r>
              <a:rPr lang="en-US" sz="1100" dirty="0"/>
              <a:t>", "</a:t>
            </a:r>
            <a:r>
              <a:rPr lang="en-US" sz="1100" dirty="0" err="1"/>
              <a:t>phylip</a:t>
            </a:r>
            <a:r>
              <a:rPr lang="en-US" sz="1100" dirty="0"/>
              <a:t>"))</a:t>
            </a:r>
          </a:p>
          <a:p>
            <a:r>
              <a:rPr lang="en-US" sz="1100" dirty="0" err="1"/>
              <a:t>last_align</a:t>
            </a:r>
            <a:r>
              <a:rPr lang="en-US" sz="1100" dirty="0"/>
              <a:t> = alignments[-1]</a:t>
            </a:r>
          </a:p>
          <a:p>
            <a:r>
              <a:rPr lang="en-US" sz="1100" dirty="0" err="1"/>
              <a:t>first_align</a:t>
            </a:r>
            <a:r>
              <a:rPr lang="en-US" sz="1100" dirty="0"/>
              <a:t> = alignments[0]</a:t>
            </a:r>
          </a:p>
        </p:txBody>
      </p:sp>
    </p:spTree>
    <p:extLst>
      <p:ext uri="{BB962C8B-B14F-4D97-AF65-F5344CB8AC3E}">
        <p14:creationId xmlns:p14="http://schemas.microsoft.com/office/powerpoint/2010/main" val="341043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Ambiguous</a:t>
            </a:r>
            <a:r>
              <a:rPr lang="fr-FR" dirty="0"/>
              <a:t> </a:t>
            </a:r>
            <a:r>
              <a:rPr lang="fr-FR" dirty="0" err="1"/>
              <a:t>alignments</a:t>
            </a:r>
            <a:r>
              <a:rPr lang="fr-FR" dirty="0"/>
              <a:t> (&amp;)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63974"/>
            <a:ext cx="8644466" cy="487580"/>
          </a:xfrm>
        </p:spPr>
        <p:txBody>
          <a:bodyPr/>
          <a:lstStyle/>
          <a:p>
            <a:r>
              <a:rPr lang="en-US" dirty="0"/>
              <a:t>Many alignment file formats can explicitly store more than one alignment,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23714"/>
            <a:ext cx="8644466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&gt;Alpha</a:t>
            </a:r>
          </a:p>
          <a:p>
            <a:r>
              <a:rPr lang="en-US" sz="1100" dirty="0"/>
              <a:t>ACTACGACTAGCTCAG--G</a:t>
            </a:r>
          </a:p>
          <a:p>
            <a:r>
              <a:rPr lang="en-US" sz="1100" dirty="0"/>
              <a:t>&gt;Beta</a:t>
            </a:r>
          </a:p>
          <a:p>
            <a:r>
              <a:rPr lang="en-US" sz="1100" dirty="0"/>
              <a:t>ACTACCGCTAGCTCAGAAG</a:t>
            </a:r>
          </a:p>
          <a:p>
            <a:r>
              <a:rPr lang="en-US" sz="1100" dirty="0"/>
              <a:t>&gt;Gamma</a:t>
            </a:r>
          </a:p>
          <a:p>
            <a:r>
              <a:rPr lang="en-US" sz="1100" dirty="0"/>
              <a:t>ACTACGGCTAGCACAGAAG</a:t>
            </a:r>
          </a:p>
          <a:p>
            <a:r>
              <a:rPr lang="en-US" sz="1100" dirty="0"/>
              <a:t>&gt;Alpha</a:t>
            </a:r>
          </a:p>
          <a:p>
            <a:r>
              <a:rPr lang="en-US" sz="1100" dirty="0"/>
              <a:t>ACTACGACTAGCTCAGG--</a:t>
            </a:r>
          </a:p>
          <a:p>
            <a:r>
              <a:rPr lang="en-US" sz="1100" dirty="0"/>
              <a:t>&gt;Beta</a:t>
            </a:r>
          </a:p>
          <a:p>
            <a:r>
              <a:rPr lang="en-US" sz="1100" dirty="0"/>
              <a:t>ACTACCGCTAGCTCAGAAG</a:t>
            </a:r>
          </a:p>
          <a:p>
            <a:r>
              <a:rPr lang="en-US" sz="1100" dirty="0"/>
              <a:t>&gt;Gamma</a:t>
            </a:r>
          </a:p>
          <a:p>
            <a:r>
              <a:rPr lang="en-US" sz="1100" dirty="0"/>
              <a:t>ACTACGGCTAGCACAGAAG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353772"/>
            <a:ext cx="8644466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&gt;Alpha</a:t>
            </a:r>
          </a:p>
          <a:p>
            <a:r>
              <a:rPr lang="en-US" sz="1100" dirty="0"/>
              <a:t>ACTACGACTAGCTCAG--G</a:t>
            </a:r>
          </a:p>
          <a:p>
            <a:r>
              <a:rPr lang="en-US" sz="1100" dirty="0"/>
              <a:t>&gt;Beta</a:t>
            </a:r>
          </a:p>
          <a:p>
            <a:r>
              <a:rPr lang="en-US" sz="1100" dirty="0"/>
              <a:t>ACTACCGCTAGCTCAGAAG</a:t>
            </a:r>
          </a:p>
          <a:p>
            <a:r>
              <a:rPr lang="en-US" sz="1100" dirty="0"/>
              <a:t>&gt;Alpha</a:t>
            </a:r>
          </a:p>
          <a:p>
            <a:r>
              <a:rPr lang="en-US" sz="1100" dirty="0"/>
              <a:t>ACTACGACTAGCTCAGG--</a:t>
            </a:r>
          </a:p>
          <a:p>
            <a:r>
              <a:rPr lang="en-US" sz="1100" dirty="0"/>
              <a:t>&gt;Gamma</a:t>
            </a:r>
          </a:p>
          <a:p>
            <a:r>
              <a:rPr lang="en-US" sz="1100" dirty="0"/>
              <a:t>ACTACGGCTAGCACAGAAG</a:t>
            </a:r>
          </a:p>
          <a:p>
            <a:r>
              <a:rPr lang="en-US" sz="1100" dirty="0"/>
              <a:t>&gt;Alpha</a:t>
            </a:r>
          </a:p>
          <a:p>
            <a:r>
              <a:rPr lang="en-US" sz="1100" dirty="0"/>
              <a:t>ACTACGACTAGCTCAGG--</a:t>
            </a:r>
          </a:p>
          <a:p>
            <a:r>
              <a:rPr lang="en-US" sz="1100" dirty="0"/>
              <a:t>&gt;Delta</a:t>
            </a:r>
          </a:p>
          <a:p>
            <a:r>
              <a:rPr lang="en-US" sz="1100" dirty="0"/>
              <a:t>ACTACGGCTAGCACAGAAG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873096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about this next example?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54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133973"/>
          </a:xfrm>
        </p:spPr>
        <p:txBody>
          <a:bodyPr/>
          <a:lstStyle/>
          <a:p>
            <a:r>
              <a:rPr lang="en-US" dirty="0"/>
              <a:t>To interpret these FASTA examples as several separate alignments, we can use </a:t>
            </a:r>
            <a:r>
              <a:rPr lang="en-US" dirty="0" err="1"/>
              <a:t>Bio.AlignIO.parse</a:t>
            </a:r>
            <a:r>
              <a:rPr lang="en-US" dirty="0"/>
              <a:t>() with the optional </a:t>
            </a:r>
            <a:r>
              <a:rPr lang="en-US" dirty="0" err="1"/>
              <a:t>seq_count</a:t>
            </a:r>
            <a:r>
              <a:rPr lang="en-US" dirty="0"/>
              <a:t> argument which specifies how many sequences are expected in each alignment (3,2,2 in the previous example 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23209" y="2903097"/>
            <a:ext cx="8644466" cy="938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for alignment in </a:t>
            </a:r>
            <a:r>
              <a:rPr lang="en-US" sz="1100" dirty="0" err="1"/>
              <a:t>AlignIO.parse</a:t>
            </a:r>
            <a:r>
              <a:rPr lang="en-US" sz="1100" dirty="0"/>
              <a:t>(handle, "</a:t>
            </a:r>
            <a:r>
              <a:rPr lang="en-US" sz="1100" dirty="0" err="1"/>
              <a:t>fasta</a:t>
            </a:r>
            <a:r>
              <a:rPr lang="en-US" sz="1100" dirty="0"/>
              <a:t>", </a:t>
            </a:r>
            <a:r>
              <a:rPr lang="en-US" sz="1100" dirty="0" err="1"/>
              <a:t>seq_count</a:t>
            </a:r>
            <a:r>
              <a:rPr lang="en-US" sz="1100" dirty="0"/>
              <a:t>=2):</a:t>
            </a:r>
          </a:p>
          <a:p>
            <a:r>
              <a:rPr lang="en-US" sz="1100" dirty="0"/>
              <a:t>print("Alignment length %</a:t>
            </a:r>
            <a:r>
              <a:rPr lang="en-US" sz="1100" dirty="0" err="1"/>
              <a:t>i</a:t>
            </a:r>
            <a:r>
              <a:rPr lang="en-US" sz="1100" dirty="0"/>
              <a:t>" % </a:t>
            </a:r>
            <a:r>
              <a:rPr lang="en-US" sz="1100" dirty="0" err="1"/>
              <a:t>alignment.get_alignment_length</a:t>
            </a:r>
            <a:r>
              <a:rPr lang="en-US" sz="1100" dirty="0"/>
              <a:t>())</a:t>
            </a:r>
          </a:p>
          <a:p>
            <a:r>
              <a:rPr lang="en-US" sz="1100" dirty="0"/>
              <a:t>for record in alignment:</a:t>
            </a:r>
          </a:p>
          <a:p>
            <a:r>
              <a:rPr lang="en-US" sz="1100" dirty="0"/>
              <a:t>print("%s - %s" % (</a:t>
            </a:r>
            <a:r>
              <a:rPr lang="en-US" sz="1100" dirty="0" err="1"/>
              <a:t>record.seq</a:t>
            </a:r>
            <a:r>
              <a:rPr lang="en-US" sz="1100" dirty="0"/>
              <a:t>, </a:t>
            </a:r>
            <a:r>
              <a:rPr lang="en-US" sz="1100" dirty="0" err="1"/>
              <a:t>record.id</a:t>
            </a:r>
            <a:r>
              <a:rPr lang="en-US" sz="1100" dirty="0"/>
              <a:t>))</a:t>
            </a:r>
          </a:p>
          <a:p>
            <a:r>
              <a:rPr lang="en-US" sz="1100" dirty="0"/>
              <a:t>print("”)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23209" y="4280241"/>
            <a:ext cx="8644466" cy="1615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>
                <a:solidFill>
                  <a:srgbClr val="FF0000"/>
                </a:solidFill>
              </a:rPr>
              <a:t>Alignment length 19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ACTACGACTAGCTCAG--G - Alpha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ACTACCGCTAGCTCAGAAG - XXX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Alignment length 17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ACTACGACTAGCTCAGG - Alpha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ACTACGGCAAGCACAGG - YYY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Alignment length 21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--ACTACGAC--TAGCTCAGG - Alpha</a:t>
            </a:r>
          </a:p>
          <a:p>
            <a:r>
              <a:rPr lang="en-US" sz="1100" dirty="0">
                <a:solidFill>
                  <a:srgbClr val="FF0000"/>
                </a:solidFill>
              </a:rPr>
              <a:t>GGACTACGACAATAGCTCAGG - ZZZ</a:t>
            </a:r>
          </a:p>
        </p:txBody>
      </p:sp>
    </p:spTree>
    <p:extLst>
      <p:ext uri="{BB962C8B-B14F-4D97-AF65-F5344CB8AC3E}">
        <p14:creationId xmlns:p14="http://schemas.microsoft.com/office/powerpoint/2010/main" val="147952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alignments</a:t>
            </a:r>
            <a:r>
              <a:rPr lang="fr-FR" dirty="0"/>
              <a:t>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04358"/>
            <a:ext cx="8644466" cy="1660594"/>
          </a:xfrm>
        </p:spPr>
        <p:txBody>
          <a:bodyPr/>
          <a:lstStyle/>
          <a:p>
            <a:r>
              <a:rPr lang="en-US" dirty="0" err="1"/>
              <a:t>Bio.AlignIO.write</a:t>
            </a:r>
            <a:r>
              <a:rPr lang="en-US" dirty="0"/>
              <a:t>() taking three arguments: </a:t>
            </a:r>
          </a:p>
          <a:p>
            <a:pPr lvl="1"/>
            <a:r>
              <a:rPr lang="fr-FR" sz="1600" dirty="0"/>
              <a:t>S</a:t>
            </a:r>
            <a:r>
              <a:rPr lang="en-US" sz="1600" dirty="0" err="1"/>
              <a:t>ome</a:t>
            </a:r>
            <a:r>
              <a:rPr lang="en-US" sz="1600" dirty="0"/>
              <a:t> </a:t>
            </a:r>
            <a:r>
              <a:rPr lang="en-US" sz="1600" dirty="0" err="1"/>
              <a:t>MultipleSeqAlignment</a:t>
            </a:r>
            <a:r>
              <a:rPr lang="en-US" sz="1600" dirty="0"/>
              <a:t> objects (or for backwards compatibility the </a:t>
            </a:r>
            <a:r>
              <a:rPr lang="fr-FR" sz="1600" dirty="0"/>
              <a:t>O</a:t>
            </a:r>
            <a:r>
              <a:rPr lang="en-US" sz="1600" dirty="0" err="1"/>
              <a:t>bsolete</a:t>
            </a:r>
            <a:r>
              <a:rPr lang="en-US" sz="1600" dirty="0"/>
              <a:t> Alignment objects), </a:t>
            </a:r>
          </a:p>
          <a:p>
            <a:pPr lvl="1"/>
            <a:r>
              <a:rPr lang="en-US" sz="1600" dirty="0"/>
              <a:t>a handle or filename to write to</a:t>
            </a:r>
          </a:p>
          <a:p>
            <a:pPr lvl="1"/>
            <a:r>
              <a:rPr lang="en-US" sz="1600" dirty="0"/>
              <a:t>a sequence format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667077"/>
            <a:ext cx="8644466" cy="3477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</a:t>
            </a:r>
            <a:r>
              <a:rPr lang="en-US" sz="1100" dirty="0" err="1"/>
              <a:t>Bio.Alphabet</a:t>
            </a:r>
            <a:r>
              <a:rPr lang="en-US" sz="1100" dirty="0"/>
              <a:t> import </a:t>
            </a:r>
            <a:r>
              <a:rPr lang="en-US" sz="1100" dirty="0" err="1"/>
              <a:t>generic_dna</a:t>
            </a:r>
            <a:endParaRPr lang="en-US" sz="1100" dirty="0"/>
          </a:p>
          <a:p>
            <a:r>
              <a:rPr lang="en-US" sz="1100" dirty="0"/>
              <a:t>from </a:t>
            </a:r>
            <a:r>
              <a:rPr lang="en-US" sz="1100" dirty="0" err="1"/>
              <a:t>Bio.Seq</a:t>
            </a:r>
            <a:r>
              <a:rPr lang="en-US" sz="1100" dirty="0"/>
              <a:t> import </a:t>
            </a:r>
            <a:r>
              <a:rPr lang="en-US" sz="1100" dirty="0" err="1"/>
              <a:t>Seq</a:t>
            </a:r>
            <a:endParaRPr lang="en-US" sz="1100" dirty="0"/>
          </a:p>
          <a:p>
            <a:r>
              <a:rPr lang="en-US" sz="1100" dirty="0"/>
              <a:t>from </a:t>
            </a:r>
            <a:r>
              <a:rPr lang="en-US" sz="1100" dirty="0" err="1"/>
              <a:t>Bio.SeqRecord</a:t>
            </a:r>
            <a:r>
              <a:rPr lang="en-US" sz="1100" dirty="0"/>
              <a:t> import </a:t>
            </a:r>
            <a:r>
              <a:rPr lang="en-US" sz="1100" dirty="0" err="1"/>
              <a:t>SeqRecord</a:t>
            </a:r>
            <a:endParaRPr lang="en-US" sz="1100" dirty="0"/>
          </a:p>
          <a:p>
            <a:r>
              <a:rPr lang="en-US" sz="1100" dirty="0"/>
              <a:t>from </a:t>
            </a:r>
            <a:r>
              <a:rPr lang="en-US" sz="1100" dirty="0" err="1"/>
              <a:t>Bio.Align</a:t>
            </a:r>
            <a:r>
              <a:rPr lang="en-US" sz="1100" dirty="0"/>
              <a:t> import </a:t>
            </a:r>
            <a:r>
              <a:rPr lang="en-US" sz="1100" dirty="0" err="1"/>
              <a:t>MultipleSeqAlignment</a:t>
            </a:r>
            <a:endParaRPr lang="en-US" sz="1100" dirty="0"/>
          </a:p>
          <a:p>
            <a:r>
              <a:rPr lang="en-US" sz="1100" dirty="0"/>
              <a:t>align1 = </a:t>
            </a:r>
            <a:r>
              <a:rPr lang="en-US" sz="1100" dirty="0" err="1"/>
              <a:t>MultipleSeqAlignment</a:t>
            </a:r>
            <a:r>
              <a:rPr lang="en-US" sz="1100" dirty="0"/>
              <a:t>([</a:t>
            </a:r>
          </a:p>
          <a:p>
            <a:r>
              <a:rPr lang="en-US" sz="1100" dirty="0" err="1"/>
              <a:t>SeqRecord</a:t>
            </a:r>
            <a:r>
              <a:rPr lang="en-US" sz="1100" dirty="0"/>
              <a:t>(</a:t>
            </a:r>
            <a:r>
              <a:rPr lang="en-US" sz="1100" dirty="0" err="1"/>
              <a:t>Seq</a:t>
            </a:r>
            <a:r>
              <a:rPr lang="en-US" sz="1100" dirty="0"/>
              <a:t>("ACTGCTAGCTAG", </a:t>
            </a:r>
            <a:r>
              <a:rPr lang="en-US" sz="1100" dirty="0" err="1"/>
              <a:t>generic_dna</a:t>
            </a:r>
            <a:r>
              <a:rPr lang="en-US" sz="1100" dirty="0"/>
              <a:t>), id="Alpha"),</a:t>
            </a:r>
          </a:p>
          <a:p>
            <a:r>
              <a:rPr lang="en-US" sz="1100" dirty="0" err="1"/>
              <a:t>SeqRecord</a:t>
            </a:r>
            <a:r>
              <a:rPr lang="en-US" sz="1100" dirty="0"/>
              <a:t>(</a:t>
            </a:r>
            <a:r>
              <a:rPr lang="en-US" sz="1100" dirty="0" err="1"/>
              <a:t>Seq</a:t>
            </a:r>
            <a:r>
              <a:rPr lang="en-US" sz="1100" dirty="0"/>
              <a:t>("ACT-CTAGCTAG", </a:t>
            </a:r>
            <a:r>
              <a:rPr lang="en-US" sz="1100" dirty="0" err="1"/>
              <a:t>generic_dna</a:t>
            </a:r>
            <a:r>
              <a:rPr lang="en-US" sz="1100" dirty="0"/>
              <a:t>), id="Beta"),</a:t>
            </a:r>
          </a:p>
          <a:p>
            <a:r>
              <a:rPr lang="en-US" sz="1100" dirty="0" err="1"/>
              <a:t>SeqRecord</a:t>
            </a:r>
            <a:r>
              <a:rPr lang="en-US" sz="1100" dirty="0"/>
              <a:t>(</a:t>
            </a:r>
            <a:r>
              <a:rPr lang="en-US" sz="1100" dirty="0" err="1"/>
              <a:t>Seq</a:t>
            </a:r>
            <a:r>
              <a:rPr lang="en-US" sz="1100" dirty="0"/>
              <a:t>("ACTGCTAGDTAG", </a:t>
            </a:r>
            <a:r>
              <a:rPr lang="en-US" sz="1100" dirty="0" err="1"/>
              <a:t>generic_dna</a:t>
            </a:r>
            <a:r>
              <a:rPr lang="en-US" sz="1100" dirty="0"/>
              <a:t>), id="Gamma"),</a:t>
            </a:r>
          </a:p>
          <a:p>
            <a:r>
              <a:rPr lang="en-US" sz="1100" dirty="0"/>
              <a:t>])</a:t>
            </a:r>
          </a:p>
          <a:p>
            <a:r>
              <a:rPr lang="en-US" sz="1100" dirty="0"/>
              <a:t>align2 = </a:t>
            </a:r>
            <a:r>
              <a:rPr lang="en-US" sz="1100" dirty="0" err="1"/>
              <a:t>MultipleSeqAlignment</a:t>
            </a:r>
            <a:r>
              <a:rPr lang="en-US" sz="1100" dirty="0"/>
              <a:t>([</a:t>
            </a:r>
          </a:p>
          <a:p>
            <a:r>
              <a:rPr lang="en-US" sz="1100" dirty="0" err="1"/>
              <a:t>SeqRecord</a:t>
            </a:r>
            <a:r>
              <a:rPr lang="en-US" sz="1100" dirty="0"/>
              <a:t>(</a:t>
            </a:r>
            <a:r>
              <a:rPr lang="en-US" sz="1100" dirty="0" err="1"/>
              <a:t>Seq</a:t>
            </a:r>
            <a:r>
              <a:rPr lang="en-US" sz="1100" dirty="0"/>
              <a:t>("GTCAGC-AG", </a:t>
            </a:r>
            <a:r>
              <a:rPr lang="en-US" sz="1100" dirty="0" err="1"/>
              <a:t>generic_dna</a:t>
            </a:r>
            <a:r>
              <a:rPr lang="en-US" sz="1100" dirty="0"/>
              <a:t>), id="Delta"),</a:t>
            </a:r>
          </a:p>
          <a:p>
            <a:r>
              <a:rPr lang="en-US" sz="1100" dirty="0" err="1"/>
              <a:t>SeqRecord</a:t>
            </a:r>
            <a:r>
              <a:rPr lang="en-US" sz="1100" dirty="0"/>
              <a:t>(</a:t>
            </a:r>
            <a:r>
              <a:rPr lang="en-US" sz="1100" dirty="0" err="1"/>
              <a:t>Seq</a:t>
            </a:r>
            <a:r>
              <a:rPr lang="en-US" sz="1100" dirty="0"/>
              <a:t>("GACAGCTAG", </a:t>
            </a:r>
            <a:r>
              <a:rPr lang="en-US" sz="1100" dirty="0" err="1"/>
              <a:t>generic_dna</a:t>
            </a:r>
            <a:r>
              <a:rPr lang="en-US" sz="1100" dirty="0"/>
              <a:t>), id="Epsilon"),</a:t>
            </a:r>
          </a:p>
          <a:p>
            <a:r>
              <a:rPr lang="en-US" sz="1100" dirty="0" err="1"/>
              <a:t>SeqRecord</a:t>
            </a:r>
            <a:r>
              <a:rPr lang="en-US" sz="1100" dirty="0"/>
              <a:t>(</a:t>
            </a:r>
            <a:r>
              <a:rPr lang="en-US" sz="1100" dirty="0" err="1"/>
              <a:t>Seq</a:t>
            </a:r>
            <a:r>
              <a:rPr lang="en-US" sz="1100" dirty="0"/>
              <a:t>("GTCAGCTAG", </a:t>
            </a:r>
            <a:r>
              <a:rPr lang="en-US" sz="1100" dirty="0" err="1"/>
              <a:t>generic_dna</a:t>
            </a:r>
            <a:r>
              <a:rPr lang="en-US" sz="1100" dirty="0"/>
              <a:t>), id="Zeta"),</a:t>
            </a:r>
          </a:p>
          <a:p>
            <a:r>
              <a:rPr lang="en-US" sz="1100" dirty="0"/>
              <a:t>])</a:t>
            </a:r>
          </a:p>
          <a:p>
            <a:r>
              <a:rPr lang="en-US" sz="1100" dirty="0"/>
              <a:t>align3 = </a:t>
            </a:r>
            <a:r>
              <a:rPr lang="en-US" sz="1100" dirty="0" err="1"/>
              <a:t>MultipleSeqAlignment</a:t>
            </a:r>
            <a:r>
              <a:rPr lang="en-US" sz="1100" dirty="0"/>
              <a:t>([</a:t>
            </a:r>
          </a:p>
          <a:p>
            <a:r>
              <a:rPr lang="en-US" sz="1100" dirty="0" err="1"/>
              <a:t>SeqRecord</a:t>
            </a:r>
            <a:r>
              <a:rPr lang="en-US" sz="1100" dirty="0"/>
              <a:t>(</a:t>
            </a:r>
            <a:r>
              <a:rPr lang="en-US" sz="1100" dirty="0" err="1"/>
              <a:t>Seq</a:t>
            </a:r>
            <a:r>
              <a:rPr lang="en-US" sz="1100" dirty="0"/>
              <a:t>("ACTAGTACAGCTG", </a:t>
            </a:r>
            <a:r>
              <a:rPr lang="en-US" sz="1100" dirty="0" err="1"/>
              <a:t>generic_dna</a:t>
            </a:r>
            <a:r>
              <a:rPr lang="en-US" sz="1100" dirty="0"/>
              <a:t>), id="Eta"),</a:t>
            </a:r>
          </a:p>
          <a:p>
            <a:r>
              <a:rPr lang="en-US" sz="1100" dirty="0" err="1"/>
              <a:t>SeqRecord</a:t>
            </a:r>
            <a:r>
              <a:rPr lang="en-US" sz="1100" dirty="0"/>
              <a:t>(</a:t>
            </a:r>
            <a:r>
              <a:rPr lang="en-US" sz="1100" dirty="0" err="1"/>
              <a:t>Seq</a:t>
            </a:r>
            <a:r>
              <a:rPr lang="en-US" sz="1100" dirty="0"/>
              <a:t>("ACTAGTACAGCT-", </a:t>
            </a:r>
            <a:r>
              <a:rPr lang="en-US" sz="1100" dirty="0" err="1"/>
              <a:t>generic_dna</a:t>
            </a:r>
            <a:r>
              <a:rPr lang="en-US" sz="1100" dirty="0"/>
              <a:t>), id="Theta"),</a:t>
            </a:r>
          </a:p>
          <a:p>
            <a:r>
              <a:rPr lang="en-US" sz="1100" dirty="0" err="1"/>
              <a:t>SeqRecord</a:t>
            </a:r>
            <a:r>
              <a:rPr lang="en-US" sz="1100" dirty="0"/>
              <a:t>(</a:t>
            </a:r>
            <a:r>
              <a:rPr lang="en-US" sz="1100" dirty="0" err="1"/>
              <a:t>Seq</a:t>
            </a:r>
            <a:r>
              <a:rPr lang="en-US" sz="1100" dirty="0"/>
              <a:t>("-CTACTACAGGTG", </a:t>
            </a:r>
            <a:r>
              <a:rPr lang="en-US" sz="1100" dirty="0" err="1"/>
              <a:t>generic_dna</a:t>
            </a:r>
            <a:r>
              <a:rPr lang="en-US" sz="1100" dirty="0"/>
              <a:t>), id="Iota"),</a:t>
            </a:r>
          </a:p>
          <a:p>
            <a:r>
              <a:rPr lang="en-US" sz="1100" dirty="0"/>
              <a:t>])</a:t>
            </a:r>
          </a:p>
          <a:p>
            <a:r>
              <a:rPr lang="en-US" sz="1100" dirty="0" err="1"/>
              <a:t>my_alignments</a:t>
            </a:r>
            <a:r>
              <a:rPr lang="en-US" sz="1100" dirty="0"/>
              <a:t> = [align1, align2, align3]</a:t>
            </a:r>
          </a:p>
        </p:txBody>
      </p:sp>
    </p:spTree>
    <p:extLst>
      <p:ext uri="{BB962C8B-B14F-4D97-AF65-F5344CB8AC3E}">
        <p14:creationId xmlns:p14="http://schemas.microsoft.com/office/powerpoint/2010/main" val="382784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703044"/>
          </a:xfrm>
        </p:spPr>
        <p:txBody>
          <a:bodyPr/>
          <a:lstStyle/>
          <a:p>
            <a:r>
              <a:rPr lang="en-US" dirty="0"/>
              <a:t>Now we have a list of Alignment objects, we'll write them to a PHYLIP format file: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927845"/>
            <a:ext cx="8644466" cy="430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 err="1"/>
              <a:t>AlignIO.write</a:t>
            </a:r>
            <a:r>
              <a:rPr lang="en-US" sz="1100" dirty="0"/>
              <a:t>(</a:t>
            </a:r>
            <a:r>
              <a:rPr lang="en-US" sz="1100" dirty="0" err="1"/>
              <a:t>my_alignments</a:t>
            </a:r>
            <a:r>
              <a:rPr lang="en-US" sz="1100" dirty="0"/>
              <a:t>, "</a:t>
            </a:r>
            <a:r>
              <a:rPr lang="en-US" sz="1100" dirty="0" err="1"/>
              <a:t>my_example.phy</a:t>
            </a:r>
            <a:r>
              <a:rPr lang="en-US" sz="1100" dirty="0"/>
              <a:t>", "</a:t>
            </a:r>
            <a:r>
              <a:rPr lang="en-US" sz="1100" dirty="0" err="1"/>
              <a:t>phylip</a:t>
            </a:r>
            <a:r>
              <a:rPr lang="en-US" sz="1100" dirty="0"/>
              <a:t>")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3180246"/>
            <a:ext cx="8644466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100" dirty="0"/>
              <a:t>3 12</a:t>
            </a:r>
          </a:p>
          <a:p>
            <a:r>
              <a:rPr lang="pt-BR" sz="1100" dirty="0"/>
              <a:t>Alpha ACTGCTAGCT AG</a:t>
            </a:r>
          </a:p>
          <a:p>
            <a:r>
              <a:rPr lang="pt-BR" sz="1100" dirty="0"/>
              <a:t>Beta ACT-CTAGCT AG</a:t>
            </a:r>
          </a:p>
          <a:p>
            <a:r>
              <a:rPr lang="pt-BR" sz="1100" dirty="0" err="1"/>
              <a:t>Gamma</a:t>
            </a:r>
            <a:r>
              <a:rPr lang="pt-BR" sz="1100" dirty="0"/>
              <a:t> ACTGCTAGDT AG</a:t>
            </a:r>
          </a:p>
          <a:p>
            <a:r>
              <a:rPr lang="pt-BR" sz="1100" dirty="0"/>
              <a:t>3 9</a:t>
            </a:r>
          </a:p>
          <a:p>
            <a:r>
              <a:rPr lang="pt-BR" sz="1100" dirty="0"/>
              <a:t>Delta GTCAGC-AG</a:t>
            </a:r>
          </a:p>
          <a:p>
            <a:r>
              <a:rPr lang="pt-BR" sz="1100" dirty="0" err="1"/>
              <a:t>Epislon</a:t>
            </a:r>
            <a:r>
              <a:rPr lang="pt-BR" sz="1100" dirty="0"/>
              <a:t> GACAGCTAG</a:t>
            </a:r>
          </a:p>
          <a:p>
            <a:r>
              <a:rPr lang="pt-BR" sz="1100" dirty="0" err="1"/>
              <a:t>Zeta</a:t>
            </a:r>
            <a:r>
              <a:rPr lang="pt-BR" sz="1100" dirty="0"/>
              <a:t> GTCAGCTAG</a:t>
            </a:r>
          </a:p>
          <a:p>
            <a:r>
              <a:rPr lang="pt-BR" sz="1100" dirty="0"/>
              <a:t>3 13</a:t>
            </a:r>
          </a:p>
          <a:p>
            <a:r>
              <a:rPr lang="pt-BR" sz="1100" dirty="0" err="1"/>
              <a:t>Eta</a:t>
            </a:r>
            <a:r>
              <a:rPr lang="pt-BR" sz="1100" dirty="0"/>
              <a:t> ACTAGTACAG CTG</a:t>
            </a:r>
          </a:p>
          <a:p>
            <a:r>
              <a:rPr lang="pt-BR" sz="1100" dirty="0" err="1"/>
              <a:t>Theta</a:t>
            </a:r>
            <a:r>
              <a:rPr lang="pt-BR" sz="1100" dirty="0"/>
              <a:t> ACTAGTACAG CT-</a:t>
            </a:r>
          </a:p>
          <a:p>
            <a:r>
              <a:rPr lang="pt-BR" sz="1100" dirty="0"/>
              <a:t>Iota -CTACTACAG GTG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2517530"/>
            <a:ext cx="8644466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open this file in your </a:t>
            </a:r>
            <a:r>
              <a:rPr lang="en-US" dirty="0" err="1"/>
              <a:t>favourite</a:t>
            </a:r>
            <a:r>
              <a:rPr lang="en-US" dirty="0"/>
              <a:t> text editor it should look like this: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94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Converting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en-US" dirty="0"/>
              <a:t>sequence alignment</a:t>
            </a:r>
            <a:r>
              <a:rPr lang="fr-FR" dirty="0"/>
              <a:t> file formats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62274"/>
            <a:ext cx="8644466" cy="682057"/>
          </a:xfrm>
        </p:spPr>
        <p:txBody>
          <a:bodyPr/>
          <a:lstStyle/>
          <a:p>
            <a:r>
              <a:rPr lang="en-US" dirty="0"/>
              <a:t>For this example, we'll load the PFAM/Stockholm format file used earlier and save it as a </a:t>
            </a:r>
            <a:r>
              <a:rPr lang="en-US" dirty="0" err="1"/>
              <a:t>Clustal</a:t>
            </a:r>
            <a:r>
              <a:rPr lang="en-US" dirty="0"/>
              <a:t> W format file: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644331"/>
            <a:ext cx="8644466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count = </a:t>
            </a:r>
            <a:r>
              <a:rPr lang="en-US" sz="1100" dirty="0" err="1"/>
              <a:t>AlignIO.convert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", "PF05371_seed.aln", "</a:t>
            </a:r>
            <a:r>
              <a:rPr lang="en-US" sz="1100" dirty="0" err="1"/>
              <a:t>clustal</a:t>
            </a:r>
            <a:r>
              <a:rPr lang="en-US" sz="1100" dirty="0"/>
              <a:t>")</a:t>
            </a:r>
          </a:p>
          <a:p>
            <a:r>
              <a:rPr lang="en-US" sz="1100" dirty="0"/>
              <a:t>print("Converted %</a:t>
            </a:r>
            <a:r>
              <a:rPr lang="en-US" sz="1100" dirty="0" err="1"/>
              <a:t>i</a:t>
            </a:r>
            <a:r>
              <a:rPr lang="en-US" sz="1100" dirty="0"/>
              <a:t> alignments" % count)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875733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Or, using </a:t>
            </a:r>
            <a:r>
              <a:rPr lang="en-US" dirty="0" err="1"/>
              <a:t>Bio.AlignIO.parse</a:t>
            </a:r>
            <a:r>
              <a:rPr lang="en-US" dirty="0"/>
              <a:t>() and </a:t>
            </a:r>
            <a:r>
              <a:rPr lang="en-US" dirty="0" err="1"/>
              <a:t>Bio.AlignIO.write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2731874"/>
            <a:ext cx="8644466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alignments = </a:t>
            </a:r>
            <a:r>
              <a:rPr lang="en-US" sz="1100" dirty="0" err="1"/>
              <a:t>AlignIO.parse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")</a:t>
            </a:r>
          </a:p>
          <a:p>
            <a:r>
              <a:rPr lang="en-US" sz="1100" dirty="0"/>
              <a:t>count = </a:t>
            </a:r>
            <a:r>
              <a:rPr lang="en-US" sz="1100" dirty="0" err="1"/>
              <a:t>AlignIO.write</a:t>
            </a:r>
            <a:r>
              <a:rPr lang="en-US" sz="1100" dirty="0"/>
              <a:t>(alignments, "PF05371_seed.aln", "</a:t>
            </a:r>
            <a:r>
              <a:rPr lang="en-US" sz="1100" dirty="0" err="1"/>
              <a:t>clustal</a:t>
            </a:r>
            <a:r>
              <a:rPr lang="en-US" sz="1100" dirty="0"/>
              <a:t>")</a:t>
            </a:r>
          </a:p>
          <a:p>
            <a:r>
              <a:rPr lang="en-US" sz="1100" dirty="0"/>
              <a:t>print("Converted %</a:t>
            </a:r>
            <a:r>
              <a:rPr lang="en-US" sz="1100" dirty="0" err="1"/>
              <a:t>i</a:t>
            </a:r>
            <a:r>
              <a:rPr lang="en-US" sz="1100" dirty="0"/>
              <a:t> alignments" % count)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4379637"/>
            <a:ext cx="8644466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alignment = </a:t>
            </a:r>
            <a:r>
              <a:rPr lang="en-US" sz="1100" dirty="0" err="1"/>
              <a:t>AlignIO.read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")</a:t>
            </a:r>
          </a:p>
          <a:p>
            <a:r>
              <a:rPr lang="en-US" sz="1100" dirty="0" err="1"/>
              <a:t>AlignIO.write</a:t>
            </a:r>
            <a:r>
              <a:rPr lang="en-US" sz="1100" dirty="0"/>
              <a:t>([alignment], "PF05371_seed.aln", "</a:t>
            </a:r>
            <a:r>
              <a:rPr lang="en-US" sz="1100" dirty="0" err="1"/>
              <a:t>clustal</a:t>
            </a:r>
            <a:r>
              <a:rPr lang="en-US" sz="1100" dirty="0"/>
              <a:t>")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79400" y="2244495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gave it the alignment iterator returned by </a:t>
            </a:r>
            <a:r>
              <a:rPr lang="en-US" dirty="0" err="1"/>
              <a:t>Bio.AlignIO.parse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784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Converting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en-US" dirty="0"/>
              <a:t>sequence alignment</a:t>
            </a:r>
            <a:r>
              <a:rPr lang="fr-FR" dirty="0"/>
              <a:t> file formats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88711"/>
            <a:ext cx="8644466" cy="691711"/>
          </a:xfrm>
        </p:spPr>
        <p:txBody>
          <a:bodyPr/>
          <a:lstStyle/>
          <a:p>
            <a:r>
              <a:rPr lang="en-US" dirty="0"/>
              <a:t>you should end up with the same new </a:t>
            </a:r>
            <a:r>
              <a:rPr lang="en-US" dirty="0" err="1"/>
              <a:t>Clustal</a:t>
            </a:r>
            <a:r>
              <a:rPr lang="en-US" dirty="0"/>
              <a:t> W format file “PF05371 </a:t>
            </a:r>
            <a:r>
              <a:rPr lang="en-US" dirty="0" err="1"/>
              <a:t>seed.aln</a:t>
            </a:r>
            <a:r>
              <a:rPr lang="en-US" dirty="0"/>
              <a:t>" with the following content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927845"/>
            <a:ext cx="8644466" cy="26314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CLUSTAL X (1.81) multiple sequence alignment</a:t>
            </a:r>
          </a:p>
          <a:p>
            <a:r>
              <a:rPr lang="en-US" sz="1100" dirty="0"/>
              <a:t>COATB_BPIKE/30-81 AEPNAATNYATEAMDSLKTQAIDLISQTWPVVTTVVVAGLVIRLFKKFSS</a:t>
            </a:r>
          </a:p>
          <a:p>
            <a:r>
              <a:rPr lang="en-US" sz="1100" dirty="0"/>
              <a:t>Q9T0Q8_BPIKE/1-52 AEPNAATNYATEAMDSLKTQAIDLISQTWPVVTTVVVAGLVIKLFKKFVS</a:t>
            </a:r>
          </a:p>
          <a:p>
            <a:r>
              <a:rPr lang="en-US" sz="1100" dirty="0"/>
              <a:t>COATB_BPI22/32-83 DGTSTATSYATEAMNSLKTQATDLIDQTWPVVTSVAVAGLAIRLFKKFSS</a:t>
            </a:r>
          </a:p>
          <a:p>
            <a:r>
              <a:rPr lang="en-US" sz="1100" dirty="0"/>
              <a:t>COATB_BPM13/24-72 AEGDDP---AKAAFNSLQASATEYIGYAWAMVVVIVGATIGIKLFKKFTS</a:t>
            </a:r>
          </a:p>
          <a:p>
            <a:r>
              <a:rPr lang="en-US" sz="1100" dirty="0"/>
              <a:t>COATB_BPZJ2/1-49 AEGDDP---AKAAFDSLQASATEYIGYAWAMVVVIVGATIGIKLFKKFAS</a:t>
            </a:r>
          </a:p>
          <a:p>
            <a:r>
              <a:rPr lang="en-US" sz="1100" dirty="0"/>
              <a:t>Q9T0Q9_BPFD/1-49 AEGDDP---AKAAFDSLQASATEYIGYAWAMVVVIVGATIGIKLFKKFTS</a:t>
            </a:r>
          </a:p>
          <a:p>
            <a:r>
              <a:rPr lang="en-US" sz="1100" dirty="0"/>
              <a:t>COATB_BPIF1/22-73 FAADDATSQAKAAFDSLTAQATEMSGYAWALVVLVVGATVGIKLFKKFVS</a:t>
            </a:r>
          </a:p>
          <a:p>
            <a:r>
              <a:rPr lang="en-US" sz="1100" dirty="0"/>
              <a:t>COATB_BPIKE/30-81 KA</a:t>
            </a:r>
          </a:p>
          <a:p>
            <a:r>
              <a:rPr lang="mr-IN" sz="1100" dirty="0"/>
              <a:t>Q9T0Q8_BPIKE/1-52 RA</a:t>
            </a:r>
          </a:p>
          <a:p>
            <a:r>
              <a:rPr lang="mr-IN" sz="1100" dirty="0"/>
              <a:t>COATB_BPI22/32-83 KA</a:t>
            </a:r>
          </a:p>
          <a:p>
            <a:r>
              <a:rPr lang="mr-IN" sz="1100" dirty="0"/>
              <a:t>COATB_BPM13/24-72 KA</a:t>
            </a:r>
          </a:p>
          <a:p>
            <a:r>
              <a:rPr lang="mr-IN" sz="1100" dirty="0"/>
              <a:t>COATB_BPZJ2/1-49 KA</a:t>
            </a:r>
          </a:p>
          <a:p>
            <a:r>
              <a:rPr lang="mr-IN" sz="1100" dirty="0"/>
              <a:t>Q9T0Q9_BPFD/1-49 KA</a:t>
            </a:r>
          </a:p>
          <a:p>
            <a:r>
              <a:rPr lang="mr-IN" sz="1100" dirty="0"/>
              <a:t>COATB_BPIF1/22-73 RA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5623085"/>
            <a:ext cx="8644466" cy="430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 err="1"/>
              <a:t>AlignIO.convert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", "PF05371_seed.phy", "</a:t>
            </a:r>
            <a:r>
              <a:rPr lang="en-US" sz="1100" dirty="0" err="1"/>
              <a:t>phylip</a:t>
            </a:r>
            <a:r>
              <a:rPr lang="en-US" sz="1100" dirty="0"/>
              <a:t>")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79400" y="4790601"/>
            <a:ext cx="8644466" cy="691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could make a PHYLIP format le which we'll name “PF05371 </a:t>
            </a:r>
            <a:r>
              <a:rPr lang="en-US" dirty="0" err="1"/>
              <a:t>seed.phy</a:t>
            </a:r>
            <a:r>
              <a:rPr lang="en-US" dirty="0"/>
              <a:t>"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21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Converting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en-US" dirty="0"/>
              <a:t>sequence alignment</a:t>
            </a:r>
            <a:r>
              <a:rPr lang="fr-FR" dirty="0"/>
              <a:t> file formats (3)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34029"/>
            <a:ext cx="8644466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tr-TR" sz="1100" dirty="0"/>
              <a:t>7 52</a:t>
            </a:r>
          </a:p>
          <a:p>
            <a:r>
              <a:rPr lang="tr-TR" sz="1100" dirty="0"/>
              <a:t>COATB_BPIK AEPNAATNYA TEAMDSLKTQ AIDLISQTWP VVTTVVVAGL VIRLFKKFSS</a:t>
            </a:r>
          </a:p>
          <a:p>
            <a:r>
              <a:rPr lang="tr-TR" sz="1100" dirty="0"/>
              <a:t>Q9T0Q8_BPI AEPNAATNYA TEAMDSLKTQ AIDLISQTWP VVTTVVVAGL VIKLFKKFVS</a:t>
            </a:r>
          </a:p>
          <a:p>
            <a:r>
              <a:rPr lang="tr-TR" sz="1100" dirty="0"/>
              <a:t>COATB_BPI2 DGTSTATSYA TEAMNSLKTQ ATDLIDQTWP VVTSVAVAGL AIRLFKKFSS</a:t>
            </a:r>
          </a:p>
          <a:p>
            <a:r>
              <a:rPr lang="tr-TR" sz="1100" dirty="0"/>
              <a:t>COATB_BPM1 AEGDDP---A KAAFNSLQAS ATEYIGYAWA MVVVIVGATI GIKLFKKFTS</a:t>
            </a:r>
          </a:p>
          <a:p>
            <a:r>
              <a:rPr lang="tr-TR" sz="1100" dirty="0"/>
              <a:t>COATB_BPZJ AEGDDP---A KAAFDSLQAS ATEYIGYAWA MVVVIVGATI GIKLFKKFAS</a:t>
            </a:r>
          </a:p>
          <a:p>
            <a:r>
              <a:rPr lang="tr-TR" sz="1100" dirty="0"/>
              <a:t>Q9T0Q9_BPF AEGDDP---A KAAFDSLQAS ATEYIGYAWA MVVVIVGATI GIKLFKKFTS</a:t>
            </a:r>
          </a:p>
          <a:p>
            <a:r>
              <a:rPr lang="tr-TR" sz="1100" dirty="0"/>
              <a:t>COATB_BPIF FAADDATSQA KAAFDSLTAQ ATEMSGYAWA LVVLVVGATV GIKLFKKFVS</a:t>
            </a:r>
          </a:p>
          <a:p>
            <a:r>
              <a:rPr lang="tr-TR" sz="1100" dirty="0"/>
              <a:t>KA</a:t>
            </a:r>
          </a:p>
          <a:p>
            <a:r>
              <a:rPr lang="tr-TR" sz="1100" dirty="0"/>
              <a:t>RA</a:t>
            </a:r>
          </a:p>
          <a:p>
            <a:r>
              <a:rPr lang="tr-TR" sz="1100" dirty="0"/>
              <a:t>.....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3991767"/>
            <a:ext cx="8644466" cy="22929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 err="1"/>
              <a:t>AlignIO.convert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", "PF05371_seed.phy", "</a:t>
            </a:r>
            <a:r>
              <a:rPr lang="en-US" sz="1100" dirty="0" err="1"/>
              <a:t>phylip</a:t>
            </a:r>
            <a:r>
              <a:rPr lang="en-US" sz="1100" dirty="0"/>
              <a:t>-relaxed")</a:t>
            </a:r>
          </a:p>
          <a:p>
            <a:r>
              <a:rPr lang="tr-TR" sz="1100" dirty="0"/>
              <a:t>7 52</a:t>
            </a:r>
          </a:p>
          <a:p>
            <a:r>
              <a:rPr lang="tr-TR" sz="1100" dirty="0"/>
              <a:t>COATB_BPIKE/30-81 AEPNAATNYA TEAMDSLKTQ AIDLISQTWP VVTTVVVAGL VIRLFKKFSS</a:t>
            </a:r>
          </a:p>
          <a:p>
            <a:r>
              <a:rPr lang="tr-TR" sz="1100" dirty="0"/>
              <a:t>Q9T0Q8_BPIKE/1-52 AEPNAATNYA TEAMDSLKTQ AIDLISQTWP VVTTVVVAGL VIKLFKKFVS</a:t>
            </a:r>
          </a:p>
          <a:p>
            <a:r>
              <a:rPr lang="tr-TR" sz="1100" dirty="0"/>
              <a:t>COATB_BPI22/32-83 DGTSTATSYA TEAMNSLKTQ ATDLIDQTWP VVTSVAVAGL AIRLFKKFSS</a:t>
            </a:r>
          </a:p>
          <a:p>
            <a:r>
              <a:rPr lang="tr-TR" sz="1100" dirty="0"/>
              <a:t>COATB_BPM13/24-72 AEGDDP---A KAAFNSLQAS ATEYIGYAWA MVVVIVGATI GIKLFKKFTS</a:t>
            </a:r>
          </a:p>
          <a:p>
            <a:r>
              <a:rPr lang="tr-TR" sz="1100" dirty="0"/>
              <a:t>COATB_BPZJ2/1-49 AEGDDP---A KAAFDSLQAS ATEYIGYAWA MVVVIVGATI GIKLFKKFAS</a:t>
            </a:r>
          </a:p>
          <a:p>
            <a:r>
              <a:rPr lang="tr-TR" sz="1100" dirty="0"/>
              <a:t>Q9T0Q9_BPFD/1-49 AEGDDP---A KAAFDSLQAS ATEYIGYAWA MVVVIVGATI GIKLFKKFTS</a:t>
            </a:r>
          </a:p>
          <a:p>
            <a:r>
              <a:rPr lang="tr-TR" sz="1100" dirty="0"/>
              <a:t>COATB_BPIF1/22-73 FAADDATSQA KAAFDSLTAQ ATEMSGYAWA LVVLVVGATV GIKLFKKFVS</a:t>
            </a:r>
          </a:p>
          <a:p>
            <a:r>
              <a:rPr lang="tr-TR" sz="1100" dirty="0"/>
              <a:t>KA</a:t>
            </a:r>
          </a:p>
          <a:p>
            <a:r>
              <a:rPr lang="tr-TR" sz="1100" dirty="0"/>
              <a:t>RA</a:t>
            </a:r>
          </a:p>
          <a:p>
            <a:r>
              <a:rPr lang="tr-TR" sz="1100" dirty="0"/>
              <a:t>....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175884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Big handicaps of the original PHYLIP alignment file format is that the sequence identifiers are strictly truncated at ten characters.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218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Converting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en-US" dirty="0"/>
              <a:t>sequence alignment</a:t>
            </a:r>
            <a:r>
              <a:rPr lang="fr-FR" dirty="0"/>
              <a:t> file formats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30524"/>
            <a:ext cx="8644466" cy="1065356"/>
          </a:xfrm>
        </p:spPr>
        <p:txBody>
          <a:bodyPr/>
          <a:lstStyle/>
          <a:p>
            <a:r>
              <a:rPr lang="en-US" dirty="0"/>
              <a:t>have to work with the original strict PHYLIP format, then you may need to compress the identifiers somehow or assign your own names or numbering system.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4212051"/>
            <a:ext cx="8644466" cy="2616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100" dirty="0"/>
              <a:t>{0: 'COATB_BPIKE/30-81', 1: 'Q9T0Q8_BPIKE/1-52', 2: 'COATB_BPI22/32-83', ...}</a:t>
            </a:r>
            <a:endParaRPr lang="nl-NL" sz="11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995880"/>
            <a:ext cx="8644466" cy="1446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alignment = </a:t>
            </a:r>
            <a:r>
              <a:rPr lang="en-US" sz="1100" dirty="0" err="1"/>
              <a:t>AlignIO.read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")</a:t>
            </a:r>
          </a:p>
          <a:p>
            <a:r>
              <a:rPr lang="en-US" sz="1100" dirty="0" err="1"/>
              <a:t>name_mapping</a:t>
            </a:r>
            <a:r>
              <a:rPr lang="en-US" sz="1100" dirty="0"/>
              <a:t> = {}</a:t>
            </a:r>
          </a:p>
          <a:p>
            <a:r>
              <a:rPr lang="en-US" sz="1100" dirty="0"/>
              <a:t>for </a:t>
            </a:r>
            <a:r>
              <a:rPr lang="en-US" sz="1100" dirty="0" err="1"/>
              <a:t>i</a:t>
            </a:r>
            <a:r>
              <a:rPr lang="en-US" sz="1100" dirty="0"/>
              <a:t>, record in enumerate(alignment):</a:t>
            </a:r>
          </a:p>
          <a:p>
            <a:r>
              <a:rPr lang="en-US" sz="1100" dirty="0" err="1"/>
              <a:t>name_mapping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 = </a:t>
            </a:r>
            <a:r>
              <a:rPr lang="en-US" sz="1100" dirty="0" err="1"/>
              <a:t>record.id</a:t>
            </a:r>
            <a:endParaRPr lang="en-US" sz="1100" dirty="0"/>
          </a:p>
          <a:p>
            <a:r>
              <a:rPr lang="en-US" sz="1100" dirty="0" err="1"/>
              <a:t>record.id</a:t>
            </a:r>
            <a:r>
              <a:rPr lang="en-US" sz="1100" dirty="0"/>
              <a:t> = "</a:t>
            </a:r>
            <a:r>
              <a:rPr lang="en-US" sz="1100" dirty="0" err="1"/>
              <a:t>seq%i</a:t>
            </a:r>
            <a:r>
              <a:rPr lang="en-US" sz="1100" dirty="0"/>
              <a:t>" % </a:t>
            </a:r>
            <a:r>
              <a:rPr lang="en-US" sz="1100" dirty="0" err="1"/>
              <a:t>i</a:t>
            </a:r>
            <a:endParaRPr lang="en-US" sz="1100" dirty="0"/>
          </a:p>
          <a:p>
            <a:r>
              <a:rPr lang="en-US" sz="1100" dirty="0"/>
              <a:t>print(</a:t>
            </a:r>
            <a:r>
              <a:rPr lang="en-US" sz="1100" dirty="0" err="1"/>
              <a:t>name_mapping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AlignIO.write</a:t>
            </a:r>
            <a:r>
              <a:rPr lang="en-US" sz="1100" dirty="0"/>
              <a:t>([alignment], "PF05371_seed.phy", "</a:t>
            </a:r>
            <a:r>
              <a:rPr lang="en-US" sz="1100" dirty="0" err="1"/>
              <a:t>phylip</a:t>
            </a:r>
            <a:r>
              <a:rPr lang="en-US" sz="1100" dirty="0"/>
              <a:t>")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505326"/>
            <a:ext cx="8644466" cy="694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a Python dictionary to record a simple mapping from the new sequence system to the original identifier: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4655117"/>
            <a:ext cx="8644466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tr-TR" sz="1100" dirty="0">
                <a:solidFill>
                  <a:srgbClr val="FF0000"/>
                </a:solidFill>
              </a:rPr>
              <a:t>7 52</a:t>
            </a:r>
          </a:p>
          <a:p>
            <a:r>
              <a:rPr lang="tr-TR" sz="1100" dirty="0">
                <a:solidFill>
                  <a:srgbClr val="FF0000"/>
                </a:solidFill>
              </a:rPr>
              <a:t>seq0 AEPNAATNYA TEAMDSLKTQ AIDLISQTWP VVTTVVVAGL VIRLFKKFSS</a:t>
            </a:r>
          </a:p>
          <a:p>
            <a:r>
              <a:rPr lang="tr-TR" sz="1100" dirty="0">
                <a:solidFill>
                  <a:srgbClr val="FF0000"/>
                </a:solidFill>
              </a:rPr>
              <a:t>seq1 AEPNAATNYA TEAMDSLKTQ AIDLISQTWP VVTTVVVAGL VIKLFKKFVS</a:t>
            </a:r>
          </a:p>
          <a:p>
            <a:r>
              <a:rPr lang="tr-TR" sz="1100" dirty="0">
                <a:solidFill>
                  <a:srgbClr val="FF0000"/>
                </a:solidFill>
              </a:rPr>
              <a:t>seq2 DGTSTATSYA TEAMNSLKTQ ATDLIDQTWP VVTSVAVAGL AIRLFKKFSS</a:t>
            </a:r>
          </a:p>
          <a:p>
            <a:r>
              <a:rPr lang="tr-TR" sz="1100" dirty="0">
                <a:solidFill>
                  <a:srgbClr val="FF0000"/>
                </a:solidFill>
              </a:rPr>
              <a:t>seq3 AEGDDP---A KAAFNSLQAS ATEYIGYAWA MVVVIVGATI GIKLFKKFTS</a:t>
            </a:r>
          </a:p>
          <a:p>
            <a:r>
              <a:rPr lang="tr-TR" sz="1100" dirty="0">
                <a:solidFill>
                  <a:srgbClr val="FF0000"/>
                </a:solidFill>
              </a:rPr>
              <a:t>seq4 AEGDDP---A KAAFDSLQAS ATEYIGYAWA MVVVIVGATI GIKLFKKFAS</a:t>
            </a:r>
          </a:p>
          <a:p>
            <a:r>
              <a:rPr lang="tr-TR" sz="1100" dirty="0">
                <a:solidFill>
                  <a:srgbClr val="FF0000"/>
                </a:solidFill>
              </a:rPr>
              <a:t>seq5 AEGDDP---A KAAFDSLQAS ATEYIGYAWA MVVVIVGATI GIKLFKKFTS</a:t>
            </a:r>
          </a:p>
          <a:p>
            <a:r>
              <a:rPr lang="tr-TR" sz="1100" dirty="0">
                <a:solidFill>
                  <a:srgbClr val="FF0000"/>
                </a:solidFill>
              </a:rPr>
              <a:t>seq6 FAADDATSQA KAAFDSLTAQ ATEMSGYAWA LVVLVVGATV GIKLFKKFVS</a:t>
            </a:r>
          </a:p>
          <a:p>
            <a:r>
              <a:rPr lang="tr-TR" sz="1100" dirty="0">
                <a:solidFill>
                  <a:srgbClr val="FF0000"/>
                </a:solidFill>
              </a:rPr>
              <a:t>KA</a:t>
            </a:r>
          </a:p>
          <a:p>
            <a:r>
              <a:rPr lang="tr-TR" sz="1100" dirty="0">
                <a:solidFill>
                  <a:srgbClr val="FF0000"/>
                </a:solidFill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13072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/>
          <a:lstStyle/>
          <a:p>
            <a:pPr algn="ctr"/>
            <a:r>
              <a:rPr lang="fr-FR" dirty="0"/>
              <a:t>Biopython: Multiple </a:t>
            </a:r>
            <a:r>
              <a:rPr lang="fr-FR" dirty="0" err="1"/>
              <a:t>alignments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schemeClr val="tx1"/>
                </a:solidFill>
              </a:rPr>
              <a:t>Formation CNRS</a:t>
            </a:r>
            <a:br>
              <a:rPr lang="fr-FR"/>
            </a:br>
            <a:r>
              <a:rPr lang="fr-FR"/>
              <a:t>8 Novembre 2018</a:t>
            </a:r>
            <a:br>
              <a:rPr lang="fr-FR" dirty="0"/>
            </a:br>
            <a:r>
              <a:rPr lang="en-US" b="1" dirty="0">
                <a:solidFill>
                  <a:schemeClr val="tx1"/>
                </a:solidFill>
              </a:rPr>
              <a:t>Python pour la </a:t>
            </a:r>
            <a:r>
              <a:rPr lang="en-US" b="1" dirty="0" err="1">
                <a:solidFill>
                  <a:schemeClr val="tx1"/>
                </a:solidFill>
              </a:rPr>
              <a:t>biologie</a:t>
            </a:r>
            <a:br>
              <a:rPr lang="en-US" b="1" dirty="0"/>
            </a:b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37" y="737114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alignment</a:t>
            </a:r>
            <a:r>
              <a:rPr lang="fr-FR" dirty="0"/>
              <a:t> in </a:t>
            </a:r>
            <a:r>
              <a:rPr lang="fr-FR" dirty="0" err="1"/>
              <a:t>formatted</a:t>
            </a:r>
            <a:r>
              <a:rPr lang="fr-FR" dirty="0"/>
              <a:t> string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87580"/>
          </a:xfrm>
        </p:spPr>
        <p:txBody>
          <a:bodyPr/>
          <a:lstStyle/>
          <a:p>
            <a:r>
              <a:rPr lang="en-US" dirty="0"/>
              <a:t>Take advantage of the alignment object’s format() method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927845"/>
            <a:ext cx="8644466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alignment = </a:t>
            </a:r>
            <a:r>
              <a:rPr lang="en-US" sz="1100" dirty="0" err="1"/>
              <a:t>AlignIO.read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")</a:t>
            </a:r>
          </a:p>
          <a:p>
            <a:r>
              <a:rPr lang="en-US" sz="1100" dirty="0"/>
              <a:t>print(</a:t>
            </a:r>
            <a:r>
              <a:rPr lang="en-US" sz="1100" dirty="0" err="1"/>
              <a:t>alignment.format</a:t>
            </a:r>
            <a:r>
              <a:rPr lang="en-US" sz="1100" dirty="0"/>
              <a:t>("</a:t>
            </a:r>
            <a:r>
              <a:rPr lang="en-US" sz="1100" dirty="0" err="1"/>
              <a:t>clustal</a:t>
            </a:r>
            <a:r>
              <a:rPr lang="en-US" sz="1100" dirty="0"/>
              <a:t>"))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645512"/>
            <a:ext cx="8644466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from </a:t>
            </a:r>
            <a:r>
              <a:rPr lang="en-US" sz="1100" dirty="0" err="1"/>
              <a:t>StringIO</a:t>
            </a:r>
            <a:r>
              <a:rPr lang="en-US" sz="1100" dirty="0"/>
              <a:t> import </a:t>
            </a:r>
            <a:r>
              <a:rPr lang="en-US" sz="1100" dirty="0" err="1"/>
              <a:t>StringIO</a:t>
            </a:r>
            <a:endParaRPr lang="en-US" sz="1100" dirty="0"/>
          </a:p>
          <a:p>
            <a:r>
              <a:rPr lang="en-US" sz="1100" dirty="0"/>
              <a:t>alignments = </a:t>
            </a:r>
            <a:r>
              <a:rPr lang="en-US" sz="1100" dirty="0" err="1"/>
              <a:t>AlignIO.parse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")</a:t>
            </a:r>
          </a:p>
          <a:p>
            <a:r>
              <a:rPr lang="en-US" sz="1100" dirty="0" err="1"/>
              <a:t>out_handle</a:t>
            </a:r>
            <a:r>
              <a:rPr lang="en-US" sz="1100" dirty="0"/>
              <a:t> = </a:t>
            </a:r>
            <a:r>
              <a:rPr lang="en-US" sz="1100" dirty="0" err="1"/>
              <a:t>StringIO</a:t>
            </a:r>
            <a:r>
              <a:rPr lang="en-US" sz="1100" dirty="0"/>
              <a:t>()</a:t>
            </a:r>
          </a:p>
          <a:p>
            <a:r>
              <a:rPr lang="en-US" sz="1100" dirty="0" err="1"/>
              <a:t>AlignIO.write</a:t>
            </a:r>
            <a:r>
              <a:rPr lang="en-US" sz="1100" dirty="0"/>
              <a:t>(alignments, </a:t>
            </a:r>
            <a:r>
              <a:rPr lang="en-US" sz="1100" dirty="0" err="1"/>
              <a:t>out_handle</a:t>
            </a:r>
            <a:r>
              <a:rPr lang="en-US" sz="1100" dirty="0"/>
              <a:t>, "</a:t>
            </a:r>
            <a:r>
              <a:rPr lang="en-US" sz="1100" dirty="0" err="1"/>
              <a:t>clustal</a:t>
            </a:r>
            <a:r>
              <a:rPr lang="en-US" sz="1100" dirty="0"/>
              <a:t>")</a:t>
            </a:r>
          </a:p>
          <a:p>
            <a:r>
              <a:rPr lang="en-US" sz="1100" dirty="0" err="1"/>
              <a:t>clustal_data</a:t>
            </a:r>
            <a:r>
              <a:rPr lang="en-US" sz="1100" dirty="0"/>
              <a:t> = </a:t>
            </a:r>
            <a:r>
              <a:rPr lang="en-US" sz="1100" dirty="0" err="1"/>
              <a:t>out_handle.getvalue</a:t>
            </a:r>
            <a:r>
              <a:rPr lang="en-US" sz="1100" dirty="0"/>
              <a:t>()</a:t>
            </a:r>
          </a:p>
          <a:p>
            <a:r>
              <a:rPr lang="en-US" sz="1100" dirty="0"/>
              <a:t>print(</a:t>
            </a:r>
            <a:r>
              <a:rPr lang="en-US" sz="1100" dirty="0" err="1"/>
              <a:t>clustal_data</a:t>
            </a:r>
            <a:r>
              <a:rPr lang="en-US" sz="1100" dirty="0"/>
              <a:t>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2794722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 err="1"/>
              <a:t>SeqRecord</a:t>
            </a:r>
            <a:r>
              <a:rPr lang="en-US" dirty="0"/>
              <a:t> object has a similar method using output formats supported by </a:t>
            </a:r>
            <a:r>
              <a:rPr lang="en-US" dirty="0" err="1"/>
              <a:t>Bio.SeqIO</a:t>
            </a:r>
            <a:endParaRPr lang="en-US" dirty="0"/>
          </a:p>
          <a:p>
            <a:r>
              <a:rPr lang="en-US" dirty="0"/>
              <a:t>The format() method is using the </a:t>
            </a:r>
            <a:r>
              <a:rPr lang="en-US" dirty="0" err="1"/>
              <a:t>StringIO</a:t>
            </a:r>
            <a:r>
              <a:rPr lang="en-US" dirty="0"/>
              <a:t> string based handle and calling </a:t>
            </a:r>
            <a:r>
              <a:rPr lang="en-US" dirty="0" err="1"/>
              <a:t>Bio.AlignIO.write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002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Slicing</a:t>
            </a:r>
            <a:r>
              <a:rPr lang="fr-FR" dirty="0"/>
              <a:t> </a:t>
            </a:r>
            <a:r>
              <a:rPr lang="fr-FR" dirty="0" err="1"/>
              <a:t>alignments</a:t>
            </a:r>
            <a:r>
              <a:rPr lang="fr-FR" dirty="0"/>
              <a:t>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92344"/>
            <a:ext cx="8644466" cy="487580"/>
          </a:xfrm>
        </p:spPr>
        <p:txBody>
          <a:bodyPr/>
          <a:lstStyle/>
          <a:p>
            <a:r>
              <a:rPr lang="en-US" dirty="0"/>
              <a:t>Alignment objects act like a Python list of </a:t>
            </a:r>
            <a:r>
              <a:rPr lang="en-US" dirty="0" err="1"/>
              <a:t>SeqRecord</a:t>
            </a:r>
            <a:r>
              <a:rPr lang="en-US" dirty="0"/>
              <a:t> objects (the rows)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481892"/>
            <a:ext cx="8644466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&gt;&gt;&gt; alignment = </a:t>
            </a:r>
            <a:r>
              <a:rPr lang="en-US" sz="1100" dirty="0" err="1"/>
              <a:t>AlignIO.read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")</a:t>
            </a:r>
          </a:p>
          <a:p>
            <a:r>
              <a:rPr lang="en-US" sz="1100" dirty="0"/>
              <a:t>&gt;&gt;&gt; print("Number of rows: %</a:t>
            </a:r>
            <a:r>
              <a:rPr lang="en-US" sz="1100" dirty="0" err="1"/>
              <a:t>i</a:t>
            </a:r>
            <a:r>
              <a:rPr lang="en-US" sz="1100" dirty="0"/>
              <a:t>" % </a:t>
            </a:r>
            <a:r>
              <a:rPr lang="en-US" sz="1100" dirty="0" err="1"/>
              <a:t>len</a:t>
            </a:r>
            <a:r>
              <a:rPr lang="en-US" sz="1100" dirty="0"/>
              <a:t>(alignment))</a:t>
            </a:r>
          </a:p>
          <a:p>
            <a:r>
              <a:rPr lang="en-US" sz="1100" dirty="0"/>
              <a:t>Number of rows: 7</a:t>
            </a:r>
          </a:p>
          <a:p>
            <a:r>
              <a:rPr lang="en-US" sz="1100" dirty="0"/>
              <a:t>&gt;&gt;&gt; for record in alignment:</a:t>
            </a:r>
          </a:p>
          <a:p>
            <a:r>
              <a:rPr lang="en-US" sz="1100" dirty="0"/>
              <a:t>... print("%s - %s" % (</a:t>
            </a:r>
            <a:r>
              <a:rPr lang="en-US" sz="1100" dirty="0" err="1"/>
              <a:t>record.seq</a:t>
            </a:r>
            <a:r>
              <a:rPr lang="en-US" sz="1100" dirty="0"/>
              <a:t>, </a:t>
            </a:r>
            <a:r>
              <a:rPr lang="en-US" sz="1100" dirty="0" err="1"/>
              <a:t>record.id</a:t>
            </a:r>
            <a:r>
              <a:rPr lang="en-US" sz="1100" dirty="0"/>
              <a:t>))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AEPNAATNYATEAMDSLKTQAIDLISQTWPVVTTVVVAGLVIKLFKKFVSRA - Q9T0Q8_BPIKE/1-52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DGTSTATSYATEAMNSLKTQATDLIDQTWPVVTSVAVAGLAIRLFKKFSSKA - COATB_BPI22/32-83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AEGDDP---AKAAFNSLQASATEYIGYAWAMVVVIVGATIGIKLFKKFTSKA - COATB_BPM13/24-72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AEGDDP---AKAAFDSLQASATEYIGYAWAMVVVIVGATIGIKLFKKFASKA - COATB_BPZJ2/1-49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AEGDDP---AKAAFDSLQASATEYIGYAWAMVVVIVGATIGIKLFKKFTSKA - Q9T0Q9_BPFD/1-49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FAADDATSQAKAAFDSLTAQATEMSGYAWALVVLVVGATVGIKLFKKFVSRA - COATB_BPIF1/22-73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090988"/>
            <a:ext cx="8644466" cy="2462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print(alignment)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SingleLetterAlphabet</a:t>
            </a:r>
            <a:r>
              <a:rPr lang="en-US" sz="1100" dirty="0">
                <a:solidFill>
                  <a:srgbClr val="FF0000"/>
                </a:solidFill>
              </a:rPr>
              <a:t>() alignment with 7 rows and 52 columns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AEPNAATNYATEAMDSLKTQAIDLISQTWPVVTTVVVAGLVIKL...SRA Q9T0Q8_BPIKE/1-52</a:t>
            </a:r>
          </a:p>
          <a:p>
            <a:r>
              <a:rPr lang="tr-TR" sz="1100" dirty="0">
                <a:solidFill>
                  <a:srgbClr val="FF0000"/>
                </a:solidFill>
              </a:rPr>
              <a:t>DGTSTATSYATEAMNSLKTQATDLIDQTWPVVTSVAVAGLAIRL...SKA COATB_BPI22/32-83</a:t>
            </a:r>
          </a:p>
          <a:p>
            <a:r>
              <a:rPr lang="tr-TR" sz="1100" dirty="0">
                <a:solidFill>
                  <a:srgbClr val="FF0000"/>
                </a:solidFill>
              </a:rPr>
              <a:t>AEGDDP---AKAAFNSLQASATEYIGYAWAMVVVIVGATIGIKL...SKA COATB_BPM13/24-72</a:t>
            </a:r>
          </a:p>
          <a:p>
            <a:r>
              <a:rPr lang="tr-TR" sz="1100" dirty="0">
                <a:solidFill>
                  <a:srgbClr val="FF0000"/>
                </a:solidFill>
              </a:rPr>
              <a:t>AEGDDP---AKAAFDSLQASATEYIGYAWAMVVVIVGATIGIKL...SKA COATB_BPZJ2/1-49</a:t>
            </a:r>
          </a:p>
          <a:p>
            <a:r>
              <a:rPr lang="tr-TR" sz="1100" dirty="0">
                <a:solidFill>
                  <a:srgbClr val="FF0000"/>
                </a:solidFill>
              </a:rPr>
              <a:t>AEGDDP---AKAAFDSLQASATEYIGYAWAMVVVIVGATIGIKL...SKA Q9T0Q9_BPFD/1-49</a:t>
            </a:r>
          </a:p>
          <a:p>
            <a:r>
              <a:rPr lang="tr-TR" sz="1100" dirty="0">
                <a:solidFill>
                  <a:srgbClr val="FF0000"/>
                </a:solidFill>
              </a:rPr>
              <a:t>FAADDATSQAKAAFDSLTAQATEMSGYAWALVVLVVGATVGIKL...SRA COATB_BPIF1/22-73</a:t>
            </a:r>
          </a:p>
          <a:p>
            <a:r>
              <a:rPr lang="en-US" sz="1100" dirty="0"/>
              <a:t>&gt;&gt;&gt; print(alignment[3:7])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SingleLetterAlphabet</a:t>
            </a:r>
            <a:r>
              <a:rPr lang="en-US" sz="1100" dirty="0">
                <a:solidFill>
                  <a:srgbClr val="FF0000"/>
                </a:solidFill>
              </a:rPr>
              <a:t>() alignment with 4 rows and 52 columns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AEGDDP---AKAAFNSLQASATEYIGYAWAMVVVIVGATIGIKL...SKA COATB_BPM13/24-72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AEGDDP---AKAAFDSLQASATEYIGYAWAMVVVIVGATIGIKL...SKA COATB_BPZJ2/1-49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AEGDDP---AKAAFDSLQASATEYIGYAWAMVVVIVGATIGIKL...SKA Q9T0Q9_BPFD/1-49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FAADDATSQAKAAFDSLTAQATEMSGYAWALVVLVVGATVGIKL...SRA COATB_BPIF1/22-73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605550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Suppose you have a small alignment in PHYLIP format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583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Alignments</a:t>
            </a:r>
            <a:r>
              <a:rPr lang="fr-FR" dirty="0"/>
              <a:t> as </a:t>
            </a:r>
            <a:r>
              <a:rPr lang="fr-FR" dirty="0" err="1"/>
              <a:t>array</a:t>
            </a:r>
            <a:r>
              <a:rPr lang="fr-FR" dirty="0"/>
              <a:t>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20674"/>
            <a:ext cx="8644466" cy="487580"/>
          </a:xfrm>
        </p:spPr>
        <p:txBody>
          <a:bodyPr/>
          <a:lstStyle/>
          <a:p>
            <a:r>
              <a:rPr lang="en-US" dirty="0"/>
              <a:t>If you wanted to select by column?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530962"/>
            <a:ext cx="8644466" cy="430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100" dirty="0">
                <a:latin typeface="Arial"/>
                <a:cs typeface="Arial"/>
              </a:rPr>
              <a:t>&gt;&gt;&gt; print(alignment[2, 6])</a:t>
            </a:r>
          </a:p>
          <a:p>
            <a:r>
              <a:rPr lang="mr-IN" sz="11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215238"/>
            <a:ext cx="8644466" cy="938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print(alignment[3:6, :6])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SingleLetterAlphabet</a:t>
            </a:r>
            <a:r>
              <a:rPr lang="en-US" sz="1100" dirty="0">
                <a:solidFill>
                  <a:srgbClr val="FF0000"/>
                </a:solidFill>
              </a:rPr>
              <a:t>() alignment with 3 rows and 6 columns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AEGDDP COATB_BPM13/24-72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AEGDDP COATB_BPZJ2/1-49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AEGDDP Q9T0Q9_BPFD/1-49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79400" y="1961849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two integer indices pulls out a single letter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2449429"/>
            <a:ext cx="8644466" cy="430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100" dirty="0">
                <a:latin typeface="Arial"/>
                <a:cs typeface="Arial"/>
              </a:rPr>
              <a:t>&gt;&gt;&gt; print(alignment[2].seq[6])</a:t>
            </a:r>
          </a:p>
          <a:p>
            <a:r>
              <a:rPr lang="mr-IN" sz="11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79400" y="2880316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pull out a single column as a string like this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79400" y="3384241"/>
            <a:ext cx="8644466" cy="430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100" dirty="0">
                <a:latin typeface="Arial"/>
                <a:cs typeface="Arial"/>
              </a:rPr>
              <a:t>&gt;&gt;&gt; print(alignment[:, 6])</a:t>
            </a:r>
          </a:p>
          <a:p>
            <a:r>
              <a:rPr lang="mr-IN" sz="1100" dirty="0">
                <a:solidFill>
                  <a:srgbClr val="FF0000"/>
                </a:solidFill>
                <a:latin typeface="Arial"/>
                <a:cs typeface="Arial"/>
              </a:rPr>
              <a:t>TTT---T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815128"/>
            <a:ext cx="8644466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Select a range of columns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9400" y="5153957"/>
            <a:ext cx="8644466" cy="464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Leaving the first index as means take all the rows: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79400" y="5614481"/>
            <a:ext cx="8644466" cy="938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print(alignment[:, :6])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SingleLetterAlphabet</a:t>
            </a:r>
            <a:r>
              <a:rPr lang="en-US" sz="1100" dirty="0">
                <a:solidFill>
                  <a:srgbClr val="FF0000"/>
                </a:solidFill>
              </a:rPr>
              <a:t>() alignment with 7 rows and 6 columns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AEPNAA COATB_BPIKE/30-81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AEPNAA Q9T0Q8_BPIKE/1-52</a:t>
            </a:r>
          </a:p>
          <a:p>
            <a:r>
              <a:rPr lang="mr-IN" sz="1100" dirty="0"/>
              <a:t>…</a:t>
            </a:r>
            <a:r>
              <a:rPr lang="fr-FR" sz="1100" dirty="0"/>
              <a:t>..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79393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Slicing</a:t>
            </a:r>
            <a:r>
              <a:rPr lang="fr-FR" dirty="0"/>
              <a:t> </a:t>
            </a:r>
            <a:r>
              <a:rPr lang="fr-FR" dirty="0" err="1"/>
              <a:t>alignments</a:t>
            </a:r>
            <a:r>
              <a:rPr lang="fr-FR" dirty="0"/>
              <a:t>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92344"/>
            <a:ext cx="8644466" cy="487580"/>
          </a:xfrm>
        </p:spPr>
        <p:txBody>
          <a:bodyPr/>
          <a:lstStyle/>
          <a:p>
            <a:r>
              <a:rPr lang="en-US" dirty="0"/>
              <a:t>columns 7, 8 and 9 which are gaps in three of the seven sequences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481892"/>
            <a:ext cx="8644466" cy="1661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print(alignment[:, 6:9])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SingleLetterAlphabet</a:t>
            </a:r>
            <a:r>
              <a:rPr lang="en-US" sz="1100" dirty="0">
                <a:solidFill>
                  <a:srgbClr val="FF0000"/>
                </a:solidFill>
              </a:rPr>
              <a:t>() alignment with 7 rows and 3 columns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TNY COATB_BPIKE/30-81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TNY Q9T0Q8_BPIKE/1-52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TSY COATB_BPI22/32-83</a:t>
            </a:r>
          </a:p>
          <a:p>
            <a:r>
              <a:rPr lang="en-US" sz="1100" dirty="0">
                <a:solidFill>
                  <a:srgbClr val="FF0000"/>
                </a:solidFill>
              </a:rPr>
              <a:t>--- COATB_BPM13/24-72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--- COATB_BPZJ2/1-49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--- Q9T0Q9_BPFD/1-49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TSQ COATB_BPIF1/22-73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090988"/>
            <a:ext cx="8644466" cy="1661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print(alignment[:, 9:])</a:t>
            </a:r>
          </a:p>
          <a:p>
            <a:r>
              <a:rPr lang="en-US" sz="1100" dirty="0" err="1"/>
              <a:t>SingleLetterAlphabet</a:t>
            </a:r>
            <a:r>
              <a:rPr lang="en-US" sz="1100" dirty="0"/>
              <a:t>() alignment with 7 rows and 43 columns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ATEAMDSLKTQAIDLISQTWPVVTTVVVAGLVIRLFKKFSSKA COATB_BPIKE/30-81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ATEAMDSLKTQAIDLISQTWPVVTTVVVAGLVIKLFKKFVSRA Q9T0Q8_BPIKE/1-52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ATEAMNSLKTQATDLIDQTWPVVTSVAVAGLAIRLFKKFSSKA COATB_BPI22/32-83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AKAAFNSLQASATEYIGYAWAMVVVIVGATIGIKLFKKFTSKA COATB_BPM13/24-72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AKAAFDSLQASATEYIGYAWAMVVVIVGATIGIKLFKKFASKA COATB_BPZJ2/1-49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AKAAFDSLQASATEYIGYAWAMVVVIVGATIGIKLFKKFTSKA Q9T0Q9_BPFD/1-49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AKAAFDSLTAQATEMSGYAWALVVLVVGATVGIKLFKKFVSRA COATB_BPIF1/22-73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361760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slice to get everything after the ninth column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5678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Slicing</a:t>
            </a:r>
            <a:r>
              <a:rPr lang="fr-FR" dirty="0"/>
              <a:t> </a:t>
            </a:r>
            <a:r>
              <a:rPr lang="fr-FR" dirty="0" err="1"/>
              <a:t>alignments</a:t>
            </a:r>
            <a:r>
              <a:rPr lang="fr-FR" dirty="0"/>
              <a:t>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92344"/>
            <a:ext cx="8644466" cy="487580"/>
          </a:xfrm>
        </p:spPr>
        <p:txBody>
          <a:bodyPr/>
          <a:lstStyle/>
          <a:p>
            <a:r>
              <a:rPr lang="en-US" dirty="0"/>
              <a:t>Addition of alignment objects works by column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481892"/>
            <a:ext cx="8644466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edited = alignment[:, :6] + alignment[:, 9:]</a:t>
            </a:r>
          </a:p>
          <a:p>
            <a:r>
              <a:rPr lang="en-US" sz="1100" dirty="0"/>
              <a:t>&gt;&gt;&gt; print(edited)</a:t>
            </a:r>
          </a:p>
          <a:p>
            <a:r>
              <a:rPr lang="en-US" sz="1100" dirty="0" err="1"/>
              <a:t>SingleLetterAlphabet</a:t>
            </a:r>
            <a:r>
              <a:rPr lang="en-US" sz="1100" dirty="0"/>
              <a:t>() alignment with 7 rows and 49 columns</a:t>
            </a:r>
          </a:p>
          <a:p>
            <a:r>
              <a:rPr lang="en-US" sz="1100" dirty="0"/>
              <a:t>AEPNAAATEAMDSLKTQAIDLISQTWPVVTTVVVAGLVIRLFKKFSSKA COATB_BPIKE/30-81</a:t>
            </a:r>
          </a:p>
          <a:p>
            <a:r>
              <a:rPr lang="en-US" sz="1100" dirty="0"/>
              <a:t>AEPNAAATEAMDSLKTQAIDLISQTWPVVTTVVVAGLVIKLFKKFVSRA Q9T0Q8_BPIKE/1-52</a:t>
            </a:r>
          </a:p>
          <a:p>
            <a:r>
              <a:rPr lang="en-US" sz="1100" dirty="0"/>
              <a:t>DGTSTAATEAMNSLKTQATDLIDQTWPVVTSVAVAGLAIRLFKKFSSKA COATB_BPI22/32-83</a:t>
            </a:r>
          </a:p>
          <a:p>
            <a:r>
              <a:rPr lang="en-US" sz="1100" dirty="0"/>
              <a:t>AEGDDPAKAAFNSLQASATEYIGYAWAMVVVIVGATIGIKLFKKFTSKA COATB_BPM13/24-72</a:t>
            </a:r>
          </a:p>
          <a:p>
            <a:r>
              <a:rPr lang="en-US" sz="1100" dirty="0"/>
              <a:t>AEGDDPAKAAFDSLQASATEYIGYAWAMVVVIVGATIGIKLFKKFASKA COATB_BPZJ2/1-49</a:t>
            </a:r>
          </a:p>
          <a:p>
            <a:r>
              <a:rPr lang="en-US" sz="1100" dirty="0"/>
              <a:t>AEGDDPAKAAFDSLQASATEYIGYAWAMVVVIVGATIGIKLFKKFTSKA Q9T0Q9_BPFD/1-49</a:t>
            </a:r>
          </a:p>
          <a:p>
            <a:r>
              <a:rPr lang="en-US" sz="1100" dirty="0"/>
              <a:t>FAADDAAKAAFDSLTAQATEMSGYAWALVVLVVGATVGIKLFKKFVSRA COATB_BPIF1/22-73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3852157"/>
            <a:ext cx="8644466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</a:t>
            </a:r>
            <a:r>
              <a:rPr lang="en-US" sz="1100" dirty="0" err="1"/>
              <a:t>edited.sort</a:t>
            </a:r>
            <a:r>
              <a:rPr lang="en-US" sz="1100" dirty="0"/>
              <a:t>()</a:t>
            </a:r>
          </a:p>
          <a:p>
            <a:r>
              <a:rPr lang="en-US" sz="1100" dirty="0"/>
              <a:t>&gt;&gt;&gt; print(edited)</a:t>
            </a:r>
          </a:p>
          <a:p>
            <a:r>
              <a:rPr lang="en-US" sz="1100" dirty="0" err="1"/>
              <a:t>SingleLetterAlphabet</a:t>
            </a:r>
            <a:r>
              <a:rPr lang="en-US" sz="1100" dirty="0"/>
              <a:t>() alignment with 7 rows and 49 columns</a:t>
            </a:r>
          </a:p>
          <a:p>
            <a:r>
              <a:rPr lang="en-US" sz="1100" dirty="0"/>
              <a:t>DGTSTAATEAMNSLKTQATDLIDQTWPVVTSVAVAGLAIRLFKKFSSKA COATB_BPI22/32-83</a:t>
            </a:r>
          </a:p>
          <a:p>
            <a:r>
              <a:rPr lang="en-US" sz="1100" dirty="0"/>
              <a:t>FAADDAAKAAFDSLTAQATEMSGYAWALVVLVVGATVGIKLFKKFVSRA COATB_BPIF1/22-73</a:t>
            </a:r>
          </a:p>
          <a:p>
            <a:r>
              <a:rPr lang="en-US" sz="1100" dirty="0"/>
              <a:t>AEPNAAATEAMDSLKTQAIDLISQTWPVVTTVVVAGLVIRLFKKFSSKA COATB_BPIKE/30-81</a:t>
            </a:r>
          </a:p>
          <a:p>
            <a:r>
              <a:rPr lang="en-US" sz="1100" dirty="0"/>
              <a:t>AEGDDPAKAAFNSLQASATEYIGYAWAMVVVIVGATIGIKLFKKFTSKA COATB_BPM13/24-72</a:t>
            </a:r>
          </a:p>
          <a:p>
            <a:r>
              <a:rPr lang="en-US" sz="1100" dirty="0"/>
              <a:t>AEGDDPAKAAFDSLQASATEYIGYAWAMVVVIVGATIGIKLFKKFASKA COATB_BPZJ2/1-49</a:t>
            </a:r>
          </a:p>
          <a:p>
            <a:r>
              <a:rPr lang="en-US" sz="1100" dirty="0"/>
              <a:t>AEPNAAATEAMDSLKTQAIDLISQTWPVVTTVVVAGLVIKLFKKFVSRA Q9T0Q8_BPIKE/1-52</a:t>
            </a:r>
          </a:p>
          <a:p>
            <a:r>
              <a:rPr lang="en-US" sz="1100" dirty="0"/>
              <a:t>AEGDDPAKAAFDSLQASATEYIGYAWAMVVVIVGATIGIKLFKKFTSKA Q9T0Q9_BPFD/1-49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378750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Combine </a:t>
            </a:r>
            <a:r>
              <a:rPr lang="it-IT" dirty="0" err="1"/>
              <a:t>alignments</a:t>
            </a:r>
            <a:r>
              <a:rPr lang="it-IT" dirty="0"/>
              <a:t> for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genes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meta-</a:t>
            </a:r>
            <a:r>
              <a:rPr lang="it-IT" dirty="0" err="1"/>
              <a:t>alignment</a:t>
            </a:r>
            <a:endParaRPr lang="it-IT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6101040"/>
            <a:ext cx="8644466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Only add two alignments together if they have the same number of rows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538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Alignments</a:t>
            </a:r>
            <a:r>
              <a:rPr lang="fr-FR" dirty="0"/>
              <a:t> as </a:t>
            </a:r>
            <a:r>
              <a:rPr lang="fr-FR" dirty="0" err="1"/>
              <a:t>array</a:t>
            </a:r>
            <a:r>
              <a:rPr lang="fr-FR" dirty="0"/>
              <a:t>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87580"/>
          </a:xfrm>
        </p:spPr>
        <p:txBody>
          <a:bodyPr/>
          <a:lstStyle/>
          <a:p>
            <a:r>
              <a:rPr lang="en-US" dirty="0"/>
              <a:t>Suppose you have a small alignment in PHYLIP format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927845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import </a:t>
            </a:r>
            <a:r>
              <a:rPr lang="en-US" sz="1100" dirty="0" err="1"/>
              <a:t>numpy</a:t>
            </a:r>
            <a:r>
              <a:rPr lang="en-US" sz="1100" dirty="0"/>
              <a:t> as </a:t>
            </a:r>
            <a:r>
              <a:rPr lang="en-US" sz="1100" dirty="0" err="1"/>
              <a:t>np</a:t>
            </a:r>
            <a:endParaRPr lang="en-US" sz="1100" dirty="0"/>
          </a:p>
          <a:p>
            <a:r>
              <a:rPr lang="en-US" sz="1100" dirty="0"/>
              <a:t>&gt;&gt;&gt; 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&gt;&gt;&gt; alignment = </a:t>
            </a:r>
            <a:r>
              <a:rPr lang="en-US" sz="1100" dirty="0" err="1"/>
              <a:t>AlignIO.read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")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align_array</a:t>
            </a:r>
            <a:r>
              <a:rPr lang="en-US" sz="1100" dirty="0"/>
              <a:t> = </a:t>
            </a:r>
            <a:r>
              <a:rPr lang="en-US" sz="1100" dirty="0" err="1"/>
              <a:t>np.array</a:t>
            </a:r>
            <a:r>
              <a:rPr lang="en-US" sz="1100" dirty="0"/>
              <a:t>([list(rec) for rec in alignment], </a:t>
            </a:r>
            <a:r>
              <a:rPr lang="en-US" sz="1100" dirty="0" err="1"/>
              <a:t>np.character</a:t>
            </a:r>
            <a:r>
              <a:rPr lang="en-US" sz="1100" dirty="0"/>
              <a:t>)</a:t>
            </a:r>
          </a:p>
          <a:p>
            <a:r>
              <a:rPr lang="en-US" sz="1100" dirty="0"/>
              <a:t>&gt;&gt;&gt; print("Array shape %</a:t>
            </a:r>
            <a:r>
              <a:rPr lang="en-US" sz="1100" dirty="0" err="1"/>
              <a:t>i</a:t>
            </a:r>
            <a:r>
              <a:rPr lang="en-US" sz="1100" dirty="0"/>
              <a:t> by %</a:t>
            </a:r>
            <a:r>
              <a:rPr lang="en-US" sz="1100" dirty="0" err="1"/>
              <a:t>i</a:t>
            </a:r>
            <a:r>
              <a:rPr lang="en-US" sz="1100" dirty="0"/>
              <a:t>" % </a:t>
            </a:r>
            <a:r>
              <a:rPr lang="en-US" sz="1100" dirty="0" err="1"/>
              <a:t>align_array.shape</a:t>
            </a:r>
            <a:r>
              <a:rPr lang="en-US" sz="1100" dirty="0"/>
              <a:t>)</a:t>
            </a:r>
          </a:p>
          <a:p>
            <a:r>
              <a:rPr lang="en-US" sz="1100" dirty="0"/>
              <a:t>Array shape 7 by 52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354653"/>
            <a:ext cx="8644466" cy="2616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l-PL" sz="1100" dirty="0"/>
              <a:t>&gt;&gt;&gt; </a:t>
            </a:r>
            <a:r>
              <a:rPr lang="pl-PL" sz="1100" dirty="0" err="1"/>
              <a:t>align_array</a:t>
            </a:r>
            <a:r>
              <a:rPr lang="pl-PL" sz="1100" dirty="0"/>
              <a:t> = </a:t>
            </a:r>
            <a:r>
              <a:rPr lang="pl-PL" sz="1100" dirty="0" err="1"/>
              <a:t>np.array</a:t>
            </a:r>
            <a:r>
              <a:rPr lang="pl-PL" sz="1100" dirty="0"/>
              <a:t>([list(</a:t>
            </a:r>
            <a:r>
              <a:rPr lang="pl-PL" sz="1100" dirty="0" err="1"/>
              <a:t>rec</a:t>
            </a:r>
            <a:r>
              <a:rPr lang="pl-PL" sz="1100" dirty="0"/>
              <a:t>) for </a:t>
            </a:r>
            <a:r>
              <a:rPr lang="pl-PL" sz="1100" dirty="0" err="1"/>
              <a:t>rec</a:t>
            </a:r>
            <a:r>
              <a:rPr lang="pl-PL" sz="1100" dirty="0"/>
              <a:t> in </a:t>
            </a:r>
            <a:r>
              <a:rPr lang="pl-PL" sz="1100" dirty="0" err="1"/>
              <a:t>alignment</a:t>
            </a:r>
            <a:r>
              <a:rPr lang="pl-PL" sz="1100" dirty="0"/>
              <a:t>], </a:t>
            </a:r>
            <a:r>
              <a:rPr lang="pl-PL" sz="1100" dirty="0" err="1"/>
              <a:t>np.character</a:t>
            </a:r>
            <a:r>
              <a:rPr lang="pl-PL" sz="1100" dirty="0"/>
              <a:t>, order="F")</a:t>
            </a:r>
            <a:endParaRPr lang="nl-NL" sz="11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577197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Tell </a:t>
            </a:r>
            <a:r>
              <a:rPr lang="en-US" dirty="0" err="1"/>
              <a:t>NumPy</a:t>
            </a:r>
            <a:r>
              <a:rPr lang="en-US" dirty="0"/>
              <a:t> to store the array by column (as in Fortran) rather then its default of by row (as in C)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1" y="4785573"/>
            <a:ext cx="8644466" cy="861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Leave the original Biopython alignment object and the </a:t>
            </a:r>
            <a:r>
              <a:rPr lang="en-US" dirty="0" err="1"/>
              <a:t>NumPy</a:t>
            </a:r>
            <a:r>
              <a:rPr lang="en-US" dirty="0"/>
              <a:t> array in memory as separate objects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520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Alignment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242675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Prepare an input file of your unaligned sequences, typically this will be a FASTA le which you might create using </a:t>
            </a:r>
            <a:r>
              <a:rPr lang="en-US" dirty="0" err="1"/>
              <a:t>Bio.SeqIO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Call the command line tool to process this input file, typically via one of </a:t>
            </a:r>
            <a:r>
              <a:rPr lang="en-US" dirty="0" err="1"/>
              <a:t>Biopython's</a:t>
            </a:r>
            <a:r>
              <a:rPr lang="en-US" dirty="0"/>
              <a:t> command line wrappers (which we'll discuss here).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output from the tool, i.e. your aligned sequences, typically using </a:t>
            </a:r>
            <a:r>
              <a:rPr lang="en-US" dirty="0" err="1"/>
              <a:t>Bio.AlignIO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3696920"/>
            <a:ext cx="8644466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it-IT" sz="1100" dirty="0"/>
              <a:t>&gt;&gt;&gt; import </a:t>
            </a:r>
            <a:r>
              <a:rPr lang="it-IT" sz="1100" dirty="0" err="1"/>
              <a:t>Bio.Align.Applications</a:t>
            </a:r>
            <a:endParaRPr lang="it-IT" sz="1100" dirty="0"/>
          </a:p>
          <a:p>
            <a:r>
              <a:rPr lang="it-IT" sz="1100" dirty="0"/>
              <a:t>&gt;&gt;&gt; dir(</a:t>
            </a:r>
            <a:r>
              <a:rPr lang="it-IT" sz="1100" dirty="0" err="1"/>
              <a:t>Bio.Align.Applications</a:t>
            </a:r>
            <a:r>
              <a:rPr lang="it-IT" sz="1100" dirty="0"/>
              <a:t>)</a:t>
            </a:r>
          </a:p>
          <a:p>
            <a:r>
              <a:rPr lang="nl-NL" sz="1100" dirty="0">
                <a:solidFill>
                  <a:srgbClr val="FF0000"/>
                </a:solidFill>
              </a:rPr>
              <a:t>['</a:t>
            </a:r>
            <a:r>
              <a:rPr lang="nl-NL" sz="1100" dirty="0" err="1">
                <a:solidFill>
                  <a:srgbClr val="FF0000"/>
                </a:solidFill>
              </a:rPr>
              <a:t>ClustalwCommandline</a:t>
            </a:r>
            <a:r>
              <a:rPr lang="nl-NL" sz="1100" dirty="0">
                <a:solidFill>
                  <a:srgbClr val="FF0000"/>
                </a:solidFill>
              </a:rPr>
              <a:t>', '</a:t>
            </a:r>
            <a:r>
              <a:rPr lang="nl-NL" sz="1100" dirty="0" err="1">
                <a:solidFill>
                  <a:srgbClr val="FF0000"/>
                </a:solidFill>
              </a:rPr>
              <a:t>DialignCommandline</a:t>
            </a:r>
            <a:r>
              <a:rPr lang="nl-NL" sz="1100" dirty="0">
                <a:solidFill>
                  <a:srgbClr val="FF0000"/>
                </a:solidFill>
              </a:rPr>
              <a:t>', '</a:t>
            </a:r>
            <a:r>
              <a:rPr lang="nl-NL" sz="1100" dirty="0" err="1">
                <a:solidFill>
                  <a:srgbClr val="FF0000"/>
                </a:solidFill>
              </a:rPr>
              <a:t>MafftCommandline</a:t>
            </a:r>
            <a:r>
              <a:rPr lang="nl-NL" sz="1100" dirty="0">
                <a:solidFill>
                  <a:srgbClr val="FF0000"/>
                </a:solidFill>
              </a:rPr>
              <a:t>', '</a:t>
            </a:r>
            <a:r>
              <a:rPr lang="nl-NL" sz="1100" dirty="0" err="1">
                <a:solidFill>
                  <a:srgbClr val="FF0000"/>
                </a:solidFill>
              </a:rPr>
              <a:t>MuscleCommandline</a:t>
            </a:r>
            <a:r>
              <a:rPr lang="nl-NL" sz="1100" dirty="0">
                <a:solidFill>
                  <a:srgbClr val="FF0000"/>
                </a:solidFill>
              </a:rPr>
              <a:t>',</a:t>
            </a:r>
          </a:p>
          <a:p>
            <a:r>
              <a:rPr lang="nl-NL" sz="1100" dirty="0">
                <a:solidFill>
                  <a:srgbClr val="FF0000"/>
                </a:solidFill>
              </a:rPr>
              <a:t>'</a:t>
            </a:r>
            <a:r>
              <a:rPr lang="nl-NL" sz="1100" dirty="0" err="1">
                <a:solidFill>
                  <a:srgbClr val="FF0000"/>
                </a:solidFill>
              </a:rPr>
              <a:t>PrankCommandline</a:t>
            </a:r>
            <a:r>
              <a:rPr lang="nl-NL" sz="1100" dirty="0">
                <a:solidFill>
                  <a:srgbClr val="FF0000"/>
                </a:solidFill>
              </a:rPr>
              <a:t>', '</a:t>
            </a:r>
            <a:r>
              <a:rPr lang="nl-NL" sz="1100" dirty="0" err="1">
                <a:solidFill>
                  <a:srgbClr val="FF0000"/>
                </a:solidFill>
              </a:rPr>
              <a:t>ProbconsCommandline</a:t>
            </a:r>
            <a:r>
              <a:rPr lang="nl-NL" sz="1100" dirty="0">
                <a:solidFill>
                  <a:srgbClr val="FF0000"/>
                </a:solidFill>
              </a:rPr>
              <a:t>', '</a:t>
            </a:r>
            <a:r>
              <a:rPr lang="nl-NL" sz="1100" dirty="0" err="1">
                <a:solidFill>
                  <a:srgbClr val="FF0000"/>
                </a:solidFill>
              </a:rPr>
              <a:t>TCoffeeCommandline</a:t>
            </a:r>
            <a:r>
              <a:rPr lang="nl-NL" sz="1100" dirty="0">
                <a:solidFill>
                  <a:srgbClr val="FF0000"/>
                </a:solidFill>
              </a:rPr>
              <a:t>' ...]</a:t>
            </a:r>
          </a:p>
        </p:txBody>
      </p:sp>
    </p:spTree>
    <p:extLst>
      <p:ext uri="{BB962C8B-B14F-4D97-AF65-F5344CB8AC3E}">
        <p14:creationId xmlns:p14="http://schemas.microsoft.com/office/powerpoint/2010/main" val="1668520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ClustalW</a:t>
            </a:r>
            <a:r>
              <a:rPr lang="fr-FR" dirty="0"/>
              <a:t>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92344"/>
            <a:ext cx="8644466" cy="487580"/>
          </a:xfrm>
        </p:spPr>
        <p:txBody>
          <a:bodyPr/>
          <a:lstStyle/>
          <a:p>
            <a:r>
              <a:rPr lang="en-US" dirty="0" err="1"/>
              <a:t>ClustalW</a:t>
            </a:r>
            <a:r>
              <a:rPr lang="en-US" dirty="0"/>
              <a:t> is a popular command line tool for multiple sequence alignment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684465"/>
            <a:ext cx="8644466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</a:t>
            </a:r>
            <a:r>
              <a:rPr lang="en-US" sz="1100" dirty="0" err="1"/>
              <a:t>Bio.Align.Applications</a:t>
            </a:r>
            <a:r>
              <a:rPr lang="en-US" sz="1100" dirty="0"/>
              <a:t> import </a:t>
            </a:r>
            <a:r>
              <a:rPr lang="en-US" sz="1100" dirty="0" err="1"/>
              <a:t>ClustalwCommandline</a:t>
            </a:r>
            <a:endParaRPr lang="en-US" sz="1100" dirty="0"/>
          </a:p>
          <a:p>
            <a:r>
              <a:rPr lang="en-US" sz="1100" dirty="0"/>
              <a:t>&gt;&gt;&gt; help(</a:t>
            </a:r>
            <a:r>
              <a:rPr lang="en-US" sz="1100" dirty="0" err="1"/>
              <a:t>ClustalwCommandline</a:t>
            </a:r>
            <a:r>
              <a:rPr lang="en-US" sz="1100" dirty="0"/>
              <a:t>)</a:t>
            </a:r>
          </a:p>
          <a:p>
            <a:r>
              <a:rPr lang="mr-IN" sz="1100" dirty="0"/>
              <a:t>…</a:t>
            </a:r>
            <a:r>
              <a:rPr lang="fr-FR" sz="1100" dirty="0"/>
              <a:t>.</a:t>
            </a:r>
            <a:endParaRPr lang="en-US" sz="1100" dirty="0"/>
          </a:p>
        </p:txBody>
      </p:sp>
      <p:sp>
        <p:nvSpPr>
          <p:cNvPr id="8" name="ZoneTexte 7"/>
          <p:cNvSpPr txBox="1"/>
          <p:nvPr/>
        </p:nvSpPr>
        <p:spPr>
          <a:xfrm>
            <a:off x="286649" y="3082758"/>
            <a:ext cx="8644466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</a:t>
            </a:r>
            <a:r>
              <a:rPr lang="en-US" sz="1100" dirty="0" err="1"/>
              <a:t>Bio.Align.Applications</a:t>
            </a:r>
            <a:r>
              <a:rPr lang="en-US" sz="1100" dirty="0"/>
              <a:t> import </a:t>
            </a:r>
            <a:r>
              <a:rPr lang="en-US" sz="1100" dirty="0" err="1"/>
              <a:t>ClustalwCommandline</a:t>
            </a:r>
            <a:endParaRPr lang="en-US" sz="1100" dirty="0"/>
          </a:p>
          <a:p>
            <a:r>
              <a:rPr lang="en-US" sz="1100" dirty="0"/>
              <a:t>&gt;&gt;&gt; cline = </a:t>
            </a:r>
            <a:r>
              <a:rPr lang="en-US" sz="1100" dirty="0" err="1"/>
              <a:t>ClustalwCommandline</a:t>
            </a:r>
            <a:r>
              <a:rPr lang="en-US" sz="1100" dirty="0"/>
              <a:t>("clustalw2", </a:t>
            </a:r>
            <a:r>
              <a:rPr lang="en-US" sz="1100" dirty="0" err="1"/>
              <a:t>infile</a:t>
            </a:r>
            <a:r>
              <a:rPr lang="en-US" sz="1100" dirty="0"/>
              <a:t>="</a:t>
            </a:r>
            <a:r>
              <a:rPr lang="en-US" sz="1100" dirty="0" err="1"/>
              <a:t>opuntia.fasta</a:t>
            </a:r>
            <a:r>
              <a:rPr lang="en-US" sz="1100" dirty="0"/>
              <a:t>")</a:t>
            </a:r>
          </a:p>
          <a:p>
            <a:r>
              <a:rPr lang="en-US" sz="1100" dirty="0"/>
              <a:t>&gt;&gt;&gt; print(cline)</a:t>
            </a:r>
          </a:p>
          <a:p>
            <a:r>
              <a:rPr lang="en-US" sz="1100" dirty="0"/>
              <a:t>clustalw2 -</a:t>
            </a:r>
            <a:r>
              <a:rPr lang="en-US" sz="1100" dirty="0" err="1"/>
              <a:t>infile</a:t>
            </a:r>
            <a:r>
              <a:rPr lang="en-US" sz="1100" dirty="0"/>
              <a:t>=</a:t>
            </a:r>
            <a:r>
              <a:rPr lang="en-US" sz="1100" dirty="0" err="1"/>
              <a:t>opuntia.fasta</a:t>
            </a:r>
            <a:endParaRPr lang="en-US" sz="11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2284629"/>
            <a:ext cx="8644466" cy="782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default, </a:t>
            </a:r>
            <a:r>
              <a:rPr lang="en-US" dirty="0" err="1"/>
              <a:t>ClustalW</a:t>
            </a:r>
            <a:r>
              <a:rPr lang="en-US" dirty="0"/>
              <a:t> will generate an alignment and guide tree file with names based on the input FASTA file.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4630006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import </a:t>
            </a:r>
            <a:r>
              <a:rPr lang="en-US" sz="1100" dirty="0" err="1"/>
              <a:t>os</a:t>
            </a:r>
            <a:endParaRPr lang="en-US" sz="1100" dirty="0"/>
          </a:p>
          <a:p>
            <a:r>
              <a:rPr lang="en-US" sz="1100" dirty="0"/>
              <a:t>&gt;&gt;&gt; from </a:t>
            </a:r>
            <a:r>
              <a:rPr lang="en-US" sz="1100" dirty="0" err="1"/>
              <a:t>Bio.Align.Applications</a:t>
            </a:r>
            <a:r>
              <a:rPr lang="en-US" sz="1100" dirty="0"/>
              <a:t> import </a:t>
            </a:r>
            <a:r>
              <a:rPr lang="en-US" sz="1100" dirty="0" err="1"/>
              <a:t>ClustalwCommandline</a:t>
            </a:r>
            <a:endParaRPr lang="en-US" sz="1100" dirty="0"/>
          </a:p>
          <a:p>
            <a:r>
              <a:rPr lang="en-US" sz="1100" dirty="0"/>
              <a:t>&gt;&gt;&gt; </a:t>
            </a:r>
            <a:r>
              <a:rPr lang="en-US" sz="1100" dirty="0" err="1"/>
              <a:t>clustalw_exe</a:t>
            </a:r>
            <a:r>
              <a:rPr lang="en-US" sz="1100" dirty="0"/>
              <a:t> = </a:t>
            </a:r>
            <a:r>
              <a:rPr lang="en-US" sz="1100" dirty="0" err="1"/>
              <a:t>r"C</a:t>
            </a:r>
            <a:r>
              <a:rPr lang="en-US" sz="1100" dirty="0"/>
              <a:t>:\Program Files\new </a:t>
            </a:r>
            <a:r>
              <a:rPr lang="en-US" sz="1100" dirty="0" err="1"/>
              <a:t>clustal</a:t>
            </a:r>
            <a:r>
              <a:rPr lang="en-US" sz="1100" dirty="0"/>
              <a:t>\clustalw2.exe"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clustalw_cline</a:t>
            </a:r>
            <a:r>
              <a:rPr lang="en-US" sz="1100" dirty="0"/>
              <a:t> = </a:t>
            </a:r>
            <a:r>
              <a:rPr lang="en-US" sz="1100" dirty="0" err="1"/>
              <a:t>ClustalwCommandline</a:t>
            </a:r>
            <a:r>
              <a:rPr lang="en-US" sz="1100" dirty="0"/>
              <a:t>(</a:t>
            </a:r>
            <a:r>
              <a:rPr lang="en-US" sz="1100" dirty="0" err="1"/>
              <a:t>clustalw_exe</a:t>
            </a:r>
            <a:r>
              <a:rPr lang="en-US" sz="1100" dirty="0"/>
              <a:t>, </a:t>
            </a:r>
            <a:r>
              <a:rPr lang="en-US" sz="1100" dirty="0" err="1"/>
              <a:t>infile</a:t>
            </a:r>
            <a:r>
              <a:rPr lang="en-US" sz="1100" dirty="0"/>
              <a:t>="</a:t>
            </a:r>
            <a:r>
              <a:rPr lang="en-US" sz="1100" dirty="0" err="1"/>
              <a:t>opuntia.fasta</a:t>
            </a:r>
            <a:r>
              <a:rPr lang="en-US" sz="1100" dirty="0"/>
              <a:t>")</a:t>
            </a:r>
          </a:p>
          <a:p>
            <a:r>
              <a:rPr lang="en-US" sz="1100" dirty="0"/>
              <a:t>&gt;&gt;&gt; assert </a:t>
            </a:r>
            <a:r>
              <a:rPr lang="en-US" sz="1100" dirty="0" err="1"/>
              <a:t>os.path.isfile</a:t>
            </a:r>
            <a:r>
              <a:rPr lang="en-US" sz="1100" dirty="0"/>
              <a:t>(</a:t>
            </a:r>
            <a:r>
              <a:rPr lang="en-US" sz="1100" dirty="0" err="1"/>
              <a:t>clustalw_exe</a:t>
            </a:r>
            <a:r>
              <a:rPr lang="en-US" sz="1100" dirty="0"/>
              <a:t>), "</a:t>
            </a:r>
            <a:r>
              <a:rPr lang="en-US" sz="1100" dirty="0" err="1"/>
              <a:t>Clustal</a:t>
            </a:r>
            <a:r>
              <a:rPr lang="en-US" sz="1100" dirty="0"/>
              <a:t> W executable missing"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stdout</a:t>
            </a:r>
            <a:r>
              <a:rPr lang="en-US" sz="1100" dirty="0"/>
              <a:t>, </a:t>
            </a:r>
            <a:r>
              <a:rPr lang="en-US" sz="1100" dirty="0" err="1"/>
              <a:t>stderr</a:t>
            </a:r>
            <a:r>
              <a:rPr lang="en-US" sz="1100" dirty="0"/>
              <a:t> = </a:t>
            </a:r>
            <a:r>
              <a:rPr lang="en-US" sz="1100" dirty="0" err="1"/>
              <a:t>clustalw_cline</a:t>
            </a:r>
            <a:r>
              <a:rPr lang="en-US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852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ClustalW</a:t>
            </a:r>
            <a:r>
              <a:rPr lang="fr-FR" dirty="0"/>
              <a:t>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92344"/>
            <a:ext cx="8644466" cy="487580"/>
          </a:xfrm>
        </p:spPr>
        <p:txBody>
          <a:bodyPr/>
          <a:lstStyle/>
          <a:p>
            <a:r>
              <a:rPr lang="en-US" dirty="0" err="1"/>
              <a:t>ClustalW</a:t>
            </a:r>
            <a:r>
              <a:rPr lang="en-US" dirty="0"/>
              <a:t> is a popular command line tool for multiple sequence alignment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684465"/>
            <a:ext cx="8644466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&gt;&gt;&gt; align = </a:t>
            </a:r>
            <a:r>
              <a:rPr lang="en-US" sz="1100" dirty="0" err="1"/>
              <a:t>AlignIO.read</a:t>
            </a:r>
            <a:r>
              <a:rPr lang="en-US" sz="1100" dirty="0"/>
              <a:t>("</a:t>
            </a:r>
            <a:r>
              <a:rPr lang="en-US" sz="1100" dirty="0" err="1"/>
              <a:t>opuntia.aln</a:t>
            </a:r>
            <a:r>
              <a:rPr lang="en-US" sz="1100" dirty="0"/>
              <a:t>", "</a:t>
            </a:r>
            <a:r>
              <a:rPr lang="en-US" sz="1100" dirty="0" err="1"/>
              <a:t>clustal</a:t>
            </a:r>
            <a:r>
              <a:rPr lang="en-US" sz="1100" dirty="0"/>
              <a:t>")</a:t>
            </a:r>
          </a:p>
          <a:p>
            <a:r>
              <a:rPr lang="en-US" sz="1100" dirty="0"/>
              <a:t>&gt;&gt;&gt; print(align)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SingleLetterAlphabet</a:t>
            </a:r>
            <a:r>
              <a:rPr lang="en-US" sz="1100" dirty="0">
                <a:solidFill>
                  <a:srgbClr val="FF0000"/>
                </a:solidFill>
              </a:rPr>
              <a:t>() alignment with 7 rows and 906 columns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TATACATTAAAGAAGGGGGATGCGGATAAATGGAAAGGCGAAAG...AGA gi|6273285|gb|AF191659.1|AF191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TATACATTAAAGAAGGGGGATGCGGATAAATGGAAAGGCGAAAG...AGA gi|6273284|gb|AF191658.1|AF191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TATACATTAAAGAAGGGGGATGCGGATAAATGGAAAGGCGAAAG...AGA gi|6273287|gb|AF191661.1|AF191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TATACATAAAAGAAGGGGGATGCGGATAAATGGAAAGGCGAAAG...AGA gi|6273286|gb|AF191660.1|AF191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TATACATTAAAGGAGGGGGATGCGGATAAATGGAAAGGCGAAAG...AGA gi|6273290|gb|AF191664.1|AF191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TATACATTAAAGGAGGGGGATGCGGATAAATGGAAAGGCGAAAG...AGA gi|6273289|gb|AF191663.1|AF191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TATACATTAAAGGAGGGGGATGCGGATAAATGGAAAGGCGAAAG...AGA gi|6273291|gb|AF191665.1|AF191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3630701"/>
            <a:ext cx="8644466" cy="3016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Bio import </a:t>
            </a:r>
            <a:r>
              <a:rPr lang="en-US" sz="1100" dirty="0" err="1"/>
              <a:t>Phylo</a:t>
            </a:r>
            <a:endParaRPr lang="en-US" sz="1100" dirty="0"/>
          </a:p>
          <a:p>
            <a:r>
              <a:rPr lang="en-US" sz="1100" dirty="0"/>
              <a:t>&gt;&gt;&gt; tree = </a:t>
            </a:r>
            <a:r>
              <a:rPr lang="en-US" sz="1100" dirty="0" err="1"/>
              <a:t>Phylo.read</a:t>
            </a:r>
            <a:r>
              <a:rPr lang="en-US" sz="1100" dirty="0"/>
              <a:t>("</a:t>
            </a:r>
            <a:r>
              <a:rPr lang="en-US" sz="1100" dirty="0" err="1"/>
              <a:t>opuntia.dnd</a:t>
            </a:r>
            <a:r>
              <a:rPr lang="en-US" sz="1100" dirty="0"/>
              <a:t>", "</a:t>
            </a:r>
            <a:r>
              <a:rPr lang="en-US" sz="1100" dirty="0" err="1"/>
              <a:t>newick</a:t>
            </a:r>
            <a:r>
              <a:rPr lang="en-US" sz="1100" dirty="0"/>
              <a:t>")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Phylo.draw_ascii</a:t>
            </a:r>
            <a:r>
              <a:rPr lang="en-US" sz="1100" dirty="0"/>
              <a:t>(tree)</a:t>
            </a:r>
          </a:p>
          <a:p>
            <a:r>
              <a:rPr lang="en-US" sz="1100" dirty="0">
                <a:solidFill>
                  <a:srgbClr val="FF0000"/>
                </a:solidFill>
              </a:rPr>
              <a:t>_______________ gi|6273291|gb|AF191665.1|AF191665</a:t>
            </a:r>
          </a:p>
          <a:p>
            <a:r>
              <a:rPr lang="en-US" sz="1100" dirty="0">
                <a:solidFill>
                  <a:srgbClr val="FF0000"/>
                </a:solidFill>
              </a:rPr>
              <a:t>__________________________|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 | ______ gi|6273290|gb|AF191664.1|AF191664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 |__|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 |_____ gi|6273289|gb|AF191663.1|AF191663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</a:t>
            </a:r>
          </a:p>
          <a:p>
            <a:r>
              <a:rPr lang="en-US" sz="1100" dirty="0">
                <a:solidFill>
                  <a:srgbClr val="FF0000"/>
                </a:solidFill>
              </a:rPr>
              <a:t>_|_________________ gi|6273287|gb|AF191661.1|AF191661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|__________ gi|6273286|gb|AF191660.1|AF191660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 __ gi|6273285|gb|AF191659.1|AF191659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|___|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 gi|6273284|gb|AF191658.1|AF191658</a:t>
            </a:r>
          </a:p>
          <a:p>
            <a:r>
              <a:rPr lang="en-US" sz="1100" dirty="0">
                <a:solidFill>
                  <a:srgbClr val="FF0000"/>
                </a:solidFill>
              </a:rPr>
              <a:t>&lt;BLANKLINE&gt;</a:t>
            </a:r>
          </a:p>
        </p:txBody>
      </p:sp>
    </p:spTree>
    <p:extLst>
      <p:ext uri="{BB962C8B-B14F-4D97-AF65-F5344CB8AC3E}">
        <p14:creationId xmlns:p14="http://schemas.microsoft.com/office/powerpoint/2010/main" val="1426580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EMBOSS needle and water </a:t>
            </a:r>
            <a:r>
              <a:rPr lang="fr-FR" dirty="0"/>
              <a:t>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3"/>
            <a:ext cx="8644466" cy="1031911"/>
          </a:xfrm>
        </p:spPr>
        <p:txBody>
          <a:bodyPr/>
          <a:lstStyle/>
          <a:p>
            <a:r>
              <a:rPr lang="en-US" dirty="0"/>
              <a:t>The EMBOSS suite includes the water and needle tools for Smith-Waterman algorithm local alignment, and Needleman-</a:t>
            </a:r>
            <a:r>
              <a:rPr lang="en-US" dirty="0" err="1"/>
              <a:t>Wunsch</a:t>
            </a:r>
            <a:r>
              <a:rPr lang="en-US" dirty="0"/>
              <a:t> global alignment</a:t>
            </a:r>
          </a:p>
          <a:p>
            <a:r>
              <a:rPr lang="en-US" dirty="0"/>
              <a:t>Suppose you want to do a global pairwise alignment between two sequences, prepared in FASTA format (</a:t>
            </a:r>
            <a:r>
              <a:rPr lang="en-US" dirty="0" err="1"/>
              <a:t>alpha.faa</a:t>
            </a:r>
            <a:r>
              <a:rPr lang="en-US" dirty="0"/>
              <a:t> and </a:t>
            </a:r>
            <a:r>
              <a:rPr lang="en-US" dirty="0" err="1"/>
              <a:t>beta.faa</a:t>
            </a:r>
            <a:r>
              <a:rPr lang="en-US" dirty="0"/>
              <a:t>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5394980"/>
            <a:ext cx="8644466" cy="938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</a:t>
            </a:r>
            <a:r>
              <a:rPr lang="en-US" sz="1100" dirty="0" err="1"/>
              <a:t>Bio.Emboss.Applications</a:t>
            </a:r>
            <a:r>
              <a:rPr lang="en-US" sz="1100" dirty="0"/>
              <a:t> import </a:t>
            </a:r>
            <a:r>
              <a:rPr lang="en-US" sz="1100" dirty="0" err="1"/>
              <a:t>NeedleCommandline</a:t>
            </a:r>
            <a:endParaRPr lang="en-US" sz="1100" dirty="0"/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</a:t>
            </a:r>
            <a:r>
              <a:rPr lang="en-US" sz="1100" dirty="0"/>
              <a:t> = </a:t>
            </a:r>
            <a:r>
              <a:rPr lang="en-US" sz="1100" dirty="0" err="1"/>
              <a:t>NeedleCommandline</a:t>
            </a:r>
            <a:r>
              <a:rPr lang="en-US" sz="1100" dirty="0"/>
              <a:t>(</a:t>
            </a:r>
            <a:r>
              <a:rPr lang="en-US" sz="1100" dirty="0" err="1"/>
              <a:t>asequence</a:t>
            </a:r>
            <a:r>
              <a:rPr lang="en-US" sz="1100" dirty="0"/>
              <a:t>="</a:t>
            </a:r>
            <a:r>
              <a:rPr lang="en-US" sz="1100" dirty="0" err="1"/>
              <a:t>alpha.faa</a:t>
            </a:r>
            <a:r>
              <a:rPr lang="en-US" sz="1100" dirty="0"/>
              <a:t>", </a:t>
            </a:r>
            <a:r>
              <a:rPr lang="en-US" sz="1100" dirty="0" err="1"/>
              <a:t>bsequence</a:t>
            </a:r>
            <a:r>
              <a:rPr lang="en-US" sz="1100" dirty="0"/>
              <a:t>="</a:t>
            </a:r>
            <a:r>
              <a:rPr lang="en-US" sz="1100" dirty="0" err="1"/>
              <a:t>beta.faa</a:t>
            </a:r>
            <a:r>
              <a:rPr lang="en-US" sz="1100" dirty="0"/>
              <a:t>”, </a:t>
            </a:r>
            <a:r>
              <a:rPr lang="en-US" sz="1100" dirty="0" err="1"/>
              <a:t>gapopen</a:t>
            </a:r>
            <a:r>
              <a:rPr lang="en-US" sz="1100" dirty="0"/>
              <a:t>=10, </a:t>
            </a:r>
            <a:r>
              <a:rPr lang="en-US" sz="1100" dirty="0" err="1"/>
              <a:t>gapextend</a:t>
            </a:r>
            <a:r>
              <a:rPr lang="en-US" sz="1100" dirty="0"/>
              <a:t>=0.5, </a:t>
            </a:r>
            <a:r>
              <a:rPr lang="en-US" sz="1100" dirty="0" err="1"/>
              <a:t>outfile</a:t>
            </a:r>
            <a:r>
              <a:rPr lang="en-US" sz="1100" dirty="0"/>
              <a:t>="</a:t>
            </a:r>
            <a:r>
              <a:rPr lang="en-US" sz="1100" dirty="0" err="1"/>
              <a:t>needle.txt</a:t>
            </a:r>
            <a:r>
              <a:rPr lang="en-US" sz="1100" dirty="0"/>
              <a:t>")</a:t>
            </a:r>
          </a:p>
          <a:p>
            <a:r>
              <a:rPr lang="en-US" sz="1100" dirty="0"/>
              <a:t>&gt;&gt;&gt; print(</a:t>
            </a:r>
            <a:r>
              <a:rPr lang="en-US" sz="1100" dirty="0" err="1"/>
              <a:t>needle_cline</a:t>
            </a:r>
            <a:r>
              <a:rPr lang="en-US" sz="1100" dirty="0"/>
              <a:t>)</a:t>
            </a:r>
          </a:p>
          <a:p>
            <a:r>
              <a:rPr lang="en-US" sz="1100" dirty="0">
                <a:solidFill>
                  <a:srgbClr val="FF0000"/>
                </a:solidFill>
              </a:rPr>
              <a:t>needle -</a:t>
            </a:r>
            <a:r>
              <a:rPr lang="en-US" sz="1100" dirty="0" err="1">
                <a:solidFill>
                  <a:srgbClr val="FF0000"/>
                </a:solidFill>
              </a:rPr>
              <a:t>outfile</a:t>
            </a:r>
            <a:r>
              <a:rPr lang="en-US" sz="1100" dirty="0">
                <a:solidFill>
                  <a:srgbClr val="FF0000"/>
                </a:solidFill>
              </a:rPr>
              <a:t>=</a:t>
            </a:r>
            <a:r>
              <a:rPr lang="en-US" sz="1100" dirty="0" err="1">
                <a:solidFill>
                  <a:srgbClr val="FF0000"/>
                </a:solidFill>
              </a:rPr>
              <a:t>needle.txt</a:t>
            </a:r>
            <a:r>
              <a:rPr lang="en-US" sz="1100" dirty="0">
                <a:solidFill>
                  <a:srgbClr val="FF0000"/>
                </a:solidFill>
              </a:rPr>
              <a:t> -</a:t>
            </a:r>
            <a:r>
              <a:rPr lang="en-US" sz="1100" dirty="0" err="1">
                <a:solidFill>
                  <a:srgbClr val="FF0000"/>
                </a:solidFill>
              </a:rPr>
              <a:t>asequence</a:t>
            </a:r>
            <a:r>
              <a:rPr lang="en-US" sz="1100" dirty="0">
                <a:solidFill>
                  <a:srgbClr val="FF0000"/>
                </a:solidFill>
              </a:rPr>
              <a:t>=</a:t>
            </a:r>
            <a:r>
              <a:rPr lang="en-US" sz="1100" dirty="0" err="1">
                <a:solidFill>
                  <a:srgbClr val="FF0000"/>
                </a:solidFill>
              </a:rPr>
              <a:t>alpha.faa</a:t>
            </a:r>
            <a:r>
              <a:rPr lang="en-US" sz="1100" dirty="0">
                <a:solidFill>
                  <a:srgbClr val="FF0000"/>
                </a:solidFill>
              </a:rPr>
              <a:t> -</a:t>
            </a:r>
            <a:r>
              <a:rPr lang="en-US" sz="1100" dirty="0" err="1">
                <a:solidFill>
                  <a:srgbClr val="FF0000"/>
                </a:solidFill>
              </a:rPr>
              <a:t>bsequence</a:t>
            </a:r>
            <a:r>
              <a:rPr lang="en-US" sz="1100" dirty="0">
                <a:solidFill>
                  <a:srgbClr val="FF0000"/>
                </a:solidFill>
              </a:rPr>
              <a:t>=</a:t>
            </a:r>
            <a:r>
              <a:rPr lang="en-US" sz="1100" dirty="0" err="1">
                <a:solidFill>
                  <a:srgbClr val="FF0000"/>
                </a:solidFill>
              </a:rPr>
              <a:t>beta.faa</a:t>
            </a:r>
            <a:r>
              <a:rPr lang="en-US" sz="1100" dirty="0">
                <a:solidFill>
                  <a:srgbClr val="FF0000"/>
                </a:solidFill>
              </a:rPr>
              <a:t> -</a:t>
            </a:r>
            <a:r>
              <a:rPr lang="en-US" sz="1100" dirty="0" err="1">
                <a:solidFill>
                  <a:srgbClr val="FF0000"/>
                </a:solidFill>
              </a:rPr>
              <a:t>gapopen</a:t>
            </a:r>
            <a:r>
              <a:rPr lang="en-US" sz="1100" dirty="0">
                <a:solidFill>
                  <a:srgbClr val="FF0000"/>
                </a:solidFill>
              </a:rPr>
              <a:t>=10 -</a:t>
            </a:r>
            <a:r>
              <a:rPr lang="en-US" sz="1100" dirty="0" err="1">
                <a:solidFill>
                  <a:srgbClr val="FF0000"/>
                </a:solidFill>
              </a:rPr>
              <a:t>gapextend</a:t>
            </a:r>
            <a:r>
              <a:rPr lang="en-US" sz="1100" dirty="0">
                <a:solidFill>
                  <a:srgbClr val="FF0000"/>
                </a:solidFill>
              </a:rPr>
              <a:t>=0.5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911427"/>
            <a:ext cx="8644466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&gt;HBA_HUMAN</a:t>
            </a:r>
          </a:p>
          <a:p>
            <a:r>
              <a:rPr lang="en-US" sz="1100" dirty="0"/>
              <a:t>MVLSPADKTNVKAAWGKVGAHAGEYGAEALERMFLSFPTTKTYFPHFDLSHGSAQVKGHG</a:t>
            </a:r>
          </a:p>
          <a:p>
            <a:r>
              <a:rPr lang="en-US" sz="1100" dirty="0"/>
              <a:t>KKVADALTNAVAHVDDMPNALSALSDLHAHKLRVDPVNFKLLSHCLLVTLAAHLPAEFTP</a:t>
            </a:r>
          </a:p>
          <a:p>
            <a:r>
              <a:rPr lang="en-US" sz="1100" dirty="0"/>
              <a:t>AVHASLDKFLASVSTVLTSKYR</a:t>
            </a:r>
          </a:p>
          <a:p>
            <a:endParaRPr lang="en-US" sz="1100" dirty="0"/>
          </a:p>
          <a:p>
            <a:r>
              <a:rPr lang="hr-HR" sz="1100" dirty="0"/>
              <a:t>&gt;HBB_HUMAN</a:t>
            </a:r>
          </a:p>
          <a:p>
            <a:r>
              <a:rPr lang="hr-HR" sz="1100" dirty="0"/>
              <a:t>MVHLTPEEKSAVTALWGKVNVDEVGGEALGRLLVVYPWTQRFFESFGDLSTPDAVMGNPK</a:t>
            </a:r>
          </a:p>
          <a:p>
            <a:r>
              <a:rPr lang="hr-HR" sz="1100" dirty="0"/>
              <a:t>VKAHGKKVLGAFSDGLAHLDNLKGTFATLSELHCDKLHVDPENFRLLGNVLVCVLAHHFG</a:t>
            </a:r>
          </a:p>
          <a:p>
            <a:r>
              <a:rPr lang="hr-HR" sz="1100" dirty="0"/>
              <a:t>KEFTPPVQAAYQKVVAGVANALAHKYH</a:t>
            </a:r>
          </a:p>
          <a:p>
            <a:endParaRPr lang="en-US" sz="11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4691940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start by creating a complete needle command line object in one go: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52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multiple sequences which have been aligned together</a:t>
            </a:r>
          </a:p>
          <a:p>
            <a:pPr marL="0" indent="0">
              <a:buNone/>
            </a:pPr>
            <a:endParaRPr lang="fr-FR" dirty="0"/>
          </a:p>
          <a:p>
            <a:r>
              <a:rPr lang="en-US" dirty="0"/>
              <a:t>Insertion of gap characters, and addition of leading or trailing gaps </a:t>
            </a:r>
          </a:p>
          <a:p>
            <a:pPr lvl="1"/>
            <a:r>
              <a:rPr lang="en-US" sz="1600" dirty="0"/>
              <a:t>such that all the sequence strings are the same length.</a:t>
            </a:r>
          </a:p>
          <a:p>
            <a:endParaRPr lang="en-US" dirty="0"/>
          </a:p>
          <a:p>
            <a:r>
              <a:rPr lang="en-US" dirty="0"/>
              <a:t>Can be regarded as a matrix of letters, where each row is held as a </a:t>
            </a:r>
            <a:r>
              <a:rPr lang="en-US" dirty="0" err="1"/>
              <a:t>SeqRecord</a:t>
            </a:r>
            <a:r>
              <a:rPr lang="en-US" dirty="0"/>
              <a:t> object internally</a:t>
            </a:r>
          </a:p>
          <a:p>
            <a:endParaRPr lang="fr-FR" dirty="0"/>
          </a:p>
          <a:p>
            <a:r>
              <a:rPr lang="fr-FR" dirty="0"/>
              <a:t>I</a:t>
            </a:r>
            <a:r>
              <a:rPr lang="en-US" dirty="0" err="1"/>
              <a:t>ntroduce</a:t>
            </a:r>
            <a:r>
              <a:rPr lang="en-US" dirty="0"/>
              <a:t> :</a:t>
            </a:r>
          </a:p>
          <a:p>
            <a:pPr lvl="1"/>
            <a:r>
              <a:rPr lang="en-US" sz="1600" dirty="0" err="1"/>
              <a:t>MultipleSeqAlignment</a:t>
            </a:r>
            <a:r>
              <a:rPr lang="en-US" sz="1600" dirty="0"/>
              <a:t> object which holds this kind of data</a:t>
            </a:r>
          </a:p>
          <a:p>
            <a:pPr lvl="1"/>
            <a:r>
              <a:rPr lang="en-US" sz="1600" dirty="0" err="1"/>
              <a:t>Bio.AlignIO</a:t>
            </a:r>
            <a:r>
              <a:rPr lang="en-US" sz="1600" dirty="0"/>
              <a:t> module for reading and writing them as various file formats (following the design of the </a:t>
            </a:r>
            <a:r>
              <a:rPr lang="en-US" sz="1600" dirty="0" err="1"/>
              <a:t>Bio.SeqIO</a:t>
            </a:r>
            <a:r>
              <a:rPr lang="en-US" sz="1600" dirty="0"/>
              <a:t> module)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B906-DB60-254B-B982-F62329EB7F88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565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EMBOSS needle and water </a:t>
            </a:r>
            <a:r>
              <a:rPr lang="fr-FR" dirty="0"/>
              <a:t>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3"/>
            <a:ext cx="8644466" cy="1031911"/>
          </a:xfrm>
        </p:spPr>
        <p:txBody>
          <a:bodyPr/>
          <a:lstStyle/>
          <a:p>
            <a:r>
              <a:rPr lang="en-US" dirty="0"/>
              <a:t>To avoid “command not found” exception, you can either update your PATH setting, or simply tell Biopython the full path to the tool, for example: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3988792"/>
            <a:ext cx="8644466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</a:t>
            </a:r>
            <a:r>
              <a:rPr lang="en-US" sz="1100" dirty="0" err="1"/>
              <a:t>Bio.Emboss.Applications</a:t>
            </a:r>
            <a:r>
              <a:rPr lang="en-US" sz="1100" dirty="0"/>
              <a:t> import </a:t>
            </a:r>
            <a:r>
              <a:rPr lang="en-US" sz="1100" dirty="0" err="1"/>
              <a:t>NeedleCommandline</a:t>
            </a:r>
            <a:endParaRPr lang="en-US" sz="1100" dirty="0"/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</a:t>
            </a:r>
            <a:r>
              <a:rPr lang="en-US" sz="1100" dirty="0"/>
              <a:t> = </a:t>
            </a:r>
            <a:r>
              <a:rPr lang="en-US" sz="1100" dirty="0" err="1"/>
              <a:t>NeedleCommandline</a:t>
            </a:r>
            <a:r>
              <a:rPr lang="en-US" sz="1100" dirty="0"/>
              <a:t>()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needle_cline.asequence</a:t>
            </a:r>
            <a:r>
              <a:rPr lang="en-US" sz="1100" dirty="0"/>
              <a:t>="</a:t>
            </a:r>
            <a:r>
              <a:rPr lang="en-US" sz="1100" dirty="0" err="1"/>
              <a:t>alpha.faa</a:t>
            </a:r>
            <a:r>
              <a:rPr lang="en-US" sz="1100" dirty="0"/>
              <a:t>"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needle_cline.bsequence</a:t>
            </a:r>
            <a:r>
              <a:rPr lang="en-US" sz="1100" dirty="0"/>
              <a:t>="</a:t>
            </a:r>
            <a:r>
              <a:rPr lang="en-US" sz="1100" dirty="0" err="1"/>
              <a:t>beta.faa</a:t>
            </a:r>
            <a:r>
              <a:rPr lang="en-US" sz="1100" dirty="0"/>
              <a:t>"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needle_cline.gapopen</a:t>
            </a:r>
            <a:r>
              <a:rPr lang="en-US" sz="1100" dirty="0"/>
              <a:t>=10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needle_cline.gapextend</a:t>
            </a:r>
            <a:r>
              <a:rPr lang="en-US" sz="1100" dirty="0"/>
              <a:t>=0.5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needle_cline.outfile</a:t>
            </a:r>
            <a:r>
              <a:rPr lang="en-US" sz="1100" dirty="0"/>
              <a:t>="</a:t>
            </a:r>
            <a:r>
              <a:rPr lang="en-US" sz="1100" dirty="0" err="1"/>
              <a:t>needle.txt</a:t>
            </a:r>
            <a:r>
              <a:rPr lang="en-US" sz="1100" dirty="0"/>
              <a:t>"</a:t>
            </a:r>
          </a:p>
          <a:p>
            <a:r>
              <a:rPr lang="en-US" sz="1100" dirty="0"/>
              <a:t>&gt;&gt;&gt; print(</a:t>
            </a:r>
            <a:r>
              <a:rPr lang="en-US" sz="1100" dirty="0" err="1"/>
              <a:t>needle_cline</a:t>
            </a:r>
            <a:r>
              <a:rPr lang="en-US" sz="1100" dirty="0"/>
              <a:t>)</a:t>
            </a:r>
          </a:p>
          <a:p>
            <a:r>
              <a:rPr lang="en-US" sz="1100" dirty="0"/>
              <a:t>needle -</a:t>
            </a:r>
            <a:r>
              <a:rPr lang="en-US" sz="1100" dirty="0" err="1"/>
              <a:t>outfile</a:t>
            </a:r>
            <a:r>
              <a:rPr lang="en-US" sz="1100" dirty="0"/>
              <a:t>=</a:t>
            </a:r>
            <a:r>
              <a:rPr lang="en-US" sz="1100" dirty="0" err="1"/>
              <a:t>needle.txt</a:t>
            </a:r>
            <a:r>
              <a:rPr lang="en-US" sz="1100" dirty="0"/>
              <a:t> -</a:t>
            </a:r>
            <a:r>
              <a:rPr lang="en-US" sz="1100" dirty="0" err="1"/>
              <a:t>asequence</a:t>
            </a:r>
            <a:r>
              <a:rPr lang="en-US" sz="1100" dirty="0"/>
              <a:t>=</a:t>
            </a:r>
            <a:r>
              <a:rPr lang="en-US" sz="1100" dirty="0" err="1"/>
              <a:t>alpha.faa</a:t>
            </a:r>
            <a:r>
              <a:rPr lang="en-US" sz="1100" dirty="0"/>
              <a:t> -</a:t>
            </a:r>
            <a:r>
              <a:rPr lang="en-US" sz="1100" dirty="0" err="1"/>
              <a:t>bsequence</a:t>
            </a:r>
            <a:r>
              <a:rPr lang="en-US" sz="1100" dirty="0"/>
              <a:t>=</a:t>
            </a:r>
            <a:r>
              <a:rPr lang="en-US" sz="1100" dirty="0" err="1"/>
              <a:t>beta.faa</a:t>
            </a:r>
            <a:r>
              <a:rPr lang="en-US" sz="1100" dirty="0"/>
              <a:t> -</a:t>
            </a:r>
            <a:r>
              <a:rPr lang="en-US" sz="1100" dirty="0" err="1"/>
              <a:t>gapopen</a:t>
            </a:r>
            <a:r>
              <a:rPr lang="en-US" sz="1100" dirty="0"/>
              <a:t>=10 -</a:t>
            </a:r>
            <a:r>
              <a:rPr lang="en-US" sz="1100" dirty="0" err="1"/>
              <a:t>gapextend</a:t>
            </a:r>
            <a:r>
              <a:rPr lang="en-US" sz="1100" dirty="0"/>
              <a:t>=0.5</a:t>
            </a:r>
          </a:p>
          <a:p>
            <a:r>
              <a:rPr lang="en-US" sz="1100" dirty="0"/>
              <a:t>&gt;&gt;&gt; print(</a:t>
            </a:r>
            <a:r>
              <a:rPr lang="en-US" sz="1100" dirty="0" err="1"/>
              <a:t>needle_cline.outfile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needle.txt</a:t>
            </a:r>
            <a:endParaRPr lang="en-US" sz="11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2378436"/>
            <a:ext cx="8644466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</a:t>
            </a:r>
            <a:r>
              <a:rPr lang="en-US" sz="1100" dirty="0" err="1"/>
              <a:t>Bio.Emboss.Applications</a:t>
            </a:r>
            <a:r>
              <a:rPr lang="en-US" sz="1100" dirty="0"/>
              <a:t> import </a:t>
            </a:r>
            <a:r>
              <a:rPr lang="en-US" sz="1100" dirty="0" err="1"/>
              <a:t>NeedleCommandline</a:t>
            </a:r>
            <a:endParaRPr lang="en-US" sz="1100" dirty="0"/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</a:t>
            </a:r>
            <a:r>
              <a:rPr lang="en-US" sz="1100" dirty="0"/>
              <a:t> = </a:t>
            </a:r>
            <a:r>
              <a:rPr lang="en-US" sz="1100" dirty="0" err="1"/>
              <a:t>NeedleCommandline</a:t>
            </a:r>
            <a:r>
              <a:rPr lang="en-US" sz="1100" dirty="0"/>
              <a:t>(</a:t>
            </a:r>
            <a:r>
              <a:rPr lang="en-US" sz="1100" dirty="0" err="1"/>
              <a:t>r"C</a:t>
            </a:r>
            <a:r>
              <a:rPr lang="en-US" sz="1100" dirty="0"/>
              <a:t>:\EMBOSS\</a:t>
            </a:r>
            <a:r>
              <a:rPr lang="en-US" sz="1100" dirty="0" err="1"/>
              <a:t>needle.exe</a:t>
            </a:r>
            <a:r>
              <a:rPr lang="en-US" sz="1100" dirty="0"/>
              <a:t>",</a:t>
            </a:r>
          </a:p>
          <a:p>
            <a:r>
              <a:rPr lang="en-US" sz="1100" dirty="0"/>
              <a:t>... </a:t>
            </a:r>
            <a:r>
              <a:rPr lang="en-US" sz="1100" dirty="0" err="1"/>
              <a:t>asequence</a:t>
            </a:r>
            <a:r>
              <a:rPr lang="en-US" sz="1100" dirty="0"/>
              <a:t>="</a:t>
            </a:r>
            <a:r>
              <a:rPr lang="en-US" sz="1100" dirty="0" err="1"/>
              <a:t>alpha.faa</a:t>
            </a:r>
            <a:r>
              <a:rPr lang="en-US" sz="1100" dirty="0"/>
              <a:t>", </a:t>
            </a:r>
            <a:r>
              <a:rPr lang="en-US" sz="1100" dirty="0" err="1"/>
              <a:t>bsequence</a:t>
            </a:r>
            <a:r>
              <a:rPr lang="en-US" sz="1100" dirty="0"/>
              <a:t>="</a:t>
            </a:r>
            <a:r>
              <a:rPr lang="en-US" sz="1100" dirty="0" err="1"/>
              <a:t>beta.faa</a:t>
            </a:r>
            <a:r>
              <a:rPr lang="en-US" sz="1100" dirty="0"/>
              <a:t>",</a:t>
            </a:r>
          </a:p>
          <a:p>
            <a:r>
              <a:rPr lang="en-US" sz="1100" dirty="0"/>
              <a:t>... </a:t>
            </a:r>
            <a:r>
              <a:rPr lang="en-US" sz="1100" dirty="0" err="1"/>
              <a:t>gapopen</a:t>
            </a:r>
            <a:r>
              <a:rPr lang="en-US" sz="1100" dirty="0"/>
              <a:t>=10, </a:t>
            </a:r>
            <a:r>
              <a:rPr lang="en-US" sz="1100" dirty="0" err="1"/>
              <a:t>gapextend</a:t>
            </a:r>
            <a:r>
              <a:rPr lang="en-US" sz="1100" dirty="0"/>
              <a:t>=0.5, </a:t>
            </a:r>
            <a:r>
              <a:rPr lang="en-US" sz="1100" dirty="0" err="1"/>
              <a:t>outfile</a:t>
            </a:r>
            <a:r>
              <a:rPr lang="en-US" sz="1100" dirty="0"/>
              <a:t>="</a:t>
            </a:r>
            <a:r>
              <a:rPr lang="en-US" sz="1100" dirty="0" err="1"/>
              <a:t>needle.txt</a:t>
            </a:r>
            <a:r>
              <a:rPr lang="en-US" sz="1100" dirty="0"/>
              <a:t>”)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147877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you can also specify (or change or look at) the settings like this: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4158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EMBOSS needle and water </a:t>
            </a:r>
            <a:r>
              <a:rPr lang="fr-FR" dirty="0"/>
              <a:t>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3"/>
            <a:ext cx="8644466" cy="1031911"/>
          </a:xfrm>
        </p:spPr>
        <p:txBody>
          <a:bodyPr/>
          <a:lstStyle/>
          <a:p>
            <a:r>
              <a:rPr lang="en-US" dirty="0"/>
              <a:t>To avoid “command not found” exception, you can either update your PATH setting, or simply tell Biopython the full path to the tool, for example: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3988792"/>
            <a:ext cx="8644466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</a:t>
            </a:r>
            <a:r>
              <a:rPr lang="en-US" sz="1100" dirty="0" err="1"/>
              <a:t>Bio.Emboss.Applications</a:t>
            </a:r>
            <a:r>
              <a:rPr lang="en-US" sz="1100" dirty="0"/>
              <a:t> import </a:t>
            </a:r>
            <a:r>
              <a:rPr lang="en-US" sz="1100" dirty="0" err="1"/>
              <a:t>NeedleCommandline</a:t>
            </a:r>
            <a:endParaRPr lang="en-US" sz="1100" dirty="0"/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</a:t>
            </a:r>
            <a:r>
              <a:rPr lang="en-US" sz="1100" dirty="0"/>
              <a:t> = </a:t>
            </a:r>
            <a:r>
              <a:rPr lang="en-US" sz="1100" dirty="0" err="1"/>
              <a:t>NeedleCommandline</a:t>
            </a:r>
            <a:r>
              <a:rPr lang="en-US" sz="1100" dirty="0"/>
              <a:t>()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needle_cline.asequence</a:t>
            </a:r>
            <a:r>
              <a:rPr lang="en-US" sz="1100" dirty="0"/>
              <a:t>="</a:t>
            </a:r>
            <a:r>
              <a:rPr lang="en-US" sz="1100" dirty="0" err="1"/>
              <a:t>alpha.faa</a:t>
            </a:r>
            <a:r>
              <a:rPr lang="en-US" sz="1100" dirty="0"/>
              <a:t>"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needle_cline.bsequence</a:t>
            </a:r>
            <a:r>
              <a:rPr lang="en-US" sz="1100" dirty="0"/>
              <a:t>="</a:t>
            </a:r>
            <a:r>
              <a:rPr lang="en-US" sz="1100" dirty="0" err="1"/>
              <a:t>beta.faa</a:t>
            </a:r>
            <a:r>
              <a:rPr lang="en-US" sz="1100" dirty="0"/>
              <a:t>"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needle_cline.gapopen</a:t>
            </a:r>
            <a:r>
              <a:rPr lang="en-US" sz="1100" dirty="0"/>
              <a:t>=10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needle_cline.gapextend</a:t>
            </a:r>
            <a:r>
              <a:rPr lang="en-US" sz="1100" dirty="0"/>
              <a:t>=0.5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needle_cline.outfile</a:t>
            </a:r>
            <a:r>
              <a:rPr lang="en-US" sz="1100" dirty="0"/>
              <a:t>="</a:t>
            </a:r>
            <a:r>
              <a:rPr lang="en-US" sz="1100" dirty="0" err="1"/>
              <a:t>needle.txt</a:t>
            </a:r>
            <a:r>
              <a:rPr lang="en-US" sz="1100" dirty="0"/>
              <a:t>"</a:t>
            </a:r>
          </a:p>
          <a:p>
            <a:r>
              <a:rPr lang="en-US" sz="1100" dirty="0"/>
              <a:t>&gt;&gt;&gt; print(</a:t>
            </a:r>
            <a:r>
              <a:rPr lang="en-US" sz="1100" dirty="0" err="1"/>
              <a:t>needle_cline</a:t>
            </a:r>
            <a:r>
              <a:rPr lang="en-US" sz="1100" dirty="0"/>
              <a:t>)</a:t>
            </a:r>
          </a:p>
          <a:p>
            <a:r>
              <a:rPr lang="en-US" sz="1100" dirty="0"/>
              <a:t>needle -</a:t>
            </a:r>
            <a:r>
              <a:rPr lang="en-US" sz="1100" dirty="0" err="1"/>
              <a:t>outfile</a:t>
            </a:r>
            <a:r>
              <a:rPr lang="en-US" sz="1100" dirty="0"/>
              <a:t>=</a:t>
            </a:r>
            <a:r>
              <a:rPr lang="en-US" sz="1100" dirty="0" err="1"/>
              <a:t>needle.txt</a:t>
            </a:r>
            <a:r>
              <a:rPr lang="en-US" sz="1100" dirty="0"/>
              <a:t> -</a:t>
            </a:r>
            <a:r>
              <a:rPr lang="en-US" sz="1100" dirty="0" err="1"/>
              <a:t>asequence</a:t>
            </a:r>
            <a:r>
              <a:rPr lang="en-US" sz="1100" dirty="0"/>
              <a:t>=</a:t>
            </a:r>
            <a:r>
              <a:rPr lang="en-US" sz="1100" dirty="0" err="1"/>
              <a:t>alpha.faa</a:t>
            </a:r>
            <a:r>
              <a:rPr lang="en-US" sz="1100" dirty="0"/>
              <a:t> -</a:t>
            </a:r>
            <a:r>
              <a:rPr lang="en-US" sz="1100" dirty="0" err="1"/>
              <a:t>bsequence</a:t>
            </a:r>
            <a:r>
              <a:rPr lang="en-US" sz="1100" dirty="0"/>
              <a:t>=</a:t>
            </a:r>
            <a:r>
              <a:rPr lang="en-US" sz="1100" dirty="0" err="1"/>
              <a:t>beta.faa</a:t>
            </a:r>
            <a:r>
              <a:rPr lang="en-US" sz="1100" dirty="0"/>
              <a:t> -</a:t>
            </a:r>
            <a:r>
              <a:rPr lang="en-US" sz="1100" dirty="0" err="1"/>
              <a:t>gapopen</a:t>
            </a:r>
            <a:r>
              <a:rPr lang="en-US" sz="1100" dirty="0"/>
              <a:t>=10 -</a:t>
            </a:r>
            <a:r>
              <a:rPr lang="en-US" sz="1100" dirty="0" err="1"/>
              <a:t>gapextend</a:t>
            </a:r>
            <a:r>
              <a:rPr lang="en-US" sz="1100" dirty="0"/>
              <a:t>=0.5</a:t>
            </a:r>
          </a:p>
          <a:p>
            <a:r>
              <a:rPr lang="en-US" sz="1100" dirty="0"/>
              <a:t>&gt;&gt;&gt; print(</a:t>
            </a:r>
            <a:r>
              <a:rPr lang="en-US" sz="1100" dirty="0" err="1"/>
              <a:t>needle_cline.outfile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needle.txt</a:t>
            </a:r>
            <a:endParaRPr lang="en-US" sz="11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2378436"/>
            <a:ext cx="8644466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</a:t>
            </a:r>
            <a:r>
              <a:rPr lang="en-US" sz="1100" dirty="0" err="1"/>
              <a:t>Bio.Emboss.Applications</a:t>
            </a:r>
            <a:r>
              <a:rPr lang="en-US" sz="1100" dirty="0"/>
              <a:t> import </a:t>
            </a:r>
            <a:r>
              <a:rPr lang="en-US" sz="1100" dirty="0" err="1"/>
              <a:t>NeedleCommandline</a:t>
            </a:r>
            <a:endParaRPr lang="en-US" sz="1100" dirty="0"/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</a:t>
            </a:r>
            <a:r>
              <a:rPr lang="en-US" sz="1100" dirty="0"/>
              <a:t> = </a:t>
            </a:r>
            <a:r>
              <a:rPr lang="en-US" sz="1100" dirty="0" err="1"/>
              <a:t>NeedleCommandline</a:t>
            </a:r>
            <a:r>
              <a:rPr lang="en-US" sz="1100" dirty="0"/>
              <a:t>(</a:t>
            </a:r>
            <a:r>
              <a:rPr lang="en-US" sz="1100" dirty="0" err="1"/>
              <a:t>r"C</a:t>
            </a:r>
            <a:r>
              <a:rPr lang="en-US" sz="1100" dirty="0"/>
              <a:t>:\EMBOSS\</a:t>
            </a:r>
            <a:r>
              <a:rPr lang="en-US" sz="1100" dirty="0" err="1"/>
              <a:t>needle.exe</a:t>
            </a:r>
            <a:r>
              <a:rPr lang="en-US" sz="1100" dirty="0"/>
              <a:t>",</a:t>
            </a:r>
          </a:p>
          <a:p>
            <a:r>
              <a:rPr lang="en-US" sz="1100" dirty="0"/>
              <a:t>... </a:t>
            </a:r>
            <a:r>
              <a:rPr lang="en-US" sz="1100" dirty="0" err="1"/>
              <a:t>asequence</a:t>
            </a:r>
            <a:r>
              <a:rPr lang="en-US" sz="1100" dirty="0"/>
              <a:t>="</a:t>
            </a:r>
            <a:r>
              <a:rPr lang="en-US" sz="1100" dirty="0" err="1"/>
              <a:t>alpha.faa</a:t>
            </a:r>
            <a:r>
              <a:rPr lang="en-US" sz="1100" dirty="0"/>
              <a:t>", </a:t>
            </a:r>
            <a:r>
              <a:rPr lang="en-US" sz="1100" dirty="0" err="1"/>
              <a:t>bsequence</a:t>
            </a:r>
            <a:r>
              <a:rPr lang="en-US" sz="1100" dirty="0"/>
              <a:t>="</a:t>
            </a:r>
            <a:r>
              <a:rPr lang="en-US" sz="1100" dirty="0" err="1"/>
              <a:t>beta.faa</a:t>
            </a:r>
            <a:r>
              <a:rPr lang="en-US" sz="1100" dirty="0"/>
              <a:t>",</a:t>
            </a:r>
          </a:p>
          <a:p>
            <a:r>
              <a:rPr lang="en-US" sz="1100" dirty="0"/>
              <a:t>... </a:t>
            </a:r>
            <a:r>
              <a:rPr lang="en-US" sz="1100" dirty="0" err="1"/>
              <a:t>gapopen</a:t>
            </a:r>
            <a:r>
              <a:rPr lang="en-US" sz="1100" dirty="0"/>
              <a:t>=10, </a:t>
            </a:r>
            <a:r>
              <a:rPr lang="en-US" sz="1100" dirty="0" err="1"/>
              <a:t>gapextend</a:t>
            </a:r>
            <a:r>
              <a:rPr lang="en-US" sz="1100" dirty="0"/>
              <a:t>=0.5, </a:t>
            </a:r>
            <a:r>
              <a:rPr lang="en-US" sz="1100" dirty="0" err="1"/>
              <a:t>outfile</a:t>
            </a:r>
            <a:r>
              <a:rPr lang="en-US" sz="1100" dirty="0"/>
              <a:t>="</a:t>
            </a:r>
            <a:r>
              <a:rPr lang="en-US" sz="1100" dirty="0" err="1"/>
              <a:t>needle.txt</a:t>
            </a:r>
            <a:r>
              <a:rPr lang="en-US" sz="1100" dirty="0"/>
              <a:t>”)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147877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you can also specify (or change or look at) the settings like this: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228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Multiple </a:t>
            </a:r>
            <a:r>
              <a:rPr lang="fr-FR" dirty="0" err="1"/>
              <a:t>alignments</a:t>
            </a:r>
            <a:r>
              <a:rPr lang="fr-FR" dirty="0"/>
              <a:t>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87580"/>
          </a:xfrm>
        </p:spPr>
        <p:txBody>
          <a:bodyPr/>
          <a:lstStyle/>
          <a:p>
            <a:r>
              <a:rPr lang="en-US" dirty="0"/>
              <a:t>Suppose you have a small alignment in PHYLIP format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927845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354653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577197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Suppose you have a small alignment in PHYLIP format</a:t>
            </a:r>
            <a:endParaRPr lang="fr-FR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52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or Reading Sequence Alignments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>
                <a:latin typeface="Arial"/>
                <a:cs typeface="Arial"/>
              </a:rPr>
              <a:t>Bio.AlignIO.read()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mr-IN" dirty="0">
                <a:latin typeface="Arial"/>
                <a:cs typeface="Arial"/>
              </a:rPr>
              <a:t>and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mr-IN" dirty="0">
                <a:latin typeface="Arial"/>
                <a:cs typeface="Arial"/>
              </a:rPr>
              <a:t>Bio.AlignIO.parse()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Using </a:t>
            </a:r>
            <a:r>
              <a:rPr lang="en-US" dirty="0" err="1">
                <a:latin typeface="Arial"/>
                <a:cs typeface="Arial"/>
              </a:rPr>
              <a:t>Bio.AlignIO.parse</a:t>
            </a:r>
            <a:r>
              <a:rPr lang="en-US" dirty="0">
                <a:latin typeface="Arial"/>
                <a:cs typeface="Arial"/>
              </a:rPr>
              <a:t>() will return an iterator which gives </a:t>
            </a:r>
            <a:r>
              <a:rPr lang="en-US" dirty="0" err="1">
                <a:latin typeface="Arial"/>
                <a:cs typeface="Arial"/>
              </a:rPr>
              <a:t>MultipleSeqAlignment</a:t>
            </a:r>
            <a:r>
              <a:rPr lang="en-US" dirty="0">
                <a:latin typeface="Arial"/>
                <a:cs typeface="Arial"/>
              </a:rPr>
              <a:t> objects</a:t>
            </a:r>
          </a:p>
          <a:p>
            <a:r>
              <a:rPr lang="en-US" dirty="0" err="1"/>
              <a:t>Bio.AlignIO.read</a:t>
            </a:r>
            <a:r>
              <a:rPr lang="en-US" dirty="0"/>
              <a:t>() function which returns a single </a:t>
            </a:r>
            <a:r>
              <a:rPr lang="en-US" dirty="0" err="1"/>
              <a:t>MultipleSeqAlignment</a:t>
            </a:r>
            <a:r>
              <a:rPr lang="en-US" dirty="0"/>
              <a:t> object</a:t>
            </a:r>
          </a:p>
          <a:p>
            <a:r>
              <a:rPr lang="en-US" dirty="0"/>
              <a:t>First argument is a handle to read the data from, typically an open file, or a filename</a:t>
            </a:r>
          </a:p>
          <a:p>
            <a:r>
              <a:rPr lang="en-US" dirty="0"/>
              <a:t>Second argument is a lower case string specifying the alignment format. (see </a:t>
            </a:r>
            <a:r>
              <a:rPr lang="en-US" dirty="0">
                <a:hlinkClick r:id="rId2"/>
              </a:rPr>
              <a:t>http://biopython.org/wiki/AlignIO</a:t>
            </a:r>
            <a:r>
              <a:rPr lang="en-US" dirty="0"/>
              <a:t>)</a:t>
            </a:r>
          </a:p>
          <a:p>
            <a:r>
              <a:rPr lang="fr-FR" dirty="0"/>
              <a:t>O</a:t>
            </a:r>
            <a:r>
              <a:rPr lang="en-US" dirty="0" err="1"/>
              <a:t>ptional</a:t>
            </a:r>
            <a:r>
              <a:rPr lang="en-US" dirty="0"/>
              <a:t> </a:t>
            </a:r>
            <a:r>
              <a:rPr lang="en-US" dirty="0" err="1"/>
              <a:t>seq_count</a:t>
            </a:r>
            <a:r>
              <a:rPr lang="en-US" dirty="0"/>
              <a:t> argument for dealing with ambiguous file formats</a:t>
            </a:r>
          </a:p>
          <a:p>
            <a:r>
              <a:rPr lang="fr-FR" dirty="0"/>
              <a:t>O</a:t>
            </a:r>
            <a:r>
              <a:rPr lang="en-US" dirty="0" err="1"/>
              <a:t>ptional</a:t>
            </a:r>
            <a:r>
              <a:rPr lang="en-US" dirty="0"/>
              <a:t> </a:t>
            </a:r>
            <a:r>
              <a:rPr lang="fr-FR" dirty="0"/>
              <a:t>A</a:t>
            </a:r>
            <a:r>
              <a:rPr lang="en-US" dirty="0" err="1"/>
              <a:t>lphabet</a:t>
            </a:r>
            <a:r>
              <a:rPr lang="en-US" dirty="0"/>
              <a:t> argument allowing you to specify the expected alphabet.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74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Alignments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43354"/>
            <a:ext cx="8644466" cy="476240"/>
          </a:xfrm>
        </p:spPr>
        <p:txBody>
          <a:bodyPr/>
          <a:lstStyle/>
          <a:p>
            <a:r>
              <a:rPr lang="en-US" dirty="0"/>
              <a:t>consider the following annotation rich protein alignment in the PFAM or Stockholm file</a:t>
            </a:r>
          </a:p>
          <a:p>
            <a:r>
              <a:rPr lang="en-US" dirty="0"/>
              <a:t>format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Python pour la biologie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822581"/>
            <a:ext cx="8644466" cy="47089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# STOCKHOLM 1.0</a:t>
            </a:r>
          </a:p>
          <a:p>
            <a:r>
              <a:rPr lang="mr-IN" sz="1200" dirty="0">
                <a:latin typeface="Arial"/>
                <a:cs typeface="Arial"/>
              </a:rPr>
              <a:t>#=GS COATB_BPIKE/30-81 AC P03620.1</a:t>
            </a:r>
          </a:p>
          <a:p>
            <a:r>
              <a:rPr lang="mr-IN" sz="1200" dirty="0">
                <a:latin typeface="Arial"/>
                <a:cs typeface="Arial"/>
              </a:rPr>
              <a:t>#=GS COATB_BPIKE/30-81 DR PDB; 1ifl ; 1-52;</a:t>
            </a:r>
          </a:p>
          <a:p>
            <a:r>
              <a:rPr lang="mr-IN" sz="1200" dirty="0">
                <a:latin typeface="Arial"/>
                <a:cs typeface="Arial"/>
              </a:rPr>
              <a:t>#=GS Q9T0Q8_BPIKE/1-52 AC Q9T0Q8.1</a:t>
            </a:r>
          </a:p>
          <a:p>
            <a:r>
              <a:rPr lang="mr-IN" sz="1200" dirty="0">
                <a:latin typeface="Arial"/>
                <a:cs typeface="Arial"/>
              </a:rPr>
              <a:t>#=GS COATB_BPI22/32-83 AC P15416.1</a:t>
            </a:r>
          </a:p>
          <a:p>
            <a:r>
              <a:rPr lang="mr-IN" sz="1200" dirty="0">
                <a:latin typeface="Arial"/>
                <a:cs typeface="Arial"/>
              </a:rPr>
              <a:t>#=GS COATB_BPM13/24-72 AC P69541.1</a:t>
            </a:r>
          </a:p>
          <a:p>
            <a:r>
              <a:rPr lang="mr-IN" sz="1200" dirty="0">
                <a:latin typeface="Arial"/>
                <a:cs typeface="Arial"/>
              </a:rPr>
              <a:t>#=GS COATB_BPM13/24-72 DR PDB; 2cpb ; 1-49;</a:t>
            </a:r>
          </a:p>
          <a:p>
            <a:r>
              <a:rPr lang="mr-IN" sz="1200" dirty="0">
                <a:latin typeface="Arial"/>
                <a:cs typeface="Arial"/>
              </a:rPr>
              <a:t>#=GS COATB_BPM13/24-72 DR PDB; 2cps ; 1-49;</a:t>
            </a:r>
          </a:p>
          <a:p>
            <a:r>
              <a:rPr lang="mr-IN" sz="1200" dirty="0">
                <a:latin typeface="Arial"/>
                <a:cs typeface="Arial"/>
              </a:rPr>
              <a:t>#=GS COATB_BPZJ2/1-49 AC P03618.1</a:t>
            </a:r>
          </a:p>
          <a:p>
            <a:r>
              <a:rPr lang="mr-IN" sz="1200" dirty="0">
                <a:latin typeface="Arial"/>
                <a:cs typeface="Arial"/>
              </a:rPr>
              <a:t>#=GS Q9T0Q9_BPFD/1-49 AC Q9T0Q9.1</a:t>
            </a:r>
          </a:p>
          <a:p>
            <a:r>
              <a:rPr lang="mr-IN" sz="1200" dirty="0">
                <a:latin typeface="Arial"/>
                <a:cs typeface="Arial"/>
              </a:rPr>
              <a:t>#=GS Q9T0Q9_BPFD/1-49 DR PDB; 1nh4 A; 1-49;</a:t>
            </a:r>
          </a:p>
          <a:p>
            <a:r>
              <a:rPr lang="mr-IN" sz="1200" dirty="0">
                <a:latin typeface="Arial"/>
                <a:cs typeface="Arial"/>
              </a:rPr>
              <a:t>#=GS COATB_BPIF1/22-73 AC P03619.2</a:t>
            </a:r>
          </a:p>
          <a:p>
            <a:r>
              <a:rPr lang="mr-IN" sz="1200" dirty="0">
                <a:latin typeface="Arial"/>
                <a:cs typeface="Arial"/>
              </a:rPr>
              <a:t>#=GS COATB_BPIF1/22-73 DR PDB; 1ifk ; 1-50;</a:t>
            </a:r>
          </a:p>
          <a:p>
            <a:r>
              <a:rPr lang="mr-IN" sz="1200" dirty="0">
                <a:latin typeface="Arial"/>
                <a:cs typeface="Arial"/>
              </a:rPr>
              <a:t>COATB_BPIKE/30-81 AEPNAATNYATEAMDSLKTQAIDLISQTWPVVTTVVVAGLVIRLFKKFSSKA</a:t>
            </a:r>
          </a:p>
          <a:p>
            <a:r>
              <a:rPr lang="mr-IN" sz="1200" dirty="0">
                <a:latin typeface="Arial"/>
                <a:cs typeface="Arial"/>
              </a:rPr>
              <a:t>#=GR COATB_BPIKE/30-81 SS -HHHHHHHHHHHHHH--HHHHHHHH--HHHHHHHHHHHHHHHHHHHHH----</a:t>
            </a:r>
          </a:p>
          <a:p>
            <a:r>
              <a:rPr lang="mr-IN" sz="1200" dirty="0">
                <a:latin typeface="Arial"/>
                <a:cs typeface="Arial"/>
              </a:rPr>
              <a:t>Q9T0Q8_BPIKE/1-52 AEPNAATNYATEAMDSLKTQAIDLISQTWPVVTTVVVAGLVIKLFKKFVSRA</a:t>
            </a:r>
          </a:p>
          <a:p>
            <a:r>
              <a:rPr lang="mr-IN" sz="1200" dirty="0">
                <a:latin typeface="Arial"/>
                <a:cs typeface="Arial"/>
              </a:rPr>
              <a:t>COATB_BPI22/32-83 DGTSTATSYATEAMNSLKTQATDLIDQTWPVVTSVAVAGLAIRLFKKFSSKA</a:t>
            </a:r>
          </a:p>
          <a:p>
            <a:r>
              <a:rPr lang="mr-IN" sz="1200" dirty="0">
                <a:latin typeface="Arial"/>
                <a:cs typeface="Arial"/>
              </a:rPr>
              <a:t>#=GR COATB_BPM13/24-72 SS ---S-T...CHCHHHHCCCCTCCCTTCHHHHHHHHHHHHHHHHHHHHCTT--</a:t>
            </a:r>
          </a:p>
          <a:p>
            <a:r>
              <a:rPr lang="mr-IN" sz="1200" dirty="0">
                <a:latin typeface="Arial"/>
                <a:cs typeface="Arial"/>
              </a:rPr>
              <a:t>COATB_BPZJ2/1-49 AEGDDP...AKAAFDSLQASATEYIGYAWAMVVVIVGATIGIKLFKKFASKA</a:t>
            </a:r>
          </a:p>
          <a:p>
            <a:r>
              <a:rPr lang="mr-IN" sz="1200" dirty="0">
                <a:latin typeface="Arial"/>
                <a:cs typeface="Arial"/>
              </a:rPr>
              <a:t>Q9T0Q9_BPFD/1-49 AEGDDP...AKAAFDSLQASATEYIGYAWAMVVVIVGATIGIKLFKKFTSKA</a:t>
            </a:r>
          </a:p>
          <a:p>
            <a:r>
              <a:rPr lang="mr-IN" sz="1200" dirty="0">
                <a:latin typeface="Arial"/>
                <a:cs typeface="Arial"/>
              </a:rPr>
              <a:t>#=GR Q9T0Q9_BPFD/1-49 SS ------...-HHHHHHHHHHHHHHHHHHHHHHHHHHHHHHHHHHHHHHHH--</a:t>
            </a:r>
          </a:p>
          <a:p>
            <a:r>
              <a:rPr lang="mr-IN" sz="1200" dirty="0">
                <a:latin typeface="Arial"/>
                <a:cs typeface="Arial"/>
              </a:rPr>
              <a:t>COATB_BPIF1/22-73 FAADDATSQAKAAFDSLTAQATEMSGYAWALVVLVVGATVGIKLFKKFVSRA</a:t>
            </a:r>
          </a:p>
          <a:p>
            <a:r>
              <a:rPr lang="mr-IN" sz="1200" dirty="0">
                <a:latin typeface="Arial"/>
                <a:cs typeface="Arial"/>
              </a:rPr>
              <a:t>#=GR COATB_BPIF1/22-73 SS XX-HHHH--HHHHHH--HHHHHHH--HHHHHHHHHHHHHHHHHHHHHHH---</a:t>
            </a:r>
          </a:p>
          <a:p>
            <a:r>
              <a:rPr lang="mr-IN" sz="1200" dirty="0">
                <a:latin typeface="Arial"/>
                <a:cs typeface="Arial"/>
              </a:rPr>
              <a:t>#=GC SS_cons XHHHHHHHHHHHHHHHCHHHHHHHHCHHHHHHHHHHHHHHHHHHHHHHHC--</a:t>
            </a:r>
          </a:p>
          <a:p>
            <a:r>
              <a:rPr lang="mr-IN" sz="1200" dirty="0">
                <a:latin typeface="Arial"/>
                <a:cs typeface="Arial"/>
              </a:rPr>
              <a:t>#=GC seq_cons AEssss...AptAhDSLpspAT-hIu.sWshVsslVsAsluIKLFKKFsSK</a:t>
            </a:r>
            <a:endParaRPr lang="fr-FR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097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Alignments (2)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6804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AlignIO</a:t>
            </a:r>
            <a:endParaRPr lang="en-US" sz="1200" dirty="0"/>
          </a:p>
          <a:p>
            <a:r>
              <a:rPr lang="en-US" sz="1200" dirty="0"/>
              <a:t>&gt;&gt;&gt; alignment = </a:t>
            </a:r>
            <a:r>
              <a:rPr lang="en-US" sz="1200" dirty="0" err="1"/>
              <a:t>AlignIO.read</a:t>
            </a:r>
            <a:r>
              <a:rPr lang="en-US" sz="1200" dirty="0"/>
              <a:t>("PF05371_seed.sth", "</a:t>
            </a:r>
            <a:r>
              <a:rPr lang="en-US" sz="1200" dirty="0" err="1"/>
              <a:t>stockholm</a:t>
            </a:r>
            <a:r>
              <a:rPr lang="en-US" sz="1200" dirty="0"/>
              <a:t>")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1826565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print(alignment)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SingleLetterAlphabet</a:t>
            </a:r>
            <a:r>
              <a:rPr lang="en-US" sz="1200" dirty="0">
                <a:solidFill>
                  <a:srgbClr val="FF0000"/>
                </a:solidFill>
              </a:rPr>
              <a:t>() alignment with 7 rows and 52 columns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AEPNAATNYATEAMDSLKTQAIDLISQTWPVVTTVVVAGLVIRL...SKA COATB_BPIKE/30-81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AEPNAATNYATEAMDSLKTQAIDLISQTWPVVTTVVVAGLVIKL...SRA Q9T0Q8_BPIKE/1-52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DGTSTATSYATEAMNSLKTQATDLIDQTWPVVTSVAVAGLAIRL...SKA COATB_BPI22/32-83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AEGDDP---AKAAFNSLQASATEYIGYAWAMVVVIVGATIGIKL...SKA COATB_BPM13/24-72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AEGDDP---AKAAFDSLQASATEYIGYAWAMVVVIVGATIGIKL...SKA COATB_BPZJ2/1-49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AEGDDP---AKAAFDSLQASATEYIGYAWAMVVVIVGATIGIKL...SKA Q9T0Q9_BPFD/1-49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FAADDATSQAKAAFDSLTAQATEMSGYAWALVVLVVGATVGIKL...SRA COATB_BPIF1/22-73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806701"/>
            <a:ext cx="8644466" cy="25237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AlignIO</a:t>
            </a:r>
            <a:endParaRPr lang="en-US" sz="1200" dirty="0"/>
          </a:p>
          <a:p>
            <a:r>
              <a:rPr lang="en-US" sz="1200" dirty="0"/>
              <a:t>&gt;&gt;&gt; alignment = </a:t>
            </a:r>
            <a:r>
              <a:rPr lang="en-US" sz="1200" dirty="0" err="1"/>
              <a:t>AlignIO.read</a:t>
            </a:r>
            <a:r>
              <a:rPr lang="en-US" sz="1200" dirty="0"/>
              <a:t>("PF05371_seed.sth", "</a:t>
            </a:r>
            <a:r>
              <a:rPr lang="en-US" sz="1200" dirty="0" err="1"/>
              <a:t>stockholm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print("Alignment length %</a:t>
            </a:r>
            <a:r>
              <a:rPr lang="en-US" sz="1200" dirty="0" err="1"/>
              <a:t>i</a:t>
            </a:r>
            <a:r>
              <a:rPr lang="en-US" sz="1200" dirty="0"/>
              <a:t>" % </a:t>
            </a:r>
            <a:r>
              <a:rPr lang="en-US" sz="1200" dirty="0" err="1"/>
              <a:t>alignment.get_alignment_length</a:t>
            </a:r>
            <a:r>
              <a:rPr lang="en-US" sz="1200" dirty="0"/>
              <a:t>())</a:t>
            </a:r>
          </a:p>
          <a:p>
            <a:r>
              <a:rPr lang="en-US" sz="1200" dirty="0"/>
              <a:t>Alignment length 52</a:t>
            </a:r>
          </a:p>
          <a:p>
            <a:r>
              <a:rPr lang="en-US" sz="1200" dirty="0"/>
              <a:t>&gt;&gt;&gt; for record in alignment:</a:t>
            </a:r>
          </a:p>
          <a:p>
            <a:r>
              <a:rPr lang="en-US" sz="1200" dirty="0"/>
              <a:t>... print("%s - %s" % (</a:t>
            </a:r>
            <a:r>
              <a:rPr lang="en-US" sz="1200" dirty="0" err="1"/>
              <a:t>record.seq</a:t>
            </a:r>
            <a:r>
              <a:rPr lang="en-US" sz="1200" dirty="0"/>
              <a:t>, </a:t>
            </a:r>
            <a:r>
              <a:rPr lang="en-US" sz="1200" dirty="0" err="1"/>
              <a:t>record.id</a:t>
            </a:r>
            <a:r>
              <a:rPr lang="en-US" sz="1200" dirty="0"/>
              <a:t>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AEPNAATNYATEAMDSLKTQAIDLISQTWPVVTTVVVAGLVIRLFKKFSSKA - COATB_BPIKE/30-81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AEPNAATNYATEAMDSLKTQAIDLISQTWPVVTTVVVAGLVIKLFKKFVSRA - Q9T0Q8_BPIKE/1-52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DGTSTATSYATEAMNSLKTQATDLIDQTWPVVTSVAVAGLAIRLFKKFSSKA - COATB_BPI22/32-83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AEGDDP---AKAAFNSLQASATEYIGYAWAMVVVIVGATIGIKLFKKFTSKA - COATB_BPM13/24-72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AEGDDP---AKAAFDSLQASATEYIGYAWAMVVVIVGATIGIKLFKKFASKA - COATB_BPZJ2/1-49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AEGDDP---AKAAFDSLQASATEYIGYAWAMVVVIVGATIGIKLFKKFTSKA - Q9T0Q9_BPFD/1-49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FAADDATSQAKAAFDSLTAQATEMSGYAWALVVLVVGATVGIKLFKKFVSRA - COATB_BPIF1/22-73</a:t>
            </a:r>
          </a:p>
        </p:txBody>
      </p:sp>
    </p:spTree>
    <p:extLst>
      <p:ext uri="{BB962C8B-B14F-4D97-AF65-F5344CB8AC3E}">
        <p14:creationId xmlns:p14="http://schemas.microsoft.com/office/powerpoint/2010/main" val="222886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Alignments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41294"/>
            <a:ext cx="8644466" cy="487580"/>
          </a:xfrm>
        </p:spPr>
        <p:txBody>
          <a:bodyPr/>
          <a:lstStyle/>
          <a:p>
            <a:r>
              <a:rPr lang="en-US" dirty="0"/>
              <a:t>Include database cross-references to the PDB and the associate known secondary structure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712374"/>
            <a:ext cx="8644466" cy="14157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for record in alignment:</a:t>
            </a:r>
          </a:p>
          <a:p>
            <a:r>
              <a:rPr lang="mr-IN" sz="1200" dirty="0">
                <a:latin typeface="Arial"/>
                <a:cs typeface="Arial"/>
              </a:rPr>
              <a:t>... if record.dbxrefs:</a:t>
            </a:r>
          </a:p>
          <a:p>
            <a:r>
              <a:rPr lang="mr-IN" sz="1200" dirty="0">
                <a:latin typeface="Arial"/>
                <a:cs typeface="Arial"/>
              </a:rPr>
              <a:t>... print("%s %s" % (record.id, record.dbxrefs))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COATB_BPIKE/30-81 ['PDB; 1ifl ; 1-52;']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COATB_BPM13/24-72 ['PDB; 2cpb ; 1-49;', 'PDB; 2cps ; 1-49;']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Q9T0Q9_BPFD/1-49 ['PDB; 1nh4 A; 1-49;']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COATB_BPIF1/22-73 ['PDB; 1ifk ; 1-50;']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22624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for record in alignment:</a:t>
            </a:r>
          </a:p>
          <a:p>
            <a:r>
              <a:rPr lang="en-US" sz="1200" dirty="0"/>
              <a:t>... print(record)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3693306"/>
            <a:ext cx="8644466" cy="2739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tr-TR" sz="1200" dirty="0">
                <a:solidFill>
                  <a:srgbClr val="FF0000"/>
                </a:solidFill>
              </a:rPr>
              <a:t>&gt;COATB_BPIKE/30-81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AEPNAATNYATEAMDSLKTQAIDLISQTWPVVTTVVVAGLVIRLFKKFSSKA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&gt;Q9T0Q8_BPIKE/1-52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AEPNAATNYATEAMDSLKTQAIDLISQTWPVVTTVVVAGLVIKLFKKFVSRA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&gt;COATB_BPI22/32-83</a:t>
            </a:r>
          </a:p>
          <a:p>
            <a:r>
              <a:rPr lang="tr-TR" sz="1200" dirty="0">
                <a:solidFill>
                  <a:srgbClr val="FF0000"/>
                </a:solidFill>
              </a:rPr>
              <a:t>DGTSTATSYATEAMNSLKTQATDLIDQTWPVVTSVAVAGLAIRLFKKFSSKA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&gt;COATB_BPM13/24-72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AEGDDP---AKAAFNSLQASATEYIGYAWAMVVVIVGATIGIKLFKKFTSKA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&gt;COATB_BPZJ2/1-49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AEGDDP---AKAAFDSLQASATEYIGYAWAMVVVIVGATIGIKLFKKFASKA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&gt;Q9T0Q9_BPFD/1-49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AEGDDP---AKAAFDSLQASATEYIGYAWAMVVVIVGATIGIKLFKKFTSKA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&gt;COATB_BPIF1/22-73</a:t>
            </a:r>
          </a:p>
          <a:p>
            <a:r>
              <a:rPr lang="tr-TR" sz="1200" dirty="0">
                <a:solidFill>
                  <a:srgbClr val="FF0000"/>
                </a:solidFill>
              </a:rPr>
              <a:t>FAADDATSQAKAAFDSLTAQATEMSGYAWALVVLVVGATVGIKLFKKFVSRA</a:t>
            </a:r>
          </a:p>
        </p:txBody>
      </p:sp>
    </p:spTree>
    <p:extLst>
      <p:ext uri="{BB962C8B-B14F-4D97-AF65-F5344CB8AC3E}">
        <p14:creationId xmlns:p14="http://schemas.microsoft.com/office/powerpoint/2010/main" val="232495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Alignments (4)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55621"/>
          </a:xfrm>
        </p:spPr>
        <p:txBody>
          <a:bodyPr/>
          <a:lstStyle/>
          <a:p>
            <a:r>
              <a:rPr lang="en-US" dirty="0"/>
              <a:t>download and save this as file “PF05371 </a:t>
            </a:r>
            <a:r>
              <a:rPr lang="en-US" dirty="0" err="1"/>
              <a:t>seed.fa</a:t>
            </a:r>
            <a:r>
              <a:rPr lang="en-US" dirty="0"/>
              <a:t>”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9175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from Bio import </a:t>
            </a:r>
            <a:r>
              <a:rPr lang="en-US" sz="1200" dirty="0" err="1"/>
              <a:t>AlignIO</a:t>
            </a:r>
            <a:endParaRPr lang="en-US" sz="1200" dirty="0"/>
          </a:p>
          <a:p>
            <a:r>
              <a:rPr lang="en-US" sz="1200" dirty="0"/>
              <a:t>alignment = </a:t>
            </a:r>
            <a:r>
              <a:rPr lang="en-US" sz="1200" dirty="0" err="1"/>
              <a:t>AlignIO.read</a:t>
            </a:r>
            <a:r>
              <a:rPr lang="en-US" sz="1200" dirty="0"/>
              <a:t>("PF05371_seed.faa", "</a:t>
            </a:r>
            <a:r>
              <a:rPr lang="en-US" sz="1200" dirty="0" err="1"/>
              <a:t>fasta</a:t>
            </a:r>
            <a:r>
              <a:rPr lang="en-US" sz="1200" dirty="0"/>
              <a:t>")</a:t>
            </a:r>
          </a:p>
          <a:p>
            <a:r>
              <a:rPr lang="en-US" sz="1200" dirty="0"/>
              <a:t>print(alignment)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1" y="2574293"/>
            <a:ext cx="8644466" cy="769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no annotation nor database cross-references because these are not included in the FASTA file format</a:t>
            </a:r>
          </a:p>
        </p:txBody>
      </p:sp>
    </p:spTree>
    <p:extLst>
      <p:ext uri="{BB962C8B-B14F-4D97-AF65-F5344CB8AC3E}">
        <p14:creationId xmlns:p14="http://schemas.microsoft.com/office/powerpoint/2010/main" val="84304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Multiple </a:t>
            </a:r>
            <a:r>
              <a:rPr lang="fr-FR" dirty="0" err="1"/>
              <a:t>alignments</a:t>
            </a:r>
            <a:r>
              <a:rPr lang="fr-FR" dirty="0"/>
              <a:t>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07274"/>
            <a:ext cx="8644466" cy="498920"/>
          </a:xfrm>
        </p:spPr>
        <p:txBody>
          <a:bodyPr/>
          <a:lstStyle/>
          <a:p>
            <a:r>
              <a:rPr lang="en-US" dirty="0"/>
              <a:t>Suppose you have a small alignment in PHYLIP format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383514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668634"/>
            <a:ext cx="8644466" cy="29700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5 6</a:t>
            </a:r>
          </a:p>
          <a:p>
            <a:r>
              <a:rPr lang="en-US" sz="1100" dirty="0"/>
              <a:t>Alpha AAACCA</a:t>
            </a:r>
          </a:p>
          <a:p>
            <a:r>
              <a:rPr lang="en-US" sz="1100" dirty="0"/>
              <a:t>Beta AAACCC</a:t>
            </a:r>
          </a:p>
          <a:p>
            <a:r>
              <a:rPr lang="en-US" sz="1100" dirty="0"/>
              <a:t>Gamma ACCCCA</a:t>
            </a:r>
          </a:p>
          <a:p>
            <a:r>
              <a:rPr lang="en-US" sz="1100" dirty="0"/>
              <a:t>Delta CCCAAC</a:t>
            </a:r>
          </a:p>
          <a:p>
            <a:r>
              <a:rPr lang="en-US" sz="1100" dirty="0"/>
              <a:t>Epsilon CCCAAA</a:t>
            </a:r>
          </a:p>
          <a:p>
            <a:r>
              <a:rPr lang="en-US" sz="1100" dirty="0"/>
              <a:t>5 6</a:t>
            </a:r>
          </a:p>
          <a:p>
            <a:r>
              <a:rPr lang="en-US" sz="1100" dirty="0"/>
              <a:t>Alpha AAACAA</a:t>
            </a:r>
          </a:p>
          <a:p>
            <a:r>
              <a:rPr lang="en-US" sz="1100" dirty="0"/>
              <a:t>Beta AAACCC</a:t>
            </a:r>
          </a:p>
          <a:p>
            <a:r>
              <a:rPr lang="en-US" sz="1100" dirty="0"/>
              <a:t>Gamma ACCCAA</a:t>
            </a:r>
          </a:p>
          <a:p>
            <a:r>
              <a:rPr lang="en-US" sz="1100" dirty="0"/>
              <a:t>Delta CCCACC</a:t>
            </a:r>
          </a:p>
          <a:p>
            <a:r>
              <a:rPr lang="en-US" sz="1100" dirty="0"/>
              <a:t>Epsilon CCCAAA</a:t>
            </a:r>
          </a:p>
          <a:p>
            <a:r>
              <a:rPr lang="en-US" sz="1100" dirty="0"/>
              <a:t>5 6</a:t>
            </a:r>
          </a:p>
          <a:p>
            <a:r>
              <a:rPr lang="en-US" sz="1100" dirty="0"/>
              <a:t>Alpha AAAAAC</a:t>
            </a:r>
          </a:p>
          <a:p>
            <a:r>
              <a:rPr lang="en-US" sz="1100" dirty="0"/>
              <a:t>Beta AAACCC</a:t>
            </a:r>
          </a:p>
          <a:p>
            <a:r>
              <a:rPr lang="en-US" sz="1100" dirty="0"/>
              <a:t>Gamma AACAAC</a:t>
            </a:r>
          </a:p>
          <a:p>
            <a:r>
              <a:rPr lang="en-US" sz="1100" dirty="0"/>
              <a:t>Delta CCCCCA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1" y="2548606"/>
            <a:ext cx="8644466" cy="1080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To bootstrap a phylogenetic tree using the PHYLIP tools:</a:t>
            </a:r>
          </a:p>
          <a:p>
            <a:pPr lvl="1"/>
            <a:r>
              <a:rPr lang="en-US" sz="1600" dirty="0"/>
              <a:t>create a set of many resampled alignments using the tool </a:t>
            </a:r>
            <a:r>
              <a:rPr lang="en-US" sz="1600" dirty="0" err="1"/>
              <a:t>bootseq</a:t>
            </a:r>
            <a:endParaRPr lang="en-US" sz="1600" dirty="0"/>
          </a:p>
          <a:p>
            <a:r>
              <a:rPr lang="en-US" dirty="0"/>
              <a:t>This would give output (abbreviated for conciseness):</a:t>
            </a:r>
          </a:p>
        </p:txBody>
      </p:sp>
    </p:spTree>
    <p:extLst>
      <p:ext uri="{BB962C8B-B14F-4D97-AF65-F5344CB8AC3E}">
        <p14:creationId xmlns:p14="http://schemas.microsoft.com/office/powerpoint/2010/main" val="4283728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33524</TotalTime>
  <Words>4716</Words>
  <Application>Microsoft Macintosh PowerPoint</Application>
  <PresentationFormat>Affichage à l'écran (4:3)</PresentationFormat>
  <Paragraphs>683</Paragraphs>
  <Slides>32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9" baseType="lpstr">
      <vt:lpstr>Arial</vt:lpstr>
      <vt:lpstr>Brix Slab Bold</vt:lpstr>
      <vt:lpstr>Calibri</vt:lpstr>
      <vt:lpstr>Lucida Grande</vt:lpstr>
      <vt:lpstr>Mangal</vt:lpstr>
      <vt:lpstr>Wingdings</vt:lpstr>
      <vt:lpstr>Thème Office</vt:lpstr>
      <vt:lpstr>Présentation PowerPoint</vt:lpstr>
      <vt:lpstr>  Formation CNRS 8 Novembre 2018 Python pour la biologie  </vt:lpstr>
      <vt:lpstr>Introduction</vt:lpstr>
      <vt:lpstr>Parsing or Reading Sequence Alignments</vt:lpstr>
      <vt:lpstr>Single Alignments</vt:lpstr>
      <vt:lpstr>Single Alignments (2)</vt:lpstr>
      <vt:lpstr>Single Alignments (3)</vt:lpstr>
      <vt:lpstr>Single Alignments (4)</vt:lpstr>
      <vt:lpstr>Multiple alignments (1)</vt:lpstr>
      <vt:lpstr>Multiple alignments (2)</vt:lpstr>
      <vt:lpstr>Multiple alignments (3)</vt:lpstr>
      <vt:lpstr>Ambiguous alignments (&amp;)</vt:lpstr>
      <vt:lpstr>Présentation PowerPoint</vt:lpstr>
      <vt:lpstr>Writing alignments (1)</vt:lpstr>
      <vt:lpstr>Présentation PowerPoint</vt:lpstr>
      <vt:lpstr>Converting between sequence alignment file formats (1)</vt:lpstr>
      <vt:lpstr>Converting between sequence alignment file formats (2)</vt:lpstr>
      <vt:lpstr>Converting between sequence alignment file formats (3)</vt:lpstr>
      <vt:lpstr>Converting between sequence alignment file formats (4)</vt:lpstr>
      <vt:lpstr>Getting your alignment in formatted string (1)</vt:lpstr>
      <vt:lpstr>Slicing alignments (1)</vt:lpstr>
      <vt:lpstr>Alignments as array (1)</vt:lpstr>
      <vt:lpstr>Slicing alignments (1)</vt:lpstr>
      <vt:lpstr>Slicing alignments (1)</vt:lpstr>
      <vt:lpstr>Alignments as array (1)</vt:lpstr>
      <vt:lpstr>Alignment tools (1)</vt:lpstr>
      <vt:lpstr>ClustalW (1)</vt:lpstr>
      <vt:lpstr>ClustalW (2)</vt:lpstr>
      <vt:lpstr>EMBOSS needle and water (1)</vt:lpstr>
      <vt:lpstr>EMBOSS needle and water (2)</vt:lpstr>
      <vt:lpstr>EMBOSS needle and water (3)</vt:lpstr>
      <vt:lpstr>Multiple alignments (3)</vt:lpstr>
    </vt:vector>
  </TitlesOfParts>
  <Company>UBx1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Microsoft Office User</cp:lastModifiedBy>
  <cp:revision>322</cp:revision>
  <dcterms:created xsi:type="dcterms:W3CDTF">2013-12-13T12:27:54Z</dcterms:created>
  <dcterms:modified xsi:type="dcterms:W3CDTF">2018-11-08T13:50:27Z</dcterms:modified>
</cp:coreProperties>
</file>