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5"/>
  </p:notesMasterIdLst>
  <p:handoutMasterIdLst>
    <p:handoutMasterId r:id="rId36"/>
  </p:handoutMasterIdLst>
  <p:sldIdLst>
    <p:sldId id="257" r:id="rId2"/>
    <p:sldId id="256" r:id="rId3"/>
    <p:sldId id="435" r:id="rId4"/>
    <p:sldId id="427" r:id="rId5"/>
    <p:sldId id="436" r:id="rId6"/>
    <p:sldId id="428" r:id="rId7"/>
    <p:sldId id="438" r:id="rId8"/>
    <p:sldId id="439" r:id="rId9"/>
    <p:sldId id="441" r:id="rId10"/>
    <p:sldId id="440" r:id="rId11"/>
    <p:sldId id="442" r:id="rId12"/>
    <p:sldId id="443" r:id="rId13"/>
    <p:sldId id="457" r:id="rId14"/>
    <p:sldId id="456" r:id="rId15"/>
    <p:sldId id="458" r:id="rId16"/>
    <p:sldId id="459" r:id="rId17"/>
    <p:sldId id="460" r:id="rId18"/>
    <p:sldId id="461" r:id="rId19"/>
    <p:sldId id="462" r:id="rId20"/>
    <p:sldId id="463" r:id="rId21"/>
    <p:sldId id="429" r:id="rId22"/>
    <p:sldId id="444" r:id="rId23"/>
    <p:sldId id="476" r:id="rId24"/>
    <p:sldId id="478" r:id="rId25"/>
    <p:sldId id="479" r:id="rId26"/>
    <p:sldId id="481" r:id="rId27"/>
    <p:sldId id="482" r:id="rId28"/>
    <p:sldId id="485" r:id="rId29"/>
    <p:sldId id="486" r:id="rId30"/>
    <p:sldId id="483" r:id="rId31"/>
    <p:sldId id="484" r:id="rId32"/>
    <p:sldId id="489" r:id="rId33"/>
    <p:sldId id="490" r:id="rId34"/>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id="{EDBB1433-DB27-184B-9163-3A925A392F73}">
          <p14:sldIdLst>
            <p14:sldId id="257"/>
            <p14:sldId id="256"/>
          </p14:sldIdLst>
        </p14:section>
        <p14:section name="The Seq Annotation Object" id="{4492D611-090C-BB42-A5D6-4DD05B7E1BC5}">
          <p14:sldIdLst>
            <p14:sldId id="435"/>
          </p14:sldIdLst>
        </p14:section>
        <p14:section name="The SeqRecord Object" id="{722E685D-BC2F-3346-823C-AD18D29106F3}">
          <p14:sldIdLst>
            <p14:sldId id="427"/>
            <p14:sldId id="436"/>
          </p14:sldIdLst>
        </p14:section>
        <p14:section name="Creating a SeqRecord" id="{4E4FBC9E-54A7-4E4F-B288-DAA28E505131}">
          <p14:sldIdLst/>
        </p14:section>
        <p14:section name=" SeqRecord objects from scratch" id="{C393108F-2615-4246-AD1D-CAF7A52A2AAD}">
          <p14:sldIdLst>
            <p14:sldId id="428"/>
            <p14:sldId id="438"/>
          </p14:sldIdLst>
        </p14:section>
        <p14:section name="SeqRecord objects from FASTA files" id="{B3D6BD81-9A69-1544-8F1E-DA3423EDFF8B}">
          <p14:sldIdLst>
            <p14:sldId id="439"/>
            <p14:sldId id="441"/>
          </p14:sldIdLst>
        </p14:section>
        <p14:section name="SeqRecord objects from GenBank files" id="{0EDAE088-53CD-1947-B2ED-F776EA93DB94}">
          <p14:sldIdLst>
            <p14:sldId id="440"/>
            <p14:sldId id="442"/>
          </p14:sldIdLst>
        </p14:section>
        <p14:section name="Feature, location and position objects" id="{F35472B4-6AC3-9645-B7B7-88EE83576103}">
          <p14:sldIdLst/>
        </p14:section>
        <p14:section name="SeqFeature objects" id="{E72AA21C-925F-814E-B061-542A299EB419}">
          <p14:sldIdLst>
            <p14:sldId id="443"/>
            <p14:sldId id="457"/>
            <p14:sldId id="456"/>
          </p14:sldIdLst>
        </p14:section>
        <p14:section name="Positions and locations" id="{AD97EB0C-C061-C048-AACE-63A0A6FE9598}">
          <p14:sldIdLst>
            <p14:sldId id="458"/>
            <p14:sldId id="459"/>
            <p14:sldId id="460"/>
            <p14:sldId id="461"/>
            <p14:sldId id="462"/>
            <p14:sldId id="463"/>
          </p14:sldIdLst>
        </p14:section>
        <p14:section name=" Sequence described by a feature or location" id="{B3EB8387-CF53-1B49-BC6F-02ADFF7232A3}">
          <p14:sldIdLst>
            <p14:sldId id="429"/>
            <p14:sldId id="444"/>
          </p14:sldIdLst>
        </p14:section>
        <p14:section name="Comparison" id="{08209E4C-3486-AA48-8F53-4869D9354FAE}">
          <p14:sldIdLst>
            <p14:sldId id="476"/>
          </p14:sldIdLst>
        </p14:section>
        <p14:section name="References" id="{5A3D6D62-D35B-DA4A-BBD6-03A8CFE97CFB}">
          <p14:sldIdLst>
            <p14:sldId id="478"/>
          </p14:sldIdLst>
        </p14:section>
        <p14:section name="The format method" id="{D3241173-21F4-1A40-A588-374A142F654F}">
          <p14:sldIdLst>
            <p14:sldId id="479"/>
          </p14:sldIdLst>
        </p14:section>
        <p14:section name="Slicing a SeqRecord" id="{9727D6B4-906C-F542-9035-0C3FFC46EE81}">
          <p14:sldIdLst>
            <p14:sldId id="481"/>
            <p14:sldId id="482"/>
            <p14:sldId id="485"/>
            <p14:sldId id="486"/>
          </p14:sldIdLst>
        </p14:section>
        <p14:section name="Adding SeqRecord objects" id="{CAFA8A54-670B-3D4B-B25F-D23340B9BE95}">
          <p14:sldIdLst>
            <p14:sldId id="483"/>
            <p14:sldId id="484"/>
            <p14:sldId id="489"/>
          </p14:sldIdLst>
        </p14:section>
        <p14:section name="Reverse-complementing SeqRecord objects" id="{0CD001D8-CA45-A84B-9C4D-D1A7C5B054E0}">
          <p14:sldIdLst>
            <p14:sldId id="49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C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67" autoAdjust="0"/>
    <p:restoredTop sz="87617" autoAdjust="0"/>
  </p:normalViewPr>
  <p:slideViewPr>
    <p:cSldViewPr snapToGrid="0" snapToObjects="1">
      <p:cViewPr varScale="1">
        <p:scale>
          <a:sx n="114" d="100"/>
          <a:sy n="114" d="100"/>
        </p:scale>
        <p:origin x="172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80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B47243-285B-2741-8C7D-C88258D9CCFA}" type="datetimeFigureOut">
              <a:rPr lang="fr-FR" smtClean="0"/>
              <a:t>08/11/2018</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CA9166-BC48-2C47-B9BF-6F57720E77B8}" type="slidenum">
              <a:rPr lang="fr-FR" smtClean="0"/>
              <a:t>‹N°›</a:t>
            </a:fld>
            <a:endParaRPr lang="fr-FR"/>
          </a:p>
        </p:txBody>
      </p:sp>
    </p:spTree>
    <p:extLst>
      <p:ext uri="{BB962C8B-B14F-4D97-AF65-F5344CB8AC3E}">
        <p14:creationId xmlns:p14="http://schemas.microsoft.com/office/powerpoint/2010/main" val="2136282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88D39-B4EA-D24B-B9C3-6A64886EABE2}" type="datetimeFigureOut">
              <a:rPr lang="fr-FR" smtClean="0"/>
              <a:t>08/11/2018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0E2CBA-6097-B848-A7DA-4D7BD6EB303B}" type="slidenum">
              <a:rPr lang="fr-FR" smtClean="0"/>
              <a:t>‹N°›</a:t>
            </a:fld>
            <a:endParaRPr lang="fr-FR"/>
          </a:p>
        </p:txBody>
      </p:sp>
    </p:spTree>
    <p:extLst>
      <p:ext uri="{BB962C8B-B14F-4D97-AF65-F5344CB8AC3E}">
        <p14:creationId xmlns:p14="http://schemas.microsoft.com/office/powerpoint/2010/main" val="61802886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Cpte élève:</a:t>
            </a:r>
            <a:r>
              <a:rPr lang="fr-FR" baseline="0" dirty="0"/>
              <a:t> </a:t>
            </a:r>
            <a:r>
              <a:rPr lang="fr-FR" baseline="0" dirty="0" err="1"/>
              <a:t>padawan</a:t>
            </a:r>
            <a:endParaRPr lang="fr-FR" dirty="0"/>
          </a:p>
          <a:p>
            <a:r>
              <a:rPr lang="fr-FR" dirty="0"/>
              <a:t>Mot de passe:</a:t>
            </a:r>
            <a:r>
              <a:rPr lang="fr-FR" baseline="0" dirty="0"/>
              <a:t> trust</a:t>
            </a:r>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a:t>
            </a:fld>
            <a:endParaRPr lang="fr-FR"/>
          </a:p>
        </p:txBody>
      </p:sp>
    </p:spTree>
    <p:extLst>
      <p:ext uri="{BB962C8B-B14F-4D97-AF65-F5344CB8AC3E}">
        <p14:creationId xmlns:p14="http://schemas.microsoft.com/office/powerpoint/2010/main" val="4191341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a:solidFill>
                  <a:schemeClr val="tx1"/>
                </a:solidFill>
                <a:effectLst/>
                <a:latin typeface="+mn-lt"/>
                <a:ea typeface="+mn-ea"/>
                <a:cs typeface="+mn-cs"/>
              </a:rPr>
              <a:t>The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format()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method of the</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SeqRecord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class gives a string containing your record formatted using one of</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output le formats supported by</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Bio.SeqIO</a:t>
            </a:r>
            <a:r>
              <a:rPr lang="en-US" sz="1200" kern="1200" dirty="0">
                <a:solidFill>
                  <a:schemeClr val="tx1"/>
                </a:solidFill>
                <a:effectLst/>
                <a:latin typeface="+mn-lt"/>
                <a:ea typeface="+mn-ea"/>
                <a:cs typeface="+mn-cs"/>
              </a:rPr>
              <a:t>, such as FASTA</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25</a:t>
            </a:fld>
            <a:endParaRPr lang="fr-FR"/>
          </a:p>
        </p:txBody>
      </p:sp>
    </p:spTree>
    <p:extLst>
      <p:ext uri="{BB962C8B-B14F-4D97-AF65-F5344CB8AC3E}">
        <p14:creationId xmlns:p14="http://schemas.microsoft.com/office/powerpoint/2010/main" val="1845626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a:solidFill>
                  <a:schemeClr val="tx1"/>
                </a:solidFill>
                <a:effectLst/>
                <a:latin typeface="+mn-lt"/>
                <a:ea typeface="+mn-ea"/>
                <a:cs typeface="+mn-cs"/>
              </a:rPr>
              <a:t>any features which fall completely</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within the new sequence are preserved (with their locations adjusted).</a:t>
            </a:r>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26</a:t>
            </a:fld>
            <a:endParaRPr lang="fr-FR"/>
          </a:p>
        </p:txBody>
      </p:sp>
    </p:spTree>
    <p:extLst>
      <p:ext uri="{BB962C8B-B14F-4D97-AF65-F5344CB8AC3E}">
        <p14:creationId xmlns:p14="http://schemas.microsoft.com/office/powerpoint/2010/main" val="1449600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a:solidFill>
                  <a:schemeClr val="tx1"/>
                </a:solidFill>
                <a:effectLst/>
                <a:latin typeface="+mn-lt"/>
                <a:ea typeface="+mn-ea"/>
                <a:cs typeface="+mn-cs"/>
              </a:rPr>
              <a:t>Our sub-record just has two features, the gene and CDS entries for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YP_pPCP05:</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28</a:t>
            </a:fld>
            <a:endParaRPr lang="fr-FR"/>
          </a:p>
        </p:txBody>
      </p:sp>
    </p:spTree>
    <p:extLst>
      <p:ext uri="{BB962C8B-B14F-4D97-AF65-F5344CB8AC3E}">
        <p14:creationId xmlns:p14="http://schemas.microsoft.com/office/powerpoint/2010/main" val="4180065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it-IT" sz="1200" kern="1200" dirty="0">
                <a:solidFill>
                  <a:schemeClr val="tx1"/>
                </a:solidFill>
                <a:effectLst/>
                <a:latin typeface="+mn-lt"/>
                <a:ea typeface="+mn-ea"/>
                <a:cs typeface="+mn-cs"/>
              </a:rPr>
              <a:t>&gt;&gt;&gt; </a:t>
            </a:r>
            <a:r>
              <a:rPr lang="it-IT" sz="1200" kern="1200" dirty="0" err="1">
                <a:solidFill>
                  <a:schemeClr val="tx1"/>
                </a:solidFill>
                <a:effectLst/>
                <a:latin typeface="+mn-lt"/>
                <a:ea typeface="+mn-ea"/>
                <a:cs typeface="+mn-cs"/>
              </a:rPr>
              <a:t>sub_record.id</a:t>
            </a:r>
            <a:endParaRPr lang="it-IT" sz="1200" kern="1200" dirty="0">
              <a:solidFill>
                <a:schemeClr val="tx1"/>
              </a:solidFill>
              <a:effectLst/>
              <a:latin typeface="+mn-lt"/>
              <a:ea typeface="+mn-ea"/>
              <a:cs typeface="+mn-cs"/>
            </a:endParaRPr>
          </a:p>
          <a:p>
            <a:r>
              <a:rPr lang="it-IT" sz="1200" kern="1200" dirty="0">
                <a:solidFill>
                  <a:schemeClr val="tx1"/>
                </a:solidFill>
                <a:effectLst/>
                <a:latin typeface="+mn-lt"/>
                <a:ea typeface="+mn-ea"/>
                <a:cs typeface="+mn-cs"/>
              </a:rPr>
              <a:t>'NC_005816.1'</a:t>
            </a:r>
          </a:p>
          <a:p>
            <a:r>
              <a:rPr lang="it-IT" sz="1200" kern="1200" dirty="0">
                <a:solidFill>
                  <a:schemeClr val="tx1"/>
                </a:solidFill>
                <a:effectLst/>
                <a:latin typeface="+mn-lt"/>
                <a:ea typeface="+mn-ea"/>
                <a:cs typeface="+mn-cs"/>
              </a:rPr>
              <a:t>&gt;&gt;&gt; </a:t>
            </a:r>
            <a:r>
              <a:rPr lang="it-IT" sz="1200" kern="1200" dirty="0" err="1">
                <a:solidFill>
                  <a:schemeClr val="tx1"/>
                </a:solidFill>
                <a:effectLst/>
                <a:latin typeface="+mn-lt"/>
                <a:ea typeface="+mn-ea"/>
                <a:cs typeface="+mn-cs"/>
              </a:rPr>
              <a:t>sub_record.name</a:t>
            </a:r>
            <a:endParaRPr lang="it-IT" sz="1200" kern="1200" dirty="0">
              <a:solidFill>
                <a:schemeClr val="tx1"/>
              </a:solidFill>
              <a:effectLst/>
              <a:latin typeface="+mn-lt"/>
              <a:ea typeface="+mn-ea"/>
              <a:cs typeface="+mn-cs"/>
            </a:endParaRPr>
          </a:p>
          <a:p>
            <a:r>
              <a:rPr lang="it-IT" sz="1200" kern="1200" dirty="0">
                <a:solidFill>
                  <a:schemeClr val="tx1"/>
                </a:solidFill>
                <a:effectLst/>
                <a:latin typeface="+mn-lt"/>
                <a:ea typeface="+mn-ea"/>
                <a:cs typeface="+mn-cs"/>
              </a:rPr>
              <a:t>'NC_005816'</a:t>
            </a:r>
          </a:p>
          <a:p>
            <a:r>
              <a:rPr lang="it-IT" sz="1200" kern="1200" dirty="0">
                <a:solidFill>
                  <a:schemeClr val="tx1"/>
                </a:solidFill>
                <a:effectLst/>
                <a:latin typeface="+mn-lt"/>
                <a:ea typeface="+mn-ea"/>
                <a:cs typeface="+mn-cs"/>
              </a:rPr>
              <a:t>&gt;&gt;&gt; </a:t>
            </a:r>
            <a:r>
              <a:rPr lang="it-IT" sz="1200" kern="1200" dirty="0" err="1">
                <a:solidFill>
                  <a:schemeClr val="tx1"/>
                </a:solidFill>
                <a:effectLst/>
                <a:latin typeface="+mn-lt"/>
                <a:ea typeface="+mn-ea"/>
                <a:cs typeface="+mn-cs"/>
              </a:rPr>
              <a:t>sub_record.description</a:t>
            </a:r>
            <a:endParaRPr lang="it-IT" sz="1200" kern="1200" dirty="0">
              <a:solidFill>
                <a:schemeClr val="tx1"/>
              </a:solidFill>
              <a:effectLst/>
              <a:latin typeface="+mn-lt"/>
              <a:ea typeface="+mn-ea"/>
              <a:cs typeface="+mn-cs"/>
            </a:endParaRPr>
          </a:p>
          <a:p>
            <a:r>
              <a:rPr lang="it-IT" sz="1200" kern="1200" dirty="0">
                <a:solidFill>
                  <a:schemeClr val="tx1"/>
                </a:solidFill>
                <a:effectLst/>
                <a:latin typeface="+mn-lt"/>
                <a:ea typeface="+mn-ea"/>
                <a:cs typeface="+mn-cs"/>
              </a:rPr>
              <a:t>'</a:t>
            </a:r>
            <a:r>
              <a:rPr lang="it-IT" sz="1200" kern="1200" dirty="0" err="1">
                <a:solidFill>
                  <a:schemeClr val="tx1"/>
                </a:solidFill>
                <a:effectLst/>
                <a:latin typeface="+mn-lt"/>
                <a:ea typeface="+mn-ea"/>
                <a:cs typeface="+mn-cs"/>
              </a:rPr>
              <a:t>Yersinia</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pestis</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biovar</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Microtus</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str</a:t>
            </a:r>
            <a:r>
              <a:rPr lang="it-IT" sz="1200" kern="1200" dirty="0">
                <a:solidFill>
                  <a:schemeClr val="tx1"/>
                </a:solidFill>
                <a:effectLst/>
                <a:latin typeface="+mn-lt"/>
                <a:ea typeface="+mn-ea"/>
                <a:cs typeface="+mn-cs"/>
              </a:rPr>
              <a:t>. 91001 </a:t>
            </a:r>
            <a:r>
              <a:rPr lang="it-IT" sz="1200" kern="1200" dirty="0" err="1">
                <a:solidFill>
                  <a:schemeClr val="tx1"/>
                </a:solidFill>
                <a:effectLst/>
                <a:latin typeface="+mn-lt"/>
                <a:ea typeface="+mn-ea"/>
                <a:cs typeface="+mn-cs"/>
              </a:rPr>
              <a:t>plasmid</a:t>
            </a:r>
            <a:r>
              <a:rPr lang="it-IT" sz="1200" kern="1200" dirty="0">
                <a:solidFill>
                  <a:schemeClr val="tx1"/>
                </a:solidFill>
                <a:effectLst/>
                <a:latin typeface="+mn-lt"/>
                <a:ea typeface="+mn-ea"/>
                <a:cs typeface="+mn-cs"/>
              </a:rPr>
              <a:t> pPCP1, complete </a:t>
            </a:r>
            <a:r>
              <a:rPr lang="it-IT" sz="1200" kern="1200" dirty="0" err="1">
                <a:solidFill>
                  <a:schemeClr val="tx1"/>
                </a:solidFill>
                <a:effectLst/>
                <a:latin typeface="+mn-lt"/>
                <a:ea typeface="+mn-ea"/>
                <a:cs typeface="+mn-cs"/>
              </a:rPr>
              <a:t>sequence</a:t>
            </a:r>
            <a:r>
              <a:rPr lang="it-IT" sz="1200" kern="1200" dirty="0">
                <a:solidFill>
                  <a:schemeClr val="tx1"/>
                </a:solidFill>
                <a:effectLst/>
                <a:latin typeface="+mn-lt"/>
                <a:ea typeface="+mn-ea"/>
                <a:cs typeface="+mn-cs"/>
              </a:rPr>
              <a:t>.'</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29</a:t>
            </a:fld>
            <a:endParaRPr lang="fr-FR"/>
          </a:p>
        </p:txBody>
      </p:sp>
    </p:spTree>
    <p:extLst>
      <p:ext uri="{BB962C8B-B14F-4D97-AF65-F5344CB8AC3E}">
        <p14:creationId xmlns:p14="http://schemas.microsoft.com/office/powerpoint/2010/main" val="971006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Suppose this was Roche 454 da</a:t>
            </a:r>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30</a:t>
            </a:fld>
            <a:endParaRPr lang="fr-FR"/>
          </a:p>
        </p:txBody>
      </p:sp>
    </p:spTree>
    <p:extLst>
      <p:ext uri="{BB962C8B-B14F-4D97-AF65-F5344CB8AC3E}">
        <p14:creationId xmlns:p14="http://schemas.microsoft.com/office/powerpoint/2010/main" val="1690212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mr-IN" sz="1200" dirty="0">
                <a:latin typeface="Arial"/>
                <a:cs typeface="Arial"/>
              </a:rPr>
              <a:t>&gt;&gt;&gt; edited = record[:20] + record[21:]</a:t>
            </a:r>
            <a:endParaRPr lang="en-US" sz="1200" dirty="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31</a:t>
            </a:fld>
            <a:endParaRPr lang="fr-FR"/>
          </a:p>
        </p:txBody>
      </p:sp>
    </p:spTree>
    <p:extLst>
      <p:ext uri="{BB962C8B-B14F-4D97-AF65-F5344CB8AC3E}">
        <p14:creationId xmlns:p14="http://schemas.microsoft.com/office/powerpoint/2010/main" val="240108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8</a:t>
            </a:fld>
            <a:endParaRPr lang="fr-FR"/>
          </a:p>
        </p:txBody>
      </p:sp>
    </p:spTree>
    <p:extLst>
      <p:ext uri="{BB962C8B-B14F-4D97-AF65-F5344CB8AC3E}">
        <p14:creationId xmlns:p14="http://schemas.microsoft.com/office/powerpoint/2010/main" val="3449435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&gt;&gt;&gt; </a:t>
            </a:r>
            <a:r>
              <a:rPr lang="en-US" sz="1200" kern="1200" dirty="0" err="1">
                <a:solidFill>
                  <a:schemeClr val="tx1"/>
                </a:solidFill>
                <a:effectLst/>
                <a:latin typeface="+mn-lt"/>
                <a:ea typeface="+mn-ea"/>
                <a:cs typeface="+mn-cs"/>
              </a:rPr>
              <a:t>record.dbxrefs</a:t>
            </a:r>
            <a:r>
              <a:rPr lang="en-US" sz="1200" kern="1200" dirty="0">
                <a:solidFill>
                  <a:schemeClr val="tx1"/>
                </a:solidFill>
                <a:effectLst/>
                <a:latin typeface="+mn-lt"/>
                <a:ea typeface="+mn-ea"/>
                <a:cs typeface="+mn-cs"/>
              </a:rPr>
              <a:t> [] &gt;&gt;&gt; </a:t>
            </a:r>
            <a:r>
              <a:rPr lang="en-US" sz="1200" kern="1200" dirty="0" err="1">
                <a:solidFill>
                  <a:schemeClr val="tx1"/>
                </a:solidFill>
                <a:effectLst/>
                <a:latin typeface="+mn-lt"/>
                <a:ea typeface="+mn-ea"/>
                <a:cs typeface="+mn-cs"/>
              </a:rPr>
              <a:t>record.annotations</a:t>
            </a:r>
            <a:r>
              <a:rPr lang="en-US" sz="1200" kern="1200" dirty="0">
                <a:solidFill>
                  <a:schemeClr val="tx1"/>
                </a:solidFill>
                <a:effectLst/>
                <a:latin typeface="+mn-lt"/>
                <a:ea typeface="+mn-ea"/>
                <a:cs typeface="+mn-cs"/>
              </a:rPr>
              <a:t> {} &gt;&gt;&gt; </a:t>
            </a:r>
            <a:r>
              <a:rPr lang="en-US" sz="1200" kern="1200" dirty="0" err="1">
                <a:solidFill>
                  <a:schemeClr val="tx1"/>
                </a:solidFill>
                <a:effectLst/>
                <a:latin typeface="+mn-lt"/>
                <a:ea typeface="+mn-ea"/>
                <a:cs typeface="+mn-cs"/>
              </a:rPr>
              <a:t>record.letter_annotations</a:t>
            </a:r>
            <a:r>
              <a:rPr lang="en-US" sz="1200" kern="1200" dirty="0">
                <a:solidFill>
                  <a:schemeClr val="tx1"/>
                </a:solidFill>
                <a:effectLst/>
                <a:latin typeface="+mn-lt"/>
                <a:ea typeface="+mn-ea"/>
                <a:cs typeface="+mn-cs"/>
              </a:rPr>
              <a:t> {} &gt;&gt;&gt; </a:t>
            </a:r>
            <a:r>
              <a:rPr lang="en-US" sz="1200" kern="1200" dirty="0" err="1">
                <a:solidFill>
                  <a:schemeClr val="tx1"/>
                </a:solidFill>
                <a:effectLst/>
                <a:latin typeface="+mn-lt"/>
                <a:ea typeface="+mn-ea"/>
                <a:cs typeface="+mn-cs"/>
              </a:rPr>
              <a:t>record.features</a:t>
            </a:r>
            <a:r>
              <a:rPr lang="en-US" sz="1200" kern="1200" dirty="0">
                <a:solidFill>
                  <a:schemeClr val="tx1"/>
                </a:solidFill>
                <a:effectLst/>
                <a:latin typeface="+mn-lt"/>
                <a:ea typeface="+mn-ea"/>
                <a:cs typeface="+mn-cs"/>
              </a:rPr>
              <a:t> [] </a:t>
            </a:r>
            <a:endParaRPr lang="en-US" dirty="0"/>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9</a:t>
            </a:fld>
            <a:endParaRPr lang="fr-FR"/>
          </a:p>
        </p:txBody>
      </p:sp>
    </p:spTree>
    <p:extLst>
      <p:ext uri="{BB962C8B-B14F-4D97-AF65-F5344CB8AC3E}">
        <p14:creationId xmlns:p14="http://schemas.microsoft.com/office/powerpoint/2010/main" val="27568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a:solidFill>
                  <a:schemeClr val="tx1"/>
                </a:solidFill>
                <a:effectLst/>
                <a:latin typeface="+mn-lt"/>
                <a:ea typeface="+mn-ea"/>
                <a:cs typeface="+mn-cs"/>
              </a:rPr>
              <a:t>automatically assign a more </a:t>
            </a:r>
            <a:r>
              <a:rPr lang="en-US" sz="1200" kern="1200" dirty="0" err="1">
                <a:solidFill>
                  <a:schemeClr val="tx1"/>
                </a:solidFill>
                <a:effectLst/>
                <a:latin typeface="+mn-lt"/>
                <a:ea typeface="+mn-ea"/>
                <a:cs typeface="+mn-cs"/>
              </a:rPr>
              <a:t>specfic</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alphabet</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10</a:t>
            </a:fld>
            <a:endParaRPr lang="fr-FR"/>
          </a:p>
        </p:txBody>
      </p:sp>
    </p:spTree>
    <p:extLst>
      <p:ext uri="{BB962C8B-B14F-4D97-AF65-F5344CB8AC3E}">
        <p14:creationId xmlns:p14="http://schemas.microsoft.com/office/powerpoint/2010/main" val="159874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a:solidFill>
                  <a:schemeClr val="tx1"/>
                </a:solidFill>
                <a:effectLst/>
                <a:latin typeface="+mn-lt"/>
                <a:ea typeface="+mn-ea"/>
                <a:cs typeface="+mn-cs"/>
              </a:rPr>
              <a:t>&gt;&gt;&gt; </a:t>
            </a:r>
            <a:r>
              <a:rPr lang="en-US" sz="1200" kern="1200" dirty="0" err="1">
                <a:solidFill>
                  <a:schemeClr val="tx1"/>
                </a:solidFill>
                <a:effectLst/>
                <a:latin typeface="+mn-lt"/>
                <a:ea typeface="+mn-ea"/>
                <a:cs typeface="+mn-cs"/>
              </a:rPr>
              <a:t>my_location.start</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AfterPosition</a:t>
            </a:r>
            <a:r>
              <a:rPr lang="en-US" sz="1200" kern="1200" dirty="0">
                <a:solidFill>
                  <a:schemeClr val="tx1"/>
                </a:solidFill>
                <a:effectLst/>
                <a:latin typeface="+mn-lt"/>
                <a:ea typeface="+mn-ea"/>
                <a:cs typeface="+mn-cs"/>
              </a:rPr>
              <a:t>(5)</a:t>
            </a:r>
          </a:p>
          <a:p>
            <a:r>
              <a:rPr lang="en-US" sz="1200" kern="1200" dirty="0">
                <a:solidFill>
                  <a:schemeClr val="tx1"/>
                </a:solidFill>
                <a:effectLst/>
                <a:latin typeface="+mn-lt"/>
                <a:ea typeface="+mn-ea"/>
                <a:cs typeface="+mn-cs"/>
              </a:rPr>
              <a:t>&gt;&gt;&gt; print(</a:t>
            </a:r>
            <a:r>
              <a:rPr lang="en-US" sz="1200" kern="1200" dirty="0" err="1">
                <a:solidFill>
                  <a:schemeClr val="tx1"/>
                </a:solidFill>
                <a:effectLst/>
                <a:latin typeface="+mn-lt"/>
                <a:ea typeface="+mn-ea"/>
                <a:cs typeface="+mn-cs"/>
              </a:rPr>
              <a:t>my_location.start</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&gt;5</a:t>
            </a:r>
          </a:p>
          <a:p>
            <a:r>
              <a:rPr lang="en-US" sz="1200" kern="1200" dirty="0">
                <a:solidFill>
                  <a:schemeClr val="tx1"/>
                </a:solidFill>
                <a:effectLst/>
                <a:latin typeface="+mn-lt"/>
                <a:ea typeface="+mn-ea"/>
                <a:cs typeface="+mn-cs"/>
              </a:rPr>
              <a:t>&gt;&gt;&gt; </a:t>
            </a:r>
            <a:r>
              <a:rPr lang="en-US" sz="1200" kern="1200" dirty="0" err="1">
                <a:solidFill>
                  <a:schemeClr val="tx1"/>
                </a:solidFill>
                <a:effectLst/>
                <a:latin typeface="+mn-lt"/>
                <a:ea typeface="+mn-ea"/>
                <a:cs typeface="+mn-cs"/>
              </a:rPr>
              <a:t>my_location.end</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BetweenPosition</a:t>
            </a:r>
            <a:r>
              <a:rPr lang="en-US" sz="1200" kern="1200" dirty="0">
                <a:solidFill>
                  <a:schemeClr val="tx1"/>
                </a:solidFill>
                <a:effectLst/>
                <a:latin typeface="+mn-lt"/>
                <a:ea typeface="+mn-ea"/>
                <a:cs typeface="+mn-cs"/>
              </a:rPr>
              <a:t>(9, left=8, right=9)</a:t>
            </a:r>
          </a:p>
          <a:p>
            <a:r>
              <a:rPr lang="en-US" sz="1200" kern="1200" dirty="0">
                <a:solidFill>
                  <a:schemeClr val="tx1"/>
                </a:solidFill>
                <a:effectLst/>
                <a:latin typeface="+mn-lt"/>
                <a:ea typeface="+mn-ea"/>
                <a:cs typeface="+mn-cs"/>
              </a:rPr>
              <a:t>&gt;&gt;&gt; print(</a:t>
            </a:r>
            <a:r>
              <a:rPr lang="en-US" sz="1200" kern="1200" dirty="0" err="1">
                <a:solidFill>
                  <a:schemeClr val="tx1"/>
                </a:solidFill>
                <a:effectLst/>
                <a:latin typeface="+mn-lt"/>
                <a:ea typeface="+mn-ea"/>
                <a:cs typeface="+mn-cs"/>
              </a:rPr>
              <a:t>my_location.end</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(8^9)</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18</a:t>
            </a:fld>
            <a:endParaRPr lang="fr-FR"/>
          </a:p>
        </p:txBody>
      </p:sp>
    </p:spTree>
    <p:extLst>
      <p:ext uri="{BB962C8B-B14F-4D97-AF65-F5344CB8AC3E}">
        <p14:creationId xmlns:p14="http://schemas.microsoft.com/office/powerpoint/2010/main" val="4071905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a:solidFill>
                  <a:schemeClr val="tx1"/>
                </a:solidFill>
                <a:effectLst/>
                <a:latin typeface="+mn-lt"/>
                <a:ea typeface="+mn-ea"/>
                <a:cs typeface="+mn-cs"/>
              </a:rPr>
              <a:t>Note that gene and CDS features from </a:t>
            </a:r>
            <a:r>
              <a:rPr lang="en-US" sz="1200" kern="1200" dirty="0" err="1">
                <a:solidFill>
                  <a:schemeClr val="tx1"/>
                </a:solidFill>
                <a:effectLst/>
                <a:latin typeface="+mn-lt"/>
                <a:ea typeface="+mn-ea"/>
                <a:cs typeface="+mn-cs"/>
              </a:rPr>
              <a:t>GenBank</a:t>
            </a:r>
            <a:r>
              <a:rPr lang="en-US" sz="1200" kern="1200" dirty="0">
                <a:solidFill>
                  <a:schemeClr val="tx1"/>
                </a:solidFill>
                <a:effectLst/>
                <a:latin typeface="+mn-lt"/>
                <a:ea typeface="+mn-ea"/>
                <a:cs typeface="+mn-cs"/>
              </a:rPr>
              <a:t> or EMBL les defined with joins are the union of the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exons - they do not cover any introns.</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20</a:t>
            </a:fld>
            <a:endParaRPr lang="fr-FR"/>
          </a:p>
        </p:txBody>
      </p:sp>
    </p:spTree>
    <p:extLst>
      <p:ext uri="{BB962C8B-B14F-4D97-AF65-F5344CB8AC3E}">
        <p14:creationId xmlns:p14="http://schemas.microsoft.com/office/powerpoint/2010/main" val="4027353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a:solidFill>
                  <a:schemeClr val="tx1"/>
                </a:solidFill>
                <a:effectLst/>
                <a:latin typeface="+mn-lt"/>
                <a:ea typeface="+mn-ea"/>
                <a:cs typeface="+mn-cs"/>
              </a:rPr>
              <a:t>&gt;&gt;&gt; </a:t>
            </a:r>
            <a:r>
              <a:rPr lang="en-US" sz="1200" kern="1200" dirty="0" err="1">
                <a:solidFill>
                  <a:schemeClr val="tx1"/>
                </a:solidFill>
                <a:effectLst/>
                <a:latin typeface="+mn-lt"/>
                <a:ea typeface="+mn-ea"/>
                <a:cs typeface="+mn-cs"/>
              </a:rPr>
              <a:t>feature_seq</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example_feature.extract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example_parent</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&gt;&gt;&gt; print(</a:t>
            </a:r>
            <a:r>
              <a:rPr lang="en-US" sz="1200" kern="1200" dirty="0" err="1">
                <a:solidFill>
                  <a:schemeClr val="tx1"/>
                </a:solidFill>
                <a:effectLst/>
                <a:latin typeface="+mn-lt"/>
                <a:ea typeface="+mn-ea"/>
                <a:cs typeface="+mn-cs"/>
              </a:rPr>
              <a:t>feature_seq</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AGCCTTTGCCGTC</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21</a:t>
            </a:fld>
            <a:endParaRPr lang="fr-FR"/>
          </a:p>
        </p:txBody>
      </p:sp>
    </p:spTree>
    <p:extLst>
      <p:ext uri="{BB962C8B-B14F-4D97-AF65-F5344CB8AC3E}">
        <p14:creationId xmlns:p14="http://schemas.microsoft.com/office/powerpoint/2010/main" val="2967179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a:solidFill>
                  <a:schemeClr val="tx1"/>
                </a:solidFill>
                <a:effectLst/>
                <a:latin typeface="+mn-lt"/>
                <a:ea typeface="+mn-ea"/>
                <a:cs typeface="+mn-cs"/>
              </a:rPr>
              <a:t>For simple</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FeatureLocation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objects the length is just the </a:t>
            </a:r>
            <a:r>
              <a:rPr lang="en-US" sz="1200" kern="1200" dirty="0" err="1">
                <a:solidFill>
                  <a:schemeClr val="tx1"/>
                </a:solidFill>
                <a:effectLst/>
                <a:latin typeface="+mn-lt"/>
                <a:ea typeface="+mn-ea"/>
                <a:cs typeface="+mn-cs"/>
              </a:rPr>
              <a:t>dfference</a:t>
            </a:r>
            <a:r>
              <a:rPr lang="en-US" sz="1200" kern="1200" dirty="0">
                <a:solidFill>
                  <a:schemeClr val="tx1"/>
                </a:solidFill>
                <a:effectLst/>
                <a:latin typeface="+mn-lt"/>
                <a:ea typeface="+mn-ea"/>
                <a:cs typeface="+mn-cs"/>
              </a:rPr>
              <a:t> between the start and end positions.</a:t>
            </a:r>
          </a:p>
          <a:p>
            <a:r>
              <a:rPr lang="en-US" sz="1200" kern="1200" dirty="0">
                <a:solidFill>
                  <a:schemeClr val="tx1"/>
                </a:solidFill>
                <a:effectLst/>
                <a:latin typeface="+mn-lt"/>
                <a:ea typeface="+mn-ea"/>
                <a:cs typeface="+mn-cs"/>
              </a:rPr>
              <a:t>However, for a</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CompoundLocation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length is the sum of the constituent regions</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22</a:t>
            </a:fld>
            <a:endParaRPr lang="fr-FR"/>
          </a:p>
        </p:txBody>
      </p:sp>
    </p:spTree>
    <p:extLst>
      <p:ext uri="{BB962C8B-B14F-4D97-AF65-F5344CB8AC3E}">
        <p14:creationId xmlns:p14="http://schemas.microsoft.com/office/powerpoint/2010/main" val="1560548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you should check the attributes you are interested in</a:t>
            </a:r>
            <a:endParaRPr lang="en-US"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23</a:t>
            </a:fld>
            <a:endParaRPr lang="fr-FR"/>
          </a:p>
        </p:txBody>
      </p:sp>
    </p:spTree>
    <p:extLst>
      <p:ext uri="{BB962C8B-B14F-4D97-AF65-F5344CB8AC3E}">
        <p14:creationId xmlns:p14="http://schemas.microsoft.com/office/powerpoint/2010/main" val="28394870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1" name="Triangle rectangle 10"/>
          <p:cNvSpPr/>
          <p:nvPr userDrawn="1"/>
        </p:nvSpPr>
        <p:spPr>
          <a:xfrm flipV="1">
            <a:off x="0" y="-6"/>
            <a:ext cx="9144000" cy="4429827"/>
          </a:xfrm>
          <a:prstGeom prst="rtTriangle">
            <a:avLst/>
          </a:prstGeom>
          <a:solidFill>
            <a:srgbClr val="009DE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srgbClr val="000000"/>
                </a:solidFill>
                <a:effectLst/>
                <a:uLnTx/>
                <a:uFillTx/>
                <a:latin typeface="Arial"/>
                <a:ea typeface="+mn-ea"/>
                <a:cs typeface="+mn-cs"/>
              </a:rPr>
              <a:t> </a:t>
            </a:r>
          </a:p>
        </p:txBody>
      </p:sp>
      <p:sp>
        <p:nvSpPr>
          <p:cNvPr id="13" name="Sous-titre 2"/>
          <p:cNvSpPr>
            <a:spLocks noGrp="1"/>
          </p:cNvSpPr>
          <p:nvPr>
            <p:ph type="subTitle" idx="1"/>
          </p:nvPr>
        </p:nvSpPr>
        <p:spPr>
          <a:xfrm>
            <a:off x="1989073" y="2341150"/>
            <a:ext cx="5462301" cy="2083093"/>
          </a:xfrm>
          <a:prstGeom prst="rect">
            <a:avLst/>
          </a:prstGeom>
          <a:solidFill>
            <a:srgbClr val="443A31"/>
          </a:solidFill>
        </p:spPr>
        <p:txBody>
          <a:bodyPr lIns="180000" tIns="180000" rIns="180000" bIns="180000" anchor="ct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srgbClr val="FFFFFF"/>
                </a:solidFill>
                <a:effectLst/>
                <a:uLnTx/>
                <a:uFillTx/>
              </a:rPr>
              <a:t>Cliquez pour modifier le style des sous-titres du masque</a:t>
            </a:r>
          </a:p>
        </p:txBody>
      </p:sp>
      <p:pic>
        <p:nvPicPr>
          <p:cNvPr id="14" name="Image 13" descr="Animationx10.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38317" y="5350058"/>
            <a:ext cx="3184430" cy="1279341"/>
          </a:xfrm>
          <a:prstGeom prst="rect">
            <a:avLst/>
          </a:prstGeom>
        </p:spPr>
      </p:pic>
      <p:sp>
        <p:nvSpPr>
          <p:cNvPr id="15" name="Titre 14"/>
          <p:cNvSpPr>
            <a:spLocks noGrp="1"/>
          </p:cNvSpPr>
          <p:nvPr>
            <p:ph type="title"/>
          </p:nvPr>
        </p:nvSpPr>
        <p:spPr>
          <a:xfrm>
            <a:off x="203199" y="262056"/>
            <a:ext cx="6400800" cy="2066512"/>
          </a:xfrm>
        </p:spPr>
        <p:txBody>
          <a:bodyPr/>
          <a:lstStyle>
            <a:lvl1pPr>
              <a:defRPr>
                <a:solidFill>
                  <a:srgbClr val="FFFFFF"/>
                </a:solidFill>
              </a:defRPr>
            </a:lvl1pPr>
          </a:lstStyle>
          <a:p>
            <a:r>
              <a:rPr lang="fr-FR" dirty="0"/>
              <a:t>Cliquez et modifiez le titre</a:t>
            </a:r>
          </a:p>
        </p:txBody>
      </p:sp>
    </p:spTree>
    <p:extLst>
      <p:ext uri="{BB962C8B-B14F-4D97-AF65-F5344CB8AC3E}">
        <p14:creationId xmlns:p14="http://schemas.microsoft.com/office/powerpoint/2010/main" val="3110068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p>
        </p:txBody>
      </p:sp>
      <p:pic>
        <p:nvPicPr>
          <p:cNvPr id="4" name="Image 3" descr="Animationx10.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9412" y="2703766"/>
            <a:ext cx="7688302" cy="3088766"/>
          </a:xfrm>
          <a:prstGeom prst="rect">
            <a:avLst/>
          </a:prstGeom>
        </p:spPr>
      </p:pic>
      <p:sp>
        <p:nvSpPr>
          <p:cNvPr id="5" name="Triangle rectangle 4"/>
          <p:cNvSpPr/>
          <p:nvPr userDrawn="1"/>
        </p:nvSpPr>
        <p:spPr>
          <a:xfrm flipV="1">
            <a:off x="0" y="-6"/>
            <a:ext cx="9144000" cy="3479806"/>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chemeClr val="bg1"/>
                </a:solidFill>
              </a:rPr>
              <a:t> </a:t>
            </a:r>
          </a:p>
        </p:txBody>
      </p:sp>
      <p:sp>
        <p:nvSpPr>
          <p:cNvPr id="6" name="Triangle rectangle 5"/>
          <p:cNvSpPr/>
          <p:nvPr userDrawn="1"/>
        </p:nvSpPr>
        <p:spPr>
          <a:xfrm flipH="1">
            <a:off x="0" y="6248400"/>
            <a:ext cx="9144000" cy="609600"/>
          </a:xfrm>
          <a:prstGeom prst="rtTriangle">
            <a:avLst/>
          </a:prstGeom>
          <a:solidFill>
            <a:schemeClr val="bg2"/>
          </a:solidFill>
          <a:ln w="190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chemeClr val="bg1"/>
                </a:solidFill>
              </a:rPr>
              <a:t> </a:t>
            </a:r>
          </a:p>
        </p:txBody>
      </p:sp>
    </p:spTree>
    <p:extLst>
      <p:ext uri="{BB962C8B-B14F-4D97-AF65-F5344CB8AC3E}">
        <p14:creationId xmlns:p14="http://schemas.microsoft.com/office/powerpoint/2010/main" val="9390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ogner un rectangle à un seul coin 6"/>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a:t>Cliquez et modifiez le titre</a:t>
            </a:r>
          </a:p>
        </p:txBody>
      </p:sp>
      <p:sp>
        <p:nvSpPr>
          <p:cNvPr id="3" name="Espace réservé du contenu 2"/>
          <p:cNvSpPr>
            <a:spLocks noGrp="1"/>
          </p:cNvSpPr>
          <p:nvPr>
            <p:ph idx="1" hasCustomPrompt="1"/>
          </p:nvPr>
        </p:nvSpPr>
        <p:spPr>
          <a:xfrm>
            <a:off x="279400" y="1236134"/>
            <a:ext cx="8644466" cy="4890030"/>
          </a:xfrm>
        </p:spPr>
        <p:txBody>
          <a:bodyPr>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a:lvl5pPr>
          </a:lstStyle>
          <a:p>
            <a:pPr marL="0" marR="0" lvl="0" indent="0" algn="l" defTabSz="457200" rtl="0" eaLnBrk="1" fontAlgn="auto" latinLnBrk="0" hangingPunct="1">
              <a:lnSpc>
                <a:spcPct val="100000"/>
              </a:lnSpc>
              <a:spcBef>
                <a:spcPct val="20000"/>
              </a:spcBef>
              <a:spcAft>
                <a:spcPts val="0"/>
              </a:spcAft>
              <a:buClrTx/>
              <a:buSzTx/>
              <a:tabLst/>
              <a:defRPr/>
            </a:pPr>
            <a:r>
              <a:rPr kumimoji="0" lang="fr-FR" sz="2000" b="0" i="0" u="none" strike="noStrike" kern="1200" cap="none" spc="0" normalizeH="0" baseline="0" noProof="0" dirty="0">
                <a:ln>
                  <a:noFill/>
                </a:ln>
                <a:solidFill>
                  <a:srgbClr val="000000"/>
                </a:solidFill>
                <a:effectLst/>
                <a:uLnTx/>
                <a:uFillTx/>
                <a:latin typeface="+mn-lt"/>
                <a:ea typeface="+mn-ea"/>
                <a:cs typeface="+mn-cs"/>
              </a:rPr>
              <a:t> Cliquez pour modifier les styles du texte du masque</a:t>
            </a:r>
          </a:p>
          <a:p>
            <a:pPr marL="742950" marR="0" lvl="1" indent="-285750" algn="l" defTabSz="457200" rtl="0" eaLnBrk="1" fontAlgn="auto" latinLnBrk="0" hangingPunct="1">
              <a:lnSpc>
                <a:spcPct val="100000"/>
              </a:lnSpc>
              <a:spcBef>
                <a:spcPct val="20000"/>
              </a:spcBef>
              <a:spcAft>
                <a:spcPts val="0"/>
              </a:spcAft>
              <a:buClr>
                <a:srgbClr val="009DE0"/>
              </a:buClr>
              <a:buSzTx/>
              <a:buFont typeface="Arial"/>
              <a:buChar char="›"/>
              <a:tabLst/>
              <a:defRPr/>
            </a:pPr>
            <a:r>
              <a:rPr kumimoji="0" lang="fr-FR" sz="1600" b="0" i="0" u="none" strike="noStrike" kern="1200" cap="none" spc="0" normalizeH="0" baseline="0" noProof="0" dirty="0">
                <a:ln>
                  <a:noFill/>
                </a:ln>
                <a:solidFill>
                  <a:srgbClr val="000000"/>
                </a:solidFill>
                <a:effectLst/>
                <a:uLnTx/>
                <a:uFillTx/>
                <a:latin typeface="+mn-lt"/>
                <a:ea typeface="+mn-ea"/>
                <a:cs typeface="+mn-cs"/>
              </a:rPr>
              <a:t>Deuxième niveau</a:t>
            </a: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r>
              <a:rPr kumimoji="0" lang="fr-FR" sz="1600" b="0" i="0" u="none" strike="noStrike" kern="1200" cap="none" spc="0" normalizeH="0" baseline="0" noProof="0" dirty="0">
                <a:ln>
                  <a:noFill/>
                </a:ln>
                <a:solidFill>
                  <a:srgbClr val="000000"/>
                </a:solidFill>
                <a:effectLst/>
                <a:uLnTx/>
                <a:uFillTx/>
                <a:latin typeface="+mn-lt"/>
                <a:ea typeface="+mn-ea"/>
                <a:cs typeface="+mn-cs"/>
              </a:rPr>
              <a:t>Troisième niveau</a:t>
            </a:r>
          </a:p>
          <a:p>
            <a:pPr marL="1600200" marR="0" lvl="3" indent="-228600" algn="l" defTabSz="457200" rtl="0" eaLnBrk="1" fontAlgn="auto" latinLnBrk="0" hangingPunct="1">
              <a:lnSpc>
                <a:spcPct val="100000"/>
              </a:lnSpc>
              <a:spcBef>
                <a:spcPct val="20000"/>
              </a:spcBef>
              <a:spcAft>
                <a:spcPts val="0"/>
              </a:spcAft>
              <a:buClrTx/>
              <a:buSzTx/>
              <a:buFont typeface="Arial"/>
              <a:buChar char="–"/>
              <a:tabLst/>
              <a:defRPr/>
            </a:pPr>
            <a:r>
              <a:rPr kumimoji="0" lang="fr-FR" sz="1600" b="0" i="0" u="none" strike="noStrike" kern="1200" cap="none" spc="0" normalizeH="0" baseline="0" noProof="0" dirty="0">
                <a:ln>
                  <a:noFill/>
                </a:ln>
                <a:solidFill>
                  <a:srgbClr val="000000"/>
                </a:solidFill>
                <a:effectLst/>
                <a:uLnTx/>
                <a:uFillTx/>
                <a:latin typeface="+mn-lt"/>
                <a:ea typeface="+mn-ea"/>
                <a:cs typeface="+mn-cs"/>
              </a:rPr>
              <a:t>Quatrième niveau</a:t>
            </a:r>
          </a:p>
          <a:p>
            <a:pPr marL="2057400" marR="0" lvl="4" indent="-228600" algn="l" defTabSz="457200" rtl="0" eaLnBrk="1" fontAlgn="auto" latinLnBrk="0" hangingPunct="1">
              <a:lnSpc>
                <a:spcPct val="100000"/>
              </a:lnSpc>
              <a:spcBef>
                <a:spcPct val="20000"/>
              </a:spcBef>
              <a:spcAft>
                <a:spcPts val="0"/>
              </a:spcAft>
              <a:buClrTx/>
              <a:buSzTx/>
              <a:buFont typeface="Arial"/>
              <a:buChar char="»"/>
              <a:tabLst/>
              <a:defRPr/>
            </a:pPr>
            <a:r>
              <a:rPr kumimoji="0" lang="fr-FR" sz="1600" b="0" i="0" u="none" strike="noStrike" kern="1200" cap="none" spc="0" normalizeH="0" baseline="0" noProof="0" dirty="0">
                <a:ln>
                  <a:noFill/>
                </a:ln>
                <a:solidFill>
                  <a:srgbClr val="000000"/>
                </a:solidFill>
                <a:effectLst/>
                <a:uLnTx/>
                <a:uFillTx/>
                <a:latin typeface="+mn-lt"/>
                <a:ea typeface="+mn-ea"/>
                <a:cs typeface="+mn-cs"/>
              </a:rPr>
              <a:t>Cinquième niveau</a:t>
            </a:r>
          </a:p>
        </p:txBody>
      </p:sp>
      <p:sp>
        <p:nvSpPr>
          <p:cNvPr id="4"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751463B9-2A29-154C-A5AC-383AEA094CA9}" type="datetime1">
              <a:rPr lang="fr-FR" smtClean="0"/>
              <a:t>08/11/2018</a:t>
            </a:fld>
            <a:endParaRPr lang="fr-FR" dirty="0"/>
          </a:p>
        </p:txBody>
      </p:sp>
      <p:sp>
        <p:nvSpPr>
          <p:cNvPr id="5"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a:t>Python pour la biologie</a:t>
            </a:r>
            <a:endParaRPr lang="fr-FR" dirty="0"/>
          </a:p>
        </p:txBody>
      </p:sp>
      <p:sp>
        <p:nvSpPr>
          <p:cNvPr id="6"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‹N°›</a:t>
            </a:fld>
            <a:endParaRPr lang="fr-FR" dirty="0"/>
          </a:p>
        </p:txBody>
      </p:sp>
      <p:pic>
        <p:nvPicPr>
          <p:cNvPr id="8" name="Image 7"/>
          <p:cNvPicPr>
            <a:picLocks noChangeAspect="1"/>
          </p:cNvPicPr>
          <p:nvPr userDrawn="1"/>
        </p:nvPicPr>
        <p:blipFill>
          <a:blip r:embed="rId2"/>
          <a:stretch>
            <a:fillRect/>
          </a:stretch>
        </p:blipFill>
        <p:spPr>
          <a:xfrm>
            <a:off x="8690607" y="6404607"/>
            <a:ext cx="466094" cy="466094"/>
          </a:xfrm>
          <a:prstGeom prst="rect">
            <a:avLst/>
          </a:prstGeom>
        </p:spPr>
      </p:pic>
      <p:cxnSp>
        <p:nvCxnSpPr>
          <p:cNvPr id="10" name="Connecteur droit 9"/>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700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261534"/>
            <a:ext cx="4038600" cy="4864630"/>
          </a:xfrm>
        </p:spPr>
        <p:txBody>
          <a:bodyPr/>
          <a:lstStyle>
            <a:lvl1pPr marL="342900" indent="-342900">
              <a:buClr>
                <a:schemeClr val="accent6"/>
              </a:buClr>
              <a:buFont typeface="Brix Slab Bold" pitchFamily="50"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p:cNvSpPr>
            <a:spLocks noGrp="1"/>
          </p:cNvSpPr>
          <p:nvPr>
            <p:ph sz="half" idx="2"/>
          </p:nvPr>
        </p:nvSpPr>
        <p:spPr>
          <a:xfrm>
            <a:off x="4648200" y="1261534"/>
            <a:ext cx="4038600" cy="4864629"/>
          </a:xfrm>
        </p:spPr>
        <p:txBody>
          <a:bodyPr/>
          <a:lstStyle>
            <a:lvl1pPr marL="342900" indent="-342900">
              <a:buClr>
                <a:schemeClr val="accent6"/>
              </a:buClr>
              <a:buFont typeface="Brix Slab Bold" pitchFamily="50"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9" name="Rogner un rectangle à un seul coin 8"/>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a:t>Cliquez et modifiez le titre</a:t>
            </a:r>
          </a:p>
        </p:txBody>
      </p:sp>
      <p:pic>
        <p:nvPicPr>
          <p:cNvPr id="14" name="Image 13"/>
          <p:cNvPicPr>
            <a:picLocks noChangeAspect="1"/>
          </p:cNvPicPr>
          <p:nvPr userDrawn="1"/>
        </p:nvPicPr>
        <p:blipFill>
          <a:blip r:embed="rId2"/>
          <a:stretch>
            <a:fillRect/>
          </a:stretch>
        </p:blipFill>
        <p:spPr>
          <a:xfrm>
            <a:off x="8690607" y="6404607"/>
            <a:ext cx="466094" cy="466094"/>
          </a:xfrm>
          <a:prstGeom prst="rect">
            <a:avLst/>
          </a:prstGeom>
        </p:spPr>
      </p:pic>
      <p:sp>
        <p:nvSpPr>
          <p:cNvPr id="16"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093F68C3-195D-9E4F-A0F2-F73993E4FFAC}" type="datetime1">
              <a:rPr lang="fr-FR" smtClean="0"/>
              <a:t>08/11/2018</a:t>
            </a:fld>
            <a:endParaRPr lang="fr-FR" dirty="0"/>
          </a:p>
        </p:txBody>
      </p:sp>
      <p:sp>
        <p:nvSpPr>
          <p:cNvPr id="17"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a:t>Python pour la biologie</a:t>
            </a:r>
            <a:endParaRPr lang="fr-FR" dirty="0"/>
          </a:p>
        </p:txBody>
      </p:sp>
      <p:sp>
        <p:nvSpPr>
          <p:cNvPr id="18"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‹N°›</a:t>
            </a:fld>
            <a:endParaRPr lang="fr-FR" dirty="0"/>
          </a:p>
        </p:txBody>
      </p:sp>
      <p:cxnSp>
        <p:nvCxnSpPr>
          <p:cNvPr id="19" name="Connecteur droit 18"/>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6951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6" name="Rectangle 5"/>
          <p:cNvSpPr/>
          <p:nvPr userDrawn="1"/>
        </p:nvSpPr>
        <p:spPr>
          <a:xfrm>
            <a:off x="0" y="0"/>
            <a:ext cx="9144000" cy="5157193"/>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ZoneTexte 6"/>
          <p:cNvSpPr txBox="1"/>
          <p:nvPr userDrawn="1"/>
        </p:nvSpPr>
        <p:spPr>
          <a:xfrm>
            <a:off x="429444" y="5759564"/>
            <a:ext cx="6768752" cy="584775"/>
          </a:xfrm>
          <a:prstGeom prst="rect">
            <a:avLst/>
          </a:prstGeom>
          <a:noFill/>
        </p:spPr>
        <p:txBody>
          <a:bodyPr wrap="square" rtlCol="0">
            <a:spAutoFit/>
          </a:bodyPr>
          <a:lstStyle/>
          <a:p>
            <a:r>
              <a:rPr lang="fr-FR" sz="3200" dirty="0">
                <a:solidFill>
                  <a:srgbClr val="009DE0"/>
                </a:solidFill>
              </a:rPr>
              <a:t>Chapitre 2</a:t>
            </a:r>
          </a:p>
        </p:txBody>
      </p:sp>
      <p:sp>
        <p:nvSpPr>
          <p:cNvPr id="8" name="Triangle isocèle 7"/>
          <p:cNvSpPr/>
          <p:nvPr userDrawn="1"/>
        </p:nvSpPr>
        <p:spPr>
          <a:xfrm rot="10800000">
            <a:off x="0" y="0"/>
            <a:ext cx="9144000" cy="5157192"/>
          </a:xfrm>
          <a:prstGeom prst="triangle">
            <a:avLst>
              <a:gd name="adj" fmla="val 100000"/>
            </a:avLst>
          </a:prstGeom>
          <a:solidFill>
            <a:srgbClr val="443A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n>
                <a:noFill/>
              </a:ln>
            </a:endParaRPr>
          </a:p>
        </p:txBody>
      </p:sp>
      <p:pic>
        <p:nvPicPr>
          <p:cNvPr id="9" name="Image 8" descr="Animationx10.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51492" y="5668744"/>
            <a:ext cx="1977280" cy="794369"/>
          </a:xfrm>
          <a:prstGeom prst="rect">
            <a:avLst/>
          </a:prstGeom>
        </p:spPr>
      </p:pic>
    </p:spTree>
    <p:extLst>
      <p:ext uri="{BB962C8B-B14F-4D97-AF65-F5344CB8AC3E}">
        <p14:creationId xmlns:p14="http://schemas.microsoft.com/office/powerpoint/2010/main" val="1201196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4" name="Espace réservé du contenu 3"/>
          <p:cNvPicPr>
            <a:picLocks noChangeAspect="1"/>
          </p:cNvPicPr>
          <p:nvPr userDrawn="1"/>
        </p:nvPicPr>
        <p:blipFill>
          <a:blip r:embed="rId2"/>
          <a:srcRect t="18855" b="18855"/>
          <a:stretch>
            <a:fillRect/>
          </a:stretch>
        </p:blipFill>
        <p:spPr>
          <a:xfrm>
            <a:off x="4174859" y="1308100"/>
            <a:ext cx="4622000" cy="3022601"/>
          </a:xfrm>
          <a:prstGeom prst="rect">
            <a:avLst/>
          </a:prstGeom>
          <a:ln>
            <a:solidFill>
              <a:srgbClr val="009DE0"/>
            </a:solidFill>
          </a:ln>
        </p:spPr>
      </p:pic>
      <p:sp>
        <p:nvSpPr>
          <p:cNvPr id="5" name="Triangle rectangle 4"/>
          <p:cNvSpPr/>
          <p:nvPr userDrawn="1"/>
        </p:nvSpPr>
        <p:spPr>
          <a:xfrm flipH="1">
            <a:off x="7980618" y="3597542"/>
            <a:ext cx="816241" cy="73315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p:cNvSpPr/>
          <p:nvPr userDrawn="1"/>
        </p:nvSpPr>
        <p:spPr>
          <a:xfrm>
            <a:off x="6714238" y="4390891"/>
            <a:ext cx="2082621" cy="215444"/>
          </a:xfrm>
          <a:prstGeom prst="rect">
            <a:avLst/>
          </a:prstGeom>
        </p:spPr>
        <p:txBody>
          <a:bodyPr wrap="none">
            <a:spAutoFit/>
          </a:bodyPr>
          <a:lstStyle/>
          <a:p>
            <a:pPr algn="r"/>
            <a:r>
              <a:rPr lang="fr-FR" sz="1200" baseline="30000" dirty="0"/>
              <a:t>reptiumende re omnisinis dolori blaccup</a:t>
            </a:r>
            <a:endParaRPr lang="fr-FR" sz="1200" dirty="0"/>
          </a:p>
        </p:txBody>
      </p:sp>
      <p:sp>
        <p:nvSpPr>
          <p:cNvPr id="7" name="ZoneTexte 6"/>
          <p:cNvSpPr txBox="1"/>
          <p:nvPr userDrawn="1"/>
        </p:nvSpPr>
        <p:spPr>
          <a:xfrm>
            <a:off x="4174859" y="4795579"/>
            <a:ext cx="4545800" cy="14628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tIns="280800" rtlCol="0">
            <a:noAutofit/>
          </a:bodyPr>
          <a:lstStyle/>
          <a:p>
            <a:pPr>
              <a:buSzPct val="90000"/>
            </a:pPr>
            <a:r>
              <a:rPr lang="fr-FR" baseline="30000" dirty="0">
                <a:solidFill>
                  <a:srgbClr val="FFFFFF"/>
                </a:solidFill>
              </a:rPr>
              <a:t>Itas eaquis et </a:t>
            </a:r>
            <a:r>
              <a:rPr lang="fr-FR" b="1" baseline="30000" dirty="0">
                <a:solidFill>
                  <a:srgbClr val="FFFFFF"/>
                </a:solidFill>
              </a:rPr>
              <a:t>excerferum nuscien </a:t>
            </a:r>
            <a:r>
              <a:rPr lang="fr-FR" baseline="30000" dirty="0">
                <a:solidFill>
                  <a:srgbClr val="FFFFFF"/>
                </a:solidFill>
              </a:rPr>
              <a:t>ditione dic tem hiciliciist, con rem aut volest, sedi doles erro te sa sam volum dolumqui aceprae eicipsa pelesequod</a:t>
            </a:r>
          </a:p>
        </p:txBody>
      </p:sp>
      <p:sp>
        <p:nvSpPr>
          <p:cNvPr id="8" name="Espace réservé du contenu 2"/>
          <p:cNvSpPr txBox="1">
            <a:spLocks/>
          </p:cNvSpPr>
          <p:nvPr userDrawn="1"/>
        </p:nvSpPr>
        <p:spPr>
          <a:xfrm>
            <a:off x="4064709" y="4648519"/>
            <a:ext cx="934850" cy="294122"/>
          </a:xfrm>
          <a:prstGeom prst="rect">
            <a:avLst/>
          </a:prstGeom>
          <a:solidFill>
            <a:srgbClr val="FFFFFF"/>
          </a:solidFill>
          <a:ln w="6350" cap="flat" cmpd="sng" algn="ctr">
            <a:solidFill>
              <a:schemeClr val="accent1"/>
            </a:solid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200" b="1" dirty="0">
                <a:solidFill>
                  <a:schemeClr val="accent1"/>
                </a:solidFill>
              </a:rPr>
              <a:t>titre</a:t>
            </a:r>
          </a:p>
        </p:txBody>
      </p:sp>
      <p:sp>
        <p:nvSpPr>
          <p:cNvPr id="9" name="Espace réservé du contenu 2"/>
          <p:cNvSpPr txBox="1">
            <a:spLocks/>
          </p:cNvSpPr>
          <p:nvPr userDrawn="1"/>
        </p:nvSpPr>
        <p:spPr>
          <a:xfrm>
            <a:off x="4064709" y="1109195"/>
            <a:ext cx="1959241" cy="362838"/>
          </a:xfrm>
          <a:prstGeom prst="rect">
            <a:avLst/>
          </a:prstGeom>
          <a:solidFill>
            <a:schemeClr val="accent1"/>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200" b="1" dirty="0">
                <a:solidFill>
                  <a:srgbClr val="FFFFFF"/>
                </a:solidFill>
              </a:rPr>
              <a:t>titre</a:t>
            </a:r>
          </a:p>
        </p:txBody>
      </p:sp>
      <p:sp>
        <p:nvSpPr>
          <p:cNvPr id="10" name="ZoneTexte 9"/>
          <p:cNvSpPr txBox="1"/>
          <p:nvPr userDrawn="1"/>
        </p:nvSpPr>
        <p:spPr>
          <a:xfrm>
            <a:off x="330200" y="1308100"/>
            <a:ext cx="3594100" cy="5096507"/>
          </a:xfrm>
          <a:prstGeom prst="rect">
            <a:avLst/>
          </a:prstGeom>
          <a:noFill/>
          <a:ln>
            <a:solidFill>
              <a:schemeClr val="accent1"/>
            </a:solidFill>
          </a:ln>
        </p:spPr>
        <p:txBody>
          <a:bodyPr wrap="square" tIns="280800" rtlCol="0">
            <a:noAutofit/>
          </a:bodyPr>
          <a:lstStyle/>
          <a:p>
            <a:pPr>
              <a:buSzPct val="90000"/>
            </a:pPr>
            <a:r>
              <a:rPr lang="fr-FR" sz="3200" b="1" baseline="30000" dirty="0"/>
              <a:t>Itas eaquis et </a:t>
            </a:r>
          </a:p>
          <a:p>
            <a:pPr>
              <a:buSzPct val="90000"/>
            </a:pPr>
            <a:r>
              <a:rPr lang="fr-FR" sz="2400" b="1" baseline="30000" dirty="0"/>
              <a:t>excerferum nuscien </a:t>
            </a:r>
            <a:r>
              <a:rPr lang="fr-FR" sz="2400" baseline="30000" dirty="0"/>
              <a:t>ditione dic tem hiciliciist, con rem aut volest, sedi doles erro te sa sam volum dolumqui aceprae eicipsa pelesequod que cum hicieni hillant endi consequ iduciet ut lab </a:t>
            </a:r>
            <a:r>
              <a:rPr lang="fr-FR" sz="2400" baseline="30000" dirty="0" err="1"/>
              <a:t>int</a:t>
            </a:r>
            <a:r>
              <a:rPr lang="fr-FR" sz="2400" baseline="30000" dirty="0"/>
              <a:t>.</a:t>
            </a:r>
          </a:p>
          <a:p>
            <a:pPr marL="180975" indent="-165100">
              <a:buClr>
                <a:schemeClr val="accent6"/>
              </a:buClr>
              <a:buSzPct val="50000"/>
              <a:buFont typeface="Arial" panose="020B0604020202020204" pitchFamily="34" charset="0"/>
              <a:buChar char="›"/>
            </a:pPr>
            <a:r>
              <a:rPr lang="fr-FR" sz="2400" baseline="30000" dirty="0" err="1"/>
              <a:t>Ficiunt</a:t>
            </a:r>
            <a:r>
              <a:rPr lang="fr-FR" sz="2400" baseline="30000" dirty="0"/>
              <a:t> </a:t>
            </a:r>
            <a:r>
              <a:rPr lang="fr-FR" sz="2400" baseline="30000" dirty="0" err="1"/>
              <a:t>dolupta</a:t>
            </a:r>
            <a:r>
              <a:rPr lang="fr-FR" sz="2400" baseline="30000" dirty="0"/>
              <a:t> </a:t>
            </a:r>
            <a:r>
              <a:rPr lang="fr-FR" sz="2400" baseline="30000" dirty="0" err="1"/>
              <a:t>cone</a:t>
            </a:r>
            <a:r>
              <a:rPr lang="fr-FR" sz="2400" baseline="30000" dirty="0"/>
              <a:t> </a:t>
            </a:r>
            <a:r>
              <a:rPr lang="fr-FR" sz="2400" baseline="30000" dirty="0" err="1"/>
              <a:t>poris</a:t>
            </a:r>
            <a:r>
              <a:rPr lang="fr-FR" sz="2400" baseline="30000" dirty="0"/>
              <a:t> </a:t>
            </a:r>
            <a:r>
              <a:rPr lang="fr-FR" sz="2400" baseline="30000" dirty="0" err="1"/>
              <a:t>autaquu</a:t>
            </a:r>
            <a:r>
              <a:rPr lang="fr-FR" sz="2400" baseline="30000" dirty="0"/>
              <a:t> </a:t>
            </a:r>
            <a:r>
              <a:rPr lang="fr-FR" sz="2400" baseline="30000" dirty="0" err="1"/>
              <a:t>ndamus</a:t>
            </a:r>
            <a:r>
              <a:rPr lang="fr-FR" sz="2400" baseline="30000" dirty="0"/>
              <a:t>, </a:t>
            </a:r>
            <a:r>
              <a:rPr lang="fr-FR" sz="2400" baseline="30000" dirty="0" err="1"/>
              <a:t>cusciisque</a:t>
            </a:r>
            <a:r>
              <a:rPr lang="fr-FR" sz="2400" baseline="30000" dirty="0"/>
              <a:t> mo tem aut ut </a:t>
            </a:r>
            <a:r>
              <a:rPr lang="fr-FR" sz="2400" baseline="30000" dirty="0" err="1"/>
              <a:t>fugitin</a:t>
            </a:r>
            <a:r>
              <a:rPr lang="fr-FR" sz="2400" baseline="30000" dirty="0"/>
              <a:t> </a:t>
            </a:r>
            <a:r>
              <a:rPr lang="fr-FR" sz="2400" baseline="30000" dirty="0" err="1"/>
              <a:t>ullit</a:t>
            </a:r>
            <a:r>
              <a:rPr lang="fr-FR" sz="2400" baseline="30000" dirty="0"/>
              <a:t>, </a:t>
            </a:r>
            <a:r>
              <a:rPr lang="fr-FR" sz="2400" baseline="30000" dirty="0" err="1"/>
              <a:t>iliquo</a:t>
            </a:r>
            <a:endParaRPr lang="fr-FR" sz="2400" baseline="30000" dirty="0"/>
          </a:p>
          <a:p>
            <a:pPr marL="180975" indent="-165100">
              <a:buClr>
                <a:schemeClr val="accent6"/>
              </a:buClr>
              <a:buSzPct val="50000"/>
              <a:buFont typeface="Arial" panose="020B0604020202020204" pitchFamily="34" charset="0"/>
              <a:buChar char="›"/>
            </a:pPr>
            <a:r>
              <a:rPr lang="fr-FR" sz="2400" baseline="30000" dirty="0" err="1"/>
              <a:t>omnis</a:t>
            </a:r>
            <a:r>
              <a:rPr lang="fr-FR" sz="2400" baseline="30000" dirty="0"/>
              <a:t> </a:t>
            </a:r>
            <a:r>
              <a:rPr lang="fr-FR" sz="2400" baseline="30000" dirty="0" err="1"/>
              <a:t>dolles</a:t>
            </a:r>
            <a:r>
              <a:rPr lang="fr-FR" sz="2400" baseline="30000" dirty="0"/>
              <a:t> </a:t>
            </a:r>
            <a:r>
              <a:rPr lang="fr-FR" sz="2400" baseline="30000" dirty="0" err="1"/>
              <a:t>diorumquam</a:t>
            </a:r>
            <a:r>
              <a:rPr lang="fr-FR" sz="2400" baseline="30000" dirty="0"/>
              <a:t>, </a:t>
            </a:r>
            <a:r>
              <a:rPr lang="fr-FR" sz="2400" baseline="30000" dirty="0" err="1"/>
              <a:t>ius</a:t>
            </a:r>
            <a:r>
              <a:rPr lang="fr-FR" sz="2400" baseline="30000" dirty="0"/>
              <a:t> </a:t>
            </a:r>
            <a:r>
              <a:rPr lang="fr-FR" sz="2400" baseline="30000" dirty="0" err="1"/>
              <a:t>sinvers</a:t>
            </a:r>
            <a:r>
              <a:rPr lang="fr-FR" sz="2400" baseline="30000" dirty="0"/>
              <a:t> </a:t>
            </a:r>
            <a:r>
              <a:rPr lang="fr-FR" sz="2400" baseline="30000" dirty="0" err="1"/>
              <a:t>pelitia</a:t>
            </a:r>
            <a:r>
              <a:rPr lang="fr-FR" sz="2400" baseline="30000" dirty="0"/>
              <a:t> quo </a:t>
            </a:r>
            <a:r>
              <a:rPr lang="fr-FR" sz="2400" baseline="30000" dirty="0" err="1"/>
              <a:t>ea</a:t>
            </a:r>
            <a:r>
              <a:rPr lang="fr-FR" sz="2400" baseline="30000" dirty="0"/>
              <a:t> </a:t>
            </a:r>
            <a:r>
              <a:rPr lang="fr-FR" sz="2400" baseline="30000" dirty="0" err="1"/>
              <a:t>nam</a:t>
            </a:r>
            <a:r>
              <a:rPr lang="fr-FR" sz="2400" baseline="30000" dirty="0"/>
              <a:t> </a:t>
            </a:r>
            <a:r>
              <a:rPr lang="fr-FR" sz="2400" baseline="30000" dirty="0" err="1"/>
              <a:t>repudit</a:t>
            </a:r>
            <a:r>
              <a:rPr lang="fr-FR" sz="2400" baseline="30000" dirty="0"/>
              <a:t> </a:t>
            </a:r>
            <a:r>
              <a:rPr lang="fr-FR" sz="2400" baseline="30000" dirty="0" err="1"/>
              <a:t>atisciam</a:t>
            </a:r>
            <a:r>
              <a:rPr lang="fr-FR" sz="2400" baseline="30000" dirty="0"/>
              <a:t> </a:t>
            </a:r>
            <a:r>
              <a:rPr lang="fr-FR" sz="2400" baseline="30000" dirty="0" err="1"/>
              <a:t>expera</a:t>
            </a:r>
            <a:r>
              <a:rPr lang="fr-FR" sz="2400" baseline="30000" dirty="0"/>
              <a:t> </a:t>
            </a:r>
            <a:r>
              <a:rPr lang="fr-FR" sz="2400" baseline="30000" dirty="0" err="1"/>
              <a:t>iliciae</a:t>
            </a:r>
            <a:r>
              <a:rPr lang="fr-FR" sz="2400" baseline="30000" dirty="0"/>
              <a:t> </a:t>
            </a:r>
            <a:r>
              <a:rPr lang="fr-FR" sz="2400" baseline="30000" dirty="0" err="1"/>
              <a:t>cepernat</a:t>
            </a:r>
            <a:r>
              <a:rPr lang="fr-FR" sz="2400" baseline="30000" dirty="0"/>
              <a:t> </a:t>
            </a:r>
            <a:r>
              <a:rPr lang="fr-FR" sz="2400" baseline="30000" dirty="0" err="1"/>
              <a:t>fugitas</a:t>
            </a:r>
            <a:r>
              <a:rPr lang="fr-FR" sz="2400" baseline="30000" dirty="0"/>
              <a:t> sa </a:t>
            </a:r>
            <a:r>
              <a:rPr lang="fr-FR" sz="2400" baseline="30000" dirty="0" err="1"/>
              <a:t>conse</a:t>
            </a:r>
            <a:r>
              <a:rPr lang="fr-FR" sz="2400" baseline="30000" dirty="0"/>
              <a:t> </a:t>
            </a:r>
            <a:r>
              <a:rPr lang="fr-FR" sz="2400" baseline="30000" dirty="0" err="1"/>
              <a:t>molo</a:t>
            </a:r>
            <a:r>
              <a:rPr lang="fr-FR" sz="2400" baseline="30000" dirty="0"/>
              <a:t> </a:t>
            </a:r>
            <a:r>
              <a:rPr lang="fr-FR" sz="2400" baseline="30000" dirty="0" err="1"/>
              <a:t>modi</a:t>
            </a:r>
            <a:r>
              <a:rPr lang="fr-FR" sz="2400" baseline="30000" dirty="0"/>
              <a:t> </a:t>
            </a:r>
            <a:r>
              <a:rPr lang="fr-FR" sz="2400" baseline="30000" dirty="0" err="1"/>
              <a:t>berecti</a:t>
            </a:r>
            <a:r>
              <a:rPr lang="fr-FR" sz="2400" baseline="30000" dirty="0"/>
              <a:t> tem </a:t>
            </a:r>
            <a:r>
              <a:rPr lang="fr-FR" sz="2400" baseline="30000" dirty="0" err="1"/>
              <a:t>ius</a:t>
            </a:r>
            <a:r>
              <a:rPr lang="fr-FR" sz="2400" baseline="30000" dirty="0"/>
              <a:t>, officie </a:t>
            </a:r>
            <a:r>
              <a:rPr lang="fr-FR" sz="2400" baseline="30000" dirty="0" err="1"/>
              <a:t>ndiscipsam</a:t>
            </a:r>
            <a:endParaRPr lang="fr-FR" sz="2400" i="1" dirty="0"/>
          </a:p>
        </p:txBody>
      </p:sp>
      <p:sp>
        <p:nvSpPr>
          <p:cNvPr id="11" name="Rogner un rectangle à un seul coin 10"/>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a:t>Cliquez et modifiez le titre</a:t>
            </a:r>
          </a:p>
        </p:txBody>
      </p:sp>
      <p:pic>
        <p:nvPicPr>
          <p:cNvPr id="21" name="Image 20"/>
          <p:cNvPicPr>
            <a:picLocks noChangeAspect="1"/>
          </p:cNvPicPr>
          <p:nvPr userDrawn="1"/>
        </p:nvPicPr>
        <p:blipFill>
          <a:blip r:embed="rId3"/>
          <a:stretch>
            <a:fillRect/>
          </a:stretch>
        </p:blipFill>
        <p:spPr>
          <a:xfrm>
            <a:off x="8690607" y="6404607"/>
            <a:ext cx="466094" cy="466094"/>
          </a:xfrm>
          <a:prstGeom prst="rect">
            <a:avLst/>
          </a:prstGeom>
        </p:spPr>
      </p:pic>
      <p:sp>
        <p:nvSpPr>
          <p:cNvPr id="23"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797E56E4-32A0-A24B-AE7B-5E5E4DFEC148}" type="datetime1">
              <a:rPr lang="fr-FR" smtClean="0"/>
              <a:t>08/11/2018</a:t>
            </a:fld>
            <a:endParaRPr lang="fr-FR" dirty="0"/>
          </a:p>
        </p:txBody>
      </p:sp>
      <p:sp>
        <p:nvSpPr>
          <p:cNvPr id="24"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a:t>Python pour la biologie</a:t>
            </a:r>
          </a:p>
        </p:txBody>
      </p:sp>
      <p:sp>
        <p:nvSpPr>
          <p:cNvPr id="25"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‹N°›</a:t>
            </a:fld>
            <a:endParaRPr lang="fr-FR"/>
          </a:p>
        </p:txBody>
      </p:sp>
      <p:cxnSp>
        <p:nvCxnSpPr>
          <p:cNvPr id="26" name="Connecteur droit 25"/>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
        <p:nvSpPr>
          <p:cNvPr id="17" name="Espace réservé du contenu 2"/>
          <p:cNvSpPr txBox="1">
            <a:spLocks/>
          </p:cNvSpPr>
          <p:nvPr userDrawn="1"/>
        </p:nvSpPr>
        <p:spPr>
          <a:xfrm>
            <a:off x="168009" y="1146614"/>
            <a:ext cx="2833424" cy="288000"/>
          </a:xfrm>
          <a:prstGeom prst="rect">
            <a:avLst/>
          </a:prstGeom>
          <a:solidFill>
            <a:schemeClr val="bg2"/>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200" b="1" dirty="0">
                <a:solidFill>
                  <a:srgbClr val="FFFFFF"/>
                </a:solidFill>
              </a:rPr>
              <a:t>titre</a:t>
            </a:r>
          </a:p>
        </p:txBody>
      </p:sp>
    </p:spTree>
    <p:extLst>
      <p:ext uri="{BB962C8B-B14F-4D97-AF65-F5344CB8AC3E}">
        <p14:creationId xmlns:p14="http://schemas.microsoft.com/office/powerpoint/2010/main" val="2484217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pic>
        <p:nvPicPr>
          <p:cNvPr id="3" name="Espace réservé du contenu 3"/>
          <p:cNvPicPr>
            <a:picLocks noChangeAspect="1"/>
          </p:cNvPicPr>
          <p:nvPr userDrawn="1"/>
        </p:nvPicPr>
        <p:blipFill>
          <a:blip r:embed="rId2"/>
          <a:srcRect t="18855" b="18855"/>
          <a:stretch>
            <a:fillRect/>
          </a:stretch>
        </p:blipFill>
        <p:spPr>
          <a:xfrm>
            <a:off x="0" y="818567"/>
            <a:ext cx="9144000" cy="5439858"/>
          </a:xfrm>
          <a:prstGeom prst="rect">
            <a:avLst/>
          </a:prstGeom>
          <a:ln>
            <a:noFill/>
          </a:ln>
        </p:spPr>
      </p:pic>
      <p:sp>
        <p:nvSpPr>
          <p:cNvPr id="4" name="ZoneTexte 3"/>
          <p:cNvSpPr txBox="1"/>
          <p:nvPr userDrawn="1"/>
        </p:nvSpPr>
        <p:spPr>
          <a:xfrm>
            <a:off x="4390337" y="1575690"/>
            <a:ext cx="4361658" cy="2627048"/>
          </a:xfrm>
          <a:prstGeom prst="rect">
            <a:avLst/>
          </a:prstGeom>
          <a:solidFill>
            <a:srgbClr val="FFFFFF">
              <a:alpha val="92000"/>
            </a:srgbClr>
          </a:solidFill>
          <a:ln>
            <a:noFill/>
          </a:ln>
        </p:spPr>
        <p:txBody>
          <a:bodyPr wrap="square" tIns="280800" rtlCol="0">
            <a:noAutofit/>
          </a:bodyPr>
          <a:lstStyle/>
          <a:p>
            <a:pPr marL="355600" indent="-355600" defTabSz="541338">
              <a:spcBef>
                <a:spcPts val="1200"/>
              </a:spcBef>
              <a:buClr>
                <a:schemeClr val="accent6"/>
              </a:buClr>
              <a:buSzPct val="100000"/>
              <a:buFont typeface="Lucida Grande"/>
              <a:buChar char="➔"/>
              <a:tabLst/>
            </a:pPr>
            <a:r>
              <a:rPr lang="fr-FR" sz="2800" b="1" i="0" baseline="30000" dirty="0"/>
              <a:t>excerferum nuscien</a:t>
            </a:r>
          </a:p>
          <a:p>
            <a:pPr marL="355600" indent="-355600" defTabSz="541338">
              <a:spcBef>
                <a:spcPts val="1200"/>
              </a:spcBef>
              <a:buClr>
                <a:schemeClr val="accent6"/>
              </a:buClr>
              <a:buSzPct val="100000"/>
              <a:buFont typeface="Lucida Grande"/>
              <a:buChar char="➔"/>
              <a:tabLst/>
            </a:pPr>
            <a:r>
              <a:rPr lang="fr-FR" sz="2800" b="1" i="0" baseline="30000" dirty="0"/>
              <a:t>ditione dic tem hiciliciist, con rem aut volest, sedi doles </a:t>
            </a:r>
          </a:p>
          <a:p>
            <a:pPr marL="355600" indent="-355600" defTabSz="541338">
              <a:spcBef>
                <a:spcPts val="1200"/>
              </a:spcBef>
              <a:buClr>
                <a:schemeClr val="accent6"/>
              </a:buClr>
              <a:buSzPct val="100000"/>
              <a:buFont typeface="Lucida Grande"/>
              <a:buChar char="➔"/>
              <a:tabLst/>
            </a:pPr>
            <a:r>
              <a:rPr lang="fr-FR" sz="2800" b="1" i="0" baseline="30000" dirty="0" err="1"/>
              <a:t>erro</a:t>
            </a:r>
            <a:r>
              <a:rPr lang="fr-FR" sz="2800" b="1" i="0" baseline="30000" dirty="0"/>
              <a:t> te sa </a:t>
            </a:r>
            <a:r>
              <a:rPr lang="fr-FR" sz="2800" b="1" i="0" baseline="30000" dirty="0" err="1"/>
              <a:t>sam</a:t>
            </a:r>
            <a:r>
              <a:rPr lang="fr-FR" sz="2800" b="1" i="0" baseline="30000" dirty="0"/>
              <a:t> </a:t>
            </a:r>
            <a:r>
              <a:rPr lang="fr-FR" sz="2800" b="1" i="0" baseline="30000" dirty="0" err="1"/>
              <a:t>volum</a:t>
            </a:r>
            <a:r>
              <a:rPr lang="fr-FR" sz="2800" b="1" i="0" baseline="30000" dirty="0"/>
              <a:t> </a:t>
            </a:r>
            <a:r>
              <a:rPr lang="fr-FR" sz="2800" b="1" i="0" baseline="30000" dirty="0" err="1"/>
              <a:t>dolumqui</a:t>
            </a:r>
            <a:r>
              <a:rPr lang="fr-FR" sz="2800" b="1" i="0" baseline="30000" dirty="0"/>
              <a:t> </a:t>
            </a:r>
            <a:r>
              <a:rPr lang="fr-FR" sz="2800" b="1" i="0" baseline="30000" dirty="0" err="1"/>
              <a:t>aceprae</a:t>
            </a:r>
            <a:r>
              <a:rPr lang="fr-FR" sz="2800" b="1" i="0" baseline="30000" dirty="0"/>
              <a:t> </a:t>
            </a:r>
            <a:r>
              <a:rPr lang="fr-FR" sz="2800" b="1" i="0" baseline="30000" dirty="0" err="1"/>
              <a:t>eicipsa</a:t>
            </a:r>
            <a:endParaRPr lang="fr-FR" sz="2800" b="1" i="0" baseline="30000" dirty="0"/>
          </a:p>
          <a:p>
            <a:pPr marL="355600" indent="-355600" defTabSz="541338">
              <a:spcBef>
                <a:spcPts val="1200"/>
              </a:spcBef>
              <a:buClr>
                <a:schemeClr val="accent6"/>
              </a:buClr>
              <a:buSzPct val="100000"/>
              <a:buFont typeface="Lucida Grande"/>
              <a:buChar char="➔"/>
              <a:tabLst/>
            </a:pPr>
            <a:r>
              <a:rPr lang="fr-FR" sz="2800" b="1" i="0" baseline="30000" dirty="0" err="1"/>
              <a:t>pelesequod</a:t>
            </a:r>
            <a:r>
              <a:rPr lang="fr-FR" sz="2800" b="1" i="0" baseline="30000" dirty="0"/>
              <a:t> que cum </a:t>
            </a:r>
            <a:r>
              <a:rPr lang="fr-FR" sz="2800" b="1" i="0" baseline="30000" dirty="0" err="1"/>
              <a:t>hicieni</a:t>
            </a:r>
            <a:endParaRPr lang="fr-FR" sz="2800" b="1" i="0" dirty="0"/>
          </a:p>
        </p:txBody>
      </p:sp>
      <p:sp>
        <p:nvSpPr>
          <p:cNvPr id="5" name="Espace réservé du contenu 2"/>
          <p:cNvSpPr txBox="1">
            <a:spLocks/>
          </p:cNvSpPr>
          <p:nvPr userDrawn="1"/>
        </p:nvSpPr>
        <p:spPr>
          <a:xfrm>
            <a:off x="4308103" y="1409704"/>
            <a:ext cx="829009" cy="267588"/>
          </a:xfrm>
          <a:prstGeom prst="rect">
            <a:avLst/>
          </a:prstGeom>
          <a:solidFill>
            <a:schemeClr val="accent1"/>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800" b="1">
                <a:solidFill>
                  <a:srgbClr val="FFFFFF"/>
                </a:solidFill>
              </a:rPr>
              <a:t>titre</a:t>
            </a:r>
            <a:endParaRPr lang="fr-FR" sz="1800" b="1" dirty="0">
              <a:solidFill>
                <a:srgbClr val="FFFFFF"/>
              </a:solidFill>
            </a:endParaRPr>
          </a:p>
        </p:txBody>
      </p:sp>
      <p:pic>
        <p:nvPicPr>
          <p:cNvPr id="14" name="Image 13"/>
          <p:cNvPicPr>
            <a:picLocks noChangeAspect="1"/>
          </p:cNvPicPr>
          <p:nvPr userDrawn="1"/>
        </p:nvPicPr>
        <p:blipFill>
          <a:blip r:embed="rId3"/>
          <a:stretch>
            <a:fillRect/>
          </a:stretch>
        </p:blipFill>
        <p:spPr>
          <a:xfrm>
            <a:off x="8690607" y="6404607"/>
            <a:ext cx="466094" cy="466094"/>
          </a:xfrm>
          <a:prstGeom prst="rect">
            <a:avLst/>
          </a:prstGeom>
        </p:spPr>
      </p:pic>
      <p:sp>
        <p:nvSpPr>
          <p:cNvPr id="16" name="Rogner un rectangle à un seul coin 15"/>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a:t>Cliquez et modifiez le titre</a:t>
            </a:r>
          </a:p>
        </p:txBody>
      </p:sp>
      <p:sp>
        <p:nvSpPr>
          <p:cNvPr id="18"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DE9A3856-CABC-754C-812C-14B8D30E1B18}" type="datetime1">
              <a:rPr lang="fr-FR" smtClean="0"/>
              <a:t>08/11/2018</a:t>
            </a:fld>
            <a:endParaRPr lang="fr-FR" dirty="0"/>
          </a:p>
        </p:txBody>
      </p:sp>
      <p:sp>
        <p:nvSpPr>
          <p:cNvPr id="19"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a:t>Python pour la biologie</a:t>
            </a:r>
          </a:p>
        </p:txBody>
      </p:sp>
      <p:sp>
        <p:nvSpPr>
          <p:cNvPr id="20"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‹N°›</a:t>
            </a:fld>
            <a:endParaRPr lang="fr-FR"/>
          </a:p>
        </p:txBody>
      </p:sp>
      <p:cxnSp>
        <p:nvCxnSpPr>
          <p:cNvPr id="21" name="Connecteur droit 20"/>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9847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et modifiez le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endParaRPr lang="fr-FR" dirty="0"/>
          </a:p>
        </p:txBody>
      </p:sp>
    </p:spTree>
    <p:extLst>
      <p:ext uri="{BB962C8B-B14F-4D97-AF65-F5344CB8AC3E}">
        <p14:creationId xmlns:p14="http://schemas.microsoft.com/office/powerpoint/2010/main" val="1709795545"/>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0" r:id="rId3"/>
    <p:sldLayoutId id="2147483652" r:id="rId4"/>
    <p:sldLayoutId id="2147483654" r:id="rId5"/>
    <p:sldLayoutId id="2147483655" r:id="rId6"/>
    <p:sldLayoutId id="2147483656" r:id="rId7"/>
  </p:sldLayoutIdLst>
  <p:hf hdr="0"/>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Clr>
          <a:schemeClr val="accent6"/>
        </a:buClr>
        <a:buFont typeface="Brix Slab Bold" pitchFamily="50" charset="0"/>
        <a:buNone/>
        <a:defRPr sz="32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Lucida Grande"/>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chemeClr val="accent6"/>
        </a:buClr>
        <a:buFont typeface="Wingdings" charset="2"/>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chemeClr val="accent6"/>
        </a:buClr>
        <a:buFont typeface="Wingdings" charset="2"/>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chemeClr val="accent6"/>
        </a:buClr>
        <a:buFont typeface="Wingdings" charset="2"/>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biopython/biopython/blob/master/Tests/GenBank/NC_005816.gb"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biopython.org/wiki/SeqRecord"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biopython/biopython/blob/master/Tests/GenBank/NC_005816.fna"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658201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a:t>
            </a:r>
            <a:r>
              <a:rPr lang="en-US" dirty="0" err="1"/>
              <a:t>GenBank</a:t>
            </a:r>
            <a:r>
              <a:rPr lang="en-US" dirty="0"/>
              <a:t> files</a:t>
            </a:r>
            <a:endParaRPr lang="fr-FR" dirty="0"/>
          </a:p>
        </p:txBody>
      </p:sp>
      <p:sp>
        <p:nvSpPr>
          <p:cNvPr id="3" name="Espace réservé du contenu 2"/>
          <p:cNvSpPr>
            <a:spLocks noGrp="1"/>
          </p:cNvSpPr>
          <p:nvPr>
            <p:ph idx="1"/>
          </p:nvPr>
        </p:nvSpPr>
        <p:spPr>
          <a:xfrm>
            <a:off x="279400" y="952634"/>
            <a:ext cx="8644466" cy="1099946"/>
          </a:xfrm>
        </p:spPr>
        <p:txBody>
          <a:bodyPr/>
          <a:lstStyle/>
          <a:p>
            <a:r>
              <a:rPr lang="en-US" dirty="0">
                <a:hlinkClick r:id="rId3"/>
              </a:rPr>
              <a:t>https://github.com/biopython/biopython/blob/master/Tests/GenBank/NC_005816.gb</a:t>
            </a:r>
            <a:endParaRPr lang="en-US" dirty="0"/>
          </a:p>
          <a:p>
            <a:r>
              <a:rPr lang="en-US" dirty="0"/>
              <a:t>Contains a single record (i.e. only one LOCUS line) and starts:</a:t>
            </a:r>
            <a:endParaRPr lang="fr-FR" dirty="0"/>
          </a:p>
        </p:txBody>
      </p:sp>
      <p:sp>
        <p:nvSpPr>
          <p:cNvPr id="4" name="Espace réservé de la date 3"/>
          <p:cNvSpPr>
            <a:spLocks noGrp="1"/>
          </p:cNvSpPr>
          <p:nvPr>
            <p:ph type="dt" sz="half" idx="10"/>
          </p:nvPr>
        </p:nvSpPr>
        <p:spPr/>
        <p:txBody>
          <a:bodyPr/>
          <a:lstStyle/>
          <a:p>
            <a:fld id="{89CE0084-A44A-3C4D-8A5E-52377276F565}"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10</a:t>
            </a:fld>
            <a:endParaRPr lang="fr-FR" dirty="0"/>
          </a:p>
        </p:txBody>
      </p:sp>
      <p:sp>
        <p:nvSpPr>
          <p:cNvPr id="7" name="ZoneTexte 6"/>
          <p:cNvSpPr txBox="1"/>
          <p:nvPr/>
        </p:nvSpPr>
        <p:spPr>
          <a:xfrm>
            <a:off x="279400" y="2052580"/>
            <a:ext cx="8644466" cy="1415772"/>
          </a:xfrm>
          <a:prstGeom prst="rect">
            <a:avLst/>
          </a:prstGeom>
          <a:solidFill>
            <a:schemeClr val="bg1">
              <a:lumMod val="85000"/>
            </a:schemeClr>
          </a:solidFill>
          <a:ln>
            <a:solidFill>
              <a:schemeClr val="tx1"/>
            </a:solidFill>
          </a:ln>
        </p:spPr>
        <p:txBody>
          <a:bodyPr wrap="square" rtlCol="0">
            <a:spAutoFit/>
          </a:bodyPr>
          <a:lstStyle>
            <a:defPPr>
              <a:defRPr lang="fr-FR"/>
            </a:defPPr>
            <a:lvl1pPr>
              <a:defRPr sz="1400"/>
            </a:lvl1pPr>
          </a:lstStyle>
          <a:p>
            <a:r>
              <a:rPr lang="it-IT" sz="1200" dirty="0"/>
              <a:t>LOCUS NC_005816 9609 </a:t>
            </a:r>
            <a:r>
              <a:rPr lang="it-IT" sz="1200" dirty="0" err="1"/>
              <a:t>bp</a:t>
            </a:r>
            <a:r>
              <a:rPr lang="it-IT" sz="1200" dirty="0"/>
              <a:t> DNA </a:t>
            </a:r>
            <a:r>
              <a:rPr lang="it-IT" sz="1200" dirty="0" err="1"/>
              <a:t>circular</a:t>
            </a:r>
            <a:r>
              <a:rPr lang="it-IT" sz="1200" dirty="0"/>
              <a:t> BCT 21-JUL-2008</a:t>
            </a:r>
          </a:p>
          <a:p>
            <a:r>
              <a:rPr lang="it-IT" sz="1200" dirty="0"/>
              <a:t>DEFINITION </a:t>
            </a:r>
            <a:r>
              <a:rPr lang="it-IT" sz="1200" dirty="0" err="1"/>
              <a:t>Yersinia</a:t>
            </a:r>
            <a:r>
              <a:rPr lang="it-IT" sz="1200" dirty="0"/>
              <a:t> </a:t>
            </a:r>
            <a:r>
              <a:rPr lang="it-IT" sz="1200" dirty="0" err="1"/>
              <a:t>pestis</a:t>
            </a:r>
            <a:r>
              <a:rPr lang="it-IT" sz="1200" dirty="0"/>
              <a:t> </a:t>
            </a:r>
            <a:r>
              <a:rPr lang="it-IT" sz="1200" dirty="0" err="1"/>
              <a:t>biovar</a:t>
            </a:r>
            <a:r>
              <a:rPr lang="it-IT" sz="1200" dirty="0"/>
              <a:t> </a:t>
            </a:r>
            <a:r>
              <a:rPr lang="it-IT" sz="1200" dirty="0" err="1"/>
              <a:t>Microtus</a:t>
            </a:r>
            <a:r>
              <a:rPr lang="it-IT" sz="1200" dirty="0"/>
              <a:t> </a:t>
            </a:r>
            <a:r>
              <a:rPr lang="it-IT" sz="1200" dirty="0" err="1"/>
              <a:t>str</a:t>
            </a:r>
            <a:r>
              <a:rPr lang="it-IT" sz="1200" dirty="0"/>
              <a:t>. 91001 </a:t>
            </a:r>
            <a:r>
              <a:rPr lang="it-IT" sz="1200" dirty="0" err="1"/>
              <a:t>plasmid</a:t>
            </a:r>
            <a:r>
              <a:rPr lang="it-IT" sz="1200" dirty="0"/>
              <a:t> pPCP1, complete</a:t>
            </a:r>
          </a:p>
          <a:p>
            <a:r>
              <a:rPr lang="it-IT" sz="1200" dirty="0" err="1"/>
              <a:t>sequence</a:t>
            </a:r>
            <a:r>
              <a:rPr lang="it-IT" sz="1200" dirty="0"/>
              <a:t>.</a:t>
            </a:r>
          </a:p>
          <a:p>
            <a:r>
              <a:rPr lang="it-IT" sz="1200" dirty="0"/>
              <a:t>ACCESSION NC_005816</a:t>
            </a:r>
          </a:p>
          <a:p>
            <a:r>
              <a:rPr lang="it-IT" sz="1200" dirty="0"/>
              <a:t>VERSION NC_005816.1 GI:45478711</a:t>
            </a:r>
          </a:p>
          <a:p>
            <a:r>
              <a:rPr lang="it-IT" sz="1200" dirty="0"/>
              <a:t>PROJECT GenomeProject:10638</a:t>
            </a:r>
          </a:p>
          <a:p>
            <a:r>
              <a:rPr lang="it-IT" sz="1200" dirty="0"/>
              <a:t>...</a:t>
            </a:r>
          </a:p>
        </p:txBody>
      </p:sp>
      <p:sp>
        <p:nvSpPr>
          <p:cNvPr id="8" name="ZoneTexte 7"/>
          <p:cNvSpPr txBox="1"/>
          <p:nvPr/>
        </p:nvSpPr>
        <p:spPr>
          <a:xfrm>
            <a:off x="279400" y="3935057"/>
            <a:ext cx="8644466" cy="1415772"/>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a:t>
            </a:r>
            <a:r>
              <a:rPr lang="en-US" sz="1200" dirty="0" err="1"/>
              <a:t>SeqIO.read</a:t>
            </a:r>
            <a:r>
              <a:rPr lang="en-US" sz="1200" dirty="0"/>
              <a:t>("NC_005816.gb", "</a:t>
            </a:r>
            <a:r>
              <a:rPr lang="en-US" sz="1200" dirty="0" err="1"/>
              <a:t>genbank</a:t>
            </a:r>
            <a:r>
              <a:rPr lang="en-US" sz="1200" dirty="0"/>
              <a:t>")</a:t>
            </a:r>
          </a:p>
          <a:p>
            <a:r>
              <a:rPr lang="en-US" sz="1200" dirty="0"/>
              <a:t>&gt;&gt;&gt; record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('TGTAACGAACGGTGCAATAGTGATCCACACCCAACGCCTGAAATCAGATCCAGG...CTG',</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=['Project:10638'])</a:t>
            </a:r>
          </a:p>
        </p:txBody>
      </p:sp>
      <p:sp>
        <p:nvSpPr>
          <p:cNvPr id="9" name="Espace réservé du contenu 2"/>
          <p:cNvSpPr txBox="1">
            <a:spLocks/>
          </p:cNvSpPr>
          <p:nvPr/>
        </p:nvSpPr>
        <p:spPr>
          <a:xfrm>
            <a:off x="279400" y="3497840"/>
            <a:ext cx="8644466" cy="43721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Contains a single record (i.e. only one LOCUS line) and starts:</a:t>
            </a:r>
            <a:endParaRPr lang="fr-FR" dirty="0"/>
          </a:p>
        </p:txBody>
      </p:sp>
      <p:sp>
        <p:nvSpPr>
          <p:cNvPr id="10" name="ZoneTexte 9"/>
          <p:cNvSpPr txBox="1"/>
          <p:nvPr/>
        </p:nvSpPr>
        <p:spPr>
          <a:xfrm>
            <a:off x="279400" y="5854006"/>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pt-BR" sz="1200" dirty="0"/>
              <a:t>&gt;&gt;&gt; </a:t>
            </a:r>
            <a:r>
              <a:rPr lang="pt-BR" sz="1200" dirty="0" err="1"/>
              <a:t>record.seq</a:t>
            </a:r>
            <a:endParaRPr lang="pt-BR" sz="1200" dirty="0"/>
          </a:p>
          <a:p>
            <a:r>
              <a:rPr lang="pt-BR" sz="1200" dirty="0" err="1">
                <a:solidFill>
                  <a:srgbClr val="FF0000"/>
                </a:solidFill>
              </a:rPr>
              <a:t>Seq</a:t>
            </a:r>
            <a:r>
              <a:rPr lang="pt-BR" sz="1200" dirty="0">
                <a:solidFill>
                  <a:srgbClr val="FF0000"/>
                </a:solidFill>
              </a:rPr>
              <a:t>('TGTAACGAACGGTGCAATAGTGATCCACACCCAACGCCTGAAATCAGATCCAGG...CTG', </a:t>
            </a:r>
            <a:r>
              <a:rPr lang="pt-BR" sz="1200" dirty="0" err="1">
                <a:solidFill>
                  <a:srgbClr val="FF0000"/>
                </a:solidFill>
              </a:rPr>
              <a:t>IUPACAmbiguousDNA</a:t>
            </a:r>
            <a:r>
              <a:rPr lang="pt-BR" sz="1200" dirty="0">
                <a:solidFill>
                  <a:srgbClr val="FF0000"/>
                </a:solidFill>
              </a:rPr>
              <a:t>())</a:t>
            </a:r>
          </a:p>
        </p:txBody>
      </p:sp>
      <p:sp>
        <p:nvSpPr>
          <p:cNvPr id="11" name="Espace réservé du contenu 2"/>
          <p:cNvSpPr txBox="1">
            <a:spLocks/>
          </p:cNvSpPr>
          <p:nvPr/>
        </p:nvSpPr>
        <p:spPr>
          <a:xfrm>
            <a:off x="279400" y="5416789"/>
            <a:ext cx="8644466" cy="43721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Automatically assign a more </a:t>
            </a:r>
            <a:r>
              <a:rPr lang="en-US" dirty="0" err="1"/>
              <a:t>specfic</a:t>
            </a:r>
            <a:r>
              <a:rPr lang="en-US" dirty="0"/>
              <a:t> alphabet</a:t>
            </a:r>
          </a:p>
        </p:txBody>
      </p:sp>
    </p:spTree>
    <p:extLst>
      <p:ext uri="{BB962C8B-B14F-4D97-AF65-F5344CB8AC3E}">
        <p14:creationId xmlns:p14="http://schemas.microsoft.com/office/powerpoint/2010/main" val="3667361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a:t>
            </a:r>
            <a:r>
              <a:rPr lang="en-US" dirty="0" err="1"/>
              <a:t>GenBank</a:t>
            </a:r>
            <a:r>
              <a:rPr lang="en-US" dirty="0"/>
              <a:t> files (2)</a:t>
            </a:r>
            <a:endParaRPr lang="fr-FR" dirty="0"/>
          </a:p>
        </p:txBody>
      </p:sp>
      <p:sp>
        <p:nvSpPr>
          <p:cNvPr id="3" name="Espace réservé du contenu 2"/>
          <p:cNvSpPr>
            <a:spLocks noGrp="1"/>
          </p:cNvSpPr>
          <p:nvPr>
            <p:ph idx="1"/>
          </p:nvPr>
        </p:nvSpPr>
        <p:spPr>
          <a:xfrm>
            <a:off x="279400" y="918614"/>
            <a:ext cx="8644466" cy="748405"/>
          </a:xfrm>
        </p:spPr>
        <p:txBody>
          <a:bodyPr/>
          <a:lstStyle/>
          <a:p>
            <a:r>
              <a:rPr lang="en-US" dirty="0"/>
              <a:t>The name comes from the LOCUS line, while the id includes the version </a:t>
            </a:r>
            <a:r>
              <a:rPr lang="en-US" dirty="0" err="1"/>
              <a:t>sufix</a:t>
            </a:r>
            <a:r>
              <a:rPr lang="en-US" dirty="0"/>
              <a:t>. The description comes from the DEFINITION line:</a:t>
            </a:r>
          </a:p>
          <a:p>
            <a:endParaRPr lang="fr-FR" dirty="0"/>
          </a:p>
        </p:txBody>
      </p:sp>
      <p:sp>
        <p:nvSpPr>
          <p:cNvPr id="4" name="Espace réservé de la date 3"/>
          <p:cNvSpPr>
            <a:spLocks noGrp="1"/>
          </p:cNvSpPr>
          <p:nvPr>
            <p:ph type="dt" sz="half" idx="10"/>
          </p:nvPr>
        </p:nvSpPr>
        <p:spPr/>
        <p:txBody>
          <a:bodyPr/>
          <a:lstStyle/>
          <a:p>
            <a:fld id="{C257979C-8FEC-D640-9BD5-9B8685343342}"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11</a:t>
            </a:fld>
            <a:endParaRPr lang="fr-FR" dirty="0"/>
          </a:p>
        </p:txBody>
      </p:sp>
      <p:sp>
        <p:nvSpPr>
          <p:cNvPr id="7" name="Espace réservé du contenu 2"/>
          <p:cNvSpPr txBox="1">
            <a:spLocks/>
          </p:cNvSpPr>
          <p:nvPr/>
        </p:nvSpPr>
        <p:spPr>
          <a:xfrm>
            <a:off x="279400" y="3764936"/>
            <a:ext cx="8644466" cy="748405"/>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Most of the annotations information gets recorded in the annotations dictionary, for example:</a:t>
            </a:r>
          </a:p>
          <a:p>
            <a:endParaRPr lang="fr-FR" dirty="0"/>
          </a:p>
        </p:txBody>
      </p:sp>
      <p:sp>
        <p:nvSpPr>
          <p:cNvPr id="8" name="ZoneTexte 7"/>
          <p:cNvSpPr txBox="1"/>
          <p:nvPr/>
        </p:nvSpPr>
        <p:spPr>
          <a:xfrm>
            <a:off x="279400" y="1667019"/>
            <a:ext cx="8644466" cy="123110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record.id</a:t>
            </a:r>
            <a:endParaRPr lang="it-IT" sz="1200" dirty="0"/>
          </a:p>
          <a:p>
            <a:r>
              <a:rPr lang="it-IT" sz="1200" dirty="0">
                <a:solidFill>
                  <a:srgbClr val="FF0000"/>
                </a:solidFill>
              </a:rPr>
              <a:t>'NC_005816.1'</a:t>
            </a:r>
          </a:p>
          <a:p>
            <a:r>
              <a:rPr lang="it-IT" sz="1200" dirty="0"/>
              <a:t>&gt;&gt;&gt; </a:t>
            </a:r>
            <a:r>
              <a:rPr lang="it-IT" sz="1200" dirty="0" err="1"/>
              <a:t>record.name</a:t>
            </a:r>
            <a:endParaRPr lang="it-IT" sz="1200" dirty="0"/>
          </a:p>
          <a:p>
            <a:r>
              <a:rPr lang="it-IT" sz="1200" dirty="0">
                <a:solidFill>
                  <a:srgbClr val="FF0000"/>
                </a:solidFill>
              </a:rPr>
              <a:t>'NC_005816'</a:t>
            </a:r>
          </a:p>
          <a:p>
            <a:r>
              <a:rPr lang="it-IT" sz="1200" dirty="0"/>
              <a:t>&gt;&gt;&gt; </a:t>
            </a:r>
            <a:r>
              <a:rPr lang="it-IT" sz="1200" dirty="0" err="1"/>
              <a:t>record.description</a:t>
            </a:r>
            <a:endParaRPr lang="it-IT" sz="1200" dirty="0"/>
          </a:p>
          <a:p>
            <a:r>
              <a:rPr lang="it-IT" sz="1200" dirty="0">
                <a:solidFill>
                  <a:srgbClr val="FF0000"/>
                </a:solidFill>
              </a:rPr>
              <a:t>'</a:t>
            </a:r>
            <a:r>
              <a:rPr lang="it-IT" sz="1200" dirty="0" err="1">
                <a:solidFill>
                  <a:srgbClr val="FF0000"/>
                </a:solidFill>
              </a:rPr>
              <a:t>Yersinia</a:t>
            </a:r>
            <a:r>
              <a:rPr lang="it-IT" sz="1200" dirty="0">
                <a:solidFill>
                  <a:srgbClr val="FF0000"/>
                </a:solidFill>
              </a:rPr>
              <a:t> </a:t>
            </a:r>
            <a:r>
              <a:rPr lang="it-IT" sz="1200" dirty="0" err="1">
                <a:solidFill>
                  <a:srgbClr val="FF0000"/>
                </a:solidFill>
              </a:rPr>
              <a:t>pestis</a:t>
            </a:r>
            <a:r>
              <a:rPr lang="it-IT" sz="1200" dirty="0">
                <a:solidFill>
                  <a:srgbClr val="FF0000"/>
                </a:solidFill>
              </a:rPr>
              <a:t> </a:t>
            </a:r>
            <a:r>
              <a:rPr lang="it-IT" sz="1200" dirty="0" err="1">
                <a:solidFill>
                  <a:srgbClr val="FF0000"/>
                </a:solidFill>
              </a:rPr>
              <a:t>biovar</a:t>
            </a:r>
            <a:r>
              <a:rPr lang="it-IT" sz="1200" dirty="0">
                <a:solidFill>
                  <a:srgbClr val="FF0000"/>
                </a:solidFill>
              </a:rPr>
              <a:t> </a:t>
            </a:r>
            <a:r>
              <a:rPr lang="it-IT" sz="1200" dirty="0" err="1">
                <a:solidFill>
                  <a:srgbClr val="FF0000"/>
                </a:solidFill>
              </a:rPr>
              <a:t>Microtus</a:t>
            </a:r>
            <a:r>
              <a:rPr lang="it-IT" sz="1200" dirty="0">
                <a:solidFill>
                  <a:srgbClr val="FF0000"/>
                </a:solidFill>
              </a:rPr>
              <a:t> </a:t>
            </a:r>
            <a:r>
              <a:rPr lang="it-IT" sz="1200" dirty="0" err="1">
                <a:solidFill>
                  <a:srgbClr val="FF0000"/>
                </a:solidFill>
              </a:rPr>
              <a:t>str</a:t>
            </a:r>
            <a:r>
              <a:rPr lang="it-IT" sz="1200" dirty="0">
                <a:solidFill>
                  <a:srgbClr val="FF0000"/>
                </a:solidFill>
              </a:rPr>
              <a:t>. 91001 </a:t>
            </a:r>
            <a:r>
              <a:rPr lang="it-IT" sz="1200" dirty="0" err="1">
                <a:solidFill>
                  <a:srgbClr val="FF0000"/>
                </a:solidFill>
              </a:rPr>
              <a:t>plasmid</a:t>
            </a:r>
            <a:r>
              <a:rPr lang="it-IT" sz="1200" dirty="0">
                <a:solidFill>
                  <a:srgbClr val="FF0000"/>
                </a:solidFill>
              </a:rPr>
              <a:t> pPCP1, complete </a:t>
            </a:r>
            <a:r>
              <a:rPr lang="it-IT" sz="1200" dirty="0" err="1">
                <a:solidFill>
                  <a:srgbClr val="FF0000"/>
                </a:solidFill>
              </a:rPr>
              <a:t>sequence</a:t>
            </a:r>
            <a:r>
              <a:rPr lang="it-IT" sz="1200" dirty="0">
                <a:solidFill>
                  <a:srgbClr val="FF0000"/>
                </a:solidFill>
              </a:rPr>
              <a:t>.'</a:t>
            </a:r>
          </a:p>
        </p:txBody>
      </p:sp>
      <p:sp>
        <p:nvSpPr>
          <p:cNvPr id="9" name="ZoneTexte 8"/>
          <p:cNvSpPr txBox="1"/>
          <p:nvPr/>
        </p:nvSpPr>
        <p:spPr>
          <a:xfrm>
            <a:off x="279400" y="4479321"/>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len</a:t>
            </a:r>
            <a:r>
              <a:rPr lang="it-IT" sz="1200" dirty="0"/>
              <a:t>(</a:t>
            </a:r>
            <a:r>
              <a:rPr lang="it-IT" sz="1200" dirty="0" err="1"/>
              <a:t>record.annotations</a:t>
            </a:r>
            <a:r>
              <a:rPr lang="it-IT" sz="1200" dirty="0"/>
              <a:t>)</a:t>
            </a:r>
          </a:p>
          <a:p>
            <a:r>
              <a:rPr lang="it-IT" sz="1200" dirty="0">
                <a:solidFill>
                  <a:srgbClr val="FF0000"/>
                </a:solidFill>
              </a:rPr>
              <a:t>11</a:t>
            </a:r>
          </a:p>
          <a:p>
            <a:r>
              <a:rPr lang="it-IT" sz="1200" dirty="0"/>
              <a:t>&gt;&gt;&gt; </a:t>
            </a:r>
            <a:r>
              <a:rPr lang="it-IT" sz="1200" dirty="0" err="1"/>
              <a:t>record.annotations</a:t>
            </a:r>
            <a:r>
              <a:rPr lang="it-IT" sz="1200" dirty="0"/>
              <a:t>["source"]</a:t>
            </a:r>
          </a:p>
          <a:p>
            <a:r>
              <a:rPr lang="it-IT" sz="1200" dirty="0">
                <a:solidFill>
                  <a:srgbClr val="FF0000"/>
                </a:solidFill>
              </a:rPr>
              <a:t>'</a:t>
            </a:r>
            <a:r>
              <a:rPr lang="it-IT" sz="1200" dirty="0" err="1">
                <a:solidFill>
                  <a:srgbClr val="FF0000"/>
                </a:solidFill>
              </a:rPr>
              <a:t>Yersinia</a:t>
            </a:r>
            <a:r>
              <a:rPr lang="it-IT" sz="1200" dirty="0">
                <a:solidFill>
                  <a:srgbClr val="FF0000"/>
                </a:solidFill>
              </a:rPr>
              <a:t> </a:t>
            </a:r>
            <a:r>
              <a:rPr lang="it-IT" sz="1200" dirty="0" err="1">
                <a:solidFill>
                  <a:srgbClr val="FF0000"/>
                </a:solidFill>
              </a:rPr>
              <a:t>pestis</a:t>
            </a:r>
            <a:r>
              <a:rPr lang="it-IT" sz="1200" dirty="0">
                <a:solidFill>
                  <a:srgbClr val="FF0000"/>
                </a:solidFill>
              </a:rPr>
              <a:t> </a:t>
            </a:r>
            <a:r>
              <a:rPr lang="it-IT" sz="1200" dirty="0" err="1">
                <a:solidFill>
                  <a:srgbClr val="FF0000"/>
                </a:solidFill>
              </a:rPr>
              <a:t>biovar</a:t>
            </a:r>
            <a:r>
              <a:rPr lang="it-IT" sz="1200" dirty="0">
                <a:solidFill>
                  <a:srgbClr val="FF0000"/>
                </a:solidFill>
              </a:rPr>
              <a:t> </a:t>
            </a:r>
            <a:r>
              <a:rPr lang="it-IT" sz="1200" dirty="0" err="1">
                <a:solidFill>
                  <a:srgbClr val="FF0000"/>
                </a:solidFill>
              </a:rPr>
              <a:t>Microtus</a:t>
            </a:r>
            <a:r>
              <a:rPr lang="it-IT" sz="1200" dirty="0">
                <a:solidFill>
                  <a:srgbClr val="FF0000"/>
                </a:solidFill>
              </a:rPr>
              <a:t> </a:t>
            </a:r>
            <a:r>
              <a:rPr lang="it-IT" sz="1200" dirty="0" err="1">
                <a:solidFill>
                  <a:srgbClr val="FF0000"/>
                </a:solidFill>
              </a:rPr>
              <a:t>str</a:t>
            </a:r>
            <a:r>
              <a:rPr lang="it-IT" sz="1200" dirty="0">
                <a:solidFill>
                  <a:srgbClr val="FF0000"/>
                </a:solidFill>
              </a:rPr>
              <a:t>. 91001'</a:t>
            </a:r>
          </a:p>
        </p:txBody>
      </p:sp>
      <p:sp>
        <p:nvSpPr>
          <p:cNvPr id="10" name="ZoneTexte 9"/>
          <p:cNvSpPr txBox="1"/>
          <p:nvPr/>
        </p:nvSpPr>
        <p:spPr>
          <a:xfrm>
            <a:off x="279400" y="3318473"/>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record.letter_annotations</a:t>
            </a:r>
            <a:endParaRPr lang="en-US" sz="1200" dirty="0"/>
          </a:p>
          <a:p>
            <a:r>
              <a:rPr lang="en-US" sz="1200" dirty="0">
                <a:solidFill>
                  <a:srgbClr val="FF0000"/>
                </a:solidFill>
              </a:rPr>
              <a:t>{}</a:t>
            </a:r>
          </a:p>
        </p:txBody>
      </p:sp>
      <p:sp>
        <p:nvSpPr>
          <p:cNvPr id="11" name="Espace réservé du contenu 2"/>
          <p:cNvSpPr txBox="1">
            <a:spLocks/>
          </p:cNvSpPr>
          <p:nvPr/>
        </p:nvSpPr>
        <p:spPr>
          <a:xfrm>
            <a:off x="279400" y="2898125"/>
            <a:ext cx="8644466" cy="47762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err="1"/>
              <a:t>GenBank</a:t>
            </a:r>
            <a:r>
              <a:rPr lang="en-US" dirty="0"/>
              <a:t> files don't have any per-letter annotations:</a:t>
            </a:r>
          </a:p>
        </p:txBody>
      </p:sp>
      <p:sp>
        <p:nvSpPr>
          <p:cNvPr id="12" name="Espace réservé du contenu 2"/>
          <p:cNvSpPr txBox="1">
            <a:spLocks/>
          </p:cNvSpPr>
          <p:nvPr/>
        </p:nvSpPr>
        <p:spPr>
          <a:xfrm>
            <a:off x="279400" y="5297618"/>
            <a:ext cx="8644466" cy="456812"/>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The </a:t>
            </a:r>
            <a:r>
              <a:rPr lang="en-US" dirty="0" err="1"/>
              <a:t>dbxrefs</a:t>
            </a:r>
            <a:r>
              <a:rPr lang="en-US" dirty="0"/>
              <a:t> list gets populated from any PROJECT or DBLINK lines:</a:t>
            </a:r>
          </a:p>
          <a:p>
            <a:endParaRPr lang="fr-FR" dirty="0"/>
          </a:p>
        </p:txBody>
      </p:sp>
      <p:sp>
        <p:nvSpPr>
          <p:cNvPr id="13" name="ZoneTexte 12"/>
          <p:cNvSpPr txBox="1"/>
          <p:nvPr/>
        </p:nvSpPr>
        <p:spPr>
          <a:xfrm>
            <a:off x="279400" y="5744423"/>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record.dbxrefs</a:t>
            </a:r>
          </a:p>
          <a:p>
            <a:r>
              <a:rPr lang="mr-IN" sz="1200" dirty="0">
                <a:solidFill>
                  <a:srgbClr val="FF0000"/>
                </a:solidFill>
                <a:latin typeface="Arial"/>
                <a:cs typeface="Arial"/>
              </a:rPr>
              <a:t>['Project:10638']</a:t>
            </a:r>
            <a:endParaRPr lang="fr-FR" sz="1200" dirty="0">
              <a:solidFill>
                <a:srgbClr val="FF0000"/>
              </a:solidFill>
              <a:latin typeface="Arial"/>
              <a:cs typeface="Arial"/>
            </a:endParaRPr>
          </a:p>
          <a:p>
            <a:r>
              <a:rPr lang="en-US" sz="1200" dirty="0"/>
              <a:t>&gt;&gt;&gt; </a:t>
            </a:r>
            <a:r>
              <a:rPr lang="en-US" sz="1200" dirty="0" err="1"/>
              <a:t>len</a:t>
            </a:r>
            <a:r>
              <a:rPr lang="en-US" sz="1200" dirty="0"/>
              <a:t>(</a:t>
            </a:r>
            <a:r>
              <a:rPr lang="en-US" sz="1200" dirty="0" err="1"/>
              <a:t>record.features</a:t>
            </a:r>
            <a:r>
              <a:rPr lang="en-US" sz="1200" dirty="0"/>
              <a:t>)</a:t>
            </a:r>
          </a:p>
          <a:p>
            <a:r>
              <a:rPr lang="en-US" sz="1200" dirty="0">
                <a:solidFill>
                  <a:srgbClr val="FF0000"/>
                </a:solidFill>
              </a:rPr>
              <a:t>29</a:t>
            </a:r>
          </a:p>
        </p:txBody>
      </p:sp>
    </p:spTree>
    <p:extLst>
      <p:ext uri="{BB962C8B-B14F-4D97-AF65-F5344CB8AC3E}">
        <p14:creationId xmlns:p14="http://schemas.microsoft.com/office/powerpoint/2010/main" val="4056731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SeqFeature</a:t>
            </a:r>
            <a:r>
              <a:rPr lang="en-US" dirty="0"/>
              <a:t> objects</a:t>
            </a:r>
            <a:endParaRPr lang="fr-FR" dirty="0"/>
          </a:p>
        </p:txBody>
      </p:sp>
      <p:sp>
        <p:nvSpPr>
          <p:cNvPr id="3" name="Espace réservé du contenu 2"/>
          <p:cNvSpPr>
            <a:spLocks noGrp="1"/>
          </p:cNvSpPr>
          <p:nvPr>
            <p:ph idx="1"/>
          </p:nvPr>
        </p:nvSpPr>
        <p:spPr/>
        <p:txBody>
          <a:bodyPr/>
          <a:lstStyle/>
          <a:p>
            <a:r>
              <a:rPr lang="en-US" dirty="0"/>
              <a:t>Attempts to encapsulate as much of the information about the sequence as possible</a:t>
            </a:r>
          </a:p>
          <a:p>
            <a:endParaRPr lang="en-US" dirty="0"/>
          </a:p>
          <a:p>
            <a:r>
              <a:rPr lang="en-US" dirty="0"/>
              <a:t>Based on the </a:t>
            </a:r>
            <a:r>
              <a:rPr lang="en-US" dirty="0" err="1"/>
              <a:t>GenBank</a:t>
            </a:r>
            <a:r>
              <a:rPr lang="en-US" dirty="0"/>
              <a:t>/EMBL feature tables</a:t>
            </a:r>
          </a:p>
          <a:p>
            <a:endParaRPr lang="en-US" dirty="0"/>
          </a:p>
          <a:p>
            <a:r>
              <a:rPr lang="en-US" dirty="0"/>
              <a:t>The key idea about each </a:t>
            </a:r>
            <a:r>
              <a:rPr lang="en-US" dirty="0" err="1"/>
              <a:t>SeqFeature</a:t>
            </a:r>
            <a:r>
              <a:rPr lang="en-US" dirty="0"/>
              <a:t> object is to describe a region on a parent sequence, typically a </a:t>
            </a:r>
            <a:r>
              <a:rPr lang="en-US" dirty="0" err="1"/>
              <a:t>SeqRecord</a:t>
            </a:r>
            <a:r>
              <a:rPr lang="en-US" dirty="0"/>
              <a:t> object</a:t>
            </a:r>
          </a:p>
          <a:p>
            <a:endParaRPr lang="fr-FR" dirty="0"/>
          </a:p>
          <a:p>
            <a:r>
              <a:rPr lang="fr-FR" dirty="0" err="1"/>
              <a:t>T</a:t>
            </a:r>
            <a:r>
              <a:rPr lang="en-US" dirty="0"/>
              <a:t>his region is described with a location object, typically a range between two positions</a:t>
            </a:r>
          </a:p>
          <a:p>
            <a:endParaRPr lang="fr-FR" b="1" dirty="0"/>
          </a:p>
        </p:txBody>
      </p:sp>
      <p:sp>
        <p:nvSpPr>
          <p:cNvPr id="4" name="Espace réservé de la date 3"/>
          <p:cNvSpPr>
            <a:spLocks noGrp="1"/>
          </p:cNvSpPr>
          <p:nvPr>
            <p:ph type="dt" sz="half" idx="10"/>
          </p:nvPr>
        </p:nvSpPr>
        <p:spPr/>
        <p:txBody>
          <a:bodyPr/>
          <a:lstStyle/>
          <a:p>
            <a:fld id="{6882C64F-B331-774E-A59B-8F3EE47035FF}"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12</a:t>
            </a:fld>
            <a:endParaRPr lang="fr-FR" dirty="0"/>
          </a:p>
        </p:txBody>
      </p:sp>
    </p:spTree>
    <p:extLst>
      <p:ext uri="{BB962C8B-B14F-4D97-AF65-F5344CB8AC3E}">
        <p14:creationId xmlns:p14="http://schemas.microsoft.com/office/powerpoint/2010/main" val="4291017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en-US" dirty="0">
                <a:solidFill>
                  <a:schemeClr val="accent3">
                    <a:lumMod val="50000"/>
                  </a:schemeClr>
                </a:solidFill>
              </a:rPr>
              <a:t>.type </a:t>
            </a:r>
            <a:r>
              <a:rPr lang="en-US" dirty="0"/>
              <a:t>- This is a textual description of the type of feature (for instance, this will be something like `CDS or `gene').</a:t>
            </a:r>
          </a:p>
          <a:p>
            <a:r>
              <a:rPr lang="en-US" dirty="0">
                <a:solidFill>
                  <a:srgbClr val="0C82C0"/>
                </a:solidFill>
              </a:rPr>
              <a:t>.location </a:t>
            </a:r>
            <a:r>
              <a:rPr lang="en-US" dirty="0"/>
              <a:t>- The location of the </a:t>
            </a:r>
            <a:r>
              <a:rPr lang="en-US" dirty="0" err="1"/>
              <a:t>SeqFeature</a:t>
            </a:r>
            <a:r>
              <a:rPr lang="en-US" dirty="0"/>
              <a:t> on the sequence that you are dealing with. The </a:t>
            </a:r>
            <a:r>
              <a:rPr lang="en-US" dirty="0" err="1"/>
              <a:t>SeqFeature</a:t>
            </a:r>
            <a:r>
              <a:rPr lang="en-US" dirty="0"/>
              <a:t> delegates much of its functionality to the location object, and includes a number of shortcut attributes for properties of the location:</a:t>
            </a:r>
          </a:p>
          <a:p>
            <a:pPr lvl="1"/>
            <a:r>
              <a:rPr lang="en-US" sz="2000" dirty="0">
                <a:solidFill>
                  <a:srgbClr val="0C82C0"/>
                </a:solidFill>
              </a:rPr>
              <a:t>.ref </a:t>
            </a:r>
            <a:r>
              <a:rPr lang="en-US" sz="1600" dirty="0"/>
              <a:t>- shorthand for </a:t>
            </a:r>
            <a:r>
              <a:rPr lang="en-US" sz="1600" dirty="0">
                <a:solidFill>
                  <a:srgbClr val="0C82C0"/>
                </a:solidFill>
              </a:rPr>
              <a:t>.</a:t>
            </a:r>
            <a:r>
              <a:rPr lang="en-US" sz="1600" dirty="0" err="1">
                <a:solidFill>
                  <a:srgbClr val="0C82C0"/>
                </a:solidFill>
              </a:rPr>
              <a:t>location.ref</a:t>
            </a:r>
            <a:r>
              <a:rPr lang="en-US" sz="1600" dirty="0">
                <a:solidFill>
                  <a:srgbClr val="0C82C0"/>
                </a:solidFill>
              </a:rPr>
              <a:t> </a:t>
            </a:r>
            <a:r>
              <a:rPr lang="en-US" sz="1600" dirty="0"/>
              <a:t>- any (different) reference sequence the location is referring to (Usually just None).</a:t>
            </a:r>
          </a:p>
          <a:p>
            <a:pPr lvl="1"/>
            <a:r>
              <a:rPr lang="en-US" sz="2000" dirty="0">
                <a:solidFill>
                  <a:srgbClr val="0C82C0"/>
                </a:solidFill>
              </a:rPr>
              <a:t>.</a:t>
            </a:r>
            <a:r>
              <a:rPr lang="en-US" sz="2000" dirty="0" err="1">
                <a:solidFill>
                  <a:srgbClr val="0C82C0"/>
                </a:solidFill>
              </a:rPr>
              <a:t>ref_db</a:t>
            </a:r>
            <a:r>
              <a:rPr lang="en-US" sz="2000" dirty="0">
                <a:solidFill>
                  <a:srgbClr val="0C82C0"/>
                </a:solidFill>
              </a:rPr>
              <a:t> </a:t>
            </a:r>
            <a:r>
              <a:rPr lang="en-US" sz="1600" dirty="0"/>
              <a:t>- shorthand for </a:t>
            </a:r>
            <a:r>
              <a:rPr lang="en-US" sz="1600" dirty="0">
                <a:solidFill>
                  <a:srgbClr val="0C82C0"/>
                </a:solidFill>
              </a:rPr>
              <a:t>.</a:t>
            </a:r>
            <a:r>
              <a:rPr lang="en-US" sz="1600" dirty="0" err="1">
                <a:solidFill>
                  <a:srgbClr val="0C82C0"/>
                </a:solidFill>
              </a:rPr>
              <a:t>location.ref_db</a:t>
            </a:r>
            <a:r>
              <a:rPr lang="en-US" sz="1600" dirty="0">
                <a:solidFill>
                  <a:srgbClr val="0C82C0"/>
                </a:solidFill>
              </a:rPr>
              <a:t> </a:t>
            </a:r>
            <a:r>
              <a:rPr lang="en-US" sz="1600" dirty="0"/>
              <a:t>- specifies the database any identifier in .ref refers to (Usually just None).</a:t>
            </a:r>
          </a:p>
          <a:p>
            <a:pPr lvl="1"/>
            <a:r>
              <a:rPr lang="en-US" sz="2000" dirty="0">
                <a:solidFill>
                  <a:srgbClr val="0C82C0"/>
                </a:solidFill>
              </a:rPr>
              <a:t>.strand </a:t>
            </a:r>
            <a:r>
              <a:rPr lang="en-US" sz="1600" dirty="0"/>
              <a:t>- shorthand for </a:t>
            </a:r>
            <a:r>
              <a:rPr lang="en-US" sz="1600" dirty="0">
                <a:solidFill>
                  <a:srgbClr val="0C82C0"/>
                </a:solidFill>
              </a:rPr>
              <a:t>.</a:t>
            </a:r>
            <a:r>
              <a:rPr lang="en-US" sz="1600" dirty="0" err="1">
                <a:solidFill>
                  <a:srgbClr val="0C82C0"/>
                </a:solidFill>
              </a:rPr>
              <a:t>location.strand</a:t>
            </a:r>
            <a:r>
              <a:rPr lang="en-US" sz="1600" dirty="0">
                <a:solidFill>
                  <a:srgbClr val="0C82C0"/>
                </a:solidFill>
              </a:rPr>
              <a:t> </a:t>
            </a:r>
            <a:r>
              <a:rPr lang="en-US" sz="1600" dirty="0"/>
              <a:t>- the strand on the sequence that the feature is located on. For double stranded nucleotide sequence this may either be 1 for the top strand,1 for the bottom strand, 0 if the strand is important but is unknown, or None if it doesn't matter. This is None for proteins, or single stranded sequences.</a:t>
            </a:r>
          </a:p>
          <a:p>
            <a:endParaRPr lang="fr-FR" dirty="0"/>
          </a:p>
        </p:txBody>
      </p:sp>
      <p:sp>
        <p:nvSpPr>
          <p:cNvPr id="4" name="Espace réservé de la date 3"/>
          <p:cNvSpPr>
            <a:spLocks noGrp="1"/>
          </p:cNvSpPr>
          <p:nvPr>
            <p:ph type="dt" sz="half" idx="10"/>
          </p:nvPr>
        </p:nvSpPr>
        <p:spPr/>
        <p:txBody>
          <a:bodyPr/>
          <a:lstStyle/>
          <a:p>
            <a:fld id="{ABAB19B1-CC70-8843-9637-4006C005BD1B}"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13</a:t>
            </a:fld>
            <a:endParaRPr lang="fr-FR" dirty="0"/>
          </a:p>
        </p:txBody>
      </p:sp>
    </p:spTree>
    <p:extLst>
      <p:ext uri="{BB962C8B-B14F-4D97-AF65-F5344CB8AC3E}">
        <p14:creationId xmlns:p14="http://schemas.microsoft.com/office/powerpoint/2010/main" val="3622865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SeqFeatures</a:t>
            </a:r>
            <a:r>
              <a:rPr lang="fr-FR" dirty="0"/>
              <a:t> </a:t>
            </a:r>
            <a:r>
              <a:rPr lang="fr-FR" dirty="0" err="1"/>
              <a:t>funtionalities</a:t>
            </a:r>
            <a:endParaRPr lang="fr-FR" dirty="0"/>
          </a:p>
        </p:txBody>
      </p:sp>
      <p:sp>
        <p:nvSpPr>
          <p:cNvPr id="3" name="Espace réservé du contenu 2"/>
          <p:cNvSpPr>
            <a:spLocks noGrp="1"/>
          </p:cNvSpPr>
          <p:nvPr>
            <p:ph idx="1"/>
          </p:nvPr>
        </p:nvSpPr>
        <p:spPr/>
        <p:txBody>
          <a:bodyPr/>
          <a:lstStyle/>
          <a:p>
            <a:r>
              <a:rPr lang="en-US" dirty="0">
                <a:solidFill>
                  <a:srgbClr val="0C82C0"/>
                </a:solidFill>
              </a:rPr>
              <a:t>.qualifiers </a:t>
            </a:r>
            <a:r>
              <a:rPr lang="en-US" dirty="0"/>
              <a:t>- Python dictionary of additional information about the feature. </a:t>
            </a:r>
          </a:p>
          <a:p>
            <a:pPr lvl="1"/>
            <a:endParaRPr lang="en-US" sz="1600" dirty="0"/>
          </a:p>
          <a:p>
            <a:pPr lvl="1"/>
            <a:r>
              <a:rPr lang="en-US" sz="1600" dirty="0"/>
              <a:t>The key is some kind of terse one-word description of what the information contained in the value is about, and the value is the actual information. </a:t>
            </a:r>
          </a:p>
          <a:p>
            <a:pPr lvl="1"/>
            <a:endParaRPr lang="en-US" sz="1600" dirty="0"/>
          </a:p>
          <a:p>
            <a:pPr lvl="1"/>
            <a:r>
              <a:rPr lang="en-US" sz="1600" dirty="0"/>
              <a:t>For example, a common key for a qualifier might be “evidence" and the value might be “computational (non-experimental)." This is just a way to let the person who is looking at the feature know that it has not be experimentally (</a:t>
            </a:r>
            <a:r>
              <a:rPr lang="en-US" sz="1600" dirty="0" err="1"/>
              <a:t>i</a:t>
            </a:r>
            <a:r>
              <a:rPr lang="en-US" sz="1600" dirty="0"/>
              <a:t>. e. in a wet lab) confirmed.</a:t>
            </a:r>
          </a:p>
          <a:p>
            <a:pPr lvl="1"/>
            <a:endParaRPr lang="en-US" dirty="0">
              <a:solidFill>
                <a:srgbClr val="0C82C0"/>
              </a:solidFill>
            </a:endParaRPr>
          </a:p>
          <a:p>
            <a:r>
              <a:rPr lang="en-US" dirty="0">
                <a:solidFill>
                  <a:srgbClr val="0C82C0"/>
                </a:solidFill>
              </a:rPr>
              <a:t>.</a:t>
            </a:r>
            <a:r>
              <a:rPr lang="en-US" dirty="0" err="1">
                <a:solidFill>
                  <a:srgbClr val="0C82C0"/>
                </a:solidFill>
              </a:rPr>
              <a:t>sub_features</a:t>
            </a:r>
            <a:r>
              <a:rPr lang="en-US" dirty="0">
                <a:solidFill>
                  <a:srgbClr val="0C82C0"/>
                </a:solidFill>
              </a:rPr>
              <a:t> </a:t>
            </a:r>
            <a:r>
              <a:rPr lang="en-US" dirty="0"/>
              <a:t>- Represent features with complicated locations like `joins' in </a:t>
            </a:r>
            <a:r>
              <a:rPr lang="en-US" dirty="0" err="1"/>
              <a:t>GenBank</a:t>
            </a:r>
            <a:r>
              <a:rPr lang="en-US" dirty="0"/>
              <a:t>/EMBL files. </a:t>
            </a:r>
          </a:p>
          <a:p>
            <a:pPr lvl="1"/>
            <a:r>
              <a:rPr lang="en-US" sz="1600" dirty="0"/>
              <a:t>This has been deprecated with the introduction of the </a:t>
            </a:r>
            <a:r>
              <a:rPr lang="en-US" sz="1600" dirty="0" err="1"/>
              <a:t>CompoundLocation</a:t>
            </a:r>
            <a:r>
              <a:rPr lang="en-US" sz="1600" dirty="0"/>
              <a:t> object, and should now be ignored.</a:t>
            </a:r>
          </a:p>
          <a:p>
            <a:endParaRPr lang="fr-FR" dirty="0"/>
          </a:p>
        </p:txBody>
      </p:sp>
      <p:sp>
        <p:nvSpPr>
          <p:cNvPr id="4" name="Espace réservé de la date 3"/>
          <p:cNvSpPr>
            <a:spLocks noGrp="1"/>
          </p:cNvSpPr>
          <p:nvPr>
            <p:ph type="dt" sz="half" idx="10"/>
          </p:nvPr>
        </p:nvSpPr>
        <p:spPr/>
        <p:txBody>
          <a:bodyPr/>
          <a:lstStyle/>
          <a:p>
            <a:fld id="{2D8637C9-66A4-2A4C-925D-CE82F1F821E3}"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14</a:t>
            </a:fld>
            <a:endParaRPr lang="fr-FR" dirty="0"/>
          </a:p>
        </p:txBody>
      </p:sp>
    </p:spTree>
    <p:extLst>
      <p:ext uri="{BB962C8B-B14F-4D97-AF65-F5344CB8AC3E}">
        <p14:creationId xmlns:p14="http://schemas.microsoft.com/office/powerpoint/2010/main" val="3012090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Positions and locations</a:t>
            </a:r>
            <a:endParaRPr lang="fr-FR" dirty="0"/>
          </a:p>
        </p:txBody>
      </p:sp>
      <p:sp>
        <p:nvSpPr>
          <p:cNvPr id="3" name="Espace réservé du contenu 2"/>
          <p:cNvSpPr>
            <a:spLocks noGrp="1"/>
          </p:cNvSpPr>
          <p:nvPr>
            <p:ph idx="1"/>
          </p:nvPr>
        </p:nvSpPr>
        <p:spPr/>
        <p:txBody>
          <a:bodyPr/>
          <a:lstStyle/>
          <a:p>
            <a:r>
              <a:rPr lang="fr-FR" dirty="0">
                <a:solidFill>
                  <a:schemeClr val="accent1"/>
                </a:solidFill>
              </a:rPr>
              <a:t>P</a:t>
            </a:r>
            <a:r>
              <a:rPr lang="en-US" dirty="0" err="1">
                <a:solidFill>
                  <a:schemeClr val="accent1"/>
                </a:solidFill>
              </a:rPr>
              <a:t>osition</a:t>
            </a:r>
            <a:endParaRPr lang="en-US" dirty="0">
              <a:solidFill>
                <a:schemeClr val="accent1"/>
              </a:solidFill>
            </a:endParaRPr>
          </a:p>
          <a:p>
            <a:pPr lvl="1"/>
            <a:r>
              <a:rPr lang="en-US" sz="1600" dirty="0"/>
              <a:t>This refers to a single position on a sequence, which may be fuzzy or not. For instance, 5, 20, &lt;100 and &gt;200 are all positions.</a:t>
            </a:r>
          </a:p>
          <a:p>
            <a:r>
              <a:rPr lang="fr-FR" dirty="0">
                <a:solidFill>
                  <a:srgbClr val="009DE0"/>
                </a:solidFill>
              </a:rPr>
              <a:t>L</a:t>
            </a:r>
            <a:r>
              <a:rPr lang="en-US" dirty="0" err="1">
                <a:solidFill>
                  <a:srgbClr val="009DE0"/>
                </a:solidFill>
              </a:rPr>
              <a:t>ocation</a:t>
            </a:r>
            <a:endParaRPr lang="en-US" dirty="0">
              <a:solidFill>
                <a:srgbClr val="009DE0"/>
              </a:solidFill>
            </a:endParaRPr>
          </a:p>
          <a:p>
            <a:pPr lvl="1"/>
            <a:r>
              <a:rPr lang="en-US" sz="1600" dirty="0"/>
              <a:t>A location is region of sequence bounded by some positions. For instance 5..20 (</a:t>
            </a:r>
            <a:r>
              <a:rPr lang="en-US" sz="1600" dirty="0" err="1"/>
              <a:t>i</a:t>
            </a:r>
            <a:r>
              <a:rPr lang="en-US" sz="1600" dirty="0"/>
              <a:t>. e. 5 to 20) is a location</a:t>
            </a:r>
          </a:p>
          <a:p>
            <a:pPr lvl="1"/>
            <a:endParaRPr lang="en-US" sz="1600" dirty="0"/>
          </a:p>
          <a:p>
            <a:r>
              <a:rPr lang="en-US" dirty="0" err="1">
                <a:solidFill>
                  <a:srgbClr val="009DE0"/>
                </a:solidFill>
              </a:rPr>
              <a:t>FeatureLocation</a:t>
            </a:r>
            <a:r>
              <a:rPr lang="en-US" dirty="0">
                <a:solidFill>
                  <a:srgbClr val="009DE0"/>
                </a:solidFill>
              </a:rPr>
              <a:t> object</a:t>
            </a:r>
          </a:p>
          <a:p>
            <a:pPr lvl="1"/>
            <a:r>
              <a:rPr lang="fr-FR" sz="1600" dirty="0"/>
              <a:t>Ne</a:t>
            </a:r>
            <a:r>
              <a:rPr lang="en-US" sz="1600" dirty="0" err="1"/>
              <a:t>ed</a:t>
            </a:r>
            <a:r>
              <a:rPr lang="en-US" sz="1600" dirty="0"/>
              <a:t> start and end coordinates and a strand</a:t>
            </a:r>
          </a:p>
          <a:p>
            <a:pPr lvl="1"/>
            <a:endParaRPr lang="en-US" sz="1600" dirty="0"/>
          </a:p>
          <a:p>
            <a:r>
              <a:rPr lang="en-US" dirty="0" err="1">
                <a:solidFill>
                  <a:srgbClr val="009DE0"/>
                </a:solidFill>
              </a:rPr>
              <a:t>CompoundLocation</a:t>
            </a:r>
            <a:r>
              <a:rPr lang="en-US" dirty="0">
                <a:solidFill>
                  <a:srgbClr val="009DE0"/>
                </a:solidFill>
              </a:rPr>
              <a:t> object</a:t>
            </a:r>
          </a:p>
          <a:p>
            <a:pPr lvl="1"/>
            <a:r>
              <a:rPr lang="en-US" sz="1600" dirty="0"/>
              <a:t>Made up of several region</a:t>
            </a:r>
          </a:p>
          <a:p>
            <a:pPr lvl="1"/>
            <a:endParaRPr lang="en-US" sz="1600" dirty="0"/>
          </a:p>
          <a:p>
            <a:r>
              <a:rPr lang="en-US" dirty="0" err="1">
                <a:solidFill>
                  <a:srgbClr val="009DE0"/>
                </a:solidFill>
              </a:rPr>
              <a:t>FuzzyLocation</a:t>
            </a:r>
            <a:endParaRPr lang="en-US" dirty="0">
              <a:solidFill>
                <a:srgbClr val="009DE0"/>
              </a:solidFill>
            </a:endParaRPr>
          </a:p>
          <a:p>
            <a:pPr lvl="1"/>
            <a:r>
              <a:rPr lang="en-US" sz="1600" dirty="0"/>
              <a:t>Several types of fuzzy positions, so we have five classes do deal with them</a:t>
            </a:r>
          </a:p>
        </p:txBody>
      </p:sp>
      <p:sp>
        <p:nvSpPr>
          <p:cNvPr id="4" name="Espace réservé de la date 3"/>
          <p:cNvSpPr>
            <a:spLocks noGrp="1"/>
          </p:cNvSpPr>
          <p:nvPr>
            <p:ph type="dt" sz="half" idx="10"/>
          </p:nvPr>
        </p:nvSpPr>
        <p:spPr/>
        <p:txBody>
          <a:bodyPr/>
          <a:lstStyle/>
          <a:p>
            <a:fld id="{44BBE824-3CB2-954A-97D7-F18121C54E86}"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15</a:t>
            </a:fld>
            <a:endParaRPr lang="fr-FR" dirty="0"/>
          </a:p>
        </p:txBody>
      </p:sp>
    </p:spTree>
    <p:extLst>
      <p:ext uri="{BB962C8B-B14F-4D97-AF65-F5344CB8AC3E}">
        <p14:creationId xmlns:p14="http://schemas.microsoft.com/office/powerpoint/2010/main" val="2258597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Fuzzy positions</a:t>
            </a:r>
            <a:endParaRPr lang="fr-FR" dirty="0"/>
          </a:p>
        </p:txBody>
      </p:sp>
      <p:sp>
        <p:nvSpPr>
          <p:cNvPr id="3" name="Espace réservé du contenu 2"/>
          <p:cNvSpPr>
            <a:spLocks noGrp="1"/>
          </p:cNvSpPr>
          <p:nvPr>
            <p:ph idx="1"/>
          </p:nvPr>
        </p:nvSpPr>
        <p:spPr>
          <a:xfrm>
            <a:off x="279400" y="1236134"/>
            <a:ext cx="8735612" cy="4890030"/>
          </a:xfrm>
        </p:spPr>
        <p:txBody>
          <a:bodyPr/>
          <a:lstStyle/>
          <a:p>
            <a:pPr marL="0" lvl="1" indent="0">
              <a:buClr>
                <a:schemeClr val="accent6"/>
              </a:buClr>
              <a:buNone/>
            </a:pPr>
            <a:r>
              <a:rPr lang="en-US" sz="2000" dirty="0"/>
              <a:t>	</a:t>
            </a:r>
          </a:p>
          <a:p>
            <a:pPr marL="342900" lvl="1" indent="-342900">
              <a:buClr>
                <a:schemeClr val="accent6"/>
              </a:buClr>
              <a:buFont typeface="Lucida Grande"/>
              <a:buChar char="➔"/>
            </a:pPr>
            <a:r>
              <a:rPr lang="en-US" sz="2000" dirty="0" err="1"/>
              <a:t>ExactPosition</a:t>
            </a:r>
            <a:r>
              <a:rPr lang="en-US" sz="2000" dirty="0"/>
              <a:t>  </a:t>
            </a:r>
          </a:p>
          <a:p>
            <a:pPr lvl="1"/>
            <a:r>
              <a:rPr lang="en-US" sz="1600" dirty="0"/>
              <a:t>Represents a position which is specified as exact along the sequence. a number, and you can get the position by looking at the position attribute of the object.</a:t>
            </a:r>
          </a:p>
          <a:p>
            <a:pPr marL="457200" lvl="1" indent="0">
              <a:buNone/>
            </a:pPr>
            <a:endParaRPr lang="en-US" sz="1600" dirty="0"/>
          </a:p>
          <a:p>
            <a:r>
              <a:rPr lang="en-US" dirty="0" err="1"/>
              <a:t>BeforePosition</a:t>
            </a:r>
            <a:endParaRPr lang="en-US" sz="1600" dirty="0"/>
          </a:p>
          <a:p>
            <a:pPr lvl="1"/>
            <a:r>
              <a:rPr lang="en-US" sz="1600" dirty="0"/>
              <a:t>Represents a fuzzy position that occurs prior to some specified site. In </a:t>
            </a:r>
            <a:r>
              <a:rPr lang="en-US" sz="1600" dirty="0" err="1"/>
              <a:t>GenBank</a:t>
            </a:r>
            <a:r>
              <a:rPr lang="en-US" sz="1600" dirty="0"/>
              <a:t>/EMBL notation, this is represented as something like ‘&lt;13', signifying that the real position is located somewhere less than 13. To get the specified upper boundary, look at the position attribute of the object.</a:t>
            </a:r>
          </a:p>
          <a:p>
            <a:pPr lvl="1"/>
            <a:endParaRPr lang="en-US" sz="1600" dirty="0"/>
          </a:p>
          <a:p>
            <a:r>
              <a:rPr lang="en-US" dirty="0" err="1"/>
              <a:t>AfterPosition</a:t>
            </a:r>
            <a:endParaRPr lang="en-US" dirty="0"/>
          </a:p>
          <a:p>
            <a:pPr lvl="1"/>
            <a:r>
              <a:rPr lang="en-US" sz="1600" dirty="0"/>
              <a:t>Represents a position that occurs after some specified site. This is represented in </a:t>
            </a:r>
            <a:r>
              <a:rPr lang="en-US" sz="1600" dirty="0" err="1"/>
              <a:t>GenBank</a:t>
            </a:r>
            <a:r>
              <a:rPr lang="en-US" sz="1600" dirty="0"/>
              <a:t> as `&gt;13', and like </a:t>
            </a:r>
            <a:r>
              <a:rPr lang="en-US" sz="1600" dirty="0" err="1"/>
              <a:t>BeforePosition</a:t>
            </a:r>
            <a:r>
              <a:rPr lang="en-US" sz="1600" dirty="0"/>
              <a:t>, you get the boundary number by looking at the position attribute of the object.</a:t>
            </a:r>
          </a:p>
          <a:p>
            <a:pPr lvl="1"/>
            <a:endParaRPr lang="fr-FR" sz="1600" dirty="0"/>
          </a:p>
        </p:txBody>
      </p:sp>
      <p:sp>
        <p:nvSpPr>
          <p:cNvPr id="4" name="Espace réservé de la date 3"/>
          <p:cNvSpPr>
            <a:spLocks noGrp="1"/>
          </p:cNvSpPr>
          <p:nvPr>
            <p:ph type="dt" sz="half" idx="10"/>
          </p:nvPr>
        </p:nvSpPr>
        <p:spPr/>
        <p:txBody>
          <a:bodyPr/>
          <a:lstStyle/>
          <a:p>
            <a:fld id="{B0790C7E-10EB-2B46-A010-B0847CC08D7B}"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16</a:t>
            </a:fld>
            <a:endParaRPr lang="fr-FR" dirty="0"/>
          </a:p>
        </p:txBody>
      </p:sp>
    </p:spTree>
    <p:extLst>
      <p:ext uri="{BB962C8B-B14F-4D97-AF65-F5344CB8AC3E}">
        <p14:creationId xmlns:p14="http://schemas.microsoft.com/office/powerpoint/2010/main" val="1293114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Fuzzy positions (2)</a:t>
            </a:r>
            <a:endParaRPr lang="fr-FR" dirty="0"/>
          </a:p>
        </p:txBody>
      </p:sp>
      <p:sp>
        <p:nvSpPr>
          <p:cNvPr id="3" name="Espace réservé du contenu 2"/>
          <p:cNvSpPr>
            <a:spLocks noGrp="1"/>
          </p:cNvSpPr>
          <p:nvPr>
            <p:ph idx="1"/>
          </p:nvPr>
        </p:nvSpPr>
        <p:spPr/>
        <p:txBody>
          <a:bodyPr/>
          <a:lstStyle/>
          <a:p>
            <a:pPr marL="342900" lvl="1" indent="-342900">
              <a:buClr>
                <a:schemeClr val="accent6"/>
              </a:buClr>
              <a:buFont typeface="Lucida Grande"/>
              <a:buChar char="➔"/>
            </a:pPr>
            <a:r>
              <a:rPr lang="en-US" sz="2000" dirty="0" err="1"/>
              <a:t>WithinPosition</a:t>
            </a:r>
            <a:endParaRPr lang="en-US" sz="2000" dirty="0"/>
          </a:p>
          <a:p>
            <a:pPr lvl="1"/>
            <a:r>
              <a:rPr lang="en-US" sz="1600" dirty="0"/>
              <a:t>Models  a  position  which occurs  somewhere  between  two specified  nucleotides. In </a:t>
            </a:r>
            <a:r>
              <a:rPr lang="en-US" sz="1600" dirty="0" err="1"/>
              <a:t>GenBank</a:t>
            </a:r>
            <a:r>
              <a:rPr lang="en-US" sz="1600" dirty="0"/>
              <a:t>/EMBL  notation,  this  would  be represented as ‘(1.5)’, to represent that the position is somewhere within the range 1 to 5. To get the information in this class you have to look at two attributes.  The position attribute specifies the lower boundary of the range we are looking at, so in our example case this would be one.  The extension attribute specifies the range to the higher boundary, so in this case it would be 4.  So </a:t>
            </a:r>
            <a:r>
              <a:rPr lang="en-US" sz="1600" dirty="0" err="1"/>
              <a:t>object.position</a:t>
            </a:r>
            <a:r>
              <a:rPr lang="en-US" sz="1600" dirty="0"/>
              <a:t> is the lower boundary and </a:t>
            </a:r>
            <a:r>
              <a:rPr lang="en-US" sz="1600" dirty="0" err="1"/>
              <a:t>object.position</a:t>
            </a:r>
            <a:r>
              <a:rPr lang="en-US" sz="1600" dirty="0"/>
              <a:t> + </a:t>
            </a:r>
            <a:r>
              <a:rPr lang="en-US" sz="1600" dirty="0" err="1"/>
              <a:t>object.extension</a:t>
            </a:r>
            <a:r>
              <a:rPr lang="en-US" sz="1600" dirty="0"/>
              <a:t> is the upper boundary.</a:t>
            </a:r>
          </a:p>
          <a:p>
            <a:pPr marL="342900" lvl="1" indent="-342900">
              <a:buClr>
                <a:schemeClr val="accent6"/>
              </a:buClr>
              <a:buFont typeface="Lucida Grande"/>
              <a:buChar char="➔"/>
            </a:pPr>
            <a:r>
              <a:rPr lang="en-US" sz="2000" dirty="0" err="1"/>
              <a:t>OneOfPosition</a:t>
            </a:r>
            <a:endParaRPr lang="en-US" sz="2000" dirty="0"/>
          </a:p>
          <a:p>
            <a:pPr lvl="1"/>
            <a:r>
              <a:rPr lang="en-US" sz="1600" dirty="0"/>
              <a:t>Occasionally used for </a:t>
            </a:r>
            <a:r>
              <a:rPr lang="en-US" sz="1600" dirty="0" err="1"/>
              <a:t>GenBank</a:t>
            </a:r>
            <a:r>
              <a:rPr lang="en-US" sz="1600" dirty="0"/>
              <a:t>/EMBL locations, this class deals with a position where several possible values exist, for instance you could use this if the start codon was unclear and there where two candidates for the start of the gene.  Alternatively, that might be handled explicitly as two related gene features.</a:t>
            </a:r>
          </a:p>
          <a:p>
            <a:r>
              <a:rPr lang="en-US" dirty="0" err="1"/>
              <a:t>UnknownPosition</a:t>
            </a:r>
            <a:r>
              <a:rPr lang="en-US" sz="1200" dirty="0"/>
              <a:t> </a:t>
            </a:r>
          </a:p>
          <a:p>
            <a:pPr lvl="1"/>
            <a:r>
              <a:rPr lang="en-US" sz="1600" dirty="0"/>
              <a:t>This  class  deals  with  a  position  of  unknown  location.   This  is  not  used  in  Gen- Bank/EMBL, but corresponds to the ‘?’  feature coordinate used in </a:t>
            </a:r>
            <a:r>
              <a:rPr lang="en-US" sz="1600" dirty="0" err="1"/>
              <a:t>UniProt</a:t>
            </a:r>
            <a:r>
              <a:rPr lang="en-US" sz="1600" dirty="0"/>
              <a:t>.</a:t>
            </a:r>
          </a:p>
          <a:p>
            <a:endParaRPr lang="fr-FR" dirty="0"/>
          </a:p>
        </p:txBody>
      </p:sp>
      <p:sp>
        <p:nvSpPr>
          <p:cNvPr id="4" name="Espace réservé de la date 3"/>
          <p:cNvSpPr>
            <a:spLocks noGrp="1"/>
          </p:cNvSpPr>
          <p:nvPr>
            <p:ph type="dt" sz="half" idx="10"/>
          </p:nvPr>
        </p:nvSpPr>
        <p:spPr/>
        <p:txBody>
          <a:bodyPr/>
          <a:lstStyle/>
          <a:p>
            <a:fld id="{884A3A46-43BE-7E4D-933B-8C7543A764DE}"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17</a:t>
            </a:fld>
            <a:endParaRPr lang="fr-FR" dirty="0"/>
          </a:p>
        </p:txBody>
      </p:sp>
    </p:spTree>
    <p:extLst>
      <p:ext uri="{BB962C8B-B14F-4D97-AF65-F5344CB8AC3E}">
        <p14:creationId xmlns:p14="http://schemas.microsoft.com/office/powerpoint/2010/main" val="799993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Fuzzy</a:t>
            </a:r>
            <a:r>
              <a:rPr lang="fr-FR" dirty="0"/>
              <a:t> positions (3) </a:t>
            </a:r>
          </a:p>
        </p:txBody>
      </p:sp>
      <p:sp>
        <p:nvSpPr>
          <p:cNvPr id="3" name="Espace réservé du contenu 2"/>
          <p:cNvSpPr>
            <a:spLocks noGrp="1"/>
          </p:cNvSpPr>
          <p:nvPr>
            <p:ph idx="1"/>
          </p:nvPr>
        </p:nvSpPr>
        <p:spPr>
          <a:xfrm>
            <a:off x="279400" y="1236134"/>
            <a:ext cx="8644466" cy="351497"/>
          </a:xfrm>
        </p:spPr>
        <p:txBody>
          <a:bodyPr/>
          <a:lstStyle/>
          <a:p>
            <a:r>
              <a:rPr lang="en-US" dirty="0"/>
              <a:t>Here's an example where we create a location with fuzzy end points:</a:t>
            </a:r>
            <a:endParaRPr lang="fr-FR" dirty="0"/>
          </a:p>
        </p:txBody>
      </p:sp>
      <p:sp>
        <p:nvSpPr>
          <p:cNvPr id="4" name="Espace réservé de la date 3"/>
          <p:cNvSpPr>
            <a:spLocks noGrp="1"/>
          </p:cNvSpPr>
          <p:nvPr>
            <p:ph type="dt" sz="half" idx="10"/>
          </p:nvPr>
        </p:nvSpPr>
        <p:spPr/>
        <p:txBody>
          <a:bodyPr/>
          <a:lstStyle/>
          <a:p>
            <a:fld id="{C26D7555-3760-DE40-AAB3-C0358C041062}"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18</a:t>
            </a:fld>
            <a:endParaRPr lang="fr-FR" dirty="0"/>
          </a:p>
        </p:txBody>
      </p:sp>
      <p:sp>
        <p:nvSpPr>
          <p:cNvPr id="7" name="ZoneTexte 6"/>
          <p:cNvSpPr txBox="1"/>
          <p:nvPr/>
        </p:nvSpPr>
        <p:spPr>
          <a:xfrm>
            <a:off x="279400" y="1723719"/>
            <a:ext cx="8644466" cy="120032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latin typeface="Arial"/>
                <a:cs typeface="Arial"/>
              </a:rPr>
              <a:t>&gt;&gt;&gt; from Bio import </a:t>
            </a:r>
            <a:r>
              <a:rPr lang="en-US" sz="1200" dirty="0" err="1">
                <a:latin typeface="Arial"/>
                <a:cs typeface="Arial"/>
              </a:rPr>
              <a:t>SeqFeature</a:t>
            </a:r>
            <a:endParaRPr lang="en-US" sz="1200" dirty="0">
              <a:latin typeface="Arial"/>
              <a:cs typeface="Arial"/>
            </a:endParaRPr>
          </a:p>
          <a:p>
            <a:r>
              <a:rPr lang="en-US" sz="1200" dirty="0">
                <a:latin typeface="Arial"/>
                <a:cs typeface="Arial"/>
              </a:rPr>
              <a:t>&gt;&gt;&gt; </a:t>
            </a:r>
            <a:r>
              <a:rPr lang="en-US" sz="1200" dirty="0" err="1">
                <a:latin typeface="Arial"/>
                <a:cs typeface="Arial"/>
              </a:rPr>
              <a:t>start_pos</a:t>
            </a:r>
            <a:r>
              <a:rPr lang="en-US" sz="1200" dirty="0">
                <a:latin typeface="Arial"/>
                <a:cs typeface="Arial"/>
              </a:rPr>
              <a:t> = </a:t>
            </a:r>
            <a:r>
              <a:rPr lang="en-US" sz="1200" dirty="0" err="1">
                <a:latin typeface="Arial"/>
                <a:cs typeface="Arial"/>
              </a:rPr>
              <a:t>SeqFeature.AfterPosition</a:t>
            </a:r>
            <a:r>
              <a:rPr lang="en-US" sz="1200" dirty="0">
                <a:latin typeface="Arial"/>
                <a:cs typeface="Arial"/>
              </a:rPr>
              <a:t>(5)</a:t>
            </a:r>
          </a:p>
          <a:p>
            <a:r>
              <a:rPr lang="en-US" sz="1200" dirty="0">
                <a:latin typeface="Arial"/>
                <a:cs typeface="Arial"/>
              </a:rPr>
              <a:t>&gt;&gt;&gt; </a:t>
            </a:r>
            <a:r>
              <a:rPr lang="en-US" sz="1200" dirty="0" err="1">
                <a:latin typeface="Arial"/>
                <a:cs typeface="Arial"/>
              </a:rPr>
              <a:t>end_pos</a:t>
            </a:r>
            <a:r>
              <a:rPr lang="en-US" sz="1200" dirty="0">
                <a:latin typeface="Arial"/>
                <a:cs typeface="Arial"/>
              </a:rPr>
              <a:t> = </a:t>
            </a:r>
            <a:r>
              <a:rPr lang="en-US" sz="1200" dirty="0" err="1">
                <a:latin typeface="Arial"/>
                <a:cs typeface="Arial"/>
              </a:rPr>
              <a:t>SeqFeature.BetweenPosition</a:t>
            </a:r>
            <a:r>
              <a:rPr lang="en-US" sz="1200" dirty="0">
                <a:latin typeface="Arial"/>
                <a:cs typeface="Arial"/>
              </a:rPr>
              <a:t>(9, left=8, right=9)</a:t>
            </a:r>
          </a:p>
          <a:p>
            <a:r>
              <a:rPr lang="en-US" sz="1200" dirty="0">
                <a:latin typeface="Arial"/>
                <a:cs typeface="Arial"/>
              </a:rPr>
              <a:t>&gt;&gt;&gt; </a:t>
            </a:r>
            <a:r>
              <a:rPr lang="en-US" sz="1200" dirty="0" err="1">
                <a:latin typeface="Arial"/>
                <a:cs typeface="Arial"/>
              </a:rPr>
              <a:t>my_location</a:t>
            </a:r>
            <a:r>
              <a:rPr lang="en-US" sz="1200" dirty="0">
                <a:latin typeface="Arial"/>
                <a:cs typeface="Arial"/>
              </a:rPr>
              <a:t> = </a:t>
            </a:r>
            <a:r>
              <a:rPr lang="en-US" sz="1200" dirty="0" err="1">
                <a:latin typeface="Arial"/>
                <a:cs typeface="Arial"/>
              </a:rPr>
              <a:t>SeqFeature.FeatureLocation</a:t>
            </a:r>
            <a:r>
              <a:rPr lang="en-US" sz="1200" dirty="0">
                <a:latin typeface="Arial"/>
                <a:cs typeface="Arial"/>
              </a:rPr>
              <a:t>(</a:t>
            </a:r>
            <a:r>
              <a:rPr lang="en-US" sz="1200" dirty="0" err="1">
                <a:latin typeface="Arial"/>
                <a:cs typeface="Arial"/>
              </a:rPr>
              <a:t>start_pos</a:t>
            </a:r>
            <a:r>
              <a:rPr lang="en-US" sz="1200" dirty="0">
                <a:latin typeface="Arial"/>
                <a:cs typeface="Arial"/>
              </a:rPr>
              <a:t>, </a:t>
            </a:r>
            <a:r>
              <a:rPr lang="en-US" sz="1200" dirty="0" err="1">
                <a:latin typeface="Arial"/>
                <a:cs typeface="Arial"/>
              </a:rPr>
              <a:t>end_pos</a:t>
            </a:r>
            <a:r>
              <a:rPr lang="en-US" sz="1200" dirty="0">
                <a:latin typeface="Arial"/>
                <a:cs typeface="Arial"/>
              </a:rPr>
              <a:t>)</a:t>
            </a:r>
          </a:p>
          <a:p>
            <a:r>
              <a:rPr lang="mr-IN" sz="1200" dirty="0">
                <a:latin typeface="Arial"/>
                <a:cs typeface="Arial"/>
              </a:rPr>
              <a:t>&gt;&gt;&gt; print(my_location)</a:t>
            </a:r>
          </a:p>
          <a:p>
            <a:r>
              <a:rPr lang="mr-IN" sz="1200" dirty="0">
                <a:solidFill>
                  <a:srgbClr val="FF0000"/>
                </a:solidFill>
                <a:latin typeface="Arial"/>
                <a:cs typeface="Arial"/>
              </a:rPr>
              <a:t>[&gt;5:(8^9)]</a:t>
            </a:r>
          </a:p>
        </p:txBody>
      </p:sp>
      <p:sp>
        <p:nvSpPr>
          <p:cNvPr id="8" name="Espace réservé du contenu 2"/>
          <p:cNvSpPr txBox="1">
            <a:spLocks/>
          </p:cNvSpPr>
          <p:nvPr/>
        </p:nvSpPr>
        <p:spPr>
          <a:xfrm>
            <a:off x="279400" y="3081756"/>
            <a:ext cx="8644466" cy="1953304"/>
          </a:xfrm>
          <a:prstGeom prst="rect">
            <a:avLst/>
          </a:prstGeom>
          <a:solidFill>
            <a:schemeClr val="accent5"/>
          </a:solidFill>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Note that the details of some of the fuzzy-locations changed in </a:t>
            </a:r>
            <a:r>
              <a:rPr lang="en-US" dirty="0" err="1"/>
              <a:t>Biopython</a:t>
            </a:r>
            <a:r>
              <a:rPr lang="en-US" dirty="0"/>
              <a:t> 1.59, in particular for </a:t>
            </a:r>
            <a:r>
              <a:rPr lang="en-US" dirty="0" err="1"/>
              <a:t>BetweenPosition</a:t>
            </a:r>
            <a:r>
              <a:rPr lang="en-US" dirty="0"/>
              <a:t> and </a:t>
            </a:r>
            <a:r>
              <a:rPr lang="en-US" dirty="0" err="1"/>
              <a:t>WithinPosition</a:t>
            </a:r>
            <a:r>
              <a:rPr lang="en-US" dirty="0"/>
              <a:t> you must now make it explicit which integer position should be used for slicing etc. </a:t>
            </a:r>
          </a:p>
          <a:p>
            <a:r>
              <a:rPr lang="en-US" dirty="0"/>
              <a:t>For a start position this is generally the lower (left) value, while for an end position this would generally be the higher (right) value</a:t>
            </a:r>
          </a:p>
        </p:txBody>
      </p:sp>
      <p:sp>
        <p:nvSpPr>
          <p:cNvPr id="9" name="ZoneTexte 8"/>
          <p:cNvSpPr txBox="1"/>
          <p:nvPr/>
        </p:nvSpPr>
        <p:spPr>
          <a:xfrm>
            <a:off x="279400" y="5187464"/>
            <a:ext cx="8644466" cy="156966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my_location.start</a:t>
            </a:r>
            <a:endParaRPr lang="en-US" sz="1200" dirty="0"/>
          </a:p>
          <a:p>
            <a:r>
              <a:rPr lang="en-US" sz="1200" dirty="0" err="1">
                <a:solidFill>
                  <a:srgbClr val="FF0000"/>
                </a:solidFill>
              </a:rPr>
              <a:t>AfterPosition</a:t>
            </a:r>
            <a:r>
              <a:rPr lang="en-US" sz="1200" dirty="0">
                <a:solidFill>
                  <a:srgbClr val="FF0000"/>
                </a:solidFill>
              </a:rPr>
              <a:t>(5)</a:t>
            </a:r>
          </a:p>
          <a:p>
            <a:r>
              <a:rPr lang="en-US" sz="1200" dirty="0"/>
              <a:t>&gt;&gt;&gt; print(</a:t>
            </a:r>
            <a:r>
              <a:rPr lang="en-US" sz="1200" dirty="0" err="1"/>
              <a:t>my_location.start</a:t>
            </a:r>
            <a:r>
              <a:rPr lang="en-US" sz="1200" dirty="0"/>
              <a:t>)</a:t>
            </a:r>
          </a:p>
          <a:p>
            <a:r>
              <a:rPr lang="en-US" sz="1200" dirty="0">
                <a:solidFill>
                  <a:srgbClr val="FF0000"/>
                </a:solidFill>
              </a:rPr>
              <a:t>&gt;5</a:t>
            </a:r>
          </a:p>
          <a:p>
            <a:r>
              <a:rPr lang="en-US" sz="1200" dirty="0"/>
              <a:t>&gt;&gt;&gt; </a:t>
            </a:r>
            <a:r>
              <a:rPr lang="en-US" sz="1200" dirty="0" err="1"/>
              <a:t>my_location.end</a:t>
            </a:r>
            <a:endParaRPr lang="en-US" sz="1200" dirty="0"/>
          </a:p>
          <a:p>
            <a:r>
              <a:rPr lang="en-US" sz="1200" dirty="0" err="1">
                <a:solidFill>
                  <a:srgbClr val="FF0000"/>
                </a:solidFill>
              </a:rPr>
              <a:t>BetweenPosition</a:t>
            </a:r>
            <a:r>
              <a:rPr lang="en-US" sz="1200" dirty="0">
                <a:solidFill>
                  <a:srgbClr val="FF0000"/>
                </a:solidFill>
              </a:rPr>
              <a:t>(9, left=8, right=9)</a:t>
            </a:r>
          </a:p>
          <a:p>
            <a:r>
              <a:rPr lang="en-US" sz="1200" dirty="0"/>
              <a:t>&gt;&gt;&gt; print(</a:t>
            </a:r>
            <a:r>
              <a:rPr lang="en-US" sz="1200" dirty="0" err="1"/>
              <a:t>my_location.end</a:t>
            </a:r>
            <a:r>
              <a:rPr lang="en-US" sz="1200" dirty="0"/>
              <a:t>)</a:t>
            </a:r>
          </a:p>
          <a:p>
            <a:r>
              <a:rPr lang="en-US" sz="1200" dirty="0">
                <a:solidFill>
                  <a:srgbClr val="FF0000"/>
                </a:solidFill>
              </a:rPr>
              <a:t>(8^9)</a:t>
            </a:r>
          </a:p>
        </p:txBody>
      </p:sp>
    </p:spTree>
    <p:extLst>
      <p:ext uri="{BB962C8B-B14F-4D97-AF65-F5344CB8AC3E}">
        <p14:creationId xmlns:p14="http://schemas.microsoft.com/office/powerpoint/2010/main" val="2845367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Fuzzy</a:t>
            </a:r>
            <a:r>
              <a:rPr lang="fr-FR" dirty="0"/>
              <a:t> positions (4)</a:t>
            </a:r>
          </a:p>
        </p:txBody>
      </p:sp>
      <p:sp>
        <p:nvSpPr>
          <p:cNvPr id="3" name="Espace réservé du contenu 2"/>
          <p:cNvSpPr>
            <a:spLocks noGrp="1"/>
          </p:cNvSpPr>
          <p:nvPr>
            <p:ph idx="1"/>
          </p:nvPr>
        </p:nvSpPr>
        <p:spPr>
          <a:xfrm>
            <a:off x="279400" y="941294"/>
            <a:ext cx="8644466" cy="873148"/>
          </a:xfrm>
        </p:spPr>
        <p:txBody>
          <a:bodyPr/>
          <a:lstStyle/>
          <a:p>
            <a:r>
              <a:rPr lang="en-US" dirty="0"/>
              <a:t>If you don't want to deal with fuzzy positions and just want numbers, they are actually subclasses of integers so should work like integers:</a:t>
            </a:r>
          </a:p>
          <a:p>
            <a:endParaRPr lang="fr-FR" dirty="0"/>
          </a:p>
        </p:txBody>
      </p:sp>
      <p:sp>
        <p:nvSpPr>
          <p:cNvPr id="4" name="Espace réservé de la date 3"/>
          <p:cNvSpPr>
            <a:spLocks noGrp="1"/>
          </p:cNvSpPr>
          <p:nvPr>
            <p:ph type="dt" sz="half" idx="10"/>
          </p:nvPr>
        </p:nvSpPr>
        <p:spPr/>
        <p:txBody>
          <a:bodyPr/>
          <a:lstStyle/>
          <a:p>
            <a:fld id="{05A13A17-8CE1-3D4B-B557-8F5985A3908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19</a:t>
            </a:fld>
            <a:endParaRPr lang="fr-FR" dirty="0"/>
          </a:p>
        </p:txBody>
      </p:sp>
      <p:sp>
        <p:nvSpPr>
          <p:cNvPr id="7" name="ZoneTexte 6"/>
          <p:cNvSpPr txBox="1"/>
          <p:nvPr/>
        </p:nvSpPr>
        <p:spPr>
          <a:xfrm>
            <a:off x="279400" y="1790899"/>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int(my_location.start)</a:t>
            </a:r>
          </a:p>
          <a:p>
            <a:r>
              <a:rPr lang="mr-IN" sz="1200" dirty="0">
                <a:solidFill>
                  <a:srgbClr val="FF0000"/>
                </a:solidFill>
                <a:latin typeface="Arial"/>
                <a:cs typeface="Arial"/>
              </a:rPr>
              <a:t>5</a:t>
            </a:r>
          </a:p>
          <a:p>
            <a:r>
              <a:rPr lang="mr-IN" sz="1200" dirty="0">
                <a:latin typeface="Arial"/>
                <a:cs typeface="Arial"/>
              </a:rPr>
              <a:t>&gt;&gt;&gt; int(my_location.end)</a:t>
            </a:r>
          </a:p>
          <a:p>
            <a:r>
              <a:rPr lang="mr-IN" sz="1200" dirty="0">
                <a:solidFill>
                  <a:srgbClr val="FF0000"/>
                </a:solidFill>
                <a:latin typeface="Arial"/>
                <a:cs typeface="Arial"/>
              </a:rPr>
              <a:t>9</a:t>
            </a:r>
          </a:p>
        </p:txBody>
      </p:sp>
      <p:sp>
        <p:nvSpPr>
          <p:cNvPr id="8" name="ZoneTexte 7"/>
          <p:cNvSpPr txBox="1"/>
          <p:nvPr/>
        </p:nvSpPr>
        <p:spPr>
          <a:xfrm>
            <a:off x="279400" y="4560722"/>
            <a:ext cx="8644466" cy="175432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exact_location</a:t>
            </a:r>
            <a:r>
              <a:rPr lang="en-US" sz="1200" dirty="0"/>
              <a:t> = </a:t>
            </a:r>
            <a:r>
              <a:rPr lang="en-US" sz="1200" dirty="0" err="1"/>
              <a:t>SeqFeature.FeatureLocation</a:t>
            </a:r>
            <a:r>
              <a:rPr lang="en-US" sz="1200" dirty="0"/>
              <a:t>(5, 9)</a:t>
            </a:r>
          </a:p>
          <a:p>
            <a:r>
              <a:rPr lang="en-US" sz="1200" dirty="0"/>
              <a:t>&gt;&gt;&gt; print(</a:t>
            </a:r>
            <a:r>
              <a:rPr lang="en-US" sz="1200" dirty="0" err="1"/>
              <a:t>exact_location</a:t>
            </a:r>
            <a:r>
              <a:rPr lang="en-US" sz="1200" dirty="0"/>
              <a:t>)</a:t>
            </a:r>
          </a:p>
          <a:p>
            <a:r>
              <a:rPr lang="en-US" sz="1200" dirty="0">
                <a:solidFill>
                  <a:srgbClr val="FF0000"/>
                </a:solidFill>
              </a:rPr>
              <a:t>[5:9]</a:t>
            </a:r>
          </a:p>
          <a:p>
            <a:r>
              <a:rPr lang="en-US" sz="1200" dirty="0"/>
              <a:t>&gt;&gt;&gt; </a:t>
            </a:r>
            <a:r>
              <a:rPr lang="en-US" sz="1200" dirty="0" err="1"/>
              <a:t>exact_location.start</a:t>
            </a:r>
            <a:endParaRPr lang="en-US" sz="1200" dirty="0"/>
          </a:p>
          <a:p>
            <a:r>
              <a:rPr lang="en-US" sz="1200" dirty="0" err="1">
                <a:solidFill>
                  <a:srgbClr val="FF0000"/>
                </a:solidFill>
              </a:rPr>
              <a:t>ExactPosition</a:t>
            </a:r>
            <a:r>
              <a:rPr lang="en-US" sz="1200" dirty="0">
                <a:solidFill>
                  <a:srgbClr val="FF0000"/>
                </a:solidFill>
              </a:rPr>
              <a:t>(5)</a:t>
            </a:r>
          </a:p>
          <a:p>
            <a:r>
              <a:rPr lang="en-US" sz="1200" dirty="0"/>
              <a:t>&gt;&gt;&gt; </a:t>
            </a:r>
            <a:r>
              <a:rPr lang="en-US" sz="1200" dirty="0" err="1"/>
              <a:t>int</a:t>
            </a:r>
            <a:r>
              <a:rPr lang="en-US" sz="1200" dirty="0"/>
              <a:t>(</a:t>
            </a:r>
            <a:r>
              <a:rPr lang="en-US" sz="1200" dirty="0" err="1"/>
              <a:t>exact_location.start</a:t>
            </a:r>
            <a:r>
              <a:rPr lang="en-US" sz="1200" dirty="0"/>
              <a:t>)</a:t>
            </a:r>
          </a:p>
          <a:p>
            <a:r>
              <a:rPr lang="en-US" sz="1200" dirty="0">
                <a:solidFill>
                  <a:srgbClr val="FF0000"/>
                </a:solidFill>
              </a:rPr>
              <a:t>5</a:t>
            </a:r>
          </a:p>
          <a:p>
            <a:r>
              <a:rPr lang="en-US" sz="1200" dirty="0"/>
              <a:t>&gt;&gt;&gt; </a:t>
            </a:r>
            <a:r>
              <a:rPr lang="en-US" sz="1200" dirty="0" err="1"/>
              <a:t>exact_location.nofuzzy_start</a:t>
            </a:r>
            <a:endParaRPr lang="en-US" sz="1200" dirty="0"/>
          </a:p>
          <a:p>
            <a:r>
              <a:rPr lang="en-US" sz="1200" dirty="0">
                <a:solidFill>
                  <a:srgbClr val="FF0000"/>
                </a:solidFill>
              </a:rPr>
              <a:t>5</a:t>
            </a:r>
          </a:p>
        </p:txBody>
      </p:sp>
      <p:sp>
        <p:nvSpPr>
          <p:cNvPr id="9" name="Espace réservé du contenu 2"/>
          <p:cNvSpPr txBox="1">
            <a:spLocks/>
          </p:cNvSpPr>
          <p:nvPr/>
        </p:nvSpPr>
        <p:spPr>
          <a:xfrm>
            <a:off x="279400" y="2621895"/>
            <a:ext cx="8644466" cy="984295"/>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For compatibility with older versions of </a:t>
            </a:r>
            <a:r>
              <a:rPr lang="en-US" dirty="0" err="1"/>
              <a:t>Biopython</a:t>
            </a:r>
            <a:r>
              <a:rPr lang="en-US" dirty="0"/>
              <a:t> you can ask for the </a:t>
            </a:r>
            <a:r>
              <a:rPr lang="en-US" dirty="0" err="1"/>
              <a:t>nofuzzy_start</a:t>
            </a:r>
            <a:r>
              <a:rPr lang="en-US" dirty="0"/>
              <a:t> and </a:t>
            </a:r>
            <a:r>
              <a:rPr lang="en-US" dirty="0" err="1"/>
              <a:t>nofuzzy_end</a:t>
            </a:r>
            <a:r>
              <a:rPr lang="en-US" dirty="0"/>
              <a:t> attributes of the location which are plain integers:</a:t>
            </a:r>
          </a:p>
          <a:p>
            <a:endParaRPr lang="fr-FR" dirty="0"/>
          </a:p>
        </p:txBody>
      </p:sp>
      <p:sp>
        <p:nvSpPr>
          <p:cNvPr id="11" name="ZoneTexte 10"/>
          <p:cNvSpPr txBox="1"/>
          <p:nvPr/>
        </p:nvSpPr>
        <p:spPr>
          <a:xfrm>
            <a:off x="279400" y="3606190"/>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my_location.nofuzzy_start</a:t>
            </a:r>
            <a:endParaRPr lang="en-US" sz="1200" dirty="0"/>
          </a:p>
          <a:p>
            <a:r>
              <a:rPr lang="en-US" sz="1200" dirty="0">
                <a:solidFill>
                  <a:srgbClr val="FF0000"/>
                </a:solidFill>
              </a:rPr>
              <a:t>5</a:t>
            </a:r>
          </a:p>
          <a:p>
            <a:r>
              <a:rPr lang="en-US" sz="1200" dirty="0"/>
              <a:t>&gt;&gt;&gt; </a:t>
            </a:r>
            <a:r>
              <a:rPr lang="en-US" sz="1200" dirty="0" err="1"/>
              <a:t>my_location.nofuzzy_end</a:t>
            </a:r>
            <a:endParaRPr lang="en-US" sz="1200" dirty="0"/>
          </a:p>
          <a:p>
            <a:r>
              <a:rPr lang="en-US" sz="1200" dirty="0">
                <a:solidFill>
                  <a:srgbClr val="FF0000"/>
                </a:solidFill>
              </a:rPr>
              <a:t>9</a:t>
            </a:r>
          </a:p>
        </p:txBody>
      </p:sp>
    </p:spTree>
    <p:extLst>
      <p:ext uri="{BB962C8B-B14F-4D97-AF65-F5344CB8AC3E}">
        <p14:creationId xmlns:p14="http://schemas.microsoft.com/office/powerpoint/2010/main" val="2672692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4"/>
          <p:cNvSpPr>
            <a:spLocks noGrp="1"/>
          </p:cNvSpPr>
          <p:nvPr>
            <p:ph type="subTitle" idx="1"/>
          </p:nvPr>
        </p:nvSpPr>
        <p:spPr>
          <a:xfrm>
            <a:off x="1784960" y="2929600"/>
            <a:ext cx="6266183" cy="1016798"/>
          </a:xfrm>
        </p:spPr>
        <p:txBody>
          <a:bodyPr/>
          <a:lstStyle/>
          <a:p>
            <a:pPr algn="ctr"/>
            <a:r>
              <a:rPr lang="fr-FR" dirty="0" err="1"/>
              <a:t>Biopython</a:t>
            </a:r>
            <a:endParaRPr lang="fr-FR" dirty="0"/>
          </a:p>
        </p:txBody>
      </p:sp>
      <p:sp>
        <p:nvSpPr>
          <p:cNvPr id="4" name="Titre 3"/>
          <p:cNvSpPr>
            <a:spLocks noGrp="1"/>
          </p:cNvSpPr>
          <p:nvPr>
            <p:ph type="title"/>
          </p:nvPr>
        </p:nvSpPr>
        <p:spPr>
          <a:xfrm>
            <a:off x="203199" y="262056"/>
            <a:ext cx="7847944" cy="2066512"/>
          </a:xfrm>
        </p:spPr>
        <p:txBody>
          <a:bodyPr>
            <a:normAutofit fontScale="90000"/>
          </a:bodyPr>
          <a:lstStyle/>
          <a:p>
            <a:br>
              <a:rPr lang="fr-FR" dirty="0"/>
            </a:br>
            <a:br>
              <a:rPr lang="fr-FR" dirty="0"/>
            </a:br>
            <a:r>
              <a:rPr lang="fr-FR" dirty="0">
                <a:solidFill>
                  <a:schemeClr val="tx1"/>
                </a:solidFill>
              </a:rPr>
              <a:t>Formation CNRS</a:t>
            </a:r>
            <a:br>
              <a:rPr lang="fr-FR"/>
            </a:br>
            <a:r>
              <a:rPr lang="fr-FR"/>
              <a:t>8 Novembre 2018</a:t>
            </a:r>
            <a:br>
              <a:rPr lang="fr-FR" dirty="0"/>
            </a:br>
            <a:r>
              <a:rPr lang="en-US" b="1" dirty="0">
                <a:solidFill>
                  <a:schemeClr val="tx1"/>
                </a:solidFill>
              </a:rPr>
              <a:t>Python pour la </a:t>
            </a:r>
            <a:r>
              <a:rPr lang="en-US" b="1" dirty="0" err="1">
                <a:solidFill>
                  <a:schemeClr val="tx1"/>
                </a:solidFill>
              </a:rPr>
              <a:t>biologie</a:t>
            </a:r>
            <a:br>
              <a:rPr lang="en-US" b="1" dirty="0"/>
            </a:br>
            <a:br>
              <a:rPr lang="fr-FR" dirty="0"/>
            </a:br>
            <a:endParaRPr lang="fr-FR" dirty="0"/>
          </a:p>
        </p:txBody>
      </p:sp>
      <p:pic>
        <p:nvPicPr>
          <p:cNvPr id="2" name="Image 1" descr="bioinformatiqu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73335"/>
            <a:ext cx="3311174" cy="1646520"/>
          </a:xfrm>
          <a:prstGeom prst="rect">
            <a:avLst/>
          </a:prstGeom>
        </p:spPr>
      </p:pic>
    </p:spTree>
    <p:extLst>
      <p:ext uri="{BB962C8B-B14F-4D97-AF65-F5344CB8AC3E}">
        <p14:creationId xmlns:p14="http://schemas.microsoft.com/office/powerpoint/2010/main" val="188546964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Keyword « in »</a:t>
            </a:r>
          </a:p>
        </p:txBody>
      </p:sp>
      <p:sp>
        <p:nvSpPr>
          <p:cNvPr id="3" name="Espace réservé du contenu 2"/>
          <p:cNvSpPr>
            <a:spLocks noGrp="1"/>
          </p:cNvSpPr>
          <p:nvPr>
            <p:ph idx="1"/>
          </p:nvPr>
        </p:nvSpPr>
        <p:spPr>
          <a:xfrm>
            <a:off x="279400" y="1236134"/>
            <a:ext cx="8644466" cy="850467"/>
          </a:xfrm>
        </p:spPr>
        <p:txBody>
          <a:bodyPr/>
          <a:lstStyle/>
          <a:p>
            <a:r>
              <a:rPr lang="en-US" dirty="0"/>
              <a:t>See if the base/residue for a parent coordinate is within the feature/location or not ?</a:t>
            </a:r>
          </a:p>
          <a:p>
            <a:endParaRPr lang="fr-FR" dirty="0"/>
          </a:p>
        </p:txBody>
      </p:sp>
      <p:sp>
        <p:nvSpPr>
          <p:cNvPr id="4" name="Espace réservé de la date 3"/>
          <p:cNvSpPr>
            <a:spLocks noGrp="1"/>
          </p:cNvSpPr>
          <p:nvPr>
            <p:ph type="dt" sz="half" idx="10"/>
          </p:nvPr>
        </p:nvSpPr>
        <p:spPr/>
        <p:txBody>
          <a:bodyPr/>
          <a:lstStyle/>
          <a:p>
            <a:fld id="{87E62055-646B-0044-B110-588938BE124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20</a:t>
            </a:fld>
            <a:endParaRPr lang="fr-FR" dirty="0"/>
          </a:p>
        </p:txBody>
      </p:sp>
      <p:sp>
        <p:nvSpPr>
          <p:cNvPr id="7" name="ZoneTexte 6"/>
          <p:cNvSpPr txBox="1"/>
          <p:nvPr/>
        </p:nvSpPr>
        <p:spPr>
          <a:xfrm>
            <a:off x="279400" y="2222678"/>
            <a:ext cx="8644466" cy="1938992"/>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from Bio import SeqIO</a:t>
            </a:r>
          </a:p>
          <a:p>
            <a:r>
              <a:rPr lang="mr-IN" sz="1200" dirty="0">
                <a:latin typeface="Arial"/>
                <a:cs typeface="Arial"/>
              </a:rPr>
              <a:t>&gt;&gt;&gt; my_snp = 4350</a:t>
            </a:r>
          </a:p>
          <a:p>
            <a:r>
              <a:rPr lang="mr-IN" sz="1200" dirty="0">
                <a:latin typeface="Arial"/>
                <a:cs typeface="Arial"/>
              </a:rPr>
              <a:t>&gt;&gt;&gt; record = SeqIO.read("NC_005816.gb", "genbank")</a:t>
            </a:r>
            <a:endParaRPr lang="fr-FR" sz="1200" dirty="0">
              <a:latin typeface="Arial"/>
              <a:cs typeface="Arial"/>
            </a:endParaRPr>
          </a:p>
          <a:p>
            <a:r>
              <a:rPr lang="en-US" sz="1200" dirty="0">
                <a:latin typeface="Arial"/>
                <a:cs typeface="Arial"/>
              </a:rPr>
              <a:t>&gt;&gt;&gt; for feature in </a:t>
            </a:r>
            <a:r>
              <a:rPr lang="en-US" sz="1200" dirty="0" err="1">
                <a:latin typeface="Arial"/>
                <a:cs typeface="Arial"/>
              </a:rPr>
              <a:t>record.features</a:t>
            </a:r>
            <a:r>
              <a:rPr lang="en-US" sz="1200" dirty="0">
                <a:latin typeface="Arial"/>
                <a:cs typeface="Arial"/>
              </a:rPr>
              <a:t>:</a:t>
            </a:r>
          </a:p>
          <a:p>
            <a:r>
              <a:rPr lang="en-US" sz="1200" dirty="0">
                <a:latin typeface="Arial"/>
                <a:cs typeface="Arial"/>
              </a:rPr>
              <a:t>... if </a:t>
            </a:r>
            <a:r>
              <a:rPr lang="en-US" sz="1200" dirty="0" err="1">
                <a:latin typeface="Arial"/>
                <a:cs typeface="Arial"/>
              </a:rPr>
              <a:t>my_snp</a:t>
            </a:r>
            <a:r>
              <a:rPr lang="en-US" sz="1200" dirty="0">
                <a:latin typeface="Arial"/>
                <a:cs typeface="Arial"/>
              </a:rPr>
              <a:t> in feature:</a:t>
            </a:r>
          </a:p>
          <a:p>
            <a:r>
              <a:rPr lang="en-US" sz="1200" dirty="0">
                <a:latin typeface="Arial"/>
                <a:cs typeface="Arial"/>
              </a:rPr>
              <a:t>... print("%s %s" % (</a:t>
            </a:r>
            <a:r>
              <a:rPr lang="en-US" sz="1200" dirty="0" err="1">
                <a:latin typeface="Arial"/>
                <a:cs typeface="Arial"/>
              </a:rPr>
              <a:t>feature.type</a:t>
            </a:r>
            <a:r>
              <a:rPr lang="en-US" sz="1200" dirty="0">
                <a:latin typeface="Arial"/>
                <a:cs typeface="Arial"/>
              </a:rPr>
              <a:t>, </a:t>
            </a:r>
            <a:r>
              <a:rPr lang="en-US" sz="1200" dirty="0" err="1">
                <a:latin typeface="Arial"/>
                <a:cs typeface="Arial"/>
              </a:rPr>
              <a:t>feature.qualifiers.get</a:t>
            </a:r>
            <a:r>
              <a:rPr lang="en-US" sz="1200" dirty="0">
                <a:latin typeface="Arial"/>
                <a:cs typeface="Arial"/>
              </a:rPr>
              <a:t>('</a:t>
            </a:r>
            <a:r>
              <a:rPr lang="en-US" sz="1200" dirty="0" err="1">
                <a:latin typeface="Arial"/>
                <a:cs typeface="Arial"/>
              </a:rPr>
              <a:t>db_xref</a:t>
            </a:r>
            <a:r>
              <a:rPr lang="en-US" sz="1200" dirty="0">
                <a:latin typeface="Arial"/>
                <a:cs typeface="Arial"/>
              </a:rPr>
              <a:t>')))</a:t>
            </a:r>
          </a:p>
          <a:p>
            <a:r>
              <a:rPr lang="en-US" sz="1200" dirty="0">
                <a:latin typeface="Arial"/>
                <a:cs typeface="Arial"/>
              </a:rPr>
              <a:t>...</a:t>
            </a:r>
          </a:p>
          <a:p>
            <a:r>
              <a:rPr lang="en-US" sz="1200" dirty="0">
                <a:solidFill>
                  <a:srgbClr val="FF0000"/>
                </a:solidFill>
                <a:latin typeface="Arial"/>
                <a:cs typeface="Arial"/>
              </a:rPr>
              <a:t>source ['taxon:229193']</a:t>
            </a:r>
          </a:p>
          <a:p>
            <a:r>
              <a:rPr lang="en-US" sz="1200" dirty="0">
                <a:solidFill>
                  <a:srgbClr val="FF0000"/>
                </a:solidFill>
                <a:latin typeface="Arial"/>
                <a:cs typeface="Arial"/>
              </a:rPr>
              <a:t>gene ['GeneID:2767712']</a:t>
            </a:r>
          </a:p>
          <a:p>
            <a:r>
              <a:rPr lang="en-US" sz="1200" dirty="0">
                <a:solidFill>
                  <a:srgbClr val="FF0000"/>
                </a:solidFill>
                <a:latin typeface="Arial"/>
                <a:cs typeface="Arial"/>
              </a:rPr>
              <a:t>CDS ['GI:45478716', 'GeneID:2767712’]</a:t>
            </a:r>
          </a:p>
        </p:txBody>
      </p:sp>
      <p:sp>
        <p:nvSpPr>
          <p:cNvPr id="8" name="Espace réservé du contenu 2"/>
          <p:cNvSpPr txBox="1">
            <a:spLocks/>
          </p:cNvSpPr>
          <p:nvPr/>
        </p:nvSpPr>
        <p:spPr>
          <a:xfrm>
            <a:off x="279400" y="4411347"/>
            <a:ext cx="8644466" cy="82783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Note that gene and CDS features from </a:t>
            </a:r>
            <a:r>
              <a:rPr lang="en-US" dirty="0" err="1"/>
              <a:t>GenBank</a:t>
            </a:r>
            <a:r>
              <a:rPr lang="en-US" dirty="0"/>
              <a:t> or EMBL files defined with joins are the union of the exons - they do not cover any introns.</a:t>
            </a:r>
          </a:p>
          <a:p>
            <a:endParaRPr lang="en-US" dirty="0"/>
          </a:p>
          <a:p>
            <a:endParaRPr lang="en-US" dirty="0"/>
          </a:p>
          <a:p>
            <a:endParaRPr lang="fr-FR" dirty="0"/>
          </a:p>
        </p:txBody>
      </p:sp>
    </p:spTree>
    <p:extLst>
      <p:ext uri="{BB962C8B-B14F-4D97-AF65-F5344CB8AC3E}">
        <p14:creationId xmlns:p14="http://schemas.microsoft.com/office/powerpoint/2010/main" val="3440824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Sequence described by a feature or location</a:t>
            </a:r>
            <a:endParaRPr lang="fr-FR" dirty="0"/>
          </a:p>
        </p:txBody>
      </p:sp>
      <p:sp>
        <p:nvSpPr>
          <p:cNvPr id="3" name="Espace réservé du contenu 2"/>
          <p:cNvSpPr>
            <a:spLocks noGrp="1"/>
          </p:cNvSpPr>
          <p:nvPr>
            <p:ph idx="1"/>
          </p:nvPr>
        </p:nvSpPr>
        <p:spPr>
          <a:xfrm>
            <a:off x="279400" y="1236134"/>
            <a:ext cx="8644466" cy="805106"/>
          </a:xfrm>
        </p:spPr>
        <p:txBody>
          <a:bodyPr/>
          <a:lstStyle/>
          <a:p>
            <a:r>
              <a:rPr lang="en-US" dirty="0"/>
              <a:t>A </a:t>
            </a:r>
            <a:r>
              <a:rPr lang="en-US" dirty="0" err="1"/>
              <a:t>SeqFeature</a:t>
            </a:r>
            <a:r>
              <a:rPr lang="en-US" dirty="0"/>
              <a:t> or location object doesn’t directly contain a sequence</a:t>
            </a:r>
          </a:p>
          <a:p>
            <a:r>
              <a:rPr lang="en-US" dirty="0"/>
              <a:t>The location describes how to get this from the parent sequence</a:t>
            </a:r>
          </a:p>
          <a:p>
            <a:endParaRPr lang="en-US" dirty="0"/>
          </a:p>
          <a:p>
            <a:r>
              <a:rPr lang="en-US" dirty="0"/>
              <a:t> </a:t>
            </a:r>
          </a:p>
          <a:p>
            <a:endParaRPr lang="fr-FR" dirty="0"/>
          </a:p>
        </p:txBody>
      </p:sp>
      <p:sp>
        <p:nvSpPr>
          <p:cNvPr id="4" name="Espace réservé de la date 3"/>
          <p:cNvSpPr>
            <a:spLocks noGrp="1"/>
          </p:cNvSpPr>
          <p:nvPr>
            <p:ph type="dt" sz="half" idx="10"/>
          </p:nvPr>
        </p:nvSpPr>
        <p:spPr/>
        <p:txBody>
          <a:bodyPr/>
          <a:lstStyle/>
          <a:p>
            <a:fld id="{15B55508-D6FD-E146-9E0C-7559EF84C510}"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21</a:t>
            </a:fld>
            <a:endParaRPr lang="fr-FR" dirty="0"/>
          </a:p>
        </p:txBody>
      </p:sp>
      <p:sp>
        <p:nvSpPr>
          <p:cNvPr id="7" name="ZoneTexte 6"/>
          <p:cNvSpPr txBox="1"/>
          <p:nvPr/>
        </p:nvSpPr>
        <p:spPr>
          <a:xfrm>
            <a:off x="279399" y="2187802"/>
            <a:ext cx="8644467"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from </a:t>
            </a:r>
            <a:r>
              <a:rPr lang="en-US" sz="1200" dirty="0" err="1"/>
              <a:t>Bio.SeqFeature</a:t>
            </a:r>
            <a:r>
              <a:rPr lang="en-US" sz="1200" dirty="0"/>
              <a:t> import </a:t>
            </a:r>
            <a:r>
              <a:rPr lang="en-US" sz="1200" dirty="0" err="1"/>
              <a:t>SeqFeature</a:t>
            </a:r>
            <a:r>
              <a:rPr lang="en-US" sz="1200" dirty="0"/>
              <a:t>, </a:t>
            </a:r>
            <a:r>
              <a:rPr lang="en-US" sz="1200" dirty="0" err="1"/>
              <a:t>FeatureLocation</a:t>
            </a:r>
            <a:endParaRPr lang="en-US" sz="1200" dirty="0"/>
          </a:p>
          <a:p>
            <a:r>
              <a:rPr lang="en-US" sz="1200" dirty="0"/>
              <a:t>&gt;&gt;&gt; </a:t>
            </a:r>
            <a:r>
              <a:rPr lang="en-US" sz="1200" dirty="0" err="1"/>
              <a:t>example_parent</a:t>
            </a:r>
            <a:r>
              <a:rPr lang="en-US" sz="1200" dirty="0"/>
              <a:t> = </a:t>
            </a:r>
            <a:r>
              <a:rPr lang="en-US" sz="1200" dirty="0" err="1"/>
              <a:t>Seq</a:t>
            </a:r>
            <a:r>
              <a:rPr lang="en-US" sz="1200" dirty="0"/>
              <a:t>("</a:t>
            </a:r>
            <a:r>
              <a:rPr lang="en-US" sz="1000" dirty="0"/>
              <a:t>ACCGAGACGGCAAAGGCTAGCATAGGTATGAGACTTCCTTCCTGCCAGTGCTGAGGAACTGGGAGCCTAC</a:t>
            </a:r>
            <a:r>
              <a:rPr lang="en-US" sz="1200" dirty="0"/>
              <a:t>")</a:t>
            </a:r>
          </a:p>
          <a:p>
            <a:r>
              <a:rPr lang="en-US" sz="1200" dirty="0"/>
              <a:t>&gt;&gt;&gt; </a:t>
            </a:r>
            <a:r>
              <a:rPr lang="en-US" sz="1200" dirty="0" err="1"/>
              <a:t>example_feature</a:t>
            </a:r>
            <a:r>
              <a:rPr lang="en-US" sz="1200" dirty="0"/>
              <a:t> = </a:t>
            </a:r>
            <a:r>
              <a:rPr lang="en-US" sz="1200" dirty="0" err="1"/>
              <a:t>SeqFeature</a:t>
            </a:r>
            <a:r>
              <a:rPr lang="en-US" sz="1200" dirty="0"/>
              <a:t>(</a:t>
            </a:r>
            <a:r>
              <a:rPr lang="en-US" sz="1200" dirty="0" err="1"/>
              <a:t>FeatureLocation</a:t>
            </a:r>
            <a:r>
              <a:rPr lang="en-US" sz="1200" dirty="0"/>
              <a:t>(5, 18), type="gene", strand=-1)</a:t>
            </a:r>
          </a:p>
        </p:txBody>
      </p:sp>
      <p:sp>
        <p:nvSpPr>
          <p:cNvPr id="8" name="ZoneTexte 7"/>
          <p:cNvSpPr txBox="1"/>
          <p:nvPr/>
        </p:nvSpPr>
        <p:spPr>
          <a:xfrm>
            <a:off x="279399" y="4151464"/>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feature_seq</a:t>
            </a:r>
            <a:r>
              <a:rPr lang="en-US" sz="1200" dirty="0"/>
              <a:t> = </a:t>
            </a:r>
            <a:r>
              <a:rPr lang="en-US" sz="1200" dirty="0" err="1"/>
              <a:t>example_parent</a:t>
            </a:r>
            <a:r>
              <a:rPr lang="en-US" sz="1200" dirty="0"/>
              <a:t>[</a:t>
            </a:r>
            <a:r>
              <a:rPr lang="en-US" sz="1200" dirty="0" err="1"/>
              <a:t>example_feature.location.start:example_feature.location.end</a:t>
            </a:r>
            <a:r>
              <a:rPr lang="en-US" sz="1200" dirty="0"/>
              <a:t>].</a:t>
            </a:r>
            <a:r>
              <a:rPr lang="en-US" sz="1200" dirty="0" err="1"/>
              <a:t>reverse_complement</a:t>
            </a:r>
            <a:r>
              <a:rPr lang="en-US" sz="1200" dirty="0"/>
              <a:t>() </a:t>
            </a:r>
          </a:p>
          <a:p>
            <a:r>
              <a:rPr lang="en-US" sz="1200" dirty="0"/>
              <a:t>&gt;&gt;&gt; print(</a:t>
            </a:r>
            <a:r>
              <a:rPr lang="en-US" sz="1200" dirty="0" err="1"/>
              <a:t>feature_seq</a:t>
            </a:r>
            <a:r>
              <a:rPr lang="en-US" sz="1200" dirty="0"/>
              <a:t>) AGCCTTTGCCGTC</a:t>
            </a:r>
            <a:endParaRPr lang="en-US" sz="1200" dirty="0">
              <a:solidFill>
                <a:srgbClr val="FF0000"/>
              </a:solidFill>
            </a:endParaRPr>
          </a:p>
        </p:txBody>
      </p:sp>
      <p:sp>
        <p:nvSpPr>
          <p:cNvPr id="9" name="ZoneTexte 8"/>
          <p:cNvSpPr txBox="1"/>
          <p:nvPr/>
        </p:nvSpPr>
        <p:spPr>
          <a:xfrm>
            <a:off x="279399" y="5272589"/>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feature_seq</a:t>
            </a:r>
            <a:r>
              <a:rPr lang="en-US" sz="1200" dirty="0"/>
              <a:t> = </a:t>
            </a:r>
            <a:r>
              <a:rPr lang="en-US" sz="1200" dirty="0" err="1"/>
              <a:t>example_feature.extract</a:t>
            </a:r>
            <a:r>
              <a:rPr lang="en-US" sz="1200" dirty="0"/>
              <a:t>(</a:t>
            </a:r>
            <a:r>
              <a:rPr lang="en-US" sz="1200" dirty="0" err="1"/>
              <a:t>example_parent</a:t>
            </a:r>
            <a:r>
              <a:rPr lang="en-US" sz="1200" dirty="0"/>
              <a:t>)</a:t>
            </a:r>
          </a:p>
          <a:p>
            <a:r>
              <a:rPr lang="en-US" sz="1200" dirty="0"/>
              <a:t>&gt;&gt;&gt; print(</a:t>
            </a:r>
            <a:r>
              <a:rPr lang="en-US" sz="1200" dirty="0" err="1"/>
              <a:t>feature_seq</a:t>
            </a:r>
            <a:r>
              <a:rPr lang="en-US" sz="1200" dirty="0"/>
              <a:t>)</a:t>
            </a:r>
          </a:p>
          <a:p>
            <a:r>
              <a:rPr lang="en-US" sz="1200" dirty="0"/>
              <a:t>AGCCTTTGCCGTC</a:t>
            </a:r>
          </a:p>
        </p:txBody>
      </p:sp>
      <p:sp>
        <p:nvSpPr>
          <p:cNvPr id="10" name="Espace réservé du contenu 2"/>
          <p:cNvSpPr txBox="1">
            <a:spLocks/>
          </p:cNvSpPr>
          <p:nvPr/>
        </p:nvSpPr>
        <p:spPr>
          <a:xfrm>
            <a:off x="279399" y="5992615"/>
            <a:ext cx="8644466" cy="48758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The location describes how to get this from the parent sequence</a:t>
            </a:r>
          </a:p>
          <a:p>
            <a:endParaRPr lang="fr-FR" dirty="0"/>
          </a:p>
        </p:txBody>
      </p:sp>
      <p:sp>
        <p:nvSpPr>
          <p:cNvPr id="11" name="Espace réservé du contenu 2"/>
          <p:cNvSpPr txBox="1">
            <a:spLocks/>
          </p:cNvSpPr>
          <p:nvPr/>
        </p:nvSpPr>
        <p:spPr>
          <a:xfrm>
            <a:off x="279399" y="3188949"/>
            <a:ext cx="8644466" cy="48758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Take the parent sequence, slice it to extract 5:18, and then take the reverse complement</a:t>
            </a:r>
            <a:endParaRPr lang="fr-FR" dirty="0"/>
          </a:p>
        </p:txBody>
      </p:sp>
      <p:sp>
        <p:nvSpPr>
          <p:cNvPr id="12" name="Espace réservé du contenu 2"/>
          <p:cNvSpPr txBox="1">
            <a:spLocks/>
          </p:cNvSpPr>
          <p:nvPr/>
        </p:nvSpPr>
        <p:spPr>
          <a:xfrm>
            <a:off x="279400" y="4387324"/>
            <a:ext cx="8644466" cy="48758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a:p>
            <a:r>
              <a:rPr lang="en-US" dirty="0" err="1"/>
              <a:t>SeqFeature</a:t>
            </a:r>
            <a:r>
              <a:rPr lang="en-US" dirty="0"/>
              <a:t> object has an extract method to take care of all this</a:t>
            </a:r>
          </a:p>
          <a:p>
            <a:endParaRPr lang="fr-FR" dirty="0"/>
          </a:p>
        </p:txBody>
      </p:sp>
    </p:spTree>
    <p:extLst>
      <p:ext uri="{BB962C8B-B14F-4D97-AF65-F5344CB8AC3E}">
        <p14:creationId xmlns:p14="http://schemas.microsoft.com/office/powerpoint/2010/main" val="2301671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Sequence described by a feature or location (2)</a:t>
            </a:r>
            <a:endParaRPr lang="fr-FR" dirty="0"/>
          </a:p>
        </p:txBody>
      </p:sp>
      <p:sp>
        <p:nvSpPr>
          <p:cNvPr id="3" name="Espace réservé du contenu 2"/>
          <p:cNvSpPr>
            <a:spLocks noGrp="1"/>
          </p:cNvSpPr>
          <p:nvPr>
            <p:ph idx="1"/>
          </p:nvPr>
        </p:nvSpPr>
        <p:spPr>
          <a:xfrm>
            <a:off x="279400" y="1236134"/>
            <a:ext cx="8644466" cy="521601"/>
          </a:xfrm>
        </p:spPr>
        <p:txBody>
          <a:bodyPr/>
          <a:lstStyle/>
          <a:p>
            <a:r>
              <a:rPr lang="en-US" dirty="0"/>
              <a:t>The length of a </a:t>
            </a:r>
            <a:r>
              <a:rPr lang="en-US" dirty="0" err="1"/>
              <a:t>SeqFeature</a:t>
            </a:r>
            <a:r>
              <a:rPr lang="en-US" dirty="0"/>
              <a:t> or location matches that of the region of sequence it describes</a:t>
            </a:r>
          </a:p>
          <a:p>
            <a:endParaRPr lang="fr-FR" dirty="0"/>
          </a:p>
        </p:txBody>
      </p:sp>
      <p:sp>
        <p:nvSpPr>
          <p:cNvPr id="4" name="Espace réservé de la date 3"/>
          <p:cNvSpPr>
            <a:spLocks noGrp="1"/>
          </p:cNvSpPr>
          <p:nvPr>
            <p:ph type="dt" sz="half" idx="10"/>
          </p:nvPr>
        </p:nvSpPr>
        <p:spPr/>
        <p:txBody>
          <a:bodyPr/>
          <a:lstStyle/>
          <a:p>
            <a:fld id="{C973F3C1-11A8-D04D-95A5-A1A99A6B4EA2}"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22</a:t>
            </a:fld>
            <a:endParaRPr lang="fr-FR" dirty="0"/>
          </a:p>
        </p:txBody>
      </p:sp>
      <p:sp>
        <p:nvSpPr>
          <p:cNvPr id="10" name="ZoneTexte 9"/>
          <p:cNvSpPr txBox="1"/>
          <p:nvPr/>
        </p:nvSpPr>
        <p:spPr>
          <a:xfrm>
            <a:off x="279400" y="2074399"/>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example_feature.extract</a:t>
            </a:r>
            <a:r>
              <a:rPr lang="en-US" sz="1200" dirty="0"/>
              <a:t>(</a:t>
            </a:r>
            <a:r>
              <a:rPr lang="en-US" sz="1200" dirty="0" err="1"/>
              <a:t>example_parent</a:t>
            </a:r>
            <a:r>
              <a:rPr lang="en-US" sz="1200" dirty="0"/>
              <a:t>))</a:t>
            </a:r>
          </a:p>
          <a:p>
            <a:r>
              <a:rPr lang="en-US" sz="1200" dirty="0"/>
              <a:t>AGCCTTTGCCGTC</a:t>
            </a:r>
          </a:p>
          <a:p>
            <a:r>
              <a:rPr lang="en-US" sz="1200" dirty="0"/>
              <a:t>&gt;&gt;&gt; print(</a:t>
            </a:r>
            <a:r>
              <a:rPr lang="en-US" sz="1200" dirty="0" err="1"/>
              <a:t>len</a:t>
            </a:r>
            <a:r>
              <a:rPr lang="en-US" sz="1200" dirty="0"/>
              <a:t>(</a:t>
            </a:r>
            <a:r>
              <a:rPr lang="en-US" sz="1200" dirty="0" err="1"/>
              <a:t>example_feature.extract</a:t>
            </a:r>
            <a:r>
              <a:rPr lang="en-US" sz="1200" dirty="0"/>
              <a:t>(</a:t>
            </a:r>
            <a:r>
              <a:rPr lang="en-US" sz="1200" dirty="0" err="1"/>
              <a:t>example_parent</a:t>
            </a:r>
            <a:r>
              <a:rPr lang="en-US" sz="1200" dirty="0"/>
              <a:t>)))</a:t>
            </a:r>
          </a:p>
          <a:p>
            <a:r>
              <a:rPr lang="en-US" sz="1200" dirty="0"/>
              <a:t>13</a:t>
            </a:r>
          </a:p>
          <a:p>
            <a:r>
              <a:rPr lang="en-US" sz="1200" dirty="0"/>
              <a:t>&gt;&gt;&gt; print(</a:t>
            </a:r>
            <a:r>
              <a:rPr lang="en-US" sz="1200" dirty="0" err="1"/>
              <a:t>len</a:t>
            </a:r>
            <a:r>
              <a:rPr lang="en-US" sz="1200" dirty="0"/>
              <a:t>(</a:t>
            </a:r>
            <a:r>
              <a:rPr lang="en-US" sz="1200" dirty="0" err="1"/>
              <a:t>example_feature</a:t>
            </a:r>
            <a:r>
              <a:rPr lang="en-US" sz="1200" dirty="0"/>
              <a:t>))</a:t>
            </a:r>
          </a:p>
          <a:p>
            <a:r>
              <a:rPr lang="en-US" sz="1200" dirty="0"/>
              <a:t>13</a:t>
            </a:r>
          </a:p>
          <a:p>
            <a:r>
              <a:rPr lang="en-US" sz="1200" dirty="0"/>
              <a:t>&gt;&gt;&gt; print(</a:t>
            </a:r>
            <a:r>
              <a:rPr lang="en-US" sz="1200" dirty="0" err="1"/>
              <a:t>len</a:t>
            </a:r>
            <a:r>
              <a:rPr lang="en-US" sz="1200" dirty="0"/>
              <a:t>(</a:t>
            </a:r>
            <a:r>
              <a:rPr lang="en-US" sz="1200" dirty="0" err="1"/>
              <a:t>example_feature.location</a:t>
            </a:r>
            <a:r>
              <a:rPr lang="en-US" sz="1200" dirty="0"/>
              <a:t>))</a:t>
            </a:r>
          </a:p>
          <a:p>
            <a:r>
              <a:rPr lang="en-US" sz="1200" dirty="0"/>
              <a:t>13</a:t>
            </a:r>
          </a:p>
        </p:txBody>
      </p:sp>
      <p:sp>
        <p:nvSpPr>
          <p:cNvPr id="12" name="Espace réservé du contenu 2"/>
          <p:cNvSpPr txBox="1">
            <a:spLocks/>
          </p:cNvSpPr>
          <p:nvPr/>
        </p:nvSpPr>
        <p:spPr>
          <a:xfrm>
            <a:off x="279400" y="3941426"/>
            <a:ext cx="8644466" cy="1535902"/>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For simple </a:t>
            </a:r>
            <a:r>
              <a:rPr lang="en-US" dirty="0" err="1"/>
              <a:t>FeatureLocation</a:t>
            </a:r>
            <a:r>
              <a:rPr lang="en-US" dirty="0"/>
              <a:t> objects the length is just the difference between the start and end positions.</a:t>
            </a:r>
          </a:p>
          <a:p>
            <a:r>
              <a:rPr lang="en-US" dirty="0"/>
              <a:t>For a </a:t>
            </a:r>
            <a:r>
              <a:rPr lang="en-US" dirty="0" err="1"/>
              <a:t>CompoundLocation</a:t>
            </a:r>
            <a:r>
              <a:rPr lang="en-US" dirty="0"/>
              <a:t> objects, the length is the sum of the constituent regions</a:t>
            </a:r>
          </a:p>
          <a:p>
            <a:endParaRPr lang="en-US" dirty="0"/>
          </a:p>
          <a:p>
            <a:endParaRPr lang="fr-FR" dirty="0"/>
          </a:p>
        </p:txBody>
      </p:sp>
    </p:spTree>
    <p:extLst>
      <p:ext uri="{BB962C8B-B14F-4D97-AF65-F5344CB8AC3E}">
        <p14:creationId xmlns:p14="http://schemas.microsoft.com/office/powerpoint/2010/main" val="1840520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Comparison</a:t>
            </a:r>
            <a:endParaRPr lang="fr-FR" dirty="0"/>
          </a:p>
        </p:txBody>
      </p:sp>
      <p:sp>
        <p:nvSpPr>
          <p:cNvPr id="3" name="Espace réservé du contenu 2"/>
          <p:cNvSpPr>
            <a:spLocks noGrp="1"/>
          </p:cNvSpPr>
          <p:nvPr>
            <p:ph idx="1"/>
          </p:nvPr>
        </p:nvSpPr>
        <p:spPr>
          <a:xfrm>
            <a:off x="279400" y="918614"/>
            <a:ext cx="8644466" cy="476240"/>
          </a:xfrm>
        </p:spPr>
        <p:txBody>
          <a:bodyPr/>
          <a:lstStyle/>
          <a:p>
            <a:r>
              <a:rPr lang="en-US" dirty="0" err="1"/>
              <a:t>SeqRecord</a:t>
            </a:r>
            <a:r>
              <a:rPr lang="en-US" dirty="0"/>
              <a:t> objects can be very complex, but here's a simple example</a:t>
            </a:r>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23</a:t>
            </a:fld>
            <a:endParaRPr lang="fr-FR" dirty="0"/>
          </a:p>
        </p:txBody>
      </p:sp>
      <p:sp>
        <p:nvSpPr>
          <p:cNvPr id="7" name="ZoneTexte 6"/>
          <p:cNvSpPr txBox="1"/>
          <p:nvPr/>
        </p:nvSpPr>
        <p:spPr>
          <a:xfrm>
            <a:off x="279400" y="1439359"/>
            <a:ext cx="8644466" cy="1015663"/>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from Bio.Seq import Seq</a:t>
            </a:r>
          </a:p>
          <a:p>
            <a:r>
              <a:rPr lang="mr-IN" sz="1200" dirty="0">
                <a:latin typeface="Arial"/>
                <a:cs typeface="Arial"/>
              </a:rPr>
              <a:t>&gt;&gt;&gt; from Bio.SeqRecord import SeqRecord</a:t>
            </a:r>
          </a:p>
          <a:p>
            <a:r>
              <a:rPr lang="mr-IN" sz="1200" dirty="0">
                <a:latin typeface="Arial"/>
                <a:cs typeface="Arial"/>
              </a:rPr>
              <a:t>&gt;&gt;&gt; record1 = SeqRecord(Seq("ACGT"), id="test")</a:t>
            </a:r>
          </a:p>
          <a:p>
            <a:r>
              <a:rPr lang="mr-IN" sz="1200" dirty="0">
                <a:latin typeface="Arial"/>
                <a:cs typeface="Arial"/>
              </a:rPr>
              <a:t>&gt;&gt;&gt; record2 = SeqRecord(Seq("ACGT"), id="test")</a:t>
            </a:r>
            <a:endParaRPr lang="fr-FR" sz="1200" dirty="0">
              <a:latin typeface="Arial"/>
              <a:cs typeface="Arial"/>
            </a:endParaRPr>
          </a:p>
          <a:p>
            <a:r>
              <a:rPr lang="mr-IN" sz="1200" dirty="0">
                <a:latin typeface="Arial"/>
                <a:cs typeface="Arial"/>
              </a:rPr>
              <a:t>&gt;&gt;&gt; record1 == record2</a:t>
            </a:r>
          </a:p>
        </p:txBody>
      </p:sp>
      <p:sp>
        <p:nvSpPr>
          <p:cNvPr id="9" name="Espace réservé du contenu 2"/>
          <p:cNvSpPr txBox="1">
            <a:spLocks/>
          </p:cNvSpPr>
          <p:nvPr/>
        </p:nvSpPr>
        <p:spPr>
          <a:xfrm>
            <a:off x="279400" y="2454520"/>
            <a:ext cx="8644466" cy="47624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What happens when you try to compare these “identical" records?</a:t>
            </a:r>
            <a:endParaRPr lang="fr-FR" dirty="0"/>
          </a:p>
        </p:txBody>
      </p:sp>
      <p:sp>
        <p:nvSpPr>
          <p:cNvPr id="10" name="Espace réservé du contenu 2"/>
          <p:cNvSpPr txBox="1">
            <a:spLocks/>
          </p:cNvSpPr>
          <p:nvPr/>
        </p:nvSpPr>
        <p:spPr>
          <a:xfrm>
            <a:off x="279400" y="2870842"/>
            <a:ext cx="8644466" cy="79206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In older versions of Biopython,  record1 == record2 would only return true if these variables pointed at the same object in memory.</a:t>
            </a:r>
          </a:p>
          <a:p>
            <a:endParaRPr lang="en-US" dirty="0"/>
          </a:p>
          <a:p>
            <a:endParaRPr lang="fr-FR" dirty="0"/>
          </a:p>
        </p:txBody>
      </p:sp>
      <p:sp>
        <p:nvSpPr>
          <p:cNvPr id="11" name="ZoneTexte 10"/>
          <p:cNvSpPr txBox="1"/>
          <p:nvPr/>
        </p:nvSpPr>
        <p:spPr>
          <a:xfrm>
            <a:off x="279400" y="3619450"/>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record1 == record2</a:t>
            </a:r>
          </a:p>
          <a:p>
            <a:r>
              <a:rPr lang="fr-FR" sz="1200" dirty="0">
                <a:solidFill>
                  <a:srgbClr val="FF0000"/>
                </a:solidFill>
                <a:latin typeface="Arial"/>
                <a:cs typeface="Arial"/>
              </a:rPr>
              <a:t>False</a:t>
            </a:r>
            <a:endParaRPr lang="mr-IN" sz="1200" dirty="0">
              <a:solidFill>
                <a:srgbClr val="FF0000"/>
              </a:solidFill>
              <a:latin typeface="Arial"/>
              <a:cs typeface="Arial"/>
            </a:endParaRPr>
          </a:p>
        </p:txBody>
      </p:sp>
      <p:sp>
        <p:nvSpPr>
          <p:cNvPr id="12" name="Espace réservé du contenu 2"/>
          <p:cNvSpPr txBox="1">
            <a:spLocks/>
          </p:cNvSpPr>
          <p:nvPr/>
        </p:nvSpPr>
        <p:spPr>
          <a:xfrm>
            <a:off x="279400" y="4058435"/>
            <a:ext cx="8644466" cy="432302"/>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In Biopython 1.67, this will raise a exception</a:t>
            </a:r>
          </a:p>
          <a:p>
            <a:endParaRPr lang="fr-FR" dirty="0"/>
          </a:p>
        </p:txBody>
      </p:sp>
      <p:sp>
        <p:nvSpPr>
          <p:cNvPr id="13" name="ZoneTexte 12"/>
          <p:cNvSpPr txBox="1"/>
          <p:nvPr/>
        </p:nvSpPr>
        <p:spPr>
          <a:xfrm>
            <a:off x="279400" y="4534717"/>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record1 == record2</a:t>
            </a:r>
          </a:p>
          <a:p>
            <a:r>
              <a:rPr lang="en-US" sz="1200" dirty="0" err="1">
                <a:solidFill>
                  <a:srgbClr val="FF0000"/>
                </a:solidFill>
              </a:rPr>
              <a:t>Traceback</a:t>
            </a:r>
            <a:r>
              <a:rPr lang="en-US" sz="1200" dirty="0">
                <a:solidFill>
                  <a:srgbClr val="FF0000"/>
                </a:solidFill>
              </a:rPr>
              <a:t> (most recent call last):</a:t>
            </a:r>
          </a:p>
          <a:p>
            <a:r>
              <a:rPr lang="en-US" sz="1200" dirty="0" err="1">
                <a:solidFill>
                  <a:srgbClr val="FF0000"/>
                </a:solidFill>
              </a:rPr>
              <a:t>NotImplementedError</a:t>
            </a:r>
            <a:r>
              <a:rPr lang="en-US" sz="1200" dirty="0">
                <a:solidFill>
                  <a:srgbClr val="FF0000"/>
                </a:solidFill>
              </a:rPr>
              <a:t>: </a:t>
            </a:r>
            <a:r>
              <a:rPr lang="en-US" sz="1200" dirty="0" err="1">
                <a:solidFill>
                  <a:srgbClr val="FF0000"/>
                </a:solidFill>
              </a:rPr>
              <a:t>SeqRecord</a:t>
            </a:r>
            <a:r>
              <a:rPr lang="en-US" sz="1200" dirty="0">
                <a:solidFill>
                  <a:srgbClr val="FF0000"/>
                </a:solidFill>
              </a:rPr>
              <a:t> comparison is deliberately not implemented. Explicitly compare the attributes of interest.</a:t>
            </a:r>
          </a:p>
        </p:txBody>
      </p:sp>
      <p:sp>
        <p:nvSpPr>
          <p:cNvPr id="14" name="Espace réservé du contenu 2"/>
          <p:cNvSpPr txBox="1">
            <a:spLocks/>
          </p:cNvSpPr>
          <p:nvPr/>
        </p:nvSpPr>
        <p:spPr>
          <a:xfrm>
            <a:off x="279400" y="5150254"/>
            <a:ext cx="8644466" cy="432302"/>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you should check the attributes you are interested in</a:t>
            </a:r>
          </a:p>
          <a:p>
            <a:endParaRPr lang="fr-FR" dirty="0"/>
          </a:p>
        </p:txBody>
      </p:sp>
      <p:sp>
        <p:nvSpPr>
          <p:cNvPr id="15" name="ZoneTexte 14"/>
          <p:cNvSpPr txBox="1"/>
          <p:nvPr/>
        </p:nvSpPr>
        <p:spPr>
          <a:xfrm>
            <a:off x="279400" y="5600783"/>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record1.id == record2.id</a:t>
            </a:r>
          </a:p>
          <a:p>
            <a:r>
              <a:rPr lang="mr-IN" sz="1200" dirty="0">
                <a:solidFill>
                  <a:srgbClr val="FF0000"/>
                </a:solidFill>
                <a:latin typeface="Arial"/>
                <a:cs typeface="Arial"/>
              </a:rPr>
              <a:t>True</a:t>
            </a:r>
          </a:p>
          <a:p>
            <a:r>
              <a:rPr lang="mr-IN" sz="1200" dirty="0">
                <a:latin typeface="Arial"/>
                <a:cs typeface="Arial"/>
              </a:rPr>
              <a:t>&gt;&gt;&gt; record1.seq == record2.seq</a:t>
            </a:r>
          </a:p>
          <a:p>
            <a:r>
              <a:rPr lang="mr-IN" sz="1200" dirty="0">
                <a:solidFill>
                  <a:srgbClr val="FF0000"/>
                </a:solidFill>
                <a:latin typeface="Arial"/>
                <a:cs typeface="Arial"/>
              </a:rPr>
              <a:t>True</a:t>
            </a:r>
          </a:p>
        </p:txBody>
      </p:sp>
    </p:spTree>
    <p:extLst>
      <p:ext uri="{BB962C8B-B14F-4D97-AF65-F5344CB8AC3E}">
        <p14:creationId xmlns:p14="http://schemas.microsoft.com/office/powerpoint/2010/main" val="2635730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References</a:t>
            </a:r>
            <a:endParaRPr lang="fr-FR" dirty="0"/>
          </a:p>
        </p:txBody>
      </p:sp>
      <p:sp>
        <p:nvSpPr>
          <p:cNvPr id="3" name="Espace réservé du contenu 2"/>
          <p:cNvSpPr>
            <a:spLocks noGrp="1"/>
          </p:cNvSpPr>
          <p:nvPr>
            <p:ph idx="1"/>
          </p:nvPr>
        </p:nvSpPr>
        <p:spPr>
          <a:xfrm>
            <a:off x="279400" y="1236134"/>
            <a:ext cx="8644466" cy="476240"/>
          </a:xfrm>
        </p:spPr>
        <p:txBody>
          <a:bodyPr/>
          <a:lstStyle/>
          <a:p>
            <a:r>
              <a:rPr lang="it-IT" dirty="0" err="1"/>
              <a:t>Bio.SeqFeature.Reference</a:t>
            </a:r>
            <a:r>
              <a:rPr lang="it-IT" dirty="0"/>
              <a:t> </a:t>
            </a:r>
            <a:r>
              <a:rPr lang="it-IT" dirty="0" err="1"/>
              <a:t>class</a:t>
            </a:r>
            <a:endParaRPr lang="it-IT" dirty="0"/>
          </a:p>
          <a:p>
            <a:pPr lvl="1"/>
            <a:r>
              <a:rPr lang="fr-FR" sz="1600" dirty="0"/>
              <a:t>J</a:t>
            </a:r>
            <a:r>
              <a:rPr lang="en-US" sz="1600" dirty="0" err="1"/>
              <a:t>ournal</a:t>
            </a:r>
            <a:endParaRPr lang="en-US" sz="1600" dirty="0"/>
          </a:p>
          <a:p>
            <a:pPr lvl="1"/>
            <a:r>
              <a:rPr lang="fr-FR" sz="1600" dirty="0" err="1"/>
              <a:t>T</a:t>
            </a:r>
            <a:r>
              <a:rPr lang="en-US" sz="1600" dirty="0" err="1"/>
              <a:t>itle</a:t>
            </a:r>
            <a:endParaRPr lang="en-US" sz="1600" dirty="0"/>
          </a:p>
          <a:p>
            <a:pPr lvl="1"/>
            <a:r>
              <a:rPr lang="en-US" sz="1600" dirty="0"/>
              <a:t>Authors</a:t>
            </a:r>
          </a:p>
          <a:p>
            <a:r>
              <a:rPr lang="en-US" dirty="0"/>
              <a:t>Additionally</a:t>
            </a:r>
          </a:p>
          <a:p>
            <a:pPr lvl="1"/>
            <a:r>
              <a:rPr lang="en-US" sz="1600" dirty="0" err="1"/>
              <a:t>medline_id</a:t>
            </a:r>
            <a:r>
              <a:rPr lang="en-US" sz="1600" dirty="0"/>
              <a:t> </a:t>
            </a:r>
          </a:p>
          <a:p>
            <a:pPr lvl="1"/>
            <a:r>
              <a:rPr lang="en-US" sz="1600" dirty="0" err="1"/>
              <a:t>pubmed_id</a:t>
            </a:r>
            <a:r>
              <a:rPr lang="en-US" sz="1600" dirty="0"/>
              <a:t> </a:t>
            </a:r>
          </a:p>
          <a:p>
            <a:pPr lvl="1"/>
            <a:r>
              <a:rPr lang="en-US" sz="1600" dirty="0"/>
              <a:t>a comment</a:t>
            </a:r>
          </a:p>
          <a:p>
            <a:endParaRPr lang="it-IT" dirty="0"/>
          </a:p>
          <a:p>
            <a:endParaRPr lang="it-IT" dirty="0"/>
          </a:p>
          <a:p>
            <a:endParaRPr lang="it-IT" dirty="0"/>
          </a:p>
          <a:p>
            <a:endParaRPr lang="it-IT" dirty="0"/>
          </a:p>
          <a:p>
            <a:endParaRPr lang="it-IT" dirty="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24</a:t>
            </a:fld>
            <a:endParaRPr lang="fr-FR" dirty="0"/>
          </a:p>
        </p:txBody>
      </p:sp>
    </p:spTree>
    <p:extLst>
      <p:ext uri="{BB962C8B-B14F-4D97-AF65-F5344CB8AC3E}">
        <p14:creationId xmlns:p14="http://schemas.microsoft.com/office/powerpoint/2010/main" val="2745838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The format </a:t>
            </a:r>
            <a:r>
              <a:rPr lang="fr-FR" dirty="0" err="1"/>
              <a:t>method</a:t>
            </a:r>
            <a:endParaRPr lang="fr-FR" dirty="0"/>
          </a:p>
        </p:txBody>
      </p:sp>
      <p:sp>
        <p:nvSpPr>
          <p:cNvPr id="3" name="Espace réservé du contenu 2"/>
          <p:cNvSpPr>
            <a:spLocks noGrp="1"/>
          </p:cNvSpPr>
          <p:nvPr>
            <p:ph idx="1"/>
          </p:nvPr>
        </p:nvSpPr>
        <p:spPr>
          <a:xfrm>
            <a:off x="279400" y="1088710"/>
            <a:ext cx="8644466" cy="555621"/>
          </a:xfrm>
        </p:spPr>
        <p:txBody>
          <a:bodyPr/>
          <a:lstStyle/>
          <a:p>
            <a:r>
              <a:rPr lang="en-US" dirty="0"/>
              <a:t>Give a string containing your record formatted using one of the output le formats supported by </a:t>
            </a:r>
            <a:r>
              <a:rPr lang="en-US" dirty="0" err="1"/>
              <a:t>Bio.SeqIO</a:t>
            </a:r>
            <a:r>
              <a:rPr lang="en-US" dirty="0"/>
              <a:t>, such as FASTA</a:t>
            </a:r>
          </a:p>
          <a:p>
            <a:endParaRPr lang="fr-FR" dirty="0"/>
          </a:p>
          <a:p>
            <a:endParaRPr lang="fr-FR" dirty="0"/>
          </a:p>
        </p:txBody>
      </p:sp>
      <p:sp>
        <p:nvSpPr>
          <p:cNvPr id="4" name="Espace réservé de la date 3"/>
          <p:cNvSpPr>
            <a:spLocks noGrp="1"/>
          </p:cNvSpPr>
          <p:nvPr>
            <p:ph type="dt" sz="half" idx="10"/>
          </p:nvPr>
        </p:nvSpPr>
        <p:spPr/>
        <p:txBody>
          <a:bodyPr/>
          <a:lstStyle/>
          <a:p>
            <a:fld id="{547AF819-BBC3-A543-8BA9-FA628D21DBBF}"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25</a:t>
            </a:fld>
            <a:endParaRPr lang="fr-FR" dirty="0"/>
          </a:p>
        </p:txBody>
      </p:sp>
      <p:sp>
        <p:nvSpPr>
          <p:cNvPr id="7" name="ZoneTexte 6"/>
          <p:cNvSpPr txBox="1"/>
          <p:nvPr/>
        </p:nvSpPr>
        <p:spPr>
          <a:xfrm>
            <a:off x="279400" y="1892959"/>
            <a:ext cx="8644466" cy="2862322"/>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from </a:t>
            </a:r>
            <a:r>
              <a:rPr lang="en-US" sz="1200" dirty="0" err="1"/>
              <a:t>Bio.Seq</a:t>
            </a:r>
            <a:r>
              <a:rPr lang="en-US" sz="1200" dirty="0"/>
              <a:t> import </a:t>
            </a:r>
            <a:r>
              <a:rPr lang="en-US" sz="1200" dirty="0" err="1"/>
              <a:t>Seq</a:t>
            </a:r>
            <a:endParaRPr lang="en-US" sz="1200" dirty="0"/>
          </a:p>
          <a:p>
            <a:r>
              <a:rPr lang="en-US" sz="1200" dirty="0"/>
              <a:t>from </a:t>
            </a:r>
            <a:r>
              <a:rPr lang="en-US" sz="1200" dirty="0" err="1"/>
              <a:t>Bio.SeqRecord</a:t>
            </a:r>
            <a:r>
              <a:rPr lang="en-US" sz="1200" dirty="0"/>
              <a:t> import </a:t>
            </a:r>
            <a:r>
              <a:rPr lang="en-US" sz="1200" dirty="0" err="1"/>
              <a:t>SeqRecord</a:t>
            </a:r>
            <a:endParaRPr lang="en-US" sz="1200" dirty="0"/>
          </a:p>
          <a:p>
            <a:r>
              <a:rPr lang="en-US" sz="1200" dirty="0"/>
              <a:t>from </a:t>
            </a:r>
            <a:r>
              <a:rPr lang="en-US" sz="1200" dirty="0" err="1"/>
              <a:t>Bio.Alphabet</a:t>
            </a:r>
            <a:r>
              <a:rPr lang="en-US" sz="1200" dirty="0"/>
              <a:t> import </a:t>
            </a:r>
            <a:r>
              <a:rPr lang="en-US" sz="1200" dirty="0" err="1"/>
              <a:t>generic_protein</a:t>
            </a:r>
            <a:endParaRPr lang="en-US" sz="1200" dirty="0"/>
          </a:p>
          <a:p>
            <a:r>
              <a:rPr lang="en-US" sz="1200" dirty="0"/>
              <a:t>record = </a:t>
            </a:r>
            <a:r>
              <a:rPr lang="en-US" sz="1200" dirty="0" err="1"/>
              <a:t>SeqRecord</a:t>
            </a:r>
            <a:r>
              <a:rPr lang="en-US" sz="1200" dirty="0"/>
              <a:t>(</a:t>
            </a:r>
            <a:r>
              <a:rPr lang="en-US" sz="1200" dirty="0" err="1"/>
              <a:t>Seq</a:t>
            </a:r>
            <a:r>
              <a:rPr lang="en-US" sz="1200" dirty="0"/>
              <a:t>("MMYQQGCFAGGTVLRLAKDLAENNRGARVLVVCSEITAVTFRGPSETHLDSMVGQALFGD" \</a:t>
            </a:r>
          </a:p>
          <a:p>
            <a:r>
              <a:rPr lang="en-US" sz="1200" dirty="0"/>
              <a:t>+"GAGAVIVGSDPDLSVERPLYELVWTGATLLPDSEGAIDGHLREVGLTFHLLKDVPGLISK" \</a:t>
            </a:r>
          </a:p>
          <a:p>
            <a:r>
              <a:rPr lang="en-US" sz="1200" dirty="0"/>
              <a:t>+"NIEKSLKEAFTPLGISDWNSTFWIAHPGGPAILDQVEAKLGLKEEKMRATREVLSEYGNM" \</a:t>
            </a:r>
          </a:p>
          <a:p>
            <a:r>
              <a:rPr lang="en-US" sz="1200" dirty="0"/>
              <a:t>+"SSAC", </a:t>
            </a:r>
            <a:r>
              <a:rPr lang="en-US" sz="1200" dirty="0" err="1"/>
              <a:t>generic_protein</a:t>
            </a:r>
            <a:r>
              <a:rPr lang="en-US" sz="1200" dirty="0"/>
              <a:t>),</a:t>
            </a:r>
          </a:p>
          <a:p>
            <a:r>
              <a:rPr lang="en-US" sz="1200" dirty="0"/>
              <a:t>id="gi|14150838|gb|AAK54648.1|AF376133_1",</a:t>
            </a:r>
          </a:p>
          <a:p>
            <a:r>
              <a:rPr lang="en-US" sz="1200" dirty="0"/>
              <a:t>description="</a:t>
            </a:r>
            <a:r>
              <a:rPr lang="en-US" sz="1200" dirty="0" err="1"/>
              <a:t>chalcone</a:t>
            </a:r>
            <a:r>
              <a:rPr lang="en-US" sz="1200" dirty="0"/>
              <a:t> synthase [</a:t>
            </a:r>
            <a:r>
              <a:rPr lang="en-US" sz="1200" dirty="0" err="1"/>
              <a:t>Cucumis</a:t>
            </a:r>
            <a:r>
              <a:rPr lang="en-US" sz="1200" dirty="0"/>
              <a:t> </a:t>
            </a:r>
            <a:r>
              <a:rPr lang="en-US" sz="1200" dirty="0" err="1"/>
              <a:t>sativus</a:t>
            </a:r>
            <a:r>
              <a:rPr lang="en-US" sz="1200" dirty="0"/>
              <a:t>]")</a:t>
            </a:r>
          </a:p>
          <a:p>
            <a:r>
              <a:rPr lang="en-US" sz="1200" dirty="0"/>
              <a:t>print(</a:t>
            </a:r>
            <a:r>
              <a:rPr lang="en-US" sz="1200" dirty="0" err="1"/>
              <a:t>record.format</a:t>
            </a:r>
            <a:r>
              <a:rPr lang="en-US" sz="1200" dirty="0"/>
              <a:t>("</a:t>
            </a:r>
            <a:r>
              <a:rPr lang="en-US" sz="1200" dirty="0" err="1"/>
              <a:t>fasta</a:t>
            </a:r>
            <a:r>
              <a:rPr lang="en-US" sz="1200" dirty="0"/>
              <a:t>"))</a:t>
            </a:r>
          </a:p>
          <a:p>
            <a:r>
              <a:rPr lang="en-US" sz="1200" dirty="0">
                <a:solidFill>
                  <a:srgbClr val="FF0000"/>
                </a:solidFill>
              </a:rPr>
              <a:t>&gt;gi|14150838|gb|AAK54648.1|AF376133_1 </a:t>
            </a:r>
            <a:r>
              <a:rPr lang="en-US" sz="1200" dirty="0" err="1">
                <a:solidFill>
                  <a:srgbClr val="FF0000"/>
                </a:solidFill>
              </a:rPr>
              <a:t>chalcone</a:t>
            </a:r>
            <a:r>
              <a:rPr lang="en-US" sz="1200" dirty="0">
                <a:solidFill>
                  <a:srgbClr val="FF0000"/>
                </a:solidFill>
              </a:rPr>
              <a:t> synthase [</a:t>
            </a:r>
            <a:r>
              <a:rPr lang="en-US" sz="1200" dirty="0" err="1">
                <a:solidFill>
                  <a:srgbClr val="FF0000"/>
                </a:solidFill>
              </a:rPr>
              <a:t>Cucumis</a:t>
            </a:r>
            <a:r>
              <a:rPr lang="en-US" sz="1200" dirty="0">
                <a:solidFill>
                  <a:srgbClr val="FF0000"/>
                </a:solidFill>
              </a:rPr>
              <a:t> </a:t>
            </a:r>
            <a:r>
              <a:rPr lang="en-US" sz="1200" dirty="0" err="1">
                <a:solidFill>
                  <a:srgbClr val="FF0000"/>
                </a:solidFill>
              </a:rPr>
              <a:t>sativus</a:t>
            </a:r>
            <a:r>
              <a:rPr lang="en-US" sz="1200" dirty="0">
                <a:solidFill>
                  <a:srgbClr val="FF0000"/>
                </a:solidFill>
              </a:rPr>
              <a:t>]</a:t>
            </a:r>
          </a:p>
          <a:p>
            <a:r>
              <a:rPr lang="en-US" sz="1200" dirty="0">
                <a:solidFill>
                  <a:srgbClr val="FF0000"/>
                </a:solidFill>
              </a:rPr>
              <a:t>MMYQQGCFAGGTVLRLAKDLAENNRGARVLVVCSEITAVTFRGPSETHLDSMVGQALFGD</a:t>
            </a:r>
          </a:p>
          <a:p>
            <a:r>
              <a:rPr lang="en-US" sz="1200" dirty="0">
                <a:solidFill>
                  <a:srgbClr val="FF0000"/>
                </a:solidFill>
              </a:rPr>
              <a:t>GAGAVIVGSDPDLSVERPLYELVWTGATLLPDSEGAIDGHLREVGLTFHLLKDVPGLISK</a:t>
            </a:r>
          </a:p>
          <a:p>
            <a:r>
              <a:rPr lang="en-US" sz="1200" dirty="0">
                <a:solidFill>
                  <a:srgbClr val="FF0000"/>
                </a:solidFill>
              </a:rPr>
              <a:t>NIEKSLKEAFTPLGISDWNSTFWIAHPGGPAILDQVEAKLGLKEEKMRATREVLSEYGNM</a:t>
            </a:r>
          </a:p>
          <a:p>
            <a:r>
              <a:rPr lang="en-US" sz="1200" dirty="0">
                <a:solidFill>
                  <a:srgbClr val="FF0000"/>
                </a:solidFill>
              </a:rPr>
              <a:t>SSAC</a:t>
            </a:r>
          </a:p>
        </p:txBody>
      </p:sp>
      <p:sp>
        <p:nvSpPr>
          <p:cNvPr id="8" name="ZoneTexte 7"/>
          <p:cNvSpPr txBox="1"/>
          <p:nvPr/>
        </p:nvSpPr>
        <p:spPr>
          <a:xfrm>
            <a:off x="279400" y="5001028"/>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my_location.nofuzzy_start</a:t>
            </a:r>
            <a:endParaRPr lang="en-US" sz="1200" dirty="0"/>
          </a:p>
          <a:p>
            <a:r>
              <a:rPr lang="en-US" sz="1200" dirty="0">
                <a:solidFill>
                  <a:srgbClr val="FF0000"/>
                </a:solidFill>
              </a:rPr>
              <a:t>5</a:t>
            </a:r>
          </a:p>
          <a:p>
            <a:r>
              <a:rPr lang="en-US" sz="1200" dirty="0"/>
              <a:t>&gt;&gt;&gt; </a:t>
            </a:r>
            <a:r>
              <a:rPr lang="en-US" sz="1200" dirty="0" err="1"/>
              <a:t>my_location.nofuzzy_end</a:t>
            </a:r>
            <a:endParaRPr lang="en-US" sz="1200" dirty="0"/>
          </a:p>
          <a:p>
            <a:r>
              <a:rPr lang="en-US" sz="1200" dirty="0">
                <a:solidFill>
                  <a:srgbClr val="FF0000"/>
                </a:solidFill>
              </a:rPr>
              <a:t>9</a:t>
            </a:r>
          </a:p>
        </p:txBody>
      </p:sp>
    </p:spTree>
    <p:extLst>
      <p:ext uri="{BB962C8B-B14F-4D97-AF65-F5344CB8AC3E}">
        <p14:creationId xmlns:p14="http://schemas.microsoft.com/office/powerpoint/2010/main" val="2557464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Slicing a </a:t>
            </a:r>
            <a:r>
              <a:rPr lang="en-US" dirty="0" err="1"/>
              <a:t>SeqRecord</a:t>
            </a:r>
            <a:endParaRPr lang="fr-FR" dirty="0"/>
          </a:p>
        </p:txBody>
      </p:sp>
      <p:sp>
        <p:nvSpPr>
          <p:cNvPr id="3" name="Espace réservé du contenu 2"/>
          <p:cNvSpPr>
            <a:spLocks noGrp="1"/>
          </p:cNvSpPr>
          <p:nvPr>
            <p:ph idx="1"/>
          </p:nvPr>
        </p:nvSpPr>
        <p:spPr>
          <a:xfrm>
            <a:off x="279400" y="1236134"/>
            <a:ext cx="8644466" cy="476240"/>
          </a:xfrm>
        </p:spPr>
        <p:txBody>
          <a:bodyPr/>
          <a:lstStyle/>
          <a:p>
            <a:r>
              <a:rPr lang="en-US" dirty="0"/>
              <a:t>Slice a </a:t>
            </a:r>
            <a:r>
              <a:rPr lang="en-US" dirty="0" err="1"/>
              <a:t>SeqRecord</a:t>
            </a:r>
            <a:r>
              <a:rPr lang="en-US" dirty="0"/>
              <a:t> to give you a new </a:t>
            </a:r>
            <a:r>
              <a:rPr lang="en-US" dirty="0" err="1"/>
              <a:t>SeqRecord</a:t>
            </a:r>
            <a:r>
              <a:rPr lang="en-US" dirty="0"/>
              <a:t> covering just part of the sequence</a:t>
            </a:r>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26</a:t>
            </a:fld>
            <a:endParaRPr lang="fr-FR" dirty="0"/>
          </a:p>
        </p:txBody>
      </p:sp>
      <p:sp>
        <p:nvSpPr>
          <p:cNvPr id="7" name="ZoneTexte 6"/>
          <p:cNvSpPr txBox="1"/>
          <p:nvPr/>
        </p:nvSpPr>
        <p:spPr>
          <a:xfrm>
            <a:off x="279400" y="1983679"/>
            <a:ext cx="8644466" cy="215443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a:t>
            </a:r>
            <a:r>
              <a:rPr lang="en-US" sz="1200" dirty="0" err="1"/>
              <a:t>SeqIO.read</a:t>
            </a:r>
            <a:r>
              <a:rPr lang="en-US" sz="1200" dirty="0"/>
              <a:t>("NC_005816.gb", "</a:t>
            </a:r>
            <a:r>
              <a:rPr lang="en-US" sz="1200" dirty="0" err="1"/>
              <a:t>genbank</a:t>
            </a:r>
            <a:r>
              <a:rPr lang="en-US" sz="1200" dirty="0"/>
              <a:t>")</a:t>
            </a:r>
          </a:p>
          <a:p>
            <a:r>
              <a:rPr lang="en-US" sz="1200" dirty="0"/>
              <a:t>&gt;&gt;&gt; record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('TGTAACGAACGGTGCAATAGTGATCCACACCCAACGCCTGAAATCAGATCCAGG...CTG',</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=['Project:10638'])</a:t>
            </a:r>
          </a:p>
          <a:p>
            <a:r>
              <a:rPr lang="en-US" sz="1200" dirty="0"/>
              <a:t>&gt;&gt;&gt; </a:t>
            </a:r>
            <a:r>
              <a:rPr lang="en-US" sz="1200" dirty="0" err="1"/>
              <a:t>len</a:t>
            </a:r>
            <a:r>
              <a:rPr lang="en-US" sz="1200" dirty="0"/>
              <a:t>(record)</a:t>
            </a:r>
          </a:p>
          <a:p>
            <a:r>
              <a:rPr lang="en-US" sz="1200" dirty="0">
                <a:solidFill>
                  <a:srgbClr val="FF0000"/>
                </a:solidFill>
              </a:rPr>
              <a:t>9609</a:t>
            </a:r>
          </a:p>
          <a:p>
            <a:r>
              <a:rPr lang="en-US" sz="1200" dirty="0"/>
              <a:t>&gt;&gt;&gt; </a:t>
            </a:r>
            <a:r>
              <a:rPr lang="en-US" sz="1200" dirty="0" err="1"/>
              <a:t>len</a:t>
            </a:r>
            <a:r>
              <a:rPr lang="en-US" sz="1200" dirty="0"/>
              <a:t>(</a:t>
            </a:r>
            <a:r>
              <a:rPr lang="en-US" sz="1200" dirty="0" err="1"/>
              <a:t>record.features</a:t>
            </a:r>
            <a:r>
              <a:rPr lang="en-US" sz="1200" dirty="0"/>
              <a:t>)</a:t>
            </a:r>
          </a:p>
          <a:p>
            <a:r>
              <a:rPr lang="en-US" sz="1200" dirty="0">
                <a:solidFill>
                  <a:srgbClr val="FF0000"/>
                </a:solidFill>
              </a:rPr>
              <a:t>41</a:t>
            </a:r>
          </a:p>
        </p:txBody>
      </p:sp>
      <p:sp>
        <p:nvSpPr>
          <p:cNvPr id="9" name="Espace réservé du contenu 2"/>
          <p:cNvSpPr txBox="1">
            <a:spLocks/>
          </p:cNvSpPr>
          <p:nvPr/>
        </p:nvSpPr>
        <p:spPr>
          <a:xfrm>
            <a:off x="279400" y="4177162"/>
            <a:ext cx="8644466" cy="47624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Any per-letter annotations are also sliced !! </a:t>
            </a:r>
          </a:p>
          <a:p>
            <a:r>
              <a:rPr lang="en-US" dirty="0"/>
              <a:t>Any features, completely within the new sequence are preserved (with their locations adjusted).</a:t>
            </a:r>
          </a:p>
          <a:p>
            <a:endParaRPr lang="fr-FR" dirty="0"/>
          </a:p>
          <a:p>
            <a:endParaRPr lang="fr-FR" dirty="0"/>
          </a:p>
        </p:txBody>
      </p:sp>
    </p:spTree>
    <p:extLst>
      <p:ext uri="{BB962C8B-B14F-4D97-AF65-F5344CB8AC3E}">
        <p14:creationId xmlns:p14="http://schemas.microsoft.com/office/powerpoint/2010/main" val="2678845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Slicing a </a:t>
            </a:r>
            <a:r>
              <a:rPr lang="en-US" dirty="0" err="1"/>
              <a:t>SeqRecord</a:t>
            </a:r>
            <a:r>
              <a:rPr lang="en-US" dirty="0"/>
              <a:t> (2)</a:t>
            </a:r>
            <a:endParaRPr lang="fr-FR" dirty="0"/>
          </a:p>
        </p:txBody>
      </p:sp>
      <p:sp>
        <p:nvSpPr>
          <p:cNvPr id="3" name="Espace réservé du contenu 2"/>
          <p:cNvSpPr>
            <a:spLocks noGrp="1"/>
          </p:cNvSpPr>
          <p:nvPr>
            <p:ph idx="1"/>
          </p:nvPr>
        </p:nvSpPr>
        <p:spPr>
          <a:xfrm>
            <a:off x="279400" y="1077373"/>
            <a:ext cx="8644466" cy="1118615"/>
          </a:xfrm>
        </p:spPr>
        <p:txBody>
          <a:bodyPr/>
          <a:lstStyle/>
          <a:p>
            <a:r>
              <a:rPr lang="en-US" dirty="0"/>
              <a:t>Focus in on the </a:t>
            </a:r>
            <a:r>
              <a:rPr lang="en-US" dirty="0" err="1"/>
              <a:t>pim</a:t>
            </a:r>
            <a:r>
              <a:rPr lang="en-US" dirty="0"/>
              <a:t> gene, YP_pPCP05</a:t>
            </a:r>
          </a:p>
          <a:p>
            <a:r>
              <a:rPr lang="en-US" dirty="0"/>
              <a:t>In </a:t>
            </a:r>
            <a:r>
              <a:rPr lang="en-US" dirty="0" err="1"/>
              <a:t>genbank</a:t>
            </a:r>
            <a:r>
              <a:rPr lang="en-US" dirty="0"/>
              <a:t> file, </a:t>
            </a:r>
            <a:r>
              <a:rPr lang="en-US" dirty="0" err="1"/>
              <a:t>ge</a:t>
            </a:r>
            <a:r>
              <a:rPr lang="pt-BR" dirty="0"/>
              <a:t>ne/CDS </a:t>
            </a:r>
            <a:r>
              <a:rPr lang="pt-BR" dirty="0" err="1"/>
              <a:t>has</a:t>
            </a:r>
            <a:r>
              <a:rPr lang="pt-BR" dirty="0"/>
              <a:t> </a:t>
            </a:r>
            <a:r>
              <a:rPr lang="pt-BR" dirty="0" err="1"/>
              <a:t>location</a:t>
            </a:r>
            <a:r>
              <a:rPr lang="pt-BR" dirty="0"/>
              <a:t> </a:t>
            </a:r>
            <a:r>
              <a:rPr lang="pt-BR" dirty="0" err="1"/>
              <a:t>string</a:t>
            </a:r>
            <a:r>
              <a:rPr lang="pt-BR" dirty="0"/>
              <a:t> [4343..4780]</a:t>
            </a:r>
          </a:p>
          <a:p>
            <a:r>
              <a:rPr lang="en-US" dirty="0"/>
              <a:t>In Python counting [4342:4780]</a:t>
            </a:r>
          </a:p>
          <a:p>
            <a:endParaRPr lang="pt-BR" dirty="0"/>
          </a:p>
          <a:p>
            <a:endParaRPr lang="en-US" dirty="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27</a:t>
            </a:fld>
            <a:endParaRPr lang="fr-FR" dirty="0"/>
          </a:p>
        </p:txBody>
      </p:sp>
      <p:sp>
        <p:nvSpPr>
          <p:cNvPr id="7" name="ZoneTexte 6"/>
          <p:cNvSpPr txBox="1"/>
          <p:nvPr/>
        </p:nvSpPr>
        <p:spPr>
          <a:xfrm>
            <a:off x="279400" y="2354749"/>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record.features</a:t>
            </a:r>
            <a:r>
              <a:rPr lang="en-US" sz="1200" dirty="0"/>
              <a:t>[20])</a:t>
            </a:r>
          </a:p>
          <a:p>
            <a:r>
              <a:rPr lang="en-US" sz="1200" dirty="0">
                <a:solidFill>
                  <a:srgbClr val="FF0000"/>
                </a:solidFill>
              </a:rPr>
              <a:t>type: gene</a:t>
            </a:r>
          </a:p>
          <a:p>
            <a:r>
              <a:rPr lang="en-US" sz="1200" dirty="0">
                <a:solidFill>
                  <a:srgbClr val="FF0000"/>
                </a:solidFill>
              </a:rPr>
              <a:t>location: [4342:4780](+)</a:t>
            </a:r>
          </a:p>
          <a:p>
            <a:r>
              <a:rPr lang="en-US" sz="1200" dirty="0">
                <a:solidFill>
                  <a:srgbClr val="FF0000"/>
                </a:solidFill>
              </a:rPr>
              <a:t>qualifiers:</a:t>
            </a:r>
          </a:p>
          <a:p>
            <a:r>
              <a:rPr lang="en-US" sz="1200" dirty="0">
                <a:solidFill>
                  <a:srgbClr val="FF0000"/>
                </a:solidFill>
              </a:rPr>
              <a:t>Key: </a:t>
            </a:r>
            <a:r>
              <a:rPr lang="en-US" sz="1200" dirty="0" err="1">
                <a:solidFill>
                  <a:srgbClr val="FF0000"/>
                </a:solidFill>
              </a:rPr>
              <a:t>db_xref</a:t>
            </a:r>
            <a:r>
              <a:rPr lang="en-US" sz="1200" dirty="0">
                <a:solidFill>
                  <a:srgbClr val="FF0000"/>
                </a:solidFill>
              </a:rPr>
              <a:t>, Value: ['GeneID:2767712']</a:t>
            </a:r>
          </a:p>
          <a:p>
            <a:r>
              <a:rPr lang="en-US" sz="1200" dirty="0">
                <a:solidFill>
                  <a:srgbClr val="FF0000"/>
                </a:solidFill>
              </a:rPr>
              <a:t>Key: gene, Value: ['</a:t>
            </a:r>
            <a:r>
              <a:rPr lang="en-US" sz="1200" dirty="0" err="1">
                <a:solidFill>
                  <a:srgbClr val="FF0000"/>
                </a:solidFill>
              </a:rPr>
              <a:t>pim</a:t>
            </a:r>
            <a:r>
              <a:rPr lang="en-US" sz="1200" dirty="0">
                <a:solidFill>
                  <a:srgbClr val="FF0000"/>
                </a:solidFill>
              </a:rPr>
              <a:t>']</a:t>
            </a:r>
          </a:p>
          <a:p>
            <a:r>
              <a:rPr lang="en-US" sz="1200" dirty="0">
                <a:solidFill>
                  <a:srgbClr val="FF0000"/>
                </a:solidFill>
              </a:rPr>
              <a:t>Key: </a:t>
            </a:r>
            <a:r>
              <a:rPr lang="en-US" sz="1200" dirty="0" err="1">
                <a:solidFill>
                  <a:srgbClr val="FF0000"/>
                </a:solidFill>
              </a:rPr>
              <a:t>locus_tag</a:t>
            </a:r>
            <a:r>
              <a:rPr lang="en-US" sz="1200" dirty="0">
                <a:solidFill>
                  <a:srgbClr val="FF0000"/>
                </a:solidFill>
              </a:rPr>
              <a:t>, Value: ['YP_pPCP05']</a:t>
            </a:r>
          </a:p>
          <a:p>
            <a:r>
              <a:rPr lang="en-US" sz="1200" dirty="0">
                <a:solidFill>
                  <a:srgbClr val="FF0000"/>
                </a:solidFill>
              </a:rPr>
              <a:t>&lt;BLANKLINE&gt;</a:t>
            </a:r>
          </a:p>
        </p:txBody>
      </p:sp>
      <p:sp>
        <p:nvSpPr>
          <p:cNvPr id="8" name="ZoneTexte 7"/>
          <p:cNvSpPr txBox="1"/>
          <p:nvPr/>
        </p:nvSpPr>
        <p:spPr>
          <a:xfrm>
            <a:off x="279400" y="3872565"/>
            <a:ext cx="8644466" cy="2523768"/>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record.features</a:t>
            </a:r>
            <a:r>
              <a:rPr lang="en-US" sz="1200" dirty="0"/>
              <a:t>[21])</a:t>
            </a:r>
          </a:p>
          <a:p>
            <a:r>
              <a:rPr lang="en-US" sz="1200" dirty="0">
                <a:solidFill>
                  <a:srgbClr val="FF0000"/>
                </a:solidFill>
              </a:rPr>
              <a:t>type: CDS</a:t>
            </a:r>
          </a:p>
          <a:p>
            <a:r>
              <a:rPr lang="en-US" sz="1200" dirty="0">
                <a:solidFill>
                  <a:srgbClr val="FF0000"/>
                </a:solidFill>
              </a:rPr>
              <a:t>location: [4342:4780](+)</a:t>
            </a:r>
          </a:p>
          <a:p>
            <a:r>
              <a:rPr lang="en-US" sz="1200" dirty="0">
                <a:solidFill>
                  <a:srgbClr val="FF0000"/>
                </a:solidFill>
              </a:rPr>
              <a:t>qualifiers:</a:t>
            </a:r>
          </a:p>
          <a:p>
            <a:r>
              <a:rPr lang="en-US" sz="1200" dirty="0">
                <a:solidFill>
                  <a:srgbClr val="FF0000"/>
                </a:solidFill>
              </a:rPr>
              <a:t>Key: </a:t>
            </a:r>
            <a:r>
              <a:rPr lang="en-US" sz="1200" dirty="0" err="1">
                <a:solidFill>
                  <a:srgbClr val="FF0000"/>
                </a:solidFill>
              </a:rPr>
              <a:t>codon_start</a:t>
            </a:r>
            <a:r>
              <a:rPr lang="en-US" sz="1200" dirty="0">
                <a:solidFill>
                  <a:srgbClr val="FF0000"/>
                </a:solidFill>
              </a:rPr>
              <a:t>, Value: ['1']</a:t>
            </a:r>
          </a:p>
          <a:p>
            <a:r>
              <a:rPr lang="en-US" sz="1200" dirty="0">
                <a:solidFill>
                  <a:srgbClr val="FF0000"/>
                </a:solidFill>
              </a:rPr>
              <a:t>Key: </a:t>
            </a:r>
            <a:r>
              <a:rPr lang="en-US" sz="1200" dirty="0" err="1">
                <a:solidFill>
                  <a:srgbClr val="FF0000"/>
                </a:solidFill>
              </a:rPr>
              <a:t>db_xref</a:t>
            </a:r>
            <a:r>
              <a:rPr lang="en-US" sz="1200" dirty="0">
                <a:solidFill>
                  <a:srgbClr val="FF0000"/>
                </a:solidFill>
              </a:rPr>
              <a:t>, Value: ['GI:45478716', 'GeneID:2767712']</a:t>
            </a:r>
          </a:p>
          <a:p>
            <a:r>
              <a:rPr lang="en-US" sz="1200" dirty="0">
                <a:solidFill>
                  <a:srgbClr val="FF0000"/>
                </a:solidFill>
              </a:rPr>
              <a:t>Key: gene, Value: ['</a:t>
            </a:r>
            <a:r>
              <a:rPr lang="en-US" sz="1200" dirty="0" err="1">
                <a:solidFill>
                  <a:srgbClr val="FF0000"/>
                </a:solidFill>
              </a:rPr>
              <a:t>pim</a:t>
            </a:r>
            <a:r>
              <a:rPr lang="en-US" sz="1200" dirty="0">
                <a:solidFill>
                  <a:srgbClr val="FF0000"/>
                </a:solidFill>
              </a:rPr>
              <a:t>']</a:t>
            </a:r>
          </a:p>
          <a:p>
            <a:r>
              <a:rPr lang="en-US" sz="1200" dirty="0">
                <a:solidFill>
                  <a:srgbClr val="FF0000"/>
                </a:solidFill>
              </a:rPr>
              <a:t>Key: </a:t>
            </a:r>
            <a:r>
              <a:rPr lang="en-US" sz="1200" dirty="0" err="1">
                <a:solidFill>
                  <a:srgbClr val="FF0000"/>
                </a:solidFill>
              </a:rPr>
              <a:t>locus_tag</a:t>
            </a:r>
            <a:r>
              <a:rPr lang="en-US" sz="1200" dirty="0">
                <a:solidFill>
                  <a:srgbClr val="FF0000"/>
                </a:solidFill>
              </a:rPr>
              <a:t>, Value: ['YP_pPCP05']</a:t>
            </a:r>
          </a:p>
          <a:p>
            <a:r>
              <a:rPr lang="en-US" sz="1200" dirty="0">
                <a:solidFill>
                  <a:srgbClr val="FF0000"/>
                </a:solidFill>
              </a:rPr>
              <a:t>Key: note, Value: ['similar to many previously sequenced </a:t>
            </a:r>
            <a:r>
              <a:rPr lang="en-US" sz="1200" dirty="0" err="1">
                <a:solidFill>
                  <a:srgbClr val="FF0000"/>
                </a:solidFill>
              </a:rPr>
              <a:t>pesticin</a:t>
            </a:r>
            <a:r>
              <a:rPr lang="en-US" sz="1200" dirty="0">
                <a:solidFill>
                  <a:srgbClr val="FF0000"/>
                </a:solidFill>
              </a:rPr>
              <a:t> immunity ...']</a:t>
            </a:r>
          </a:p>
          <a:p>
            <a:r>
              <a:rPr lang="en-US" sz="1200" dirty="0">
                <a:solidFill>
                  <a:srgbClr val="FF0000"/>
                </a:solidFill>
              </a:rPr>
              <a:t>Key: product, Value: ['</a:t>
            </a:r>
            <a:r>
              <a:rPr lang="en-US" sz="1200" dirty="0" err="1">
                <a:solidFill>
                  <a:srgbClr val="FF0000"/>
                </a:solidFill>
              </a:rPr>
              <a:t>pesticin</a:t>
            </a:r>
            <a:r>
              <a:rPr lang="en-US" sz="1200" dirty="0">
                <a:solidFill>
                  <a:srgbClr val="FF0000"/>
                </a:solidFill>
              </a:rPr>
              <a:t> immunity protein']</a:t>
            </a:r>
          </a:p>
          <a:p>
            <a:r>
              <a:rPr lang="en-US" sz="1200" dirty="0">
                <a:solidFill>
                  <a:srgbClr val="FF0000"/>
                </a:solidFill>
              </a:rPr>
              <a:t>Key: </a:t>
            </a:r>
            <a:r>
              <a:rPr lang="en-US" sz="1200" dirty="0" err="1">
                <a:solidFill>
                  <a:srgbClr val="FF0000"/>
                </a:solidFill>
              </a:rPr>
              <a:t>protein_id</a:t>
            </a:r>
            <a:r>
              <a:rPr lang="en-US" sz="1200" dirty="0">
                <a:solidFill>
                  <a:srgbClr val="FF0000"/>
                </a:solidFill>
              </a:rPr>
              <a:t>, Value: ['NP_995571.1']</a:t>
            </a:r>
          </a:p>
          <a:p>
            <a:r>
              <a:rPr lang="en-US" sz="1200" dirty="0">
                <a:solidFill>
                  <a:srgbClr val="FF0000"/>
                </a:solidFill>
              </a:rPr>
              <a:t>Key: </a:t>
            </a:r>
            <a:r>
              <a:rPr lang="en-US" sz="1200" dirty="0" err="1">
                <a:solidFill>
                  <a:srgbClr val="FF0000"/>
                </a:solidFill>
              </a:rPr>
              <a:t>transl_table</a:t>
            </a:r>
            <a:r>
              <a:rPr lang="en-US" sz="1200" dirty="0">
                <a:solidFill>
                  <a:srgbClr val="FF0000"/>
                </a:solidFill>
              </a:rPr>
              <a:t>, Value: ['11']</a:t>
            </a:r>
          </a:p>
          <a:p>
            <a:r>
              <a:rPr lang="en-US" sz="1200" dirty="0">
                <a:solidFill>
                  <a:srgbClr val="FF0000"/>
                </a:solidFill>
              </a:rPr>
              <a:t>Key: translation, Value: ['MGGGMISKLFCLALIFLSSSGLAEKNTYTAKDILQNLELNTFGNSLSH...']</a:t>
            </a:r>
          </a:p>
        </p:txBody>
      </p:sp>
    </p:spTree>
    <p:extLst>
      <p:ext uri="{BB962C8B-B14F-4D97-AF65-F5344CB8AC3E}">
        <p14:creationId xmlns:p14="http://schemas.microsoft.com/office/powerpoint/2010/main" val="2678845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Slicing a </a:t>
            </a:r>
            <a:r>
              <a:rPr lang="en-US" dirty="0" err="1"/>
              <a:t>SeqRecord</a:t>
            </a:r>
            <a:r>
              <a:rPr lang="en-US" dirty="0"/>
              <a:t> (3)</a:t>
            </a:r>
            <a:endParaRPr lang="fr-FR" dirty="0"/>
          </a:p>
        </p:txBody>
      </p:sp>
      <p:sp>
        <p:nvSpPr>
          <p:cNvPr id="3" name="Espace réservé du contenu 2"/>
          <p:cNvSpPr>
            <a:spLocks noGrp="1"/>
          </p:cNvSpPr>
          <p:nvPr>
            <p:ph idx="1"/>
          </p:nvPr>
        </p:nvSpPr>
        <p:spPr>
          <a:xfrm>
            <a:off x="279400" y="1236134"/>
            <a:ext cx="8644466" cy="476240"/>
          </a:xfrm>
        </p:spPr>
        <p:txBody>
          <a:bodyPr/>
          <a:lstStyle/>
          <a:p>
            <a:r>
              <a:rPr lang="en-US" dirty="0"/>
              <a:t>Slice this parent record from 4300 to 4800</a:t>
            </a:r>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28</a:t>
            </a:fld>
            <a:endParaRPr lang="fr-FR" dirty="0"/>
          </a:p>
        </p:txBody>
      </p:sp>
      <p:sp>
        <p:nvSpPr>
          <p:cNvPr id="7" name="ZoneTexte 6"/>
          <p:cNvSpPr txBox="1"/>
          <p:nvPr/>
        </p:nvSpPr>
        <p:spPr>
          <a:xfrm>
            <a:off x="279400" y="1790899"/>
            <a:ext cx="8644466" cy="196977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sub_record</a:t>
            </a:r>
            <a:r>
              <a:rPr lang="en-US" sz="1200" dirty="0"/>
              <a:t> = record[4300:4800]</a:t>
            </a:r>
          </a:p>
          <a:p>
            <a:r>
              <a:rPr lang="en-US" sz="1200" dirty="0"/>
              <a:t>&gt;&gt;&gt; </a:t>
            </a:r>
            <a:r>
              <a:rPr lang="en-US" sz="1200" dirty="0" err="1"/>
              <a:t>sub_record</a:t>
            </a:r>
            <a:endParaRPr lang="en-US" sz="1200" dirty="0"/>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('ATAAATAGATTATTCCAAATAATTTATTTATGTAAGAACAGGATGGGAGGGGGA...TTA',</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a:t>
            </a:r>
          </a:p>
          <a:p>
            <a:r>
              <a:rPr lang="en-US" sz="1200" dirty="0"/>
              <a:t>&gt;&gt;&gt; </a:t>
            </a:r>
            <a:r>
              <a:rPr lang="en-US" sz="1200" dirty="0" err="1"/>
              <a:t>len</a:t>
            </a:r>
            <a:r>
              <a:rPr lang="en-US" sz="1200" dirty="0"/>
              <a:t>(</a:t>
            </a:r>
            <a:r>
              <a:rPr lang="en-US" sz="1200" dirty="0" err="1"/>
              <a:t>sub_record</a:t>
            </a:r>
            <a:r>
              <a:rPr lang="en-US" sz="1200" dirty="0"/>
              <a:t>)</a:t>
            </a:r>
          </a:p>
          <a:p>
            <a:r>
              <a:rPr lang="en-US" sz="1200" dirty="0">
                <a:solidFill>
                  <a:srgbClr val="FF0000"/>
                </a:solidFill>
              </a:rPr>
              <a:t>500</a:t>
            </a:r>
          </a:p>
          <a:p>
            <a:r>
              <a:rPr lang="en-US" sz="1200" dirty="0"/>
              <a:t>&gt;&gt;&gt; </a:t>
            </a:r>
            <a:r>
              <a:rPr lang="en-US" sz="1200" dirty="0" err="1"/>
              <a:t>len</a:t>
            </a:r>
            <a:r>
              <a:rPr lang="en-US" sz="1200" dirty="0"/>
              <a:t>(</a:t>
            </a:r>
            <a:r>
              <a:rPr lang="en-US" sz="1200" dirty="0" err="1"/>
              <a:t>sub_record.features</a:t>
            </a:r>
            <a:r>
              <a:rPr lang="en-US" sz="1200" dirty="0"/>
              <a:t>)</a:t>
            </a:r>
          </a:p>
          <a:p>
            <a:r>
              <a:rPr lang="en-US" sz="1200" dirty="0">
                <a:solidFill>
                  <a:srgbClr val="FF0000"/>
                </a:solidFill>
              </a:rPr>
              <a:t>2</a:t>
            </a:r>
          </a:p>
        </p:txBody>
      </p:sp>
      <p:sp>
        <p:nvSpPr>
          <p:cNvPr id="8" name="ZoneTexte 7"/>
          <p:cNvSpPr txBox="1"/>
          <p:nvPr/>
        </p:nvSpPr>
        <p:spPr>
          <a:xfrm>
            <a:off x="279400" y="4740213"/>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sub_record.features</a:t>
            </a:r>
            <a:r>
              <a:rPr lang="en-US" sz="1200" dirty="0"/>
              <a:t>[0])</a:t>
            </a:r>
          </a:p>
          <a:p>
            <a:r>
              <a:rPr lang="en-US" sz="1200" dirty="0">
                <a:solidFill>
                  <a:srgbClr val="FF0000"/>
                </a:solidFill>
              </a:rPr>
              <a:t>type: gene</a:t>
            </a:r>
          </a:p>
          <a:p>
            <a:r>
              <a:rPr lang="en-US" sz="1200" dirty="0">
                <a:solidFill>
                  <a:srgbClr val="FF0000"/>
                </a:solidFill>
              </a:rPr>
              <a:t>location: [42:480](+)</a:t>
            </a:r>
          </a:p>
          <a:p>
            <a:r>
              <a:rPr lang="en-US" sz="1200" dirty="0">
                <a:solidFill>
                  <a:srgbClr val="FF0000"/>
                </a:solidFill>
              </a:rPr>
              <a:t>qualifiers:</a:t>
            </a:r>
          </a:p>
          <a:p>
            <a:r>
              <a:rPr lang="en-US" sz="1200" dirty="0">
                <a:solidFill>
                  <a:srgbClr val="FF0000"/>
                </a:solidFill>
              </a:rPr>
              <a:t>Key: </a:t>
            </a:r>
            <a:r>
              <a:rPr lang="en-US" sz="1200" dirty="0" err="1">
                <a:solidFill>
                  <a:srgbClr val="FF0000"/>
                </a:solidFill>
              </a:rPr>
              <a:t>db_xref</a:t>
            </a:r>
            <a:r>
              <a:rPr lang="en-US" sz="1200" dirty="0">
                <a:solidFill>
                  <a:srgbClr val="FF0000"/>
                </a:solidFill>
              </a:rPr>
              <a:t>, Value: ['GeneID:2767712']</a:t>
            </a:r>
          </a:p>
          <a:p>
            <a:r>
              <a:rPr lang="en-US" sz="1200" dirty="0">
                <a:solidFill>
                  <a:srgbClr val="FF0000"/>
                </a:solidFill>
              </a:rPr>
              <a:t>Key: gene, Value: ['</a:t>
            </a:r>
            <a:r>
              <a:rPr lang="en-US" sz="1200" dirty="0" err="1">
                <a:solidFill>
                  <a:srgbClr val="FF0000"/>
                </a:solidFill>
              </a:rPr>
              <a:t>pim</a:t>
            </a:r>
            <a:r>
              <a:rPr lang="en-US" sz="1200" dirty="0">
                <a:solidFill>
                  <a:srgbClr val="FF0000"/>
                </a:solidFill>
              </a:rPr>
              <a:t>']</a:t>
            </a:r>
          </a:p>
          <a:p>
            <a:r>
              <a:rPr lang="en-US" sz="1200" dirty="0">
                <a:solidFill>
                  <a:srgbClr val="FF0000"/>
                </a:solidFill>
              </a:rPr>
              <a:t>Key: </a:t>
            </a:r>
            <a:r>
              <a:rPr lang="en-US" sz="1200" dirty="0" err="1">
                <a:solidFill>
                  <a:srgbClr val="FF0000"/>
                </a:solidFill>
              </a:rPr>
              <a:t>locus_tag</a:t>
            </a:r>
            <a:r>
              <a:rPr lang="en-US" sz="1200" dirty="0">
                <a:solidFill>
                  <a:srgbClr val="FF0000"/>
                </a:solidFill>
              </a:rPr>
              <a:t>, Value: ['YP_pPCP05']</a:t>
            </a:r>
          </a:p>
          <a:p>
            <a:r>
              <a:rPr lang="en-US" sz="1200" dirty="0">
                <a:solidFill>
                  <a:srgbClr val="FF0000"/>
                </a:solidFill>
              </a:rPr>
              <a:t>&lt;BLANKLINE&gt;</a:t>
            </a:r>
          </a:p>
        </p:txBody>
      </p:sp>
      <p:sp>
        <p:nvSpPr>
          <p:cNvPr id="9" name="Espace réservé du contenu 2"/>
          <p:cNvSpPr txBox="1">
            <a:spLocks/>
          </p:cNvSpPr>
          <p:nvPr/>
        </p:nvSpPr>
        <p:spPr>
          <a:xfrm>
            <a:off x="279400" y="3940084"/>
            <a:ext cx="8644466" cy="709408"/>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Our sub-record just has two features, the gene and CDS entries for YP_pPCP05:</a:t>
            </a:r>
          </a:p>
        </p:txBody>
      </p:sp>
    </p:spTree>
    <p:extLst>
      <p:ext uri="{BB962C8B-B14F-4D97-AF65-F5344CB8AC3E}">
        <p14:creationId xmlns:p14="http://schemas.microsoft.com/office/powerpoint/2010/main" val="2717411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Slicing a </a:t>
            </a:r>
            <a:r>
              <a:rPr lang="en-US" dirty="0" err="1"/>
              <a:t>SeqRecord</a:t>
            </a:r>
            <a:r>
              <a:rPr lang="en-US" dirty="0"/>
              <a:t> (3)</a:t>
            </a:r>
            <a:endParaRPr lang="fr-FR" dirty="0"/>
          </a:p>
        </p:txBody>
      </p:sp>
      <p:sp>
        <p:nvSpPr>
          <p:cNvPr id="3" name="Espace réservé du contenu 2"/>
          <p:cNvSpPr>
            <a:spLocks noGrp="1"/>
          </p:cNvSpPr>
          <p:nvPr>
            <p:ph idx="1"/>
          </p:nvPr>
        </p:nvSpPr>
        <p:spPr>
          <a:xfrm>
            <a:off x="279400" y="3673425"/>
            <a:ext cx="8644466" cy="476240"/>
          </a:xfrm>
        </p:spPr>
        <p:txBody>
          <a:bodyPr/>
          <a:lstStyle/>
          <a:p>
            <a:r>
              <a:rPr lang="en-US" dirty="0"/>
              <a:t>Locations have been adjusted to reflect the new parent sequence!</a:t>
            </a:r>
          </a:p>
          <a:p>
            <a:endParaRPr lang="en-US" dirty="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29</a:t>
            </a:fld>
            <a:endParaRPr lang="fr-FR" dirty="0"/>
          </a:p>
        </p:txBody>
      </p:sp>
      <p:sp>
        <p:nvSpPr>
          <p:cNvPr id="7" name="ZoneTexte 6"/>
          <p:cNvSpPr txBox="1"/>
          <p:nvPr/>
        </p:nvSpPr>
        <p:spPr>
          <a:xfrm>
            <a:off x="279400" y="1126927"/>
            <a:ext cx="8644466" cy="2523768"/>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sub_record.features</a:t>
            </a:r>
            <a:r>
              <a:rPr lang="en-US" sz="1200" dirty="0"/>
              <a:t>[1])</a:t>
            </a:r>
          </a:p>
          <a:p>
            <a:r>
              <a:rPr lang="en-US" sz="1200" dirty="0">
                <a:solidFill>
                  <a:srgbClr val="FF0000"/>
                </a:solidFill>
              </a:rPr>
              <a:t>type: CDS</a:t>
            </a:r>
          </a:p>
          <a:p>
            <a:r>
              <a:rPr lang="en-US" sz="1200" dirty="0">
                <a:solidFill>
                  <a:srgbClr val="FF0000"/>
                </a:solidFill>
              </a:rPr>
              <a:t>location: [42:480](+)</a:t>
            </a:r>
          </a:p>
          <a:p>
            <a:r>
              <a:rPr lang="en-US" sz="1200" dirty="0">
                <a:solidFill>
                  <a:srgbClr val="FF0000"/>
                </a:solidFill>
              </a:rPr>
              <a:t>qualifiers:</a:t>
            </a:r>
          </a:p>
          <a:p>
            <a:r>
              <a:rPr lang="en-US" sz="1200" dirty="0">
                <a:solidFill>
                  <a:srgbClr val="FF0000"/>
                </a:solidFill>
              </a:rPr>
              <a:t>Key: </a:t>
            </a:r>
            <a:r>
              <a:rPr lang="en-US" sz="1200" dirty="0" err="1">
                <a:solidFill>
                  <a:srgbClr val="FF0000"/>
                </a:solidFill>
              </a:rPr>
              <a:t>codon_start</a:t>
            </a:r>
            <a:r>
              <a:rPr lang="en-US" sz="1200" dirty="0">
                <a:solidFill>
                  <a:srgbClr val="FF0000"/>
                </a:solidFill>
              </a:rPr>
              <a:t>, Value: ['1']</a:t>
            </a:r>
          </a:p>
          <a:p>
            <a:r>
              <a:rPr lang="en-US" sz="1200" dirty="0">
                <a:solidFill>
                  <a:srgbClr val="FF0000"/>
                </a:solidFill>
              </a:rPr>
              <a:t>Key: </a:t>
            </a:r>
            <a:r>
              <a:rPr lang="en-US" sz="1200" dirty="0" err="1">
                <a:solidFill>
                  <a:srgbClr val="FF0000"/>
                </a:solidFill>
              </a:rPr>
              <a:t>db_xref</a:t>
            </a:r>
            <a:r>
              <a:rPr lang="en-US" sz="1200" dirty="0">
                <a:solidFill>
                  <a:srgbClr val="FF0000"/>
                </a:solidFill>
              </a:rPr>
              <a:t>, Value: ['GI:45478716', 'GeneID:2767712']</a:t>
            </a:r>
          </a:p>
          <a:p>
            <a:r>
              <a:rPr lang="en-US" sz="1200" dirty="0">
                <a:solidFill>
                  <a:srgbClr val="FF0000"/>
                </a:solidFill>
              </a:rPr>
              <a:t>Key: gene, Value: ['</a:t>
            </a:r>
            <a:r>
              <a:rPr lang="en-US" sz="1200" dirty="0" err="1">
                <a:solidFill>
                  <a:srgbClr val="FF0000"/>
                </a:solidFill>
              </a:rPr>
              <a:t>pim</a:t>
            </a:r>
            <a:r>
              <a:rPr lang="en-US" sz="1200" dirty="0">
                <a:solidFill>
                  <a:srgbClr val="FF0000"/>
                </a:solidFill>
              </a:rPr>
              <a:t>']</a:t>
            </a:r>
          </a:p>
          <a:p>
            <a:r>
              <a:rPr lang="en-US" sz="1200" dirty="0">
                <a:solidFill>
                  <a:srgbClr val="FF0000"/>
                </a:solidFill>
              </a:rPr>
              <a:t>Key: </a:t>
            </a:r>
            <a:r>
              <a:rPr lang="en-US" sz="1200" dirty="0" err="1">
                <a:solidFill>
                  <a:srgbClr val="FF0000"/>
                </a:solidFill>
              </a:rPr>
              <a:t>locus_tag</a:t>
            </a:r>
            <a:r>
              <a:rPr lang="en-US" sz="1200" dirty="0">
                <a:solidFill>
                  <a:srgbClr val="FF0000"/>
                </a:solidFill>
              </a:rPr>
              <a:t>, Value: ['YP_pPCP05']</a:t>
            </a:r>
          </a:p>
          <a:p>
            <a:r>
              <a:rPr lang="en-US" sz="1200" dirty="0">
                <a:solidFill>
                  <a:srgbClr val="FF0000"/>
                </a:solidFill>
              </a:rPr>
              <a:t>Key: note, Value: ['similar to many previously sequenced </a:t>
            </a:r>
            <a:r>
              <a:rPr lang="en-US" sz="1200" dirty="0" err="1">
                <a:solidFill>
                  <a:srgbClr val="FF0000"/>
                </a:solidFill>
              </a:rPr>
              <a:t>pesticin</a:t>
            </a:r>
            <a:r>
              <a:rPr lang="en-US" sz="1200" dirty="0">
                <a:solidFill>
                  <a:srgbClr val="FF0000"/>
                </a:solidFill>
              </a:rPr>
              <a:t> immunity ...']</a:t>
            </a:r>
          </a:p>
          <a:p>
            <a:r>
              <a:rPr lang="en-US" sz="1200" dirty="0">
                <a:solidFill>
                  <a:srgbClr val="FF0000"/>
                </a:solidFill>
              </a:rPr>
              <a:t>Key: product, Value: ['</a:t>
            </a:r>
            <a:r>
              <a:rPr lang="en-US" sz="1200" dirty="0" err="1">
                <a:solidFill>
                  <a:srgbClr val="FF0000"/>
                </a:solidFill>
              </a:rPr>
              <a:t>pesticin</a:t>
            </a:r>
            <a:r>
              <a:rPr lang="en-US" sz="1200" dirty="0">
                <a:solidFill>
                  <a:srgbClr val="FF0000"/>
                </a:solidFill>
              </a:rPr>
              <a:t> immunity protein']</a:t>
            </a:r>
          </a:p>
          <a:p>
            <a:r>
              <a:rPr lang="en-US" sz="1200" dirty="0">
                <a:solidFill>
                  <a:srgbClr val="FF0000"/>
                </a:solidFill>
              </a:rPr>
              <a:t>Key: </a:t>
            </a:r>
            <a:r>
              <a:rPr lang="en-US" sz="1200" dirty="0" err="1">
                <a:solidFill>
                  <a:srgbClr val="FF0000"/>
                </a:solidFill>
              </a:rPr>
              <a:t>protein_id</a:t>
            </a:r>
            <a:r>
              <a:rPr lang="en-US" sz="1200" dirty="0">
                <a:solidFill>
                  <a:srgbClr val="FF0000"/>
                </a:solidFill>
              </a:rPr>
              <a:t>, Value: ['NP_995571.1']</a:t>
            </a:r>
          </a:p>
          <a:p>
            <a:r>
              <a:rPr lang="en-US" sz="1200" dirty="0">
                <a:solidFill>
                  <a:srgbClr val="FF0000"/>
                </a:solidFill>
              </a:rPr>
              <a:t>Key: </a:t>
            </a:r>
            <a:r>
              <a:rPr lang="en-US" sz="1200" dirty="0" err="1">
                <a:solidFill>
                  <a:srgbClr val="FF0000"/>
                </a:solidFill>
              </a:rPr>
              <a:t>transl_table</a:t>
            </a:r>
            <a:r>
              <a:rPr lang="en-US" sz="1200" dirty="0">
                <a:solidFill>
                  <a:srgbClr val="FF0000"/>
                </a:solidFill>
              </a:rPr>
              <a:t>, Value: ['11']</a:t>
            </a:r>
          </a:p>
          <a:p>
            <a:r>
              <a:rPr lang="en-US" sz="1200" dirty="0">
                <a:solidFill>
                  <a:srgbClr val="FF0000"/>
                </a:solidFill>
              </a:rPr>
              <a:t>Key: translation, Value: ['MGGGMISKLFCLALIFLSSSGLAEKNTYTAKDILQNLELNTFGNSLSH...']</a:t>
            </a:r>
          </a:p>
        </p:txBody>
      </p:sp>
      <p:sp>
        <p:nvSpPr>
          <p:cNvPr id="8" name="ZoneTexte 7"/>
          <p:cNvSpPr txBox="1"/>
          <p:nvPr/>
        </p:nvSpPr>
        <p:spPr>
          <a:xfrm>
            <a:off x="279400" y="4164172"/>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sub_record.annotations</a:t>
            </a:r>
            <a:endParaRPr lang="en-US" sz="1200" dirty="0"/>
          </a:p>
          <a:p>
            <a:r>
              <a:rPr lang="en-US" sz="1200" dirty="0"/>
              <a:t>{}</a:t>
            </a:r>
          </a:p>
          <a:p>
            <a:r>
              <a:rPr lang="en-US" sz="1200" dirty="0"/>
              <a:t>&gt;&gt;&gt; </a:t>
            </a:r>
            <a:r>
              <a:rPr lang="en-US" sz="1200" dirty="0" err="1"/>
              <a:t>sub_record.dbxrefs</a:t>
            </a:r>
            <a:endParaRPr lang="en-US" sz="1200" dirty="0"/>
          </a:p>
          <a:p>
            <a:r>
              <a:rPr lang="en-US" sz="1200" dirty="0"/>
              <a:t>[]</a:t>
            </a:r>
          </a:p>
        </p:txBody>
      </p:sp>
      <p:sp>
        <p:nvSpPr>
          <p:cNvPr id="9" name="ZoneTexte 8"/>
          <p:cNvSpPr txBox="1"/>
          <p:nvPr/>
        </p:nvSpPr>
        <p:spPr>
          <a:xfrm>
            <a:off x="279400" y="5154851"/>
            <a:ext cx="8644466" cy="120032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sub_record.id</a:t>
            </a:r>
            <a:endParaRPr lang="it-IT" sz="1200" dirty="0"/>
          </a:p>
          <a:p>
            <a:r>
              <a:rPr lang="it-IT" sz="1200" dirty="0"/>
              <a:t>'NC_005816.1'</a:t>
            </a:r>
          </a:p>
          <a:p>
            <a:r>
              <a:rPr lang="it-IT" sz="1200" dirty="0"/>
              <a:t>&gt;&gt;&gt; </a:t>
            </a:r>
            <a:r>
              <a:rPr lang="it-IT" sz="1200" dirty="0" err="1"/>
              <a:t>sub_record.name</a:t>
            </a:r>
            <a:endParaRPr lang="it-IT" sz="1200" dirty="0"/>
          </a:p>
          <a:p>
            <a:r>
              <a:rPr lang="it-IT" sz="1200" dirty="0"/>
              <a:t>'NC_005816'</a:t>
            </a:r>
          </a:p>
          <a:p>
            <a:r>
              <a:rPr lang="it-IT" sz="1200" dirty="0"/>
              <a:t>&gt;&gt;&gt; </a:t>
            </a:r>
            <a:r>
              <a:rPr lang="it-IT" sz="1200" dirty="0" err="1"/>
              <a:t>sub_record.description</a:t>
            </a:r>
            <a:endParaRPr lang="it-IT" sz="1200" dirty="0"/>
          </a:p>
          <a:p>
            <a:r>
              <a:rPr lang="it-IT" sz="1200" dirty="0"/>
              <a:t>'</a:t>
            </a:r>
            <a:r>
              <a:rPr lang="it-IT" sz="1200" dirty="0" err="1"/>
              <a:t>Yersinia</a:t>
            </a:r>
            <a:r>
              <a:rPr lang="it-IT" sz="1200" dirty="0"/>
              <a:t> </a:t>
            </a:r>
            <a:r>
              <a:rPr lang="it-IT" sz="1200" dirty="0" err="1"/>
              <a:t>pestis</a:t>
            </a:r>
            <a:r>
              <a:rPr lang="it-IT" sz="1200" dirty="0"/>
              <a:t> </a:t>
            </a:r>
            <a:r>
              <a:rPr lang="it-IT" sz="1200" dirty="0" err="1"/>
              <a:t>biovar</a:t>
            </a:r>
            <a:r>
              <a:rPr lang="it-IT" sz="1200" dirty="0"/>
              <a:t> </a:t>
            </a:r>
            <a:r>
              <a:rPr lang="it-IT" sz="1200" dirty="0" err="1"/>
              <a:t>Microtus</a:t>
            </a:r>
            <a:r>
              <a:rPr lang="it-IT" sz="1200" dirty="0"/>
              <a:t> </a:t>
            </a:r>
            <a:r>
              <a:rPr lang="it-IT" sz="1200" dirty="0" err="1"/>
              <a:t>str</a:t>
            </a:r>
            <a:r>
              <a:rPr lang="it-IT" sz="1200" dirty="0"/>
              <a:t>. 91001 </a:t>
            </a:r>
            <a:r>
              <a:rPr lang="it-IT" sz="1200" dirty="0" err="1"/>
              <a:t>plasmid</a:t>
            </a:r>
            <a:r>
              <a:rPr lang="it-IT" sz="1200" dirty="0"/>
              <a:t> pPCP1, complete </a:t>
            </a:r>
            <a:r>
              <a:rPr lang="it-IT" sz="1200" dirty="0" err="1"/>
              <a:t>sequence</a:t>
            </a:r>
            <a:r>
              <a:rPr lang="it-IT" sz="1200" dirty="0"/>
              <a:t>.'</a:t>
            </a:r>
          </a:p>
        </p:txBody>
      </p:sp>
      <p:sp>
        <p:nvSpPr>
          <p:cNvPr id="11" name="ZoneTexte 10"/>
          <p:cNvSpPr txBox="1"/>
          <p:nvPr/>
        </p:nvSpPr>
        <p:spPr>
          <a:xfrm>
            <a:off x="2381324" y="4358866"/>
            <a:ext cx="6176591" cy="406265"/>
          </a:xfrm>
          <a:prstGeom prst="rect">
            <a:avLst/>
          </a:prstGeom>
          <a:noFill/>
        </p:spPr>
        <p:txBody>
          <a:bodyPr wrap="none" rtlCol="0">
            <a:spAutoFit/>
          </a:bodyPr>
          <a:lstStyle/>
          <a:p>
            <a:r>
              <a:rPr lang="fr-FR" dirty="0"/>
              <a:t>A</a:t>
            </a:r>
            <a:r>
              <a:rPr lang="en-US" dirty="0" err="1"/>
              <a:t>nnotations</a:t>
            </a:r>
            <a:r>
              <a:rPr lang="en-US" dirty="0"/>
              <a:t> and </a:t>
            </a:r>
            <a:r>
              <a:rPr lang="en-US" dirty="0" err="1"/>
              <a:t>dbxrefs</a:t>
            </a:r>
            <a:r>
              <a:rPr lang="en-US" dirty="0"/>
              <a:t> are omitted from the sub-record !! </a:t>
            </a:r>
          </a:p>
        </p:txBody>
      </p:sp>
      <p:sp>
        <p:nvSpPr>
          <p:cNvPr id="12" name="ZoneTexte 11"/>
          <p:cNvSpPr txBox="1"/>
          <p:nvPr/>
        </p:nvSpPr>
        <p:spPr>
          <a:xfrm>
            <a:off x="2381324" y="5463842"/>
            <a:ext cx="5252835" cy="369332"/>
          </a:xfrm>
          <a:prstGeom prst="rect">
            <a:avLst/>
          </a:prstGeom>
          <a:noFill/>
        </p:spPr>
        <p:txBody>
          <a:bodyPr wrap="none" rtlCol="0">
            <a:spAutoFit/>
          </a:bodyPr>
          <a:lstStyle/>
          <a:p>
            <a:r>
              <a:rPr lang="en-US" dirty="0"/>
              <a:t>Record id, name and description are preserved !! </a:t>
            </a:r>
          </a:p>
        </p:txBody>
      </p:sp>
    </p:spTree>
    <p:extLst>
      <p:ext uri="{BB962C8B-B14F-4D97-AF65-F5344CB8AC3E}">
        <p14:creationId xmlns:p14="http://schemas.microsoft.com/office/powerpoint/2010/main" val="1186003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class from </a:t>
            </a:r>
            <a:r>
              <a:rPr lang="en-US" dirty="0" err="1"/>
              <a:t>Bio.SeqRecord</a:t>
            </a:r>
            <a:endParaRPr lang="fr-FR" dirty="0"/>
          </a:p>
        </p:txBody>
      </p:sp>
      <p:sp>
        <p:nvSpPr>
          <p:cNvPr id="3" name="Espace réservé du contenu 2"/>
          <p:cNvSpPr>
            <a:spLocks noGrp="1"/>
          </p:cNvSpPr>
          <p:nvPr>
            <p:ph idx="1"/>
          </p:nvPr>
        </p:nvSpPr>
        <p:spPr/>
        <p:txBody>
          <a:bodyPr/>
          <a:lstStyle/>
          <a:p>
            <a:pPr algn="just"/>
            <a:r>
              <a:rPr lang="en-US" dirty="0"/>
              <a:t>Allows higher level features such as identifiers and features (as </a:t>
            </a:r>
            <a:r>
              <a:rPr lang="en-US" dirty="0" err="1"/>
              <a:t>SeqFeature</a:t>
            </a:r>
            <a:r>
              <a:rPr lang="en-US" dirty="0"/>
              <a:t> objects) to be associated with the sequence, and is used throughout the sequence input/output interface </a:t>
            </a:r>
            <a:r>
              <a:rPr lang="en-US" dirty="0" err="1"/>
              <a:t>Bio.SeqIO</a:t>
            </a:r>
            <a:r>
              <a:rPr lang="en-US" dirty="0"/>
              <a:t> described later.</a:t>
            </a:r>
          </a:p>
          <a:p>
            <a:pPr algn="just"/>
            <a:endParaRPr lang="en-US" dirty="0"/>
          </a:p>
          <a:p>
            <a:pPr algn="just"/>
            <a:r>
              <a:rPr lang="en-US" dirty="0"/>
              <a:t>Using richly annotated sequence data, say from </a:t>
            </a:r>
            <a:r>
              <a:rPr lang="en-US" dirty="0" err="1"/>
              <a:t>GenBank</a:t>
            </a:r>
            <a:r>
              <a:rPr lang="en-US" dirty="0"/>
              <a:t> or EMBL files,</a:t>
            </a:r>
          </a:p>
          <a:p>
            <a:pPr algn="just"/>
            <a:endParaRPr lang="en-US" dirty="0"/>
          </a:p>
          <a:p>
            <a:pPr algn="just"/>
            <a:r>
              <a:rPr lang="en-US" dirty="0"/>
              <a:t>Cover most things to do with the </a:t>
            </a:r>
            <a:r>
              <a:rPr lang="en-US" dirty="0" err="1"/>
              <a:t>SeqRecord</a:t>
            </a:r>
            <a:r>
              <a:rPr lang="en-US" dirty="0"/>
              <a:t> and </a:t>
            </a:r>
            <a:r>
              <a:rPr lang="en-US" dirty="0" err="1"/>
              <a:t>SeqFeature</a:t>
            </a:r>
            <a:r>
              <a:rPr lang="en-US" dirty="0"/>
              <a:t> objects</a:t>
            </a:r>
          </a:p>
          <a:p>
            <a:pPr algn="just"/>
            <a:endParaRPr lang="en-US" dirty="0"/>
          </a:p>
          <a:p>
            <a:pPr algn="just"/>
            <a:r>
              <a:rPr lang="en-US" dirty="0"/>
              <a:t>Read the </a:t>
            </a:r>
            <a:r>
              <a:rPr lang="en-US" dirty="0" err="1"/>
              <a:t>SeqRecord</a:t>
            </a:r>
            <a:r>
              <a:rPr lang="en-US" dirty="0"/>
              <a:t> wiki page (</a:t>
            </a:r>
            <a:r>
              <a:rPr lang="en-US" dirty="0">
                <a:hlinkClick r:id="rId2"/>
              </a:rPr>
              <a:t>http://biopython.org/wiki/SeqRecord</a:t>
            </a:r>
            <a:r>
              <a:rPr lang="en-US" dirty="0"/>
              <a:t>), and the built in documentation (also online </a:t>
            </a:r>
            <a:r>
              <a:rPr lang="en-US" dirty="0" err="1"/>
              <a:t>SeqRecord</a:t>
            </a:r>
            <a:r>
              <a:rPr lang="en-US" dirty="0"/>
              <a:t> and </a:t>
            </a:r>
            <a:r>
              <a:rPr lang="en-US" dirty="0" err="1"/>
              <a:t>SeqFeature</a:t>
            </a:r>
            <a:r>
              <a:rPr lang="en-US" dirty="0"/>
              <a:t>)</a:t>
            </a:r>
          </a:p>
          <a:p>
            <a:endParaRPr lang="fr-FR" dirty="0"/>
          </a:p>
        </p:txBody>
      </p:sp>
      <p:sp>
        <p:nvSpPr>
          <p:cNvPr id="4" name="Espace réservé de la date 3"/>
          <p:cNvSpPr>
            <a:spLocks noGrp="1"/>
          </p:cNvSpPr>
          <p:nvPr>
            <p:ph type="dt" sz="half" idx="10"/>
          </p:nvPr>
        </p:nvSpPr>
        <p:spPr/>
        <p:txBody>
          <a:bodyPr/>
          <a:lstStyle/>
          <a:p>
            <a:fld id="{3A313E42-2034-0C4C-90FA-CC733141D71F}"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a:t>
            </a:fld>
            <a:endParaRPr lang="fr-FR" dirty="0"/>
          </a:p>
        </p:txBody>
      </p:sp>
      <p:sp>
        <p:nvSpPr>
          <p:cNvPr id="7" name="ZoneTexte 6"/>
          <p:cNvSpPr txBox="1"/>
          <p:nvPr/>
        </p:nvSpPr>
        <p:spPr>
          <a:xfrm>
            <a:off x="264477" y="5617063"/>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Bio.SeqRecord</a:t>
            </a:r>
            <a:r>
              <a:rPr lang="en-US" sz="1200" dirty="0"/>
              <a:t> import </a:t>
            </a:r>
            <a:r>
              <a:rPr lang="en-US" sz="1200" dirty="0" err="1"/>
              <a:t>SeqRecord</a:t>
            </a:r>
            <a:endParaRPr lang="en-US" sz="1200" dirty="0"/>
          </a:p>
          <a:p>
            <a:r>
              <a:rPr lang="en-US" sz="1200" dirty="0"/>
              <a:t>&gt;&gt;&gt; help(</a:t>
            </a:r>
            <a:r>
              <a:rPr lang="en-US" sz="1200" dirty="0" err="1"/>
              <a:t>SeqRecord</a:t>
            </a:r>
            <a:r>
              <a:rPr lang="en-US" sz="1200" dirty="0"/>
              <a:t>)</a:t>
            </a:r>
          </a:p>
          <a:p>
            <a:r>
              <a:rPr lang="en-US" sz="1200" dirty="0"/>
              <a:t>...</a:t>
            </a:r>
          </a:p>
        </p:txBody>
      </p:sp>
    </p:spTree>
    <p:extLst>
      <p:ext uri="{BB962C8B-B14F-4D97-AF65-F5344CB8AC3E}">
        <p14:creationId xmlns:p14="http://schemas.microsoft.com/office/powerpoint/2010/main" val="2618163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latin typeface="Lucida Grande"/>
                <a:ea typeface="Lucida Grande"/>
                <a:cs typeface="Lucida Grande"/>
              </a:rPr>
              <a:t>Adding</a:t>
            </a:r>
            <a:r>
              <a:rPr lang="fr-FR" dirty="0">
                <a:latin typeface="Lucida Grande"/>
                <a:ea typeface="Lucida Grande"/>
                <a:cs typeface="Lucida Grande"/>
              </a:rPr>
              <a:t> </a:t>
            </a:r>
            <a:r>
              <a:rPr lang="fr-FR" dirty="0" err="1">
                <a:latin typeface="Lucida Grande"/>
                <a:ea typeface="Lucida Grande"/>
                <a:cs typeface="Lucida Grande"/>
              </a:rPr>
              <a:t>SeqRecord</a:t>
            </a:r>
            <a:r>
              <a:rPr lang="fr-FR" dirty="0">
                <a:latin typeface="Lucida Grande"/>
                <a:ea typeface="Lucida Grande"/>
                <a:cs typeface="Lucida Grande"/>
              </a:rPr>
              <a:t> </a:t>
            </a:r>
            <a:r>
              <a:rPr lang="fr-FR" dirty="0" err="1">
                <a:latin typeface="Lucida Grande"/>
                <a:ea typeface="Lucida Grande"/>
                <a:cs typeface="Lucida Grande"/>
              </a:rPr>
              <a:t>objects</a:t>
            </a:r>
            <a:endParaRPr lang="fr-FR" dirty="0"/>
          </a:p>
        </p:txBody>
      </p:sp>
      <p:sp>
        <p:nvSpPr>
          <p:cNvPr id="3" name="Espace réservé du contenu 2"/>
          <p:cNvSpPr>
            <a:spLocks noGrp="1"/>
          </p:cNvSpPr>
          <p:nvPr>
            <p:ph idx="1"/>
          </p:nvPr>
        </p:nvSpPr>
        <p:spPr>
          <a:xfrm>
            <a:off x="279400" y="1236134"/>
            <a:ext cx="8644466" cy="476240"/>
          </a:xfrm>
        </p:spPr>
        <p:txBody>
          <a:bodyPr/>
          <a:lstStyle/>
          <a:p>
            <a:r>
              <a:rPr lang="fr-FR" dirty="0"/>
              <a:t>A</a:t>
            </a:r>
            <a:r>
              <a:rPr lang="en-US" dirty="0"/>
              <a:t>dd </a:t>
            </a:r>
            <a:r>
              <a:rPr lang="en-US" dirty="0" err="1"/>
              <a:t>SeqRecord</a:t>
            </a:r>
            <a:r>
              <a:rPr lang="en-US" dirty="0"/>
              <a:t> objects together, giving a new </a:t>
            </a:r>
            <a:r>
              <a:rPr lang="en-US" dirty="0" err="1"/>
              <a:t>SeqRecord</a:t>
            </a:r>
            <a:endParaRPr lang="en-US" dirty="0"/>
          </a:p>
          <a:p>
            <a:r>
              <a:rPr lang="fr-FR" dirty="0"/>
              <a:t>A</a:t>
            </a:r>
            <a:r>
              <a:rPr lang="en-US" dirty="0" err="1"/>
              <a:t>ny</a:t>
            </a:r>
            <a:r>
              <a:rPr lang="en-US" dirty="0"/>
              <a:t> common per-letter annotations are also added </a:t>
            </a:r>
          </a:p>
          <a:p>
            <a:r>
              <a:rPr lang="en-US" dirty="0"/>
              <a:t>All the features are preserved (with their locations adjusted)</a:t>
            </a:r>
          </a:p>
          <a:p>
            <a:r>
              <a:rPr lang="fr-FR" dirty="0"/>
              <a:t>A</a:t>
            </a:r>
            <a:r>
              <a:rPr lang="en-US" dirty="0" err="1"/>
              <a:t>ny</a:t>
            </a:r>
            <a:r>
              <a:rPr lang="en-US" dirty="0"/>
              <a:t> other common annotation is also kept (like the id, name and description)</a:t>
            </a:r>
          </a:p>
          <a:p>
            <a:endParaRPr lang="en-US" dirty="0"/>
          </a:p>
          <a:p>
            <a:endParaRPr lang="en-US" dirty="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30</a:t>
            </a:fld>
            <a:endParaRPr lang="fr-FR" dirty="0"/>
          </a:p>
        </p:txBody>
      </p:sp>
      <p:sp>
        <p:nvSpPr>
          <p:cNvPr id="7" name="ZoneTexte 6"/>
          <p:cNvSpPr txBox="1"/>
          <p:nvPr/>
        </p:nvSpPr>
        <p:spPr>
          <a:xfrm>
            <a:off x="279400" y="5295029"/>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int(my_location.start)</a:t>
            </a:r>
          </a:p>
          <a:p>
            <a:r>
              <a:rPr lang="mr-IN" sz="1200" dirty="0">
                <a:solidFill>
                  <a:srgbClr val="FF0000"/>
                </a:solidFill>
                <a:latin typeface="Arial"/>
                <a:cs typeface="Arial"/>
              </a:rPr>
              <a:t>5</a:t>
            </a:r>
          </a:p>
          <a:p>
            <a:r>
              <a:rPr lang="mr-IN" sz="1200" dirty="0">
                <a:latin typeface="Arial"/>
                <a:cs typeface="Arial"/>
              </a:rPr>
              <a:t>&gt;&gt;&gt; int(my_location.end)</a:t>
            </a:r>
          </a:p>
          <a:p>
            <a:r>
              <a:rPr lang="mr-IN" sz="1200" dirty="0">
                <a:solidFill>
                  <a:srgbClr val="FF0000"/>
                </a:solidFill>
                <a:latin typeface="Arial"/>
                <a:cs typeface="Arial"/>
              </a:rPr>
              <a:t>9</a:t>
            </a:r>
          </a:p>
        </p:txBody>
      </p:sp>
      <p:sp>
        <p:nvSpPr>
          <p:cNvPr id="8" name="ZoneTexte 7"/>
          <p:cNvSpPr txBox="1"/>
          <p:nvPr/>
        </p:nvSpPr>
        <p:spPr>
          <a:xfrm>
            <a:off x="279400" y="3141241"/>
            <a:ext cx="8644466" cy="175432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next(</a:t>
            </a:r>
            <a:r>
              <a:rPr lang="en-US" sz="1200" dirty="0" err="1"/>
              <a:t>SeqIO.parse</a:t>
            </a:r>
            <a:r>
              <a:rPr lang="en-US" sz="1200" dirty="0"/>
              <a:t>("</a:t>
            </a:r>
            <a:r>
              <a:rPr lang="en-US" sz="1200" dirty="0" err="1"/>
              <a:t>example.fastq</a:t>
            </a:r>
            <a:r>
              <a:rPr lang="en-US" sz="1200" dirty="0"/>
              <a:t>", "</a:t>
            </a:r>
            <a:r>
              <a:rPr lang="en-US" sz="1200" dirty="0" err="1"/>
              <a:t>fastq</a:t>
            </a:r>
            <a:r>
              <a:rPr lang="en-US" sz="1200" dirty="0"/>
              <a:t>"))</a:t>
            </a:r>
          </a:p>
          <a:p>
            <a:r>
              <a:rPr lang="en-US" sz="1200" dirty="0"/>
              <a:t>&gt;&gt;&gt; </a:t>
            </a:r>
            <a:r>
              <a:rPr lang="en-US" sz="1200" dirty="0" err="1"/>
              <a:t>len</a:t>
            </a:r>
            <a:r>
              <a:rPr lang="en-US" sz="1200" dirty="0"/>
              <a:t>(record)</a:t>
            </a:r>
          </a:p>
          <a:p>
            <a:r>
              <a:rPr lang="en-US" sz="1200" dirty="0">
                <a:solidFill>
                  <a:srgbClr val="FF0000"/>
                </a:solidFill>
              </a:rPr>
              <a:t>25</a:t>
            </a:r>
          </a:p>
          <a:p>
            <a:r>
              <a:rPr lang="en-US" sz="1200" dirty="0"/>
              <a:t>&gt;&gt;&gt; print(</a:t>
            </a:r>
            <a:r>
              <a:rPr lang="en-US" sz="1200" dirty="0" err="1"/>
              <a:t>record.seq</a:t>
            </a:r>
            <a:r>
              <a:rPr lang="en-US" sz="1200" dirty="0"/>
              <a:t>)</a:t>
            </a:r>
          </a:p>
          <a:p>
            <a:r>
              <a:rPr lang="en-US" sz="1200" dirty="0">
                <a:solidFill>
                  <a:srgbClr val="FF0000"/>
                </a:solidFill>
              </a:rPr>
              <a:t>CCCTTCTTGTCTTCAGCGTTTCTCC</a:t>
            </a:r>
          </a:p>
          <a:p>
            <a:r>
              <a:rPr lang="en-US" sz="1200" dirty="0"/>
              <a:t>&gt;&gt;&gt; print(</a:t>
            </a:r>
            <a:r>
              <a:rPr lang="en-US" sz="1200" dirty="0" err="1"/>
              <a:t>record.letter_annotations</a:t>
            </a:r>
            <a:r>
              <a:rPr lang="en-US" sz="1200" dirty="0"/>
              <a:t>["</a:t>
            </a:r>
            <a:r>
              <a:rPr lang="en-US" sz="1200" dirty="0" err="1"/>
              <a:t>phred_quality</a:t>
            </a:r>
            <a:r>
              <a:rPr lang="en-US" sz="1200" dirty="0"/>
              <a:t>"])</a:t>
            </a:r>
          </a:p>
          <a:p>
            <a:r>
              <a:rPr lang="en-US" sz="1200" dirty="0">
                <a:solidFill>
                  <a:srgbClr val="FF0000"/>
                </a:solidFill>
              </a:rPr>
              <a:t>[26, 26, 18, 26, 26, 26, 26, 26, 26, 26, 26, 26, 26, 26, 26, 22, 26, 26, 26, 26,</a:t>
            </a:r>
          </a:p>
          <a:p>
            <a:r>
              <a:rPr lang="en-US" sz="1200" dirty="0">
                <a:solidFill>
                  <a:srgbClr val="FF0000"/>
                </a:solidFill>
              </a:rPr>
              <a:t>26, 26, 26, 23, 23]</a:t>
            </a:r>
          </a:p>
        </p:txBody>
      </p:sp>
    </p:spTree>
    <p:extLst>
      <p:ext uri="{BB962C8B-B14F-4D97-AF65-F5344CB8AC3E}">
        <p14:creationId xmlns:p14="http://schemas.microsoft.com/office/powerpoint/2010/main" val="1604022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solidFill>
                  <a:schemeClr val="bg1"/>
                </a:solidFill>
                <a:latin typeface="Lucida Grande"/>
                <a:ea typeface="Lucida Grande"/>
                <a:cs typeface="Lucida Grande"/>
              </a:rPr>
              <a:t>Adding</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SeqRecord</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objects</a:t>
            </a:r>
            <a:r>
              <a:rPr lang="fr-FR" dirty="0">
                <a:solidFill>
                  <a:schemeClr val="bg1"/>
                </a:solidFill>
                <a:latin typeface="Lucida Grande"/>
                <a:ea typeface="Lucida Grande"/>
                <a:cs typeface="Lucida Grande"/>
              </a:rPr>
              <a:t> (2)</a:t>
            </a:r>
            <a:endParaRPr lang="fr-FR" dirty="0">
              <a:solidFill>
                <a:schemeClr val="bg1"/>
              </a:solidFill>
            </a:endParaRPr>
          </a:p>
        </p:txBody>
      </p:sp>
      <p:sp>
        <p:nvSpPr>
          <p:cNvPr id="3" name="Espace réservé du contenu 2"/>
          <p:cNvSpPr>
            <a:spLocks noGrp="1"/>
          </p:cNvSpPr>
          <p:nvPr>
            <p:ph idx="1"/>
          </p:nvPr>
        </p:nvSpPr>
        <p:spPr>
          <a:xfrm>
            <a:off x="279400" y="952634"/>
            <a:ext cx="8644466" cy="476240"/>
          </a:xfrm>
        </p:spPr>
        <p:txBody>
          <a:bodyPr/>
          <a:lstStyle/>
          <a:p>
            <a:r>
              <a:rPr lang="en-US" dirty="0"/>
              <a:t>Suppose this was Roche 454 data</a:t>
            </a:r>
            <a:r>
              <a:rPr lang="fr-FR" dirty="0"/>
              <a:t> and </a:t>
            </a:r>
            <a:r>
              <a:rPr lang="en-US" dirty="0"/>
              <a:t>think the TTT should be only TT</a:t>
            </a:r>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31</a:t>
            </a:fld>
            <a:endParaRPr lang="fr-FR" dirty="0"/>
          </a:p>
        </p:txBody>
      </p:sp>
      <p:sp>
        <p:nvSpPr>
          <p:cNvPr id="7" name="ZoneTexte 6"/>
          <p:cNvSpPr txBox="1"/>
          <p:nvPr/>
        </p:nvSpPr>
        <p:spPr>
          <a:xfrm>
            <a:off x="279400" y="1473379"/>
            <a:ext cx="8644466" cy="196977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left = record[:20]</a:t>
            </a:r>
          </a:p>
          <a:p>
            <a:r>
              <a:rPr lang="en-US" sz="1200" dirty="0"/>
              <a:t>&gt;&gt;&gt; print(</a:t>
            </a:r>
            <a:r>
              <a:rPr lang="en-US" sz="1200" dirty="0" err="1"/>
              <a:t>left.seq</a:t>
            </a:r>
            <a:r>
              <a:rPr lang="en-US" sz="1200" dirty="0"/>
              <a:t>)</a:t>
            </a:r>
          </a:p>
          <a:p>
            <a:r>
              <a:rPr lang="en-US" sz="1200" dirty="0">
                <a:solidFill>
                  <a:srgbClr val="FF0000"/>
                </a:solidFill>
              </a:rPr>
              <a:t>CCCTTCTTGTCTTCAGCGTT</a:t>
            </a:r>
          </a:p>
          <a:p>
            <a:r>
              <a:rPr lang="en-US" sz="1200" dirty="0"/>
              <a:t>&gt;&gt;&gt; print(</a:t>
            </a:r>
            <a:r>
              <a:rPr lang="en-US" sz="1200" dirty="0" err="1"/>
              <a:t>left.letter_annotations</a:t>
            </a:r>
            <a:r>
              <a:rPr lang="en-US" sz="1200" dirty="0"/>
              <a:t>["</a:t>
            </a:r>
            <a:r>
              <a:rPr lang="en-US" sz="1200" dirty="0" err="1"/>
              <a:t>phred_quality</a:t>
            </a:r>
            <a:r>
              <a:rPr lang="en-US" sz="1200" dirty="0"/>
              <a:t>"])</a:t>
            </a:r>
          </a:p>
          <a:p>
            <a:r>
              <a:rPr lang="en-US" sz="1200" dirty="0">
                <a:solidFill>
                  <a:srgbClr val="FF0000"/>
                </a:solidFill>
              </a:rPr>
              <a:t>[26, 26, 18, 26, 26, 26, 26, 26, 26, 26, 26, 26, 26, 26, 26, 22, 26, 26, 26, 26]</a:t>
            </a:r>
          </a:p>
          <a:p>
            <a:r>
              <a:rPr lang="en-US" sz="1200" dirty="0"/>
              <a:t>&gt;&gt;&gt; right = record[21:]</a:t>
            </a:r>
          </a:p>
          <a:p>
            <a:r>
              <a:rPr lang="en-US" sz="1200" dirty="0"/>
              <a:t>&gt;&gt;&gt; print(</a:t>
            </a:r>
            <a:r>
              <a:rPr lang="en-US" sz="1200" dirty="0" err="1"/>
              <a:t>right.seq</a:t>
            </a:r>
            <a:r>
              <a:rPr lang="en-US" sz="1200" dirty="0"/>
              <a:t>)</a:t>
            </a:r>
          </a:p>
          <a:p>
            <a:r>
              <a:rPr lang="en-US" sz="1200" dirty="0">
                <a:solidFill>
                  <a:srgbClr val="FF0000"/>
                </a:solidFill>
              </a:rPr>
              <a:t>CTCC</a:t>
            </a:r>
          </a:p>
          <a:p>
            <a:r>
              <a:rPr lang="en-US" sz="1200" dirty="0"/>
              <a:t>&gt;&gt;&gt; print(</a:t>
            </a:r>
            <a:r>
              <a:rPr lang="en-US" sz="1200" dirty="0" err="1"/>
              <a:t>right.letter_annotations</a:t>
            </a:r>
            <a:r>
              <a:rPr lang="en-US" sz="1200" dirty="0"/>
              <a:t>["</a:t>
            </a:r>
            <a:r>
              <a:rPr lang="en-US" sz="1200" dirty="0" err="1"/>
              <a:t>phred_quality</a:t>
            </a:r>
            <a:r>
              <a:rPr lang="en-US" sz="1200" dirty="0"/>
              <a:t>"])</a:t>
            </a:r>
          </a:p>
          <a:p>
            <a:r>
              <a:rPr lang="en-US" sz="1200" dirty="0">
                <a:solidFill>
                  <a:srgbClr val="FF0000"/>
                </a:solidFill>
              </a:rPr>
              <a:t>[26, 26, 23, 23]</a:t>
            </a:r>
          </a:p>
        </p:txBody>
      </p:sp>
      <p:sp>
        <p:nvSpPr>
          <p:cNvPr id="8" name="ZoneTexte 7"/>
          <p:cNvSpPr txBox="1"/>
          <p:nvPr/>
        </p:nvSpPr>
        <p:spPr>
          <a:xfrm>
            <a:off x="279400" y="3890395"/>
            <a:ext cx="8644466" cy="156966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edited = left + right</a:t>
            </a:r>
          </a:p>
          <a:p>
            <a:r>
              <a:rPr lang="en-US" sz="1200" dirty="0"/>
              <a:t>&gt;&gt;&gt; </a:t>
            </a:r>
            <a:r>
              <a:rPr lang="en-US" sz="1200" dirty="0" err="1"/>
              <a:t>len</a:t>
            </a:r>
            <a:r>
              <a:rPr lang="en-US" sz="1200" dirty="0"/>
              <a:t>(edited)</a:t>
            </a:r>
          </a:p>
          <a:p>
            <a:r>
              <a:rPr lang="en-US" sz="1200" dirty="0">
                <a:solidFill>
                  <a:srgbClr val="FF0000"/>
                </a:solidFill>
              </a:rPr>
              <a:t>24</a:t>
            </a:r>
          </a:p>
          <a:p>
            <a:r>
              <a:rPr lang="en-US" sz="1200" dirty="0"/>
              <a:t>&gt;&gt;&gt; print(</a:t>
            </a:r>
            <a:r>
              <a:rPr lang="en-US" sz="1200" dirty="0" err="1"/>
              <a:t>edited.seq</a:t>
            </a:r>
            <a:r>
              <a:rPr lang="en-US" sz="1200" dirty="0"/>
              <a:t>)</a:t>
            </a:r>
          </a:p>
          <a:p>
            <a:r>
              <a:rPr lang="en-US" sz="1200" dirty="0">
                <a:solidFill>
                  <a:srgbClr val="FF0000"/>
                </a:solidFill>
              </a:rPr>
              <a:t>CCCTTCTTGTCTTCAGCGTTCTCC</a:t>
            </a:r>
          </a:p>
          <a:p>
            <a:r>
              <a:rPr lang="en-US" sz="1200" dirty="0"/>
              <a:t>&gt;&gt;&gt; print(</a:t>
            </a:r>
            <a:r>
              <a:rPr lang="en-US" sz="1200" dirty="0" err="1"/>
              <a:t>edited.letter_annotations</a:t>
            </a:r>
            <a:r>
              <a:rPr lang="en-US" sz="1200" dirty="0"/>
              <a:t>["</a:t>
            </a:r>
            <a:r>
              <a:rPr lang="en-US" sz="1200" dirty="0" err="1"/>
              <a:t>phred_quality</a:t>
            </a:r>
            <a:r>
              <a:rPr lang="en-US" sz="1200" dirty="0"/>
              <a:t>"])</a:t>
            </a:r>
          </a:p>
          <a:p>
            <a:r>
              <a:rPr lang="en-US" sz="1200" dirty="0">
                <a:solidFill>
                  <a:srgbClr val="FF0000"/>
                </a:solidFill>
              </a:rPr>
              <a:t>[26, 26, 18, 26, 26, 26, 26, 26, 26, 26, 26, 26, 26, 26, 26, 22, 26, 26, 26, 26,</a:t>
            </a:r>
          </a:p>
          <a:p>
            <a:r>
              <a:rPr lang="en-US" sz="1200" dirty="0">
                <a:solidFill>
                  <a:srgbClr val="FF0000"/>
                </a:solidFill>
              </a:rPr>
              <a:t>26, 26, 23, 23]</a:t>
            </a:r>
          </a:p>
        </p:txBody>
      </p:sp>
      <p:sp>
        <p:nvSpPr>
          <p:cNvPr id="9" name="Espace réservé du contenu 2"/>
          <p:cNvSpPr txBox="1">
            <a:spLocks/>
          </p:cNvSpPr>
          <p:nvPr/>
        </p:nvSpPr>
        <p:spPr>
          <a:xfrm>
            <a:off x="279400" y="3414155"/>
            <a:ext cx="8644466" cy="47624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Now add the two parts together</a:t>
            </a:r>
            <a:endParaRPr lang="fr-FR" dirty="0"/>
          </a:p>
        </p:txBody>
      </p:sp>
      <p:sp>
        <p:nvSpPr>
          <p:cNvPr id="10" name="ZoneTexte 9"/>
          <p:cNvSpPr txBox="1"/>
          <p:nvPr/>
        </p:nvSpPr>
        <p:spPr>
          <a:xfrm>
            <a:off x="279400" y="589691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pPr>
              <a:defRPr/>
            </a:pPr>
            <a:r>
              <a:rPr lang="mr-IN" sz="1200" dirty="0">
                <a:latin typeface="Arial"/>
                <a:cs typeface="Arial"/>
              </a:rPr>
              <a:t>&gt;&gt;&gt; edited = record[:20] + record[21:]</a:t>
            </a:r>
            <a:endParaRPr lang="en-US" sz="1200" dirty="0">
              <a:cs typeface="Arial"/>
            </a:endParaRPr>
          </a:p>
        </p:txBody>
      </p:sp>
      <p:sp>
        <p:nvSpPr>
          <p:cNvPr id="11" name="Espace réservé du contenu 2"/>
          <p:cNvSpPr txBox="1">
            <a:spLocks/>
          </p:cNvSpPr>
          <p:nvPr/>
        </p:nvSpPr>
        <p:spPr>
          <a:xfrm>
            <a:off x="279400" y="5443099"/>
            <a:ext cx="8644466" cy="47624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dirty="0"/>
              <a:t>You </a:t>
            </a:r>
            <a:r>
              <a:rPr lang="fr-FR" dirty="0" err="1"/>
              <a:t>can</a:t>
            </a:r>
            <a:r>
              <a:rPr lang="fr-FR" dirty="0"/>
              <a:t> </a:t>
            </a:r>
            <a:r>
              <a:rPr lang="en-US" dirty="0"/>
              <a:t>make this shorter</a:t>
            </a:r>
            <a:r>
              <a:rPr lang="fr-FR" dirty="0"/>
              <a:t> </a:t>
            </a:r>
          </a:p>
        </p:txBody>
      </p:sp>
    </p:spTree>
    <p:extLst>
      <p:ext uri="{BB962C8B-B14F-4D97-AF65-F5344CB8AC3E}">
        <p14:creationId xmlns:p14="http://schemas.microsoft.com/office/powerpoint/2010/main" val="1604022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solidFill>
                  <a:schemeClr val="bg1"/>
                </a:solidFill>
                <a:latin typeface="Lucida Grande"/>
                <a:ea typeface="Lucida Grande"/>
                <a:cs typeface="Lucida Grande"/>
              </a:rPr>
              <a:t>Adding</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SeqRecord</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objects</a:t>
            </a:r>
            <a:r>
              <a:rPr lang="fr-FR" dirty="0">
                <a:solidFill>
                  <a:schemeClr val="bg1"/>
                </a:solidFill>
                <a:latin typeface="Lucida Grande"/>
                <a:ea typeface="Lucida Grande"/>
                <a:cs typeface="Lucida Grande"/>
              </a:rPr>
              <a:t> (3) -</a:t>
            </a:r>
            <a:r>
              <a:rPr lang="nl-NL" dirty="0" err="1"/>
              <a:t>circular</a:t>
            </a:r>
            <a:r>
              <a:rPr lang="nl-NL" dirty="0"/>
              <a:t> </a:t>
            </a:r>
            <a:r>
              <a:rPr lang="nl-NL" dirty="0" err="1"/>
              <a:t>genome</a:t>
            </a:r>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32</a:t>
            </a:fld>
            <a:endParaRPr lang="fr-FR" dirty="0"/>
          </a:p>
        </p:txBody>
      </p:sp>
      <p:sp>
        <p:nvSpPr>
          <p:cNvPr id="7" name="ZoneTexte 6"/>
          <p:cNvSpPr txBox="1"/>
          <p:nvPr/>
        </p:nvSpPr>
        <p:spPr>
          <a:xfrm>
            <a:off x="279400" y="1099135"/>
            <a:ext cx="8644466" cy="33547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a:t>
            </a:r>
            <a:r>
              <a:rPr lang="en-US" sz="1200" dirty="0" err="1"/>
              <a:t>SeqIO.read</a:t>
            </a:r>
            <a:r>
              <a:rPr lang="en-US" sz="1200" dirty="0"/>
              <a:t>("NC_005816.gb", "</a:t>
            </a:r>
            <a:r>
              <a:rPr lang="en-US" sz="1200" dirty="0" err="1"/>
              <a:t>genbank</a:t>
            </a:r>
            <a:r>
              <a:rPr lang="en-US" sz="1200" dirty="0"/>
              <a:t>")</a:t>
            </a:r>
          </a:p>
          <a:p>
            <a:r>
              <a:rPr lang="en-US" sz="1200" dirty="0"/>
              <a:t>&gt;&gt;&gt; record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('TGTAACGAACGGTGCAATAGTGATCCACACCCAACGCCTGAAATCAGATCCAGG...CTG',</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=['Project:10638'])</a:t>
            </a:r>
          </a:p>
          <a:p>
            <a:r>
              <a:rPr lang="nl-NL" sz="1200" dirty="0"/>
              <a:t>&gt;&gt;&gt; </a:t>
            </a:r>
            <a:r>
              <a:rPr lang="nl-NL" sz="1200" dirty="0" err="1"/>
              <a:t>len</a:t>
            </a:r>
            <a:r>
              <a:rPr lang="nl-NL" sz="1200" dirty="0"/>
              <a:t>(record)</a:t>
            </a:r>
          </a:p>
          <a:p>
            <a:r>
              <a:rPr lang="nl-NL" sz="1200" dirty="0">
                <a:solidFill>
                  <a:srgbClr val="FF0000"/>
                </a:solidFill>
              </a:rPr>
              <a:t>9609</a:t>
            </a:r>
          </a:p>
          <a:p>
            <a:r>
              <a:rPr lang="nl-NL" sz="1200" dirty="0"/>
              <a:t>&gt;&gt;&gt; </a:t>
            </a:r>
            <a:r>
              <a:rPr lang="nl-NL" sz="1200" dirty="0" err="1"/>
              <a:t>len</a:t>
            </a:r>
            <a:r>
              <a:rPr lang="nl-NL" sz="1200" dirty="0"/>
              <a:t>(</a:t>
            </a:r>
            <a:r>
              <a:rPr lang="nl-NL" sz="1200" dirty="0" err="1"/>
              <a:t>record.features</a:t>
            </a:r>
            <a:r>
              <a:rPr lang="nl-NL" sz="1200" dirty="0"/>
              <a:t>)</a:t>
            </a:r>
          </a:p>
          <a:p>
            <a:r>
              <a:rPr lang="nl-NL" sz="1200" dirty="0">
                <a:solidFill>
                  <a:srgbClr val="FF0000"/>
                </a:solidFill>
              </a:rPr>
              <a:t>41</a:t>
            </a:r>
          </a:p>
          <a:p>
            <a:r>
              <a:rPr lang="nl-NL" sz="1200" dirty="0"/>
              <a:t>&gt;&gt;&gt; </a:t>
            </a:r>
            <a:r>
              <a:rPr lang="nl-NL" sz="1200" dirty="0" err="1"/>
              <a:t>record.dbxrefs</a:t>
            </a:r>
            <a:endParaRPr lang="nl-NL" sz="1200" dirty="0"/>
          </a:p>
          <a:p>
            <a:r>
              <a:rPr lang="nl-NL" sz="1200" dirty="0">
                <a:solidFill>
                  <a:srgbClr val="FF0000"/>
                </a:solidFill>
              </a:rPr>
              <a:t>['Project:58037']</a:t>
            </a:r>
          </a:p>
          <a:p>
            <a:r>
              <a:rPr lang="nl-NL" sz="1200" dirty="0"/>
              <a:t>&gt;&gt;&gt; </a:t>
            </a:r>
            <a:r>
              <a:rPr lang="nl-NL" sz="1200" dirty="0" err="1"/>
              <a:t>record.annotations.keys</a:t>
            </a:r>
            <a:r>
              <a:rPr lang="nl-NL" sz="1200" dirty="0"/>
              <a:t>()</a:t>
            </a:r>
          </a:p>
          <a:p>
            <a:r>
              <a:rPr lang="nl-NL" sz="1200" dirty="0">
                <a:solidFill>
                  <a:srgbClr val="FF0000"/>
                </a:solidFill>
              </a:rPr>
              <a:t>['</a:t>
            </a:r>
            <a:r>
              <a:rPr lang="nl-NL" sz="1200" dirty="0" err="1">
                <a:solidFill>
                  <a:srgbClr val="FF0000"/>
                </a:solidFill>
              </a:rPr>
              <a:t>comment</a:t>
            </a:r>
            <a:r>
              <a:rPr lang="nl-NL" sz="1200" dirty="0">
                <a:solidFill>
                  <a:srgbClr val="FF0000"/>
                </a:solidFill>
              </a:rPr>
              <a:t>', '</a:t>
            </a:r>
            <a:r>
              <a:rPr lang="nl-NL" sz="1200" dirty="0" err="1">
                <a:solidFill>
                  <a:srgbClr val="FF0000"/>
                </a:solidFill>
              </a:rPr>
              <a:t>sequence_version</a:t>
            </a:r>
            <a:r>
              <a:rPr lang="nl-NL" sz="1200" dirty="0">
                <a:solidFill>
                  <a:srgbClr val="FF0000"/>
                </a:solidFill>
              </a:rPr>
              <a:t>', 'source', '</a:t>
            </a:r>
            <a:r>
              <a:rPr lang="nl-NL" sz="1200" dirty="0" err="1">
                <a:solidFill>
                  <a:srgbClr val="FF0000"/>
                </a:solidFill>
              </a:rPr>
              <a:t>taxonomy</a:t>
            </a:r>
            <a:r>
              <a:rPr lang="nl-NL" sz="1200" dirty="0">
                <a:solidFill>
                  <a:srgbClr val="FF0000"/>
                </a:solidFill>
              </a:rPr>
              <a:t>', '</a:t>
            </a:r>
            <a:r>
              <a:rPr lang="nl-NL" sz="1200" dirty="0" err="1">
                <a:solidFill>
                  <a:srgbClr val="FF0000"/>
                </a:solidFill>
              </a:rPr>
              <a:t>keywords</a:t>
            </a:r>
            <a:r>
              <a:rPr lang="nl-NL" sz="1200" dirty="0">
                <a:solidFill>
                  <a:srgbClr val="FF0000"/>
                </a:solidFill>
              </a:rPr>
              <a:t>', '</a:t>
            </a:r>
            <a:r>
              <a:rPr lang="nl-NL" sz="1200" dirty="0" err="1">
                <a:solidFill>
                  <a:srgbClr val="FF0000"/>
                </a:solidFill>
              </a:rPr>
              <a:t>references</a:t>
            </a:r>
            <a:r>
              <a:rPr lang="nl-NL" sz="1200" dirty="0">
                <a:solidFill>
                  <a:srgbClr val="FF0000"/>
                </a:solidFill>
              </a:rPr>
              <a:t>',</a:t>
            </a:r>
          </a:p>
          <a:p>
            <a:r>
              <a:rPr lang="nl-NL" sz="1200" dirty="0">
                <a:solidFill>
                  <a:srgbClr val="FF0000"/>
                </a:solidFill>
              </a:rPr>
              <a:t>'</a:t>
            </a:r>
            <a:r>
              <a:rPr lang="nl-NL" sz="1200" dirty="0" err="1">
                <a:solidFill>
                  <a:srgbClr val="FF0000"/>
                </a:solidFill>
              </a:rPr>
              <a:t>accessions</a:t>
            </a:r>
            <a:r>
              <a:rPr lang="nl-NL" sz="1200" dirty="0">
                <a:solidFill>
                  <a:srgbClr val="FF0000"/>
                </a:solidFill>
              </a:rPr>
              <a:t>', '</a:t>
            </a:r>
            <a:r>
              <a:rPr lang="nl-NL" sz="1200" dirty="0" err="1">
                <a:solidFill>
                  <a:srgbClr val="FF0000"/>
                </a:solidFill>
              </a:rPr>
              <a:t>data_file_division</a:t>
            </a:r>
            <a:r>
              <a:rPr lang="nl-NL" sz="1200" dirty="0">
                <a:solidFill>
                  <a:srgbClr val="FF0000"/>
                </a:solidFill>
              </a:rPr>
              <a:t>', 'date', '</a:t>
            </a:r>
            <a:r>
              <a:rPr lang="nl-NL" sz="1200" dirty="0" err="1">
                <a:solidFill>
                  <a:srgbClr val="FF0000"/>
                </a:solidFill>
              </a:rPr>
              <a:t>organism</a:t>
            </a:r>
            <a:r>
              <a:rPr lang="nl-NL" sz="1200" dirty="0">
                <a:solidFill>
                  <a:srgbClr val="FF0000"/>
                </a:solidFill>
              </a:rPr>
              <a:t>', '</a:t>
            </a:r>
            <a:r>
              <a:rPr lang="nl-NL" sz="1200" dirty="0" err="1">
                <a:solidFill>
                  <a:srgbClr val="FF0000"/>
                </a:solidFill>
              </a:rPr>
              <a:t>gi</a:t>
            </a:r>
            <a:r>
              <a:rPr lang="nl-NL" sz="1200" dirty="0">
                <a:solidFill>
                  <a:srgbClr val="FF0000"/>
                </a:solidFill>
              </a:rPr>
              <a:t>']</a:t>
            </a:r>
          </a:p>
          <a:p>
            <a:endParaRPr lang="en-US" sz="1200" dirty="0"/>
          </a:p>
        </p:txBody>
      </p:sp>
      <p:sp>
        <p:nvSpPr>
          <p:cNvPr id="8" name="ZoneTexte 7"/>
          <p:cNvSpPr txBox="1"/>
          <p:nvPr/>
        </p:nvSpPr>
        <p:spPr>
          <a:xfrm>
            <a:off x="279400" y="4944337"/>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shifted = record[2000:] + record[:2000]</a:t>
            </a:r>
          </a:p>
          <a:p>
            <a:r>
              <a:rPr lang="en-US" sz="1200" dirty="0"/>
              <a:t>&gt;&gt;&gt; shifted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('GATACGCAGTCATATTTTTTACACAATTCTCTAATCCCGACAAGGTCGTAGGTC...GGA',</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a:t>
            </a:r>
          </a:p>
          <a:p>
            <a:r>
              <a:rPr lang="en-US" sz="1200" dirty="0"/>
              <a:t>&gt;&gt;&gt; </a:t>
            </a:r>
            <a:r>
              <a:rPr lang="en-US" sz="1200" dirty="0" err="1"/>
              <a:t>len</a:t>
            </a:r>
            <a:r>
              <a:rPr lang="en-US" sz="1200" dirty="0"/>
              <a:t>(shifted)</a:t>
            </a:r>
          </a:p>
          <a:p>
            <a:r>
              <a:rPr lang="en-US" sz="1200" dirty="0">
                <a:solidFill>
                  <a:srgbClr val="FF0000"/>
                </a:solidFill>
              </a:rPr>
              <a:t>9609</a:t>
            </a:r>
          </a:p>
        </p:txBody>
      </p:sp>
      <p:sp>
        <p:nvSpPr>
          <p:cNvPr id="9" name="Espace réservé du contenu 2"/>
          <p:cNvSpPr>
            <a:spLocks noGrp="1"/>
          </p:cNvSpPr>
          <p:nvPr>
            <p:ph idx="1"/>
          </p:nvPr>
        </p:nvSpPr>
        <p:spPr>
          <a:xfrm>
            <a:off x="279400" y="4468097"/>
            <a:ext cx="8644466" cy="476240"/>
          </a:xfrm>
        </p:spPr>
        <p:txBody>
          <a:bodyPr/>
          <a:lstStyle/>
          <a:p>
            <a:r>
              <a:rPr lang="en-US" dirty="0"/>
              <a:t>Shift the origin like this:</a:t>
            </a:r>
            <a:endParaRPr lang="fr-FR" dirty="0"/>
          </a:p>
        </p:txBody>
      </p:sp>
    </p:spTree>
    <p:extLst>
      <p:ext uri="{BB962C8B-B14F-4D97-AF65-F5344CB8AC3E}">
        <p14:creationId xmlns:p14="http://schemas.microsoft.com/office/powerpoint/2010/main" val="3353089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Reverse-complementing </a:t>
            </a:r>
            <a:r>
              <a:rPr lang="en-US" dirty="0" err="1"/>
              <a:t>SeqRecord</a:t>
            </a:r>
            <a:r>
              <a:rPr lang="en-US" dirty="0"/>
              <a:t> objects</a:t>
            </a:r>
            <a:endParaRPr lang="fr-FR" dirty="0"/>
          </a:p>
        </p:txBody>
      </p:sp>
      <p:sp>
        <p:nvSpPr>
          <p:cNvPr id="3" name="Espace réservé du contenu 2"/>
          <p:cNvSpPr>
            <a:spLocks noGrp="1"/>
          </p:cNvSpPr>
          <p:nvPr>
            <p:ph idx="1"/>
          </p:nvPr>
        </p:nvSpPr>
        <p:spPr>
          <a:xfrm>
            <a:off x="279400" y="1236134"/>
            <a:ext cx="8644466" cy="476240"/>
          </a:xfrm>
        </p:spPr>
        <p:txBody>
          <a:bodyPr/>
          <a:lstStyle/>
          <a:p>
            <a:pPr marL="0" indent="0">
              <a:buNone/>
            </a:pPr>
            <a:r>
              <a:rPr lang="en-US" dirty="0"/>
              <a:t> </a:t>
            </a:r>
            <a:r>
              <a:rPr lang="en-US" dirty="0" err="1"/>
              <a:t>SeqRecord</a:t>
            </a:r>
            <a:r>
              <a:rPr lang="en-US" dirty="0"/>
              <a:t> object’s </a:t>
            </a:r>
            <a:r>
              <a:rPr lang="en-US" dirty="0" err="1"/>
              <a:t>reverse_complement</a:t>
            </a:r>
            <a:r>
              <a:rPr lang="en-US" dirty="0"/>
              <a:t> method</a:t>
            </a:r>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33</a:t>
            </a:fld>
            <a:endParaRPr lang="fr-FR" dirty="0"/>
          </a:p>
        </p:txBody>
      </p:sp>
      <p:sp>
        <p:nvSpPr>
          <p:cNvPr id="7" name="ZoneTexte 6"/>
          <p:cNvSpPr txBox="1"/>
          <p:nvPr/>
        </p:nvSpPr>
        <p:spPr>
          <a:xfrm>
            <a:off x="279400" y="1790899"/>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from Bio import SeqIO</a:t>
            </a:r>
          </a:p>
          <a:p>
            <a:r>
              <a:rPr lang="mr-IN" sz="1200" dirty="0">
                <a:latin typeface="Arial"/>
                <a:cs typeface="Arial"/>
              </a:rPr>
              <a:t>&gt;&gt;&gt; record = SeqIO.read("NC_005816.gb", "genbank")</a:t>
            </a:r>
          </a:p>
          <a:p>
            <a:r>
              <a:rPr lang="mr-IN" sz="1200" dirty="0">
                <a:latin typeface="Arial"/>
                <a:cs typeface="Arial"/>
              </a:rPr>
              <a:t>&gt;&gt;&gt; print("%s %i %i %i %i" % (record.id, len(record), len(record.features), len(record.dbxrefs), len(record.annotations)))</a:t>
            </a:r>
          </a:p>
          <a:p>
            <a:r>
              <a:rPr lang="mr-IN" sz="1200" dirty="0">
                <a:solidFill>
                  <a:srgbClr val="FF0000"/>
                </a:solidFill>
                <a:latin typeface="Arial"/>
                <a:cs typeface="Arial"/>
              </a:rPr>
              <a:t>NC_005816.1 9609 41 1 12</a:t>
            </a:r>
          </a:p>
        </p:txBody>
      </p:sp>
      <p:sp>
        <p:nvSpPr>
          <p:cNvPr id="8" name="ZoneTexte 7"/>
          <p:cNvSpPr txBox="1"/>
          <p:nvPr/>
        </p:nvSpPr>
        <p:spPr>
          <a:xfrm>
            <a:off x="279400" y="3606190"/>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rc = record.reverse_complement(id="TESTING")</a:t>
            </a:r>
          </a:p>
          <a:p>
            <a:r>
              <a:rPr lang="mr-IN" sz="1200" dirty="0">
                <a:latin typeface="Arial"/>
                <a:cs typeface="Arial"/>
              </a:rPr>
              <a:t>&gt;&gt;&gt; print("%s %i %i %i %i" % (rc.id, len(rc), len(rc.features), len(rc.dbxrefs), len(rc.annotations)))</a:t>
            </a:r>
          </a:p>
          <a:p>
            <a:r>
              <a:rPr lang="mr-IN" sz="1200" dirty="0">
                <a:solidFill>
                  <a:srgbClr val="FF0000"/>
                </a:solidFill>
                <a:latin typeface="Arial"/>
                <a:cs typeface="Arial"/>
              </a:rPr>
              <a:t>TESTING 9609 41 0 0</a:t>
            </a:r>
          </a:p>
        </p:txBody>
      </p:sp>
    </p:spTree>
    <p:extLst>
      <p:ext uri="{BB962C8B-B14F-4D97-AF65-F5344CB8AC3E}">
        <p14:creationId xmlns:p14="http://schemas.microsoft.com/office/powerpoint/2010/main" val="2274725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The </a:t>
            </a:r>
            <a:r>
              <a:rPr lang="fr-FR" dirty="0" err="1"/>
              <a:t>SeqRecord</a:t>
            </a:r>
            <a:r>
              <a:rPr lang="fr-FR" dirty="0"/>
              <a:t> Object </a:t>
            </a:r>
            <a:r>
              <a:rPr lang="fr-FR" dirty="0" err="1"/>
              <a:t>from</a:t>
            </a:r>
            <a:r>
              <a:rPr lang="fr-FR" dirty="0"/>
              <a:t> </a:t>
            </a:r>
            <a:r>
              <a:rPr lang="en-US" dirty="0" err="1"/>
              <a:t>Bio.SeqRecord</a:t>
            </a:r>
            <a:r>
              <a:rPr lang="en-US" dirty="0"/>
              <a:t> module</a:t>
            </a:r>
            <a:endParaRPr lang="fr-FR" dirty="0"/>
          </a:p>
        </p:txBody>
      </p:sp>
      <p:sp>
        <p:nvSpPr>
          <p:cNvPr id="3" name="Espace réservé du contenu 2"/>
          <p:cNvSpPr>
            <a:spLocks noGrp="1"/>
          </p:cNvSpPr>
          <p:nvPr>
            <p:ph idx="1"/>
          </p:nvPr>
        </p:nvSpPr>
        <p:spPr>
          <a:xfrm>
            <a:off x="279400" y="1236134"/>
            <a:ext cx="8644466" cy="5317066"/>
          </a:xfrm>
        </p:spPr>
        <p:txBody>
          <a:bodyPr/>
          <a:lstStyle/>
          <a:p>
            <a:r>
              <a:rPr lang="en-US" dirty="0">
                <a:solidFill>
                  <a:schemeClr val="accent1">
                    <a:lumMod val="75000"/>
                  </a:schemeClr>
                </a:solidFill>
              </a:rPr>
              <a:t>.</a:t>
            </a:r>
            <a:r>
              <a:rPr lang="en-US" dirty="0" err="1">
                <a:solidFill>
                  <a:schemeClr val="accent1">
                    <a:lumMod val="75000"/>
                  </a:schemeClr>
                </a:solidFill>
              </a:rPr>
              <a:t>seq</a:t>
            </a:r>
            <a:r>
              <a:rPr lang="en-US" dirty="0">
                <a:solidFill>
                  <a:schemeClr val="accent1">
                    <a:lumMod val="75000"/>
                  </a:schemeClr>
                </a:solidFill>
              </a:rPr>
              <a:t> </a:t>
            </a:r>
            <a:r>
              <a:rPr lang="en-US" dirty="0"/>
              <a:t>- The sequence itself, typically a </a:t>
            </a:r>
            <a:r>
              <a:rPr lang="en-US" dirty="0" err="1"/>
              <a:t>Seqobject</a:t>
            </a:r>
            <a:r>
              <a:rPr lang="en-US" dirty="0"/>
              <a:t>.</a:t>
            </a:r>
          </a:p>
          <a:p>
            <a:endParaRPr lang="en-US" dirty="0"/>
          </a:p>
          <a:p>
            <a:r>
              <a:rPr lang="en-US" dirty="0">
                <a:solidFill>
                  <a:srgbClr val="0076A8"/>
                </a:solidFill>
              </a:rPr>
              <a:t>.id </a:t>
            </a:r>
            <a:r>
              <a:rPr lang="en-US" dirty="0"/>
              <a:t>- The primary ID used to identify the sequence </a:t>
            </a:r>
            <a:r>
              <a:rPr lang="mr-IN" dirty="0"/>
              <a:t>–</a:t>
            </a:r>
            <a:r>
              <a:rPr lang="en-US" sz="1600" dirty="0"/>
              <a:t> </a:t>
            </a:r>
            <a:r>
              <a:rPr lang="en-US" dirty="0"/>
              <a:t>string</a:t>
            </a:r>
          </a:p>
          <a:p>
            <a:pPr lvl="1"/>
            <a:r>
              <a:rPr lang="en-US" sz="1600" dirty="0"/>
              <a:t>(In most cases this is something like an accession number).</a:t>
            </a:r>
          </a:p>
          <a:p>
            <a:pPr lvl="1"/>
            <a:endParaRPr lang="en-US" sz="1600" dirty="0"/>
          </a:p>
          <a:p>
            <a:r>
              <a:rPr lang="en-US" dirty="0">
                <a:solidFill>
                  <a:srgbClr val="0076A8"/>
                </a:solidFill>
              </a:rPr>
              <a:t>.name </a:t>
            </a:r>
            <a:r>
              <a:rPr lang="mr-IN" dirty="0"/>
              <a:t>–</a:t>
            </a:r>
            <a:r>
              <a:rPr lang="en-US" dirty="0"/>
              <a:t> A “common" name/id for the sequence </a:t>
            </a:r>
            <a:r>
              <a:rPr lang="mr-IN" dirty="0"/>
              <a:t>–</a:t>
            </a:r>
            <a:r>
              <a:rPr lang="en-US" sz="1600" dirty="0"/>
              <a:t> </a:t>
            </a:r>
            <a:r>
              <a:rPr lang="en-US" dirty="0"/>
              <a:t>string</a:t>
            </a:r>
          </a:p>
          <a:p>
            <a:pPr lvl="1"/>
            <a:r>
              <a:rPr lang="en-US" sz="1600" dirty="0"/>
              <a:t>(In some cases this will be the same as the accession number, but it could also be a clone name). analogous to the LOCUS id in a </a:t>
            </a:r>
            <a:r>
              <a:rPr lang="en-US" sz="1600" dirty="0" err="1"/>
              <a:t>GenBank</a:t>
            </a:r>
            <a:r>
              <a:rPr lang="en-US" sz="1600" dirty="0"/>
              <a:t> record.</a:t>
            </a:r>
          </a:p>
          <a:p>
            <a:pPr lvl="1"/>
            <a:endParaRPr lang="en-US" sz="1600" dirty="0"/>
          </a:p>
          <a:p>
            <a:r>
              <a:rPr lang="en-US" dirty="0">
                <a:solidFill>
                  <a:srgbClr val="0076A8"/>
                </a:solidFill>
              </a:rPr>
              <a:t>.description </a:t>
            </a:r>
            <a:r>
              <a:rPr lang="en-US" dirty="0"/>
              <a:t>- A human readable description or expressive name for the sequence </a:t>
            </a:r>
            <a:r>
              <a:rPr lang="mr-IN" dirty="0"/>
              <a:t>–</a:t>
            </a:r>
            <a:r>
              <a:rPr lang="en-US" sz="1600" dirty="0"/>
              <a:t> </a:t>
            </a:r>
            <a:r>
              <a:rPr lang="en-US" dirty="0"/>
              <a:t>string</a:t>
            </a:r>
          </a:p>
          <a:p>
            <a:endParaRPr lang="en-US" dirty="0"/>
          </a:p>
          <a:p>
            <a:r>
              <a:rPr lang="en-US" dirty="0">
                <a:solidFill>
                  <a:srgbClr val="0076A8"/>
                </a:solidFill>
              </a:rPr>
              <a:t>.</a:t>
            </a:r>
            <a:r>
              <a:rPr lang="en-US" dirty="0" err="1">
                <a:solidFill>
                  <a:srgbClr val="0076A8"/>
                </a:solidFill>
              </a:rPr>
              <a:t>letter_annotations</a:t>
            </a:r>
            <a:r>
              <a:rPr lang="en-US" dirty="0">
                <a:solidFill>
                  <a:srgbClr val="0076A8"/>
                </a:solidFill>
              </a:rPr>
              <a:t> </a:t>
            </a:r>
            <a:r>
              <a:rPr lang="en-US" dirty="0"/>
              <a:t>- Holds per-letter-annotations using a (restricted) dictionary of additional information about the letters in the sequence. </a:t>
            </a:r>
            <a:endParaRPr lang="fr-FR" dirty="0"/>
          </a:p>
        </p:txBody>
      </p:sp>
      <p:sp>
        <p:nvSpPr>
          <p:cNvPr id="4" name="Espace réservé de la date 3"/>
          <p:cNvSpPr>
            <a:spLocks noGrp="1"/>
          </p:cNvSpPr>
          <p:nvPr>
            <p:ph type="dt" sz="half" idx="10"/>
          </p:nvPr>
        </p:nvSpPr>
        <p:spPr/>
        <p:txBody>
          <a:bodyPr/>
          <a:lstStyle/>
          <a:p>
            <a:fld id="{EF0CC369-8BF5-4447-A268-1A95D7BAF82B}"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a:t>
            </a:fld>
            <a:endParaRPr lang="fr-FR" dirty="0"/>
          </a:p>
        </p:txBody>
      </p:sp>
    </p:spTree>
    <p:extLst>
      <p:ext uri="{BB962C8B-B14F-4D97-AF65-F5344CB8AC3E}">
        <p14:creationId xmlns:p14="http://schemas.microsoft.com/office/powerpoint/2010/main" val="3867322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The </a:t>
            </a:r>
            <a:r>
              <a:rPr lang="fr-FR" dirty="0" err="1"/>
              <a:t>SeqRecord</a:t>
            </a:r>
            <a:r>
              <a:rPr lang="fr-FR" dirty="0"/>
              <a:t> Object (2)</a:t>
            </a:r>
          </a:p>
        </p:txBody>
      </p:sp>
      <p:sp>
        <p:nvSpPr>
          <p:cNvPr id="3" name="Espace réservé du contenu 2"/>
          <p:cNvSpPr>
            <a:spLocks noGrp="1"/>
          </p:cNvSpPr>
          <p:nvPr>
            <p:ph idx="1"/>
          </p:nvPr>
        </p:nvSpPr>
        <p:spPr/>
        <p:txBody>
          <a:bodyPr/>
          <a:lstStyle/>
          <a:p>
            <a:r>
              <a:rPr lang="en-US" dirty="0">
                <a:solidFill>
                  <a:srgbClr val="0076A8"/>
                </a:solidFill>
              </a:rPr>
              <a:t>.</a:t>
            </a:r>
            <a:r>
              <a:rPr lang="en-US" dirty="0" err="1">
                <a:solidFill>
                  <a:srgbClr val="0076A8"/>
                </a:solidFill>
              </a:rPr>
              <a:t>letter_annotations</a:t>
            </a:r>
            <a:r>
              <a:rPr lang="en-US" dirty="0">
                <a:solidFill>
                  <a:srgbClr val="0076A8"/>
                </a:solidFill>
              </a:rPr>
              <a:t> </a:t>
            </a:r>
            <a:r>
              <a:rPr lang="en-US" dirty="0"/>
              <a:t>- Holds per-letter-annotations using a (restricted) dictionary of additional information about the letters in the sequence.</a:t>
            </a:r>
          </a:p>
          <a:p>
            <a:endParaRPr lang="en-US" dirty="0">
              <a:solidFill>
                <a:srgbClr val="0076A8"/>
              </a:solidFill>
            </a:endParaRPr>
          </a:p>
          <a:p>
            <a:r>
              <a:rPr lang="en-US" dirty="0">
                <a:solidFill>
                  <a:srgbClr val="0076A8"/>
                </a:solidFill>
              </a:rPr>
              <a:t>.annotations </a:t>
            </a:r>
            <a:r>
              <a:rPr lang="en-US" dirty="0"/>
              <a:t>- A dictionary of additional information about the sequence. The keys are the name of the information, and the information is contained in the value. </a:t>
            </a:r>
          </a:p>
          <a:p>
            <a:endParaRPr lang="en-US" dirty="0">
              <a:solidFill>
                <a:srgbClr val="0076A8"/>
              </a:solidFill>
            </a:endParaRPr>
          </a:p>
          <a:p>
            <a:r>
              <a:rPr lang="en-US" dirty="0">
                <a:solidFill>
                  <a:srgbClr val="0076A8"/>
                </a:solidFill>
              </a:rPr>
              <a:t>.features </a:t>
            </a:r>
            <a:r>
              <a:rPr lang="en-US" dirty="0"/>
              <a:t>- A list of </a:t>
            </a:r>
            <a:r>
              <a:rPr lang="en-US" dirty="0" err="1"/>
              <a:t>SeqFeature</a:t>
            </a:r>
            <a:r>
              <a:rPr lang="en-US" dirty="0"/>
              <a:t> objects with more structured information about the features on a sequence (e.g. position of genes on a genome, or domains on a protein sequence)</a:t>
            </a:r>
          </a:p>
          <a:p>
            <a:endParaRPr lang="en-US" dirty="0">
              <a:solidFill>
                <a:srgbClr val="0076A8"/>
              </a:solidFill>
            </a:endParaRPr>
          </a:p>
          <a:p>
            <a:r>
              <a:rPr lang="en-US" dirty="0">
                <a:solidFill>
                  <a:srgbClr val="0076A8"/>
                </a:solidFill>
              </a:rPr>
              <a:t>.</a:t>
            </a:r>
            <a:r>
              <a:rPr lang="en-US" dirty="0" err="1">
                <a:solidFill>
                  <a:srgbClr val="0076A8"/>
                </a:solidFill>
              </a:rPr>
              <a:t>dbxrefs</a:t>
            </a:r>
            <a:r>
              <a:rPr lang="en-US" dirty="0">
                <a:solidFill>
                  <a:srgbClr val="0076A8"/>
                </a:solidFill>
              </a:rPr>
              <a:t> </a:t>
            </a:r>
            <a:r>
              <a:rPr lang="en-US" dirty="0"/>
              <a:t>- A list of database cross-references as strings.</a:t>
            </a:r>
          </a:p>
          <a:p>
            <a:endParaRPr lang="fr-FR" dirty="0"/>
          </a:p>
        </p:txBody>
      </p:sp>
      <p:sp>
        <p:nvSpPr>
          <p:cNvPr id="4" name="Espace réservé de la date 3"/>
          <p:cNvSpPr>
            <a:spLocks noGrp="1"/>
          </p:cNvSpPr>
          <p:nvPr>
            <p:ph type="dt" sz="half" idx="10"/>
          </p:nvPr>
        </p:nvSpPr>
        <p:spPr/>
        <p:txBody>
          <a:bodyPr/>
          <a:lstStyle/>
          <a:p>
            <a:fld id="{4DC62012-9C0C-7143-9161-0A3C9CE79638}"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a:t>
            </a:fld>
            <a:endParaRPr lang="fr-FR" dirty="0"/>
          </a:p>
        </p:txBody>
      </p:sp>
    </p:spTree>
    <p:extLst>
      <p:ext uri="{BB962C8B-B14F-4D97-AF65-F5344CB8AC3E}">
        <p14:creationId xmlns:p14="http://schemas.microsoft.com/office/powerpoint/2010/main" val="4024458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Creating</a:t>
            </a:r>
            <a:r>
              <a:rPr lang="fr-FR" dirty="0"/>
              <a:t> a </a:t>
            </a:r>
            <a:r>
              <a:rPr lang="fr-FR" dirty="0" err="1"/>
              <a:t>SeqRecord</a:t>
            </a:r>
            <a:r>
              <a:rPr lang="fr-FR" dirty="0"/>
              <a:t> </a:t>
            </a:r>
            <a:r>
              <a:rPr lang="fr-FR" dirty="0" err="1"/>
              <a:t>from</a:t>
            </a:r>
            <a:r>
              <a:rPr lang="fr-FR" dirty="0"/>
              <a:t> scratch</a:t>
            </a:r>
          </a:p>
        </p:txBody>
      </p:sp>
      <p:sp>
        <p:nvSpPr>
          <p:cNvPr id="3" name="Espace réservé du contenu 2"/>
          <p:cNvSpPr>
            <a:spLocks noGrp="1"/>
          </p:cNvSpPr>
          <p:nvPr>
            <p:ph idx="1"/>
          </p:nvPr>
        </p:nvSpPr>
        <p:spPr>
          <a:xfrm>
            <a:off x="279400" y="1236134"/>
            <a:ext cx="8644466" cy="1133973"/>
          </a:xfrm>
        </p:spPr>
        <p:txBody>
          <a:bodyPr/>
          <a:lstStyle/>
          <a:p>
            <a:r>
              <a:rPr lang="en-US" dirty="0"/>
              <a:t>Usually you won't create a </a:t>
            </a:r>
            <a:r>
              <a:rPr lang="en-US" dirty="0" err="1"/>
              <a:t>SeqRecord</a:t>
            </a:r>
            <a:r>
              <a:rPr lang="en-US" dirty="0"/>
              <a:t> “by hand", but instead use </a:t>
            </a:r>
            <a:r>
              <a:rPr lang="en-US" dirty="0" err="1"/>
              <a:t>Bio.SeqIO</a:t>
            </a:r>
            <a:r>
              <a:rPr lang="en-US" dirty="0"/>
              <a:t> to read in a sequence file for you</a:t>
            </a:r>
          </a:p>
          <a:p>
            <a:r>
              <a:rPr lang="en-US" dirty="0"/>
              <a:t>Create a </a:t>
            </a:r>
            <a:r>
              <a:rPr lang="en-US" dirty="0" err="1"/>
              <a:t>SeqRecord</a:t>
            </a:r>
            <a:r>
              <a:rPr lang="en-US" dirty="0"/>
              <a:t>  </a:t>
            </a:r>
          </a:p>
          <a:p>
            <a:endParaRPr lang="en-US" dirty="0"/>
          </a:p>
          <a:p>
            <a:endParaRPr lang="fr-FR" dirty="0"/>
          </a:p>
        </p:txBody>
      </p:sp>
      <p:sp>
        <p:nvSpPr>
          <p:cNvPr id="4" name="Espace réservé de la date 3"/>
          <p:cNvSpPr>
            <a:spLocks noGrp="1"/>
          </p:cNvSpPr>
          <p:nvPr>
            <p:ph type="dt" sz="half" idx="10"/>
          </p:nvPr>
        </p:nvSpPr>
        <p:spPr/>
        <p:txBody>
          <a:bodyPr/>
          <a:lstStyle/>
          <a:p>
            <a:fld id="{72741207-764C-004C-8831-C7E046B53622}"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a:t>
            </a:fld>
            <a:endParaRPr lang="fr-FR" dirty="0"/>
          </a:p>
        </p:txBody>
      </p:sp>
      <p:sp>
        <p:nvSpPr>
          <p:cNvPr id="7" name="ZoneTexte 6"/>
          <p:cNvSpPr txBox="1"/>
          <p:nvPr/>
        </p:nvSpPr>
        <p:spPr>
          <a:xfrm>
            <a:off x="279400" y="2464475"/>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a:t>
            </a:r>
            <a:r>
              <a:rPr lang="en-US" sz="1200" dirty="0" err="1"/>
              <a:t>simple_seq</a:t>
            </a:r>
            <a:r>
              <a:rPr lang="en-US" sz="1200" dirty="0"/>
              <a:t> = </a:t>
            </a:r>
            <a:r>
              <a:rPr lang="en-US" sz="1200" dirty="0" err="1"/>
              <a:t>Seq</a:t>
            </a:r>
            <a:r>
              <a:rPr lang="en-US" sz="1200" dirty="0"/>
              <a:t>("GATC")</a:t>
            </a:r>
          </a:p>
          <a:p>
            <a:r>
              <a:rPr lang="en-US" sz="1200" dirty="0"/>
              <a:t>&gt;&gt;&gt; from </a:t>
            </a:r>
            <a:r>
              <a:rPr lang="en-US" sz="1200" dirty="0" err="1"/>
              <a:t>Bio.SeqRecord</a:t>
            </a:r>
            <a:r>
              <a:rPr lang="en-US" sz="1200" dirty="0"/>
              <a:t> import </a:t>
            </a:r>
            <a:r>
              <a:rPr lang="en-US" sz="1200" dirty="0" err="1"/>
              <a:t>SeqRecord</a:t>
            </a:r>
            <a:endParaRPr lang="en-US" sz="1200" dirty="0"/>
          </a:p>
          <a:p>
            <a:r>
              <a:rPr lang="en-US" sz="1200" dirty="0"/>
              <a:t>&gt;&gt;&gt; </a:t>
            </a:r>
            <a:r>
              <a:rPr lang="en-US" sz="1200" dirty="0" err="1"/>
              <a:t>simple_seq_r</a:t>
            </a:r>
            <a:r>
              <a:rPr lang="en-US" sz="1200" dirty="0"/>
              <a:t> = </a:t>
            </a:r>
            <a:r>
              <a:rPr lang="en-US" sz="1200" dirty="0" err="1"/>
              <a:t>SeqRecord</a:t>
            </a:r>
            <a:r>
              <a:rPr lang="en-US" sz="1200" dirty="0"/>
              <a:t>(</a:t>
            </a:r>
            <a:r>
              <a:rPr lang="en-US" sz="1200" dirty="0" err="1"/>
              <a:t>simple_seq</a:t>
            </a:r>
            <a:r>
              <a:rPr lang="en-US" sz="1200" dirty="0"/>
              <a:t>)</a:t>
            </a:r>
          </a:p>
        </p:txBody>
      </p:sp>
      <p:sp>
        <p:nvSpPr>
          <p:cNvPr id="8" name="ZoneTexte 7"/>
          <p:cNvSpPr txBox="1"/>
          <p:nvPr/>
        </p:nvSpPr>
        <p:spPr>
          <a:xfrm>
            <a:off x="279400" y="3594851"/>
            <a:ext cx="8644466" cy="400110"/>
          </a:xfrm>
          <a:prstGeom prst="rect">
            <a:avLst/>
          </a:prstGeom>
        </p:spPr>
        <p:txBody>
          <a:bodyPr vert="horz" lIns="91440" tIns="45720" rIns="91440" bIns="45720" rtlCol="0">
            <a:noAutofit/>
          </a:bodyPr>
          <a:lstStyle>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Pass the id, name and description to the initialization function or create later</a:t>
            </a:r>
            <a:endParaRPr lang="fr-FR" dirty="0"/>
          </a:p>
        </p:txBody>
      </p:sp>
      <p:sp>
        <p:nvSpPr>
          <p:cNvPr id="9" name="ZoneTexte 8"/>
          <p:cNvSpPr txBox="1"/>
          <p:nvPr/>
        </p:nvSpPr>
        <p:spPr>
          <a:xfrm>
            <a:off x="279400" y="4397290"/>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simple_seq_r.id</a:t>
            </a:r>
            <a:endParaRPr lang="en-US" sz="1200" dirty="0"/>
          </a:p>
          <a:p>
            <a:r>
              <a:rPr lang="en-US" sz="1200" dirty="0"/>
              <a:t>'&lt;unknown id&gt;'</a:t>
            </a:r>
          </a:p>
          <a:p>
            <a:r>
              <a:rPr lang="en-US" sz="1200" dirty="0"/>
              <a:t>&gt;&gt;&gt; </a:t>
            </a:r>
            <a:r>
              <a:rPr lang="en-US" sz="1200" dirty="0" err="1"/>
              <a:t>simple_seq_r.id</a:t>
            </a:r>
            <a:r>
              <a:rPr lang="en-US" sz="1200" dirty="0"/>
              <a:t> = "AC12345"</a:t>
            </a:r>
          </a:p>
          <a:p>
            <a:r>
              <a:rPr lang="en-US" sz="1200" dirty="0"/>
              <a:t>&gt;&gt;&gt; </a:t>
            </a:r>
            <a:r>
              <a:rPr lang="en-US" sz="1200" dirty="0" err="1"/>
              <a:t>simple_seq_r.description</a:t>
            </a:r>
            <a:r>
              <a:rPr lang="en-US" sz="1200" dirty="0"/>
              <a:t> = "Made up sequence I wish I could write a paper about"</a:t>
            </a:r>
          </a:p>
          <a:p>
            <a:r>
              <a:rPr lang="en-US" sz="1200" dirty="0"/>
              <a:t>&gt;&gt;&gt; print(</a:t>
            </a:r>
            <a:r>
              <a:rPr lang="en-US" sz="1200" dirty="0" err="1"/>
              <a:t>simple_seq_r.description</a:t>
            </a:r>
            <a:r>
              <a:rPr lang="en-US" sz="1200" dirty="0"/>
              <a:t>)</a:t>
            </a:r>
          </a:p>
          <a:p>
            <a:r>
              <a:rPr lang="en-US" sz="1200" dirty="0"/>
              <a:t>Made up sequence I wish I could write a paper about</a:t>
            </a:r>
          </a:p>
          <a:p>
            <a:r>
              <a:rPr lang="en-US" sz="1200" dirty="0"/>
              <a:t>&gt;&gt;&gt; </a:t>
            </a:r>
            <a:r>
              <a:rPr lang="en-US" sz="1200" dirty="0" err="1"/>
              <a:t>simple_seq_r.seq</a:t>
            </a:r>
            <a:endParaRPr lang="en-US" sz="1200" dirty="0"/>
          </a:p>
          <a:p>
            <a:r>
              <a:rPr lang="en-US" sz="1200" dirty="0" err="1"/>
              <a:t>Seq</a:t>
            </a:r>
            <a:r>
              <a:rPr lang="en-US" sz="1200" dirty="0"/>
              <a:t>('GATC', Alphabet())</a:t>
            </a:r>
          </a:p>
        </p:txBody>
      </p:sp>
    </p:spTree>
    <p:extLst>
      <p:ext uri="{BB962C8B-B14F-4D97-AF65-F5344CB8AC3E}">
        <p14:creationId xmlns:p14="http://schemas.microsoft.com/office/powerpoint/2010/main" val="775021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Creating</a:t>
            </a:r>
            <a:r>
              <a:rPr lang="fr-FR" dirty="0"/>
              <a:t> a </a:t>
            </a:r>
            <a:r>
              <a:rPr lang="fr-FR" dirty="0" err="1"/>
              <a:t>SeqRecord</a:t>
            </a:r>
            <a:r>
              <a:rPr lang="fr-FR" dirty="0"/>
              <a:t> </a:t>
            </a:r>
            <a:r>
              <a:rPr lang="fr-FR" dirty="0" err="1"/>
              <a:t>from</a:t>
            </a:r>
            <a:r>
              <a:rPr lang="fr-FR" dirty="0"/>
              <a:t> scratch(2)</a:t>
            </a:r>
          </a:p>
        </p:txBody>
      </p:sp>
      <p:sp>
        <p:nvSpPr>
          <p:cNvPr id="3" name="Espace réservé du contenu 2"/>
          <p:cNvSpPr>
            <a:spLocks noGrp="1"/>
          </p:cNvSpPr>
          <p:nvPr>
            <p:ph idx="1"/>
          </p:nvPr>
        </p:nvSpPr>
        <p:spPr>
          <a:xfrm>
            <a:off x="279400" y="1236134"/>
            <a:ext cx="8644466" cy="1133973"/>
          </a:xfrm>
        </p:spPr>
        <p:txBody>
          <a:bodyPr/>
          <a:lstStyle/>
          <a:p>
            <a:pPr algn="just"/>
            <a:r>
              <a:rPr lang="en-US" dirty="0"/>
              <a:t>Identifier is very important if you want to output your </a:t>
            </a:r>
            <a:r>
              <a:rPr lang="en-US" dirty="0" err="1"/>
              <a:t>SeqRecord</a:t>
            </a:r>
            <a:r>
              <a:rPr lang="en-US" dirty="0"/>
              <a:t> to a file</a:t>
            </a:r>
          </a:p>
          <a:p>
            <a:endParaRPr lang="en-US" dirty="0"/>
          </a:p>
          <a:p>
            <a:endParaRPr lang="fr-FR" dirty="0"/>
          </a:p>
        </p:txBody>
      </p:sp>
      <p:sp>
        <p:nvSpPr>
          <p:cNvPr id="4" name="Espace réservé de la date 3"/>
          <p:cNvSpPr>
            <a:spLocks noGrp="1"/>
          </p:cNvSpPr>
          <p:nvPr>
            <p:ph type="dt" sz="half" idx="10"/>
          </p:nvPr>
        </p:nvSpPr>
        <p:spPr/>
        <p:txBody>
          <a:bodyPr/>
          <a:lstStyle/>
          <a:p>
            <a:fld id="{A9AA8C93-4125-7549-8839-0DEE7F7186D5}"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a:t>
            </a:fld>
            <a:endParaRPr lang="fr-FR" dirty="0"/>
          </a:p>
        </p:txBody>
      </p:sp>
      <p:sp>
        <p:nvSpPr>
          <p:cNvPr id="7" name="ZoneTexte 6"/>
          <p:cNvSpPr txBox="1"/>
          <p:nvPr/>
        </p:nvSpPr>
        <p:spPr>
          <a:xfrm>
            <a:off x="279400" y="1727360"/>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a:t>
            </a:r>
            <a:r>
              <a:rPr lang="en-US" sz="1200" dirty="0" err="1"/>
              <a:t>simple_seq</a:t>
            </a:r>
            <a:r>
              <a:rPr lang="en-US" sz="1200" dirty="0"/>
              <a:t> = </a:t>
            </a:r>
            <a:r>
              <a:rPr lang="en-US" sz="1200" dirty="0" err="1"/>
              <a:t>Seq</a:t>
            </a:r>
            <a:r>
              <a:rPr lang="en-US" sz="1200" dirty="0"/>
              <a:t>("GATC")</a:t>
            </a:r>
          </a:p>
          <a:p>
            <a:r>
              <a:rPr lang="en-US" sz="1200" dirty="0"/>
              <a:t>&gt;&gt;&gt; from </a:t>
            </a:r>
            <a:r>
              <a:rPr lang="en-US" sz="1200" dirty="0" err="1"/>
              <a:t>Bio.SeqRecord</a:t>
            </a:r>
            <a:r>
              <a:rPr lang="en-US" sz="1200" dirty="0"/>
              <a:t> import </a:t>
            </a:r>
            <a:r>
              <a:rPr lang="en-US" sz="1200" dirty="0" err="1"/>
              <a:t>SeqRecord</a:t>
            </a:r>
            <a:endParaRPr lang="en-US" sz="1200" dirty="0"/>
          </a:p>
          <a:p>
            <a:r>
              <a:rPr lang="en-US" sz="1200" dirty="0"/>
              <a:t>&gt;&gt;&gt; </a:t>
            </a:r>
            <a:r>
              <a:rPr lang="en-US" sz="1200" dirty="0" err="1"/>
              <a:t>simple_seq_r</a:t>
            </a:r>
            <a:r>
              <a:rPr lang="en-US" sz="1200" dirty="0"/>
              <a:t> = </a:t>
            </a:r>
            <a:r>
              <a:rPr lang="en-US" sz="1200" dirty="0" err="1"/>
              <a:t>SeqRecord</a:t>
            </a:r>
            <a:r>
              <a:rPr lang="en-US" sz="1200" dirty="0"/>
              <a:t>(</a:t>
            </a:r>
            <a:r>
              <a:rPr lang="en-US" sz="1200" dirty="0" err="1"/>
              <a:t>simple_seq</a:t>
            </a:r>
            <a:r>
              <a:rPr lang="en-US" sz="1200" dirty="0"/>
              <a:t>, id="AC12345")</a:t>
            </a:r>
          </a:p>
        </p:txBody>
      </p:sp>
      <p:sp>
        <p:nvSpPr>
          <p:cNvPr id="8" name="ZoneTexte 7"/>
          <p:cNvSpPr txBox="1"/>
          <p:nvPr/>
        </p:nvSpPr>
        <p:spPr>
          <a:xfrm>
            <a:off x="279400" y="2569697"/>
            <a:ext cx="8644466" cy="400110"/>
          </a:xfrm>
          <a:prstGeom prst="rect">
            <a:avLst/>
          </a:prstGeom>
        </p:spPr>
        <p:txBody>
          <a:bodyPr vert="horz" lIns="91440" tIns="45720" rIns="91440" bIns="45720" rtlCol="0">
            <a:noAutofit/>
          </a:bodyPr>
          <a:lstStyle>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algn="just"/>
            <a:r>
              <a:rPr lang="fr-FR" dirty="0" err="1"/>
              <a:t>T</a:t>
            </a:r>
            <a:r>
              <a:rPr lang="en-US" dirty="0"/>
              <a:t>he </a:t>
            </a:r>
            <a:r>
              <a:rPr lang="en-US" dirty="0" err="1"/>
              <a:t>SeqRecord</a:t>
            </a:r>
            <a:r>
              <a:rPr lang="en-US" dirty="0"/>
              <a:t> has an dictionary attribute annotations</a:t>
            </a:r>
          </a:p>
        </p:txBody>
      </p:sp>
      <p:sp>
        <p:nvSpPr>
          <p:cNvPr id="9" name="ZoneTexte 8"/>
          <p:cNvSpPr txBox="1"/>
          <p:nvPr/>
        </p:nvSpPr>
        <p:spPr>
          <a:xfrm>
            <a:off x="279400" y="3059143"/>
            <a:ext cx="8644466" cy="104644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simple_seq_r.annotations</a:t>
            </a:r>
            <a:r>
              <a:rPr lang="en-US" sz="1200" dirty="0"/>
              <a:t>["evidence"] = "None. I just made it up."</a:t>
            </a:r>
          </a:p>
          <a:p>
            <a:r>
              <a:rPr lang="en-US" sz="1200" dirty="0"/>
              <a:t>&gt;&gt;&gt; print(</a:t>
            </a:r>
            <a:r>
              <a:rPr lang="en-US" sz="1200" dirty="0" err="1"/>
              <a:t>simple_seq_r.annotations</a:t>
            </a:r>
            <a:r>
              <a:rPr lang="en-US" sz="1200" dirty="0"/>
              <a:t>)</a:t>
            </a:r>
          </a:p>
          <a:p>
            <a:r>
              <a:rPr lang="en-US" sz="1200" dirty="0"/>
              <a:t>{'evidence': 'None. I just made it up.'}</a:t>
            </a:r>
          </a:p>
          <a:p>
            <a:r>
              <a:rPr lang="en-US" sz="1200" dirty="0"/>
              <a:t>&gt;&gt;&gt; print(</a:t>
            </a:r>
            <a:r>
              <a:rPr lang="en-US" sz="1200" dirty="0" err="1"/>
              <a:t>simple_seq_r.annotations</a:t>
            </a:r>
            <a:r>
              <a:rPr lang="en-US" sz="1200" dirty="0"/>
              <a:t>["evidence"])</a:t>
            </a:r>
          </a:p>
          <a:p>
            <a:r>
              <a:rPr lang="en-US" sz="1200" dirty="0"/>
              <a:t>None. I just made it up.</a:t>
            </a:r>
          </a:p>
        </p:txBody>
      </p:sp>
      <p:sp>
        <p:nvSpPr>
          <p:cNvPr id="10" name="ZoneTexte 9"/>
          <p:cNvSpPr txBox="1"/>
          <p:nvPr/>
        </p:nvSpPr>
        <p:spPr>
          <a:xfrm>
            <a:off x="279400" y="4275264"/>
            <a:ext cx="8644466" cy="1015663"/>
          </a:xfrm>
          <a:prstGeom prst="rect">
            <a:avLst/>
          </a:prstGeom>
        </p:spPr>
        <p:txBody>
          <a:bodyPr vert="horz" lIns="91440" tIns="45720" rIns="91440" bIns="45720" rtlCol="0">
            <a:noAutofit/>
          </a:bodyPr>
          <a:lstStyle>
            <a:defPPr>
              <a:defRPr lang="fr-FR"/>
            </a:defPPr>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algn="just"/>
            <a:r>
              <a:rPr lang="en-US" dirty="0"/>
              <a:t>Working with per-letter-annotations is similar, </a:t>
            </a:r>
            <a:r>
              <a:rPr lang="en-US" dirty="0" err="1"/>
              <a:t>letter_annotations</a:t>
            </a:r>
            <a:r>
              <a:rPr lang="en-US" dirty="0"/>
              <a:t> is a dictionary like attribute which will let you assign any Python sequence (i.e. a string, list or tuple) which has the same length as the sequence</a:t>
            </a:r>
            <a:endParaRPr lang="fr-FR" dirty="0"/>
          </a:p>
        </p:txBody>
      </p:sp>
      <p:sp>
        <p:nvSpPr>
          <p:cNvPr id="11" name="ZoneTexte 10"/>
          <p:cNvSpPr txBox="1"/>
          <p:nvPr/>
        </p:nvSpPr>
        <p:spPr>
          <a:xfrm>
            <a:off x="279400" y="5377526"/>
            <a:ext cx="8644466" cy="104644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simple_seq_r.letter_annotations</a:t>
            </a:r>
            <a:r>
              <a:rPr lang="en-US" sz="1200" dirty="0"/>
              <a:t>["</a:t>
            </a:r>
            <a:r>
              <a:rPr lang="en-US" sz="1200" dirty="0" err="1"/>
              <a:t>phred_quality</a:t>
            </a:r>
            <a:r>
              <a:rPr lang="en-US" sz="1200" dirty="0"/>
              <a:t>"] = [40, 40, 38, 30]</a:t>
            </a:r>
          </a:p>
          <a:p>
            <a:r>
              <a:rPr lang="en-US" sz="1200" dirty="0"/>
              <a:t>&gt;&gt;&gt; print(</a:t>
            </a:r>
            <a:r>
              <a:rPr lang="en-US" sz="1200" dirty="0" err="1"/>
              <a:t>simple_seq_r.letter_annotations</a:t>
            </a:r>
            <a:r>
              <a:rPr lang="en-US" sz="1200" dirty="0"/>
              <a:t>)</a:t>
            </a:r>
          </a:p>
          <a:p>
            <a:r>
              <a:rPr lang="en-US" sz="1200" dirty="0"/>
              <a:t>{'</a:t>
            </a:r>
            <a:r>
              <a:rPr lang="en-US" sz="1200" dirty="0" err="1"/>
              <a:t>phred_quality</a:t>
            </a:r>
            <a:r>
              <a:rPr lang="en-US" sz="1200" dirty="0"/>
              <a:t>': [40, 40, 38, 30]}</a:t>
            </a:r>
          </a:p>
          <a:p>
            <a:r>
              <a:rPr lang="en-US" sz="1200" dirty="0"/>
              <a:t>&gt;&gt;&gt; print(</a:t>
            </a:r>
            <a:r>
              <a:rPr lang="en-US" sz="1200" dirty="0" err="1"/>
              <a:t>simple_seq_r.letter_annotations</a:t>
            </a:r>
            <a:r>
              <a:rPr lang="en-US" sz="1200" dirty="0"/>
              <a:t>["</a:t>
            </a:r>
            <a:r>
              <a:rPr lang="en-US" sz="1200" dirty="0" err="1"/>
              <a:t>phred_quality</a:t>
            </a:r>
            <a:r>
              <a:rPr lang="en-US" sz="1200" dirty="0"/>
              <a:t>"])</a:t>
            </a:r>
          </a:p>
          <a:p>
            <a:r>
              <a:rPr lang="en-US" sz="1200" dirty="0"/>
              <a:t>[40, 40, 38, 30]</a:t>
            </a:r>
          </a:p>
        </p:txBody>
      </p:sp>
    </p:spTree>
    <p:extLst>
      <p:ext uri="{BB962C8B-B14F-4D97-AF65-F5344CB8AC3E}">
        <p14:creationId xmlns:p14="http://schemas.microsoft.com/office/powerpoint/2010/main" val="390478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FASTA files</a:t>
            </a:r>
            <a:endParaRPr lang="fr-FR" dirty="0"/>
          </a:p>
        </p:txBody>
      </p:sp>
      <p:sp>
        <p:nvSpPr>
          <p:cNvPr id="4" name="Espace réservé de la date 3"/>
          <p:cNvSpPr>
            <a:spLocks noGrp="1"/>
          </p:cNvSpPr>
          <p:nvPr>
            <p:ph type="dt" sz="half" idx="10"/>
          </p:nvPr>
        </p:nvSpPr>
        <p:spPr/>
        <p:txBody>
          <a:bodyPr/>
          <a:lstStyle/>
          <a:p>
            <a:fld id="{E9217AA4-221F-3F48-9D30-1F4C1B4927C2}"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8</a:t>
            </a:fld>
            <a:endParaRPr lang="fr-FR" dirty="0"/>
          </a:p>
        </p:txBody>
      </p:sp>
      <p:sp>
        <p:nvSpPr>
          <p:cNvPr id="7" name="Espace réservé du contenu 2"/>
          <p:cNvSpPr>
            <a:spLocks noGrp="1"/>
          </p:cNvSpPr>
          <p:nvPr>
            <p:ph idx="1"/>
          </p:nvPr>
        </p:nvSpPr>
        <p:spPr>
          <a:xfrm>
            <a:off x="279400" y="1168099"/>
            <a:ext cx="8644466" cy="759745"/>
          </a:xfrm>
        </p:spPr>
        <p:txBody>
          <a:bodyPr/>
          <a:lstStyle/>
          <a:p>
            <a:r>
              <a:rPr lang="en-US" dirty="0">
                <a:hlinkClick r:id="rId3"/>
              </a:rPr>
              <a:t>https://</a:t>
            </a:r>
            <a:r>
              <a:rPr lang="en-US" dirty="0" err="1">
                <a:hlinkClick r:id="rId3"/>
              </a:rPr>
              <a:t>github.com</a:t>
            </a:r>
            <a:r>
              <a:rPr lang="en-US" dirty="0">
                <a:hlinkClick r:id="rId3"/>
              </a:rPr>
              <a:t>/</a:t>
            </a:r>
            <a:r>
              <a:rPr lang="en-US" dirty="0" err="1">
                <a:hlinkClick r:id="rId3"/>
              </a:rPr>
              <a:t>biopython</a:t>
            </a:r>
            <a:r>
              <a:rPr lang="en-US" dirty="0">
                <a:hlinkClick r:id="rId3"/>
              </a:rPr>
              <a:t>/</a:t>
            </a:r>
            <a:r>
              <a:rPr lang="en-US" dirty="0" err="1">
                <a:hlinkClick r:id="rId3"/>
              </a:rPr>
              <a:t>biopython</a:t>
            </a:r>
            <a:r>
              <a:rPr lang="en-US" dirty="0">
                <a:hlinkClick r:id="rId3"/>
              </a:rPr>
              <a:t>/blob/master/Tests/</a:t>
            </a:r>
            <a:r>
              <a:rPr lang="en-US" dirty="0" err="1">
                <a:hlinkClick r:id="rId3"/>
              </a:rPr>
              <a:t>GenBank</a:t>
            </a:r>
            <a:r>
              <a:rPr lang="en-US" dirty="0">
                <a:hlinkClick r:id="rId3"/>
              </a:rPr>
              <a:t>/NC_005816.fna</a:t>
            </a:r>
            <a:endParaRPr lang="fr-FR" dirty="0"/>
          </a:p>
        </p:txBody>
      </p:sp>
      <p:sp>
        <p:nvSpPr>
          <p:cNvPr id="8" name="ZoneTexte 7"/>
          <p:cNvSpPr txBox="1"/>
          <p:nvPr/>
        </p:nvSpPr>
        <p:spPr>
          <a:xfrm>
            <a:off x="279400" y="3088294"/>
            <a:ext cx="8644466" cy="138499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a:t>
            </a:r>
            <a:r>
              <a:rPr lang="en-US" sz="1200" dirty="0" err="1"/>
              <a:t>SeqIO.read</a:t>
            </a:r>
            <a:r>
              <a:rPr lang="en-US" sz="1200" dirty="0"/>
              <a:t>("NC_005816.fna", "</a:t>
            </a:r>
            <a:r>
              <a:rPr lang="en-US" sz="1200" dirty="0" err="1"/>
              <a:t>fasta</a:t>
            </a:r>
            <a:r>
              <a:rPr lang="en-US" sz="1200" dirty="0"/>
              <a:t>")</a:t>
            </a:r>
          </a:p>
          <a:p>
            <a:r>
              <a:rPr lang="en-US" sz="1200" dirty="0"/>
              <a:t>&gt;&gt;&gt; record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('TGTAACGAACGGTGCAATAGTGATCCACACCCAACGCCTGAAATCAGATCCAGG...CTG',</a:t>
            </a:r>
          </a:p>
          <a:p>
            <a:r>
              <a:rPr lang="en-US" sz="1200" dirty="0" err="1">
                <a:solidFill>
                  <a:srgbClr val="FF0000"/>
                </a:solidFill>
              </a:rPr>
              <a:t>SingleLetterAlphabet</a:t>
            </a:r>
            <a:r>
              <a:rPr lang="en-US" sz="1200" dirty="0">
                <a:solidFill>
                  <a:srgbClr val="FF0000"/>
                </a:solidFill>
              </a:rPr>
              <a:t>()), id='gi|45478711|ref|NC_005816.1|', name='gi|45478711|ref|NC_005816.1|',</a:t>
            </a:r>
          </a:p>
          <a:p>
            <a:r>
              <a:rPr lang="en-US" sz="1200" dirty="0">
                <a:solidFill>
                  <a:srgbClr val="FF0000"/>
                </a:solidFill>
              </a:rPr>
              <a:t>description='gi|45478711|ref|NC_005816.1| 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 sequence',</a:t>
            </a:r>
          </a:p>
          <a:p>
            <a:r>
              <a:rPr lang="en-US" sz="1200" dirty="0" err="1">
                <a:solidFill>
                  <a:srgbClr val="FF0000"/>
                </a:solidFill>
              </a:rPr>
              <a:t>dbxrefs</a:t>
            </a:r>
            <a:r>
              <a:rPr lang="en-US" sz="1200" dirty="0">
                <a:solidFill>
                  <a:srgbClr val="FF0000"/>
                </a:solidFill>
              </a:rPr>
              <a:t>=[])</a:t>
            </a:r>
          </a:p>
        </p:txBody>
      </p:sp>
      <p:sp>
        <p:nvSpPr>
          <p:cNvPr id="9" name="ZoneTexte 8"/>
          <p:cNvSpPr txBox="1"/>
          <p:nvPr/>
        </p:nvSpPr>
        <p:spPr>
          <a:xfrm>
            <a:off x="279400" y="4723073"/>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record.seq</a:t>
            </a:r>
            <a:endParaRPr lang="en-US" sz="1200" dirty="0"/>
          </a:p>
          <a:p>
            <a:r>
              <a:rPr lang="en-US" sz="1200" dirty="0" err="1">
                <a:solidFill>
                  <a:srgbClr val="FF0000"/>
                </a:solidFill>
              </a:rPr>
              <a:t>Seq</a:t>
            </a:r>
            <a:r>
              <a:rPr lang="en-US" sz="1200" dirty="0">
                <a:solidFill>
                  <a:srgbClr val="FF0000"/>
                </a:solidFill>
              </a:rPr>
              <a:t>('TGTAACGAACGGTGCAATAGTGATCCACACCCAACGCCTGAAATCAGATCCAGG...CTG', </a:t>
            </a:r>
            <a:r>
              <a:rPr lang="en-US" sz="1200" dirty="0" err="1">
                <a:solidFill>
                  <a:srgbClr val="FF0000"/>
                </a:solidFill>
              </a:rPr>
              <a:t>SingleLetterAlphabet</a:t>
            </a:r>
            <a:r>
              <a:rPr lang="en-US" sz="1200" dirty="0">
                <a:solidFill>
                  <a:srgbClr val="FF0000"/>
                </a:solidFill>
              </a:rPr>
              <a:t>())</a:t>
            </a:r>
          </a:p>
        </p:txBody>
      </p:sp>
      <p:sp>
        <p:nvSpPr>
          <p:cNvPr id="12" name="ZoneTexte 11"/>
          <p:cNvSpPr txBox="1"/>
          <p:nvPr/>
        </p:nvSpPr>
        <p:spPr>
          <a:xfrm>
            <a:off x="279400" y="2234030"/>
            <a:ext cx="8644466" cy="646331"/>
          </a:xfrm>
          <a:prstGeom prst="rect">
            <a:avLst/>
          </a:prstGeom>
          <a:solidFill>
            <a:schemeClr val="bg1">
              <a:lumMod val="85000"/>
            </a:schemeClr>
          </a:solidFill>
          <a:ln>
            <a:solidFill>
              <a:schemeClr val="tx1"/>
            </a:solidFill>
          </a:ln>
        </p:spPr>
        <p:txBody>
          <a:bodyPr wrap="square" rtlCol="0">
            <a:spAutoFit/>
          </a:bodyPr>
          <a:lstStyle>
            <a:defPPr>
              <a:defRPr lang="fr-FR"/>
            </a:defPPr>
            <a:lvl1pPr>
              <a:defRPr sz="1400"/>
            </a:lvl1pPr>
          </a:lstStyle>
          <a:p>
            <a:pPr>
              <a:defRPr/>
            </a:pPr>
            <a:r>
              <a:rPr lang="it-IT" sz="1200" dirty="0"/>
              <a:t>&gt;gi|45478711|ref|NC_005816.1| </a:t>
            </a:r>
            <a:r>
              <a:rPr lang="it-IT" sz="1200" dirty="0" err="1"/>
              <a:t>Yersinia</a:t>
            </a:r>
            <a:r>
              <a:rPr lang="it-IT" sz="1200" dirty="0"/>
              <a:t> </a:t>
            </a:r>
            <a:r>
              <a:rPr lang="it-IT" sz="1200" dirty="0" err="1"/>
              <a:t>pestis</a:t>
            </a:r>
            <a:r>
              <a:rPr lang="it-IT" sz="1200" dirty="0"/>
              <a:t> </a:t>
            </a:r>
            <a:r>
              <a:rPr lang="it-IT" sz="1200" dirty="0" err="1"/>
              <a:t>biovar</a:t>
            </a:r>
            <a:r>
              <a:rPr lang="it-IT" sz="1200" dirty="0"/>
              <a:t> </a:t>
            </a:r>
            <a:r>
              <a:rPr lang="it-IT" sz="1200" dirty="0" err="1"/>
              <a:t>Microtus</a:t>
            </a:r>
            <a:r>
              <a:rPr lang="it-IT" sz="1200" dirty="0"/>
              <a:t> ... pPCP1, complete </a:t>
            </a:r>
            <a:r>
              <a:rPr lang="it-IT" sz="1200" dirty="0" err="1"/>
              <a:t>sequence</a:t>
            </a:r>
            <a:r>
              <a:rPr lang="it-IT" sz="1200" dirty="0"/>
              <a:t> TGTAACGAACGGTGCAATAGTGATCCACACCCAACGCCTGAAATCAGATCCAGGGGGTAATCTGCTCTCC </a:t>
            </a:r>
          </a:p>
          <a:p>
            <a:pPr>
              <a:defRPr/>
            </a:pPr>
            <a:r>
              <a:rPr lang="it-IT" sz="1200" dirty="0"/>
              <a:t>... </a:t>
            </a:r>
          </a:p>
        </p:txBody>
      </p:sp>
    </p:spTree>
    <p:extLst>
      <p:ext uri="{BB962C8B-B14F-4D97-AF65-F5344CB8AC3E}">
        <p14:creationId xmlns:p14="http://schemas.microsoft.com/office/powerpoint/2010/main" val="463905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FASTA files (2)</a:t>
            </a:r>
            <a:endParaRPr lang="fr-FR" dirty="0"/>
          </a:p>
        </p:txBody>
      </p:sp>
      <p:sp>
        <p:nvSpPr>
          <p:cNvPr id="3" name="Espace réservé du contenu 2"/>
          <p:cNvSpPr>
            <a:spLocks noGrp="1"/>
          </p:cNvSpPr>
          <p:nvPr>
            <p:ph idx="1"/>
          </p:nvPr>
        </p:nvSpPr>
        <p:spPr>
          <a:xfrm>
            <a:off x="248539" y="3969081"/>
            <a:ext cx="8644466" cy="669070"/>
          </a:xfrm>
        </p:spPr>
        <p:txBody>
          <a:bodyPr/>
          <a:lstStyle/>
          <a:p>
            <a:r>
              <a:rPr lang="en-US" dirty="0"/>
              <a:t>Note that none of the other annotation attributes get populated when reading a FASTA file </a:t>
            </a:r>
          </a:p>
          <a:p>
            <a:endParaRPr lang="fr-FR" dirty="0"/>
          </a:p>
        </p:txBody>
      </p:sp>
      <p:sp>
        <p:nvSpPr>
          <p:cNvPr id="4" name="Espace réservé de la date 3"/>
          <p:cNvSpPr>
            <a:spLocks noGrp="1"/>
          </p:cNvSpPr>
          <p:nvPr>
            <p:ph type="dt" sz="half" idx="10"/>
          </p:nvPr>
        </p:nvSpPr>
        <p:spPr/>
        <p:txBody>
          <a:bodyPr/>
          <a:lstStyle/>
          <a:p>
            <a:fld id="{BE3E0818-2A22-BB4C-A3D2-172170FC9800}" type="datetime1">
              <a:rPr lang="fr-FR" smtClean="0"/>
              <a:t>08/11/2018</a:t>
            </a:fld>
            <a:endParaRPr lang="fr-FR" dirty="0"/>
          </a:p>
        </p:txBody>
      </p:sp>
      <p:sp>
        <p:nvSpPr>
          <p:cNvPr id="5" name="Espace réservé du pied de page 4"/>
          <p:cNvSpPr>
            <a:spLocks noGrp="1"/>
          </p:cNvSpPr>
          <p:nvPr>
            <p:ph type="ftr" sz="quarter" idx="11"/>
          </p:nvPr>
        </p:nvSpPr>
        <p:spPr/>
        <p:txBody>
          <a:bodyPr/>
          <a:lstStyle/>
          <a:p>
            <a:r>
              <a:rPr lang="fr-FR"/>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9</a:t>
            </a:fld>
            <a:endParaRPr lang="fr-FR" dirty="0"/>
          </a:p>
        </p:txBody>
      </p:sp>
      <p:sp>
        <p:nvSpPr>
          <p:cNvPr id="7" name="ZoneTexte 6"/>
          <p:cNvSpPr txBox="1"/>
          <p:nvPr/>
        </p:nvSpPr>
        <p:spPr>
          <a:xfrm>
            <a:off x="252630" y="2706258"/>
            <a:ext cx="8644466" cy="120032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record.id</a:t>
            </a:r>
            <a:endParaRPr lang="it-IT" sz="1200" dirty="0"/>
          </a:p>
          <a:p>
            <a:r>
              <a:rPr lang="it-IT" sz="1200" dirty="0">
                <a:solidFill>
                  <a:srgbClr val="FF0000"/>
                </a:solidFill>
              </a:rPr>
              <a:t>'gi|45478711|ref|NC_005816.1|'</a:t>
            </a:r>
          </a:p>
          <a:p>
            <a:r>
              <a:rPr lang="it-IT" sz="1200" dirty="0"/>
              <a:t>&gt;&gt;&gt; </a:t>
            </a:r>
            <a:r>
              <a:rPr lang="it-IT" sz="1200" dirty="0" err="1"/>
              <a:t>record.name</a:t>
            </a:r>
            <a:endParaRPr lang="it-IT" sz="1200" dirty="0"/>
          </a:p>
          <a:p>
            <a:r>
              <a:rPr lang="it-IT" sz="1200" dirty="0">
                <a:solidFill>
                  <a:srgbClr val="FF0000"/>
                </a:solidFill>
              </a:rPr>
              <a:t>'gi|45478711|ref|NC_005816.1|'</a:t>
            </a:r>
          </a:p>
          <a:p>
            <a:r>
              <a:rPr lang="it-IT" sz="1200" dirty="0"/>
              <a:t>&gt;&gt;&gt; </a:t>
            </a:r>
            <a:r>
              <a:rPr lang="it-IT" sz="1200" dirty="0" err="1"/>
              <a:t>record.description</a:t>
            </a:r>
            <a:endParaRPr lang="it-IT" sz="1200" dirty="0"/>
          </a:p>
          <a:p>
            <a:r>
              <a:rPr lang="it-IT" sz="1200" dirty="0">
                <a:solidFill>
                  <a:srgbClr val="FF0000"/>
                </a:solidFill>
              </a:rPr>
              <a:t>'gi|45478711|ref|NC_005816.1| </a:t>
            </a:r>
            <a:r>
              <a:rPr lang="it-IT" sz="1200" dirty="0" err="1">
                <a:solidFill>
                  <a:srgbClr val="FF0000"/>
                </a:solidFill>
              </a:rPr>
              <a:t>Yersinia</a:t>
            </a:r>
            <a:r>
              <a:rPr lang="it-IT" sz="1200" dirty="0">
                <a:solidFill>
                  <a:srgbClr val="FF0000"/>
                </a:solidFill>
              </a:rPr>
              <a:t> </a:t>
            </a:r>
            <a:r>
              <a:rPr lang="it-IT" sz="1200" dirty="0" err="1">
                <a:solidFill>
                  <a:srgbClr val="FF0000"/>
                </a:solidFill>
              </a:rPr>
              <a:t>pestis</a:t>
            </a:r>
            <a:r>
              <a:rPr lang="it-IT" sz="1200" dirty="0">
                <a:solidFill>
                  <a:srgbClr val="FF0000"/>
                </a:solidFill>
              </a:rPr>
              <a:t> </a:t>
            </a:r>
            <a:r>
              <a:rPr lang="it-IT" sz="1200" dirty="0" err="1">
                <a:solidFill>
                  <a:srgbClr val="FF0000"/>
                </a:solidFill>
              </a:rPr>
              <a:t>biovar</a:t>
            </a:r>
            <a:r>
              <a:rPr lang="it-IT" sz="1200" dirty="0">
                <a:solidFill>
                  <a:srgbClr val="FF0000"/>
                </a:solidFill>
              </a:rPr>
              <a:t> </a:t>
            </a:r>
            <a:r>
              <a:rPr lang="it-IT" sz="1200" dirty="0" err="1">
                <a:solidFill>
                  <a:srgbClr val="FF0000"/>
                </a:solidFill>
              </a:rPr>
              <a:t>Microtus</a:t>
            </a:r>
            <a:r>
              <a:rPr lang="it-IT" sz="1200" dirty="0">
                <a:solidFill>
                  <a:srgbClr val="FF0000"/>
                </a:solidFill>
              </a:rPr>
              <a:t> ... pPCP1, complete </a:t>
            </a:r>
            <a:r>
              <a:rPr lang="it-IT" sz="1200" dirty="0" err="1">
                <a:solidFill>
                  <a:srgbClr val="FF0000"/>
                </a:solidFill>
              </a:rPr>
              <a:t>sequence</a:t>
            </a:r>
            <a:r>
              <a:rPr lang="it-IT" sz="1200" dirty="0">
                <a:solidFill>
                  <a:srgbClr val="FF0000"/>
                </a:solidFill>
              </a:rPr>
              <a:t>'</a:t>
            </a:r>
          </a:p>
        </p:txBody>
      </p:sp>
      <p:sp>
        <p:nvSpPr>
          <p:cNvPr id="8" name="Espace réservé du contenu 2"/>
          <p:cNvSpPr txBox="1">
            <a:spLocks/>
          </p:cNvSpPr>
          <p:nvPr/>
        </p:nvSpPr>
        <p:spPr>
          <a:xfrm>
            <a:off x="279400" y="1247424"/>
            <a:ext cx="8644466" cy="1378481"/>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The first word (after removing the &gt; symbol) is used for both the id and name attributes</a:t>
            </a:r>
          </a:p>
          <a:p>
            <a:r>
              <a:rPr lang="en-US" dirty="0"/>
              <a:t>The whole title line (after removing the greater than symbol) is used for the record description</a:t>
            </a:r>
          </a:p>
          <a:p>
            <a:endParaRPr lang="en-US" dirty="0"/>
          </a:p>
          <a:p>
            <a:endParaRPr lang="en-US" dirty="0"/>
          </a:p>
          <a:p>
            <a:endParaRPr lang="fr-FR" dirty="0"/>
          </a:p>
        </p:txBody>
      </p:sp>
      <p:sp>
        <p:nvSpPr>
          <p:cNvPr id="9" name="ZoneTexte 8"/>
          <p:cNvSpPr txBox="1"/>
          <p:nvPr/>
        </p:nvSpPr>
        <p:spPr>
          <a:xfrm>
            <a:off x="279400" y="4837041"/>
            <a:ext cx="8644466" cy="156966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pPr>
              <a:defRPr/>
            </a:pPr>
            <a:r>
              <a:rPr lang="en-US" sz="1200" dirty="0"/>
              <a:t>&gt;&gt;&gt; </a:t>
            </a:r>
            <a:r>
              <a:rPr lang="en-US" sz="1200" dirty="0" err="1"/>
              <a:t>record.dbxrefs</a:t>
            </a:r>
            <a:r>
              <a:rPr lang="en-US" sz="1200" dirty="0"/>
              <a:t> </a:t>
            </a:r>
          </a:p>
          <a:p>
            <a:pPr>
              <a:defRPr/>
            </a:pPr>
            <a:r>
              <a:rPr lang="en-US" sz="1200" dirty="0"/>
              <a:t>[] </a:t>
            </a:r>
          </a:p>
          <a:p>
            <a:pPr>
              <a:defRPr/>
            </a:pPr>
            <a:r>
              <a:rPr lang="en-US" sz="1200" dirty="0"/>
              <a:t>&gt;&gt;&gt; </a:t>
            </a:r>
            <a:r>
              <a:rPr lang="en-US" sz="1200" dirty="0" err="1"/>
              <a:t>record.annotations</a:t>
            </a:r>
            <a:endParaRPr lang="en-US" sz="1200" dirty="0"/>
          </a:p>
          <a:p>
            <a:pPr>
              <a:defRPr/>
            </a:pPr>
            <a:r>
              <a:rPr lang="en-US" sz="1200" dirty="0"/>
              <a:t>{} </a:t>
            </a:r>
          </a:p>
          <a:p>
            <a:pPr>
              <a:defRPr/>
            </a:pPr>
            <a:r>
              <a:rPr lang="en-US" sz="1200" dirty="0"/>
              <a:t>&gt;&gt;&gt; </a:t>
            </a:r>
            <a:r>
              <a:rPr lang="en-US" sz="1200" dirty="0" err="1"/>
              <a:t>record.letter_annotations</a:t>
            </a:r>
            <a:endParaRPr lang="en-US" sz="1200" dirty="0"/>
          </a:p>
          <a:p>
            <a:pPr>
              <a:defRPr/>
            </a:pPr>
            <a:r>
              <a:rPr lang="en-US" sz="1200" dirty="0"/>
              <a:t>{} </a:t>
            </a:r>
          </a:p>
          <a:p>
            <a:pPr>
              <a:defRPr/>
            </a:pPr>
            <a:r>
              <a:rPr lang="en-US" sz="1200" dirty="0"/>
              <a:t>&gt;&gt;&gt; </a:t>
            </a:r>
            <a:r>
              <a:rPr lang="en-US" sz="1200" dirty="0" err="1"/>
              <a:t>record.features</a:t>
            </a:r>
            <a:r>
              <a:rPr lang="en-US" sz="1200" dirty="0"/>
              <a:t> </a:t>
            </a:r>
          </a:p>
          <a:p>
            <a:pPr>
              <a:defRPr/>
            </a:pPr>
            <a:r>
              <a:rPr lang="en-US" sz="1200" dirty="0"/>
              <a:t>[] </a:t>
            </a:r>
          </a:p>
        </p:txBody>
      </p:sp>
    </p:spTree>
    <p:extLst>
      <p:ext uri="{BB962C8B-B14F-4D97-AF65-F5344CB8AC3E}">
        <p14:creationId xmlns:p14="http://schemas.microsoft.com/office/powerpoint/2010/main" val="1654523584"/>
      </p:ext>
    </p:extLst>
  </p:cSld>
  <p:clrMapOvr>
    <a:masterClrMapping/>
  </p:clrMapOvr>
</p:sld>
</file>

<file path=ppt/theme/theme1.xml><?xml version="1.0" encoding="utf-8"?>
<a:theme xmlns:a="http://schemas.openxmlformats.org/drawingml/2006/main" name="Thème Office">
  <a:themeElements>
    <a:clrScheme name="Personnalisée 17">
      <a:dk1>
        <a:srgbClr val="000000"/>
      </a:dk1>
      <a:lt1>
        <a:srgbClr val="FFFFFF"/>
      </a:lt1>
      <a:dk2>
        <a:srgbClr val="BEAD8A"/>
      </a:dk2>
      <a:lt2>
        <a:srgbClr val="443A31"/>
      </a:lt2>
      <a:accent1>
        <a:srgbClr val="009DE0"/>
      </a:accent1>
      <a:accent2>
        <a:srgbClr val="63C6F5"/>
      </a:accent2>
      <a:accent3>
        <a:srgbClr val="9FDAF9"/>
      </a:accent3>
      <a:accent4>
        <a:srgbClr val="9F3E91"/>
      </a:accent4>
      <a:accent5>
        <a:srgbClr val="DACC52"/>
      </a:accent5>
      <a:accent6>
        <a:srgbClr val="EC6C43"/>
      </a:accent6>
      <a:hlink>
        <a:srgbClr val="9F3E91"/>
      </a:hlink>
      <a:folHlink>
        <a:srgbClr val="34B1A9"/>
      </a:folHlink>
    </a:clrScheme>
    <a:fontScheme name="Office Classiqu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26765</TotalTime>
  <Words>5146</Words>
  <Application>Microsoft Macintosh PowerPoint</Application>
  <PresentationFormat>Affichage à l'écran (4:3)</PresentationFormat>
  <Paragraphs>634</Paragraphs>
  <Slides>33</Slides>
  <Notes>15</Notes>
  <HiddenSlides>2</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33</vt:i4>
      </vt:variant>
    </vt:vector>
  </HeadingPairs>
  <TitlesOfParts>
    <vt:vector size="40" baseType="lpstr">
      <vt:lpstr>Arial</vt:lpstr>
      <vt:lpstr>Brix Slab Bold</vt:lpstr>
      <vt:lpstr>Calibri</vt:lpstr>
      <vt:lpstr>Lucida Grande</vt:lpstr>
      <vt:lpstr>Mangal</vt:lpstr>
      <vt:lpstr>Wingdings</vt:lpstr>
      <vt:lpstr>Thème Office</vt:lpstr>
      <vt:lpstr>Présentation PowerPoint</vt:lpstr>
      <vt:lpstr>  Formation CNRS 8 Novembre 2018 Python pour la biologie  </vt:lpstr>
      <vt:lpstr>SeqRecord class from Bio.SeqRecord</vt:lpstr>
      <vt:lpstr>The SeqRecord Object from Bio.SeqRecord module</vt:lpstr>
      <vt:lpstr>The SeqRecord Object (2)</vt:lpstr>
      <vt:lpstr>Creating a SeqRecord from scratch</vt:lpstr>
      <vt:lpstr>Creating a SeqRecord from scratch(2)</vt:lpstr>
      <vt:lpstr>SeqRecord objects from FASTA files</vt:lpstr>
      <vt:lpstr>SeqRecord objects from FASTA files (2)</vt:lpstr>
      <vt:lpstr>SeqRecord objects from GenBank files</vt:lpstr>
      <vt:lpstr>SeqRecord objects from GenBank files (2)</vt:lpstr>
      <vt:lpstr>SeqFeature objects</vt:lpstr>
      <vt:lpstr>Présentation PowerPoint</vt:lpstr>
      <vt:lpstr>SeqFeatures funtionalities</vt:lpstr>
      <vt:lpstr>Positions and locations</vt:lpstr>
      <vt:lpstr>Fuzzy positions</vt:lpstr>
      <vt:lpstr>Fuzzy positions (2)</vt:lpstr>
      <vt:lpstr>Fuzzy positions (3) </vt:lpstr>
      <vt:lpstr>Fuzzy positions (4)</vt:lpstr>
      <vt:lpstr>Keyword « in »</vt:lpstr>
      <vt:lpstr>Sequence described by a feature or location</vt:lpstr>
      <vt:lpstr>Sequence described by a feature or location (2)</vt:lpstr>
      <vt:lpstr>Comparison</vt:lpstr>
      <vt:lpstr>References</vt:lpstr>
      <vt:lpstr>The format method</vt:lpstr>
      <vt:lpstr>Slicing a SeqRecord</vt:lpstr>
      <vt:lpstr>Slicing a SeqRecord (2)</vt:lpstr>
      <vt:lpstr>Slicing a SeqRecord (3)</vt:lpstr>
      <vt:lpstr>Slicing a SeqRecord (3)</vt:lpstr>
      <vt:lpstr>Adding SeqRecord objects</vt:lpstr>
      <vt:lpstr>Adding SeqRecord objects (2)</vt:lpstr>
      <vt:lpstr>Adding SeqRecord objects (3) -circular genome</vt:lpstr>
      <vt:lpstr>Reverse-complementing SeqRecord objects</vt:lpstr>
    </vt:vector>
  </TitlesOfParts>
  <Company>UBx1</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université Bx1</dc:creator>
  <cp:lastModifiedBy>Microsoft Office User</cp:lastModifiedBy>
  <cp:revision>318</cp:revision>
  <dcterms:created xsi:type="dcterms:W3CDTF">2013-12-13T12:27:54Z</dcterms:created>
  <dcterms:modified xsi:type="dcterms:W3CDTF">2018-11-08T13:52:52Z</dcterms:modified>
</cp:coreProperties>
</file>