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7" r:id="rId2"/>
    <p:sldId id="256" r:id="rId3"/>
    <p:sldId id="366" r:id="rId4"/>
    <p:sldId id="367" r:id="rId5"/>
    <p:sldId id="368" r:id="rId6"/>
    <p:sldId id="369" r:id="rId7"/>
    <p:sldId id="370" r:id="rId8"/>
    <p:sldId id="387" r:id="rId9"/>
    <p:sldId id="412" r:id="rId10"/>
    <p:sldId id="388" r:id="rId11"/>
    <p:sldId id="413" r:id="rId12"/>
    <p:sldId id="414" r:id="rId13"/>
    <p:sldId id="389" r:id="rId14"/>
    <p:sldId id="390" r:id="rId15"/>
    <p:sldId id="391" r:id="rId16"/>
    <p:sldId id="415" r:id="rId17"/>
    <p:sldId id="416" r:id="rId18"/>
    <p:sldId id="395" r:id="rId19"/>
    <p:sldId id="396" r:id="rId20"/>
    <p:sldId id="417" r:id="rId21"/>
    <p:sldId id="418" r:id="rId22"/>
    <p:sldId id="397" r:id="rId23"/>
    <p:sldId id="419" r:id="rId24"/>
    <p:sldId id="420" r:id="rId25"/>
    <p:sldId id="421" r:id="rId26"/>
    <p:sldId id="422" r:id="rId27"/>
    <p:sldId id="423" r:id="rId28"/>
    <p:sldId id="424" r:id="rId29"/>
    <p:sldId id="425" r:id="rId30"/>
    <p:sldId id="434" r:id="rId31"/>
    <p:sldId id="426" r:id="rId3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re" id="{EDBB1433-DB27-184B-9163-3A925A392F73}">
          <p14:sldIdLst>
            <p14:sldId id="257"/>
            <p14:sldId id="256"/>
          </p14:sldIdLst>
        </p14:section>
        <p14:section name="Introduction" id="{15F6964E-BC74-1A41-81A9-9A9860F1C35D}">
          <p14:sldIdLst>
            <p14:sldId id="366"/>
            <p14:sldId id="367"/>
            <p14:sldId id="368"/>
            <p14:sldId id="369"/>
          </p14:sldIdLst>
        </p14:section>
        <p14:section name="The Seq Object" id="{C2DE3202-5F34-4944-AC52-E02D1E110BD2}">
          <p14:sldIdLst>
            <p14:sldId id="370"/>
          </p14:sldIdLst>
        </p14:section>
        <p14:section name="Sequences et Alphabet" id="{311002FD-6313-EE42-996C-07B2B3A0BB1A}">
          <p14:sldIdLst>
            <p14:sldId id="387"/>
            <p14:sldId id="412"/>
          </p14:sldIdLst>
        </p14:section>
        <p14:section name="Sequences act like strings" id="{E05DD9DB-F700-5E42-B1F7-8028EB2DB786}">
          <p14:sldIdLst>
            <p14:sldId id="388"/>
            <p14:sldId id="413"/>
            <p14:sldId id="414"/>
          </p14:sldIdLst>
        </p14:section>
        <p14:section name="Slicing a sequence" id="{FDB9E7E1-0D61-FA4C-BE8C-BC249EF0A9A5}">
          <p14:sldIdLst>
            <p14:sldId id="389"/>
          </p14:sldIdLst>
        </p14:section>
        <p14:section name="Turning Seq objects into strings" id="{1D43F292-FAC3-514D-8721-3212E52BBFFC}">
          <p14:sldIdLst>
            <p14:sldId id="390"/>
          </p14:sldIdLst>
        </p14:section>
        <p14:section name="Concatenating or adding sequences" id="{6BBDAD8B-B796-CE40-AEA4-F09B324D0431}">
          <p14:sldIdLst>
            <p14:sldId id="391"/>
            <p14:sldId id="415"/>
          </p14:sldIdLst>
        </p14:section>
        <p14:section name="Changing case" id="{73102009-AABD-C24C-809E-568D9FF1E0CF}">
          <p14:sldIdLst>
            <p14:sldId id="416"/>
          </p14:sldIdLst>
        </p14:section>
        <p14:section name="Nucleotide sequences and (reverse) complements" id="{1C67C468-F80E-254F-BA34-B3A4977AF1BE}">
          <p14:sldIdLst>
            <p14:sldId id="395"/>
          </p14:sldIdLst>
        </p14:section>
        <p14:section name="Transcription" id="{002753A9-5A4C-6047-AA92-C87147526CFA}">
          <p14:sldIdLst>
            <p14:sldId id="396"/>
            <p14:sldId id="417"/>
            <p14:sldId id="418"/>
          </p14:sldIdLst>
        </p14:section>
        <p14:section name="Translation" id="{D5E08F0A-6040-0043-959D-3FCF2EE45F50}">
          <p14:sldIdLst>
            <p14:sldId id="397"/>
            <p14:sldId id="419"/>
            <p14:sldId id="420"/>
          </p14:sldIdLst>
        </p14:section>
        <p14:section name="Translation Tables" id="{B801D125-5304-3B4B-A1C6-12AB31BEAB4D}">
          <p14:sldIdLst>
            <p14:sldId id="421"/>
            <p14:sldId id="422"/>
          </p14:sldIdLst>
        </p14:section>
        <p14:section name="Comparing Seq objects" id="{DBE3E5C2-AF0F-8243-993E-90DAB4CF1386}">
          <p14:sldIdLst>
            <p14:sldId id="423"/>
            <p14:sldId id="424"/>
          </p14:sldIdLst>
        </p14:section>
        <p14:section name="MutableSeq objects" id="{3AAB9DF9-CB13-F24B-951C-41C3180E7B1A}">
          <p14:sldIdLst>
            <p14:sldId id="425"/>
            <p14:sldId id="434"/>
          </p14:sldIdLst>
        </p14:section>
        <p14:section name="UnknownSeq objects" id="{69B925E0-7942-5E4E-BCF5-5409DBA9FD71}">
          <p14:sldIdLst>
            <p14:sldId id="426"/>
          </p14:sldIdLst>
        </p14:section>
        <p14:section name="TP - Seq Object" id="{27D705DC-007E-3946-98D5-A38E8A1F13F7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66" autoAdjust="0"/>
    <p:restoredTop sz="91864" autoAdjust="0"/>
  </p:normalViewPr>
  <p:slideViewPr>
    <p:cSldViewPr snapToGrid="0" snapToObjects="1">
      <p:cViewPr>
        <p:scale>
          <a:sx n="112" d="100"/>
          <a:sy n="112" d="100"/>
        </p:scale>
        <p:origin x="-688" y="5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16/11/16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16/11/16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Cpte élève: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padawan</a:t>
            </a:r>
            <a:endParaRPr lang="fr-FR" dirty="0" smtClean="0"/>
          </a:p>
          <a:p>
            <a:r>
              <a:rPr lang="fr-FR" dirty="0" smtClean="0"/>
              <a:t>Mot de passe:</a:t>
            </a:r>
            <a:r>
              <a:rPr lang="fr-FR" baseline="0" dirty="0" smtClean="0"/>
              <a:t> trust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341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&gt;&gt;&gt; dna_seq.lower()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Seq('acgt', DNAAlphabet())</a:t>
            </a:r>
            <a:endParaRPr lang="mr-IN" sz="120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58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154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931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(‘CTATCGGGCACCCTTTCAGCGGCCCATTACAATGGCCAT’,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IUPACUnambiguousDNA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066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from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Bio.Seq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from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Bio.Alphabet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IUPAC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messenger_rna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("AUGGCCAUUGUAAUGGGCCGCUGAAAGGGUGCCCGAUAG",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IUPAC.unambiguous_rna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messenger_rna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209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also translate directly from the coding strand DNA sequence: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463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translate the nucleotides up to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frame stop codon, and then stop (as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happens in nature)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273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happens a lot 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bacteria,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the gene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yaaX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 coli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K12: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488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1 Standard, SGC0</a:t>
            </a:r>
          </a:p>
          <a:p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|  T      |  C      |  A      |  G      |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--+---------+---------+---------+---------+--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| TTT F   | TCT S   | TAT Y   | TGT C   | T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| TTC F   | TCC S   | TAC Y   | TGC C   | C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| TTA L   | TCA S   | TAA Stop| TGA Stop| A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| TTG L(s)| TCG S   | TAG Stop| TGG W   | G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--+---------+---------+---------+---------+--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| CTT L   | CCT P   | CAT H   | CGT R   | T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| CTC L   | CCC P   | CAC H   | CGC R   | C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| CTA L   | CCA P   | CAA Q   | CGA R   | A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| CTG L(s)| CCG P   | CAG Q   | CGG R   | G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--+---------+---------+---------+---------+--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| ATT I   | ACT T   | AAT N   | AGT S   | T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| ATC I   | ACC T   | AAC N   | AGC S   | C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| ATA I   | ACA T   | AAA K   | AGA R   | A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| ATG M(s)| ACG T   | AAG K   | AGG R   | G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--+---------+---------+---------+---------+--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 | GTT V   | GCT A   | GAT D   | GGT G   | T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 | GTC V   | GCC A   | GAC D   | GGC G   | C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 | GTA V   | GCA A   | GAA E   | GGA G   | A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 | GTG V   | GCG A   | GAG E   | GGG G   | G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--+---------+---------+---------+---------+--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184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mito_table.stop_codons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['TAA', 'TAG', 'AGA', 'AGG']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mito_table.start_codons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['ATT', 'ATC', 'ATA', 'ATG', 'GTG']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mito_table.forward_table["ACG"]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'T'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240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721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seq1 == seq2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seq1 == "ACGT"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025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Observe what happens if you try to edit the sequence:</a:t>
            </a:r>
            <a:endParaRPr lang="en-US" sz="1200" dirty="0" smtClean="0">
              <a:latin typeface="Arial"/>
              <a:cs typeface="Arial"/>
            </a:endParaRPr>
          </a:p>
          <a:p>
            <a:r>
              <a:rPr lang="en-US" sz="1200" dirty="0" smtClean="0">
                <a:latin typeface="Arial"/>
                <a:cs typeface="Arial"/>
              </a:rPr>
              <a:t>However, you can convert it into a mutable sequence (a</a:t>
            </a:r>
            <a:r>
              <a:rPr lang="en-US" sz="1200" baseline="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MutableSeq</a:t>
            </a:r>
            <a:r>
              <a:rPr lang="en-US" sz="1200" baseline="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object) and do pretty much anything</a:t>
            </a:r>
            <a:r>
              <a:rPr lang="en-US" sz="1200" baseline="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you want with it: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/>
                <a:cs typeface="Arial"/>
              </a:rPr>
              <a:t>Alternatively, you can create a </a:t>
            </a:r>
            <a:r>
              <a:rPr lang="en-US" sz="1200" dirty="0" err="1" smtClean="0">
                <a:latin typeface="Arial"/>
                <a:cs typeface="Arial"/>
              </a:rPr>
              <a:t>MutableSeq</a:t>
            </a:r>
            <a:r>
              <a:rPr lang="en-US" sz="1200" dirty="0" smtClean="0">
                <a:latin typeface="Arial"/>
                <a:cs typeface="Arial"/>
              </a:rPr>
              <a:t> object directly from a string:</a:t>
            </a:r>
          </a:p>
          <a:p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675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specify the alphabet explicitly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690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print(len(my_seq))</a:t>
            </a:r>
            <a:endParaRPr lang="mr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772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&gt;&gt;&gt; from </a:t>
            </a:r>
            <a:r>
              <a:rPr lang="en-US" dirty="0" err="1" smtClean="0"/>
              <a:t>Bio.Seq</a:t>
            </a:r>
            <a:r>
              <a:rPr lang="en-US" dirty="0" smtClean="0"/>
              <a:t> import </a:t>
            </a:r>
            <a:r>
              <a:rPr lang="en-US" dirty="0" err="1" smtClean="0"/>
              <a:t>Seq</a:t>
            </a:r>
            <a:endParaRPr lang="en-US" dirty="0" smtClean="0"/>
          </a:p>
          <a:p>
            <a:r>
              <a:rPr lang="en-US" dirty="0" smtClean="0"/>
              <a:t>&gt;&gt;&gt; from </a:t>
            </a:r>
            <a:r>
              <a:rPr lang="en-US" dirty="0" err="1" smtClean="0"/>
              <a:t>Bio.Alphabet</a:t>
            </a:r>
            <a:r>
              <a:rPr lang="en-US" dirty="0" smtClean="0"/>
              <a:t> import IUPAC</a:t>
            </a:r>
          </a:p>
          <a:p>
            <a:r>
              <a:rPr lang="en-US" dirty="0" smtClean="0"/>
              <a:t>&gt;&gt;&gt; from </a:t>
            </a:r>
            <a:r>
              <a:rPr lang="en-US" dirty="0" err="1" smtClean="0"/>
              <a:t>Bio.SeqUtils</a:t>
            </a:r>
            <a:r>
              <a:rPr lang="en-US" dirty="0" smtClean="0"/>
              <a:t> import GC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my_seq</a:t>
            </a:r>
            <a:r>
              <a:rPr lang="en-US" dirty="0" smtClean="0"/>
              <a:t> = </a:t>
            </a:r>
            <a:r>
              <a:rPr lang="en-US" dirty="0" err="1" smtClean="0"/>
              <a:t>Seq</a:t>
            </a:r>
            <a:r>
              <a:rPr lang="en-US" dirty="0" smtClean="0"/>
              <a:t>('GATCGATGGGCCTATATAGGATCGAAAATCGC', </a:t>
            </a:r>
            <a:r>
              <a:rPr lang="en-US" dirty="0" err="1" smtClean="0"/>
              <a:t>IUPAC.unambiguous_dna</a:t>
            </a:r>
            <a:r>
              <a:rPr lang="en-US" dirty="0" smtClean="0"/>
              <a:t>)</a:t>
            </a:r>
          </a:p>
          <a:p>
            <a:r>
              <a:rPr lang="en-US" dirty="0" smtClean="0"/>
              <a:t>&gt;&gt;&gt; GC(</a:t>
            </a:r>
            <a:r>
              <a:rPr lang="en-US" dirty="0" err="1" smtClean="0"/>
              <a:t>my_seq</a:t>
            </a:r>
            <a:r>
              <a:rPr lang="en-US" dirty="0" smtClean="0"/>
              <a:t>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486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 item is included (i.e. 4 in this case) and the last is excluded (12 in this case)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58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335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Adding a generic nucleotide sequence to an unambiguous IUPAC DNA sequence, resulting in an ambiguous nucleotide sequence: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387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 smtClean="0"/>
              <a:t>Seq('ACGTAACCGGTT', DNAAlphabet())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91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9400" y="1236134"/>
            <a:ext cx="8644466" cy="4890030"/>
          </a:xfrm>
        </p:spPr>
        <p:txBody>
          <a:bodyPr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Cliquez pour modifier les styles du texte du masque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51463B9-2A29-154C-A5AC-383AEA094CA9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93F68C3-195D-9E4F-A0F2-F73993E4FFAC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09DE0"/>
                </a:solidFill>
              </a:rPr>
              <a:t>Chapitre 2</a:t>
            </a:r>
            <a:endParaRPr lang="fr-FR" sz="3200" dirty="0">
              <a:solidFill>
                <a:srgbClr val="009DE0"/>
              </a:solidFill>
            </a:endParaRP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/>
              <a:t>reptiumende re omnisinis dolori 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>
                <a:solidFill>
                  <a:srgbClr val="FFFFFF"/>
                </a:solidFill>
              </a:rPr>
              <a:t>Itas eaquis et </a:t>
            </a:r>
            <a:r>
              <a:rPr lang="fr-FR" b="1" baseline="30000" dirty="0">
                <a:solidFill>
                  <a:srgbClr val="FFFFFF"/>
                </a:solidFill>
              </a:rPr>
              <a:t>excerferum nuscien </a:t>
            </a:r>
            <a:r>
              <a:rPr lang="fr-FR" baseline="30000" dirty="0">
                <a:solidFill>
                  <a:srgbClr val="FFFFFF"/>
                </a:solidFill>
              </a:rPr>
              <a:t>ditione dic tem hiciliciist, con rem aut volest, sedi doles erro te sa sam volum dolumqui aceprae eicipsa </a:t>
            </a:r>
            <a:r>
              <a:rPr lang="fr-FR" baseline="30000" dirty="0" smtClean="0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chemeClr val="accent1"/>
                </a:solidFill>
              </a:rPr>
              <a:t>titre</a:t>
            </a:r>
            <a:endParaRPr lang="fr-FR" sz="1200" b="1" dirty="0">
              <a:solidFill>
                <a:schemeClr val="accent1"/>
              </a:solidFill>
            </a:endParaRP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/>
              <a:t>Itas eaquis et </a:t>
            </a:r>
            <a:endParaRPr lang="fr-FR" sz="3200" b="1" baseline="30000" dirty="0" smtClean="0"/>
          </a:p>
          <a:p>
            <a:pPr>
              <a:buSzPct val="90000"/>
            </a:pPr>
            <a:r>
              <a:rPr lang="fr-FR" sz="2400" b="1" baseline="30000" dirty="0" smtClean="0"/>
              <a:t>excerferum </a:t>
            </a:r>
            <a:r>
              <a:rPr lang="fr-FR" sz="2400" b="1" baseline="30000" dirty="0"/>
              <a:t>nuscien </a:t>
            </a:r>
            <a:r>
              <a:rPr lang="fr-FR" sz="2400" baseline="30000" dirty="0"/>
              <a:t>ditione dic tem hiciliciist, con rem aut volest, sedi doles erro te sa sam volum dolumqui aceprae eicipsa pelesequod que cum hicieni hillant endi consequ iduciet ut lab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aut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 smtClean="0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 smtClean="0"/>
              <a:t>omnis</a:t>
            </a:r>
            <a:r>
              <a:rPr lang="fr-FR" sz="2400" baseline="30000" dirty="0" smtClean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 smtClean="0"/>
              <a:t>iliciae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cepernat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fugitas</a:t>
            </a:r>
            <a:r>
              <a:rPr lang="fr-FR" sz="2400" baseline="30000" dirty="0" smtClean="0"/>
              <a:t> sa </a:t>
            </a:r>
            <a:r>
              <a:rPr lang="fr-FR" sz="2400" baseline="30000" dirty="0" err="1" smtClean="0"/>
              <a:t>conse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molo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modi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berecti</a:t>
            </a:r>
            <a:r>
              <a:rPr lang="fr-FR" sz="2400" baseline="30000" dirty="0" smtClean="0"/>
              <a:t> tem </a:t>
            </a:r>
            <a:r>
              <a:rPr lang="fr-FR" sz="2400" baseline="30000" dirty="0" err="1" smtClean="0"/>
              <a:t>ius</a:t>
            </a:r>
            <a:r>
              <a:rPr lang="fr-FR" sz="2400" baseline="30000" dirty="0" smtClean="0"/>
              <a:t>, officie </a:t>
            </a:r>
            <a:r>
              <a:rPr lang="fr-FR" sz="2400" baseline="30000" dirty="0" err="1" smtClean="0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97E56E4-32A0-A24B-AE7B-5E5E4DFEC148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/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smtClean="0"/>
              <a:t>excerferum 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smtClean="0"/>
              <a:t>ditione </a:t>
            </a:r>
            <a:r>
              <a:rPr lang="fr-FR" sz="2800" b="1" i="0" baseline="30000" dirty="0"/>
              <a:t>dic tem hiciliciist, con rem aut volest, sedi doles </a:t>
            </a:r>
            <a:endParaRPr lang="fr-FR" sz="2800" b="1" i="0" baseline="30000" dirty="0" smtClean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 smtClean="0"/>
              <a:t>erro</a:t>
            </a:r>
            <a:r>
              <a:rPr lang="fr-FR" sz="2800" b="1" i="0" baseline="30000" dirty="0" smtClean="0"/>
              <a:t> </a:t>
            </a:r>
            <a:r>
              <a:rPr lang="fr-FR" sz="2800" b="1" i="0" baseline="30000" dirty="0"/>
              <a:t>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 smtClean="0"/>
              <a:t>eicipsa</a:t>
            </a:r>
            <a:endParaRPr lang="fr-FR" sz="2800" b="1" i="0" baseline="30000" dirty="0" smtClean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 smtClean="0"/>
              <a:t>pelesequod</a:t>
            </a:r>
            <a:r>
              <a:rPr lang="fr-FR" sz="2800" b="1" i="0" baseline="30000" dirty="0" smtClean="0"/>
              <a:t> </a:t>
            </a:r>
            <a:r>
              <a:rPr lang="fr-FR" sz="2800" b="1" i="0" baseline="30000" dirty="0"/>
              <a:t>que cum </a:t>
            </a:r>
            <a:r>
              <a:rPr lang="fr-FR" sz="2800" b="1" i="0" baseline="30000" dirty="0" err="1" smtClean="0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 smtClean="0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E9A3856-CABC-754C-812C-14B8D30E1B18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" TargetMode="External"/><Relationship Id="rId4" Type="http://schemas.openxmlformats.org/officeDocument/2006/relationships/hyperlink" Target="http://www.biopython.or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chem.qmw.ac.uk/iupac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Sequences</a:t>
            </a:r>
            <a:r>
              <a:rPr lang="fr-FR" dirty="0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act</a:t>
            </a:r>
            <a:r>
              <a:rPr lang="fr-FR" dirty="0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like</a:t>
            </a:r>
            <a:r>
              <a:rPr lang="fr-FR" dirty="0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strings (1)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54111"/>
            <a:ext cx="8644466" cy="1289776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eal </a:t>
            </a:r>
            <a:r>
              <a:rPr lang="en-US" dirty="0"/>
              <a:t>with </a:t>
            </a:r>
            <a:r>
              <a:rPr lang="en-US" dirty="0" err="1"/>
              <a:t>Seq</a:t>
            </a:r>
            <a:r>
              <a:rPr lang="en-US" dirty="0"/>
              <a:t> objects as if they were normal Python </a:t>
            </a:r>
            <a:r>
              <a:rPr lang="en-US" dirty="0" smtClean="0"/>
              <a:t>strings</a:t>
            </a:r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example getting </a:t>
            </a:r>
            <a:r>
              <a:rPr lang="en-US" dirty="0" smtClean="0"/>
              <a:t>the length</a:t>
            </a:r>
            <a:r>
              <a:rPr lang="en-US" dirty="0"/>
              <a:t>, or iterating over the elements: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708A-A74F-D144-99B7-9E7373111E3F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777045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</a:t>
            </a:r>
            <a:r>
              <a:rPr lang="en-US" sz="1200" dirty="0" smtClean="0"/>
              <a:t>GATC"</a:t>
            </a:r>
            <a:r>
              <a:rPr lang="en-US" sz="1200" dirty="0"/>
              <a:t>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for index, letter in enumerate(</a:t>
            </a:r>
            <a:r>
              <a:rPr lang="en-US" sz="1200" dirty="0" err="1"/>
              <a:t>my_seq</a:t>
            </a:r>
            <a:r>
              <a:rPr lang="en-US" sz="1200" dirty="0"/>
              <a:t>):</a:t>
            </a:r>
          </a:p>
          <a:p>
            <a:r>
              <a:rPr lang="en-US" sz="1200" dirty="0"/>
              <a:t>... print("%</a:t>
            </a:r>
            <a:r>
              <a:rPr lang="en-US" sz="1200" dirty="0" err="1"/>
              <a:t>i</a:t>
            </a:r>
            <a:r>
              <a:rPr lang="en-US" sz="1200" dirty="0"/>
              <a:t> %s" % (index, letter))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2594105"/>
            <a:ext cx="8644466" cy="9140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tr-TR" sz="1200" dirty="0">
                <a:solidFill>
                  <a:srgbClr val="FF0000"/>
                </a:solidFill>
              </a:rPr>
              <a:t>0 G</a:t>
            </a:r>
          </a:p>
          <a:p>
            <a:r>
              <a:rPr lang="tr-TR" sz="1200" dirty="0">
                <a:solidFill>
                  <a:srgbClr val="FF0000"/>
                </a:solidFill>
              </a:rPr>
              <a:t>1 A</a:t>
            </a:r>
          </a:p>
          <a:p>
            <a:r>
              <a:rPr lang="tr-TR" sz="1200" dirty="0">
                <a:solidFill>
                  <a:srgbClr val="FF0000"/>
                </a:solidFill>
              </a:rPr>
              <a:t>2 T</a:t>
            </a:r>
          </a:p>
          <a:p>
            <a:r>
              <a:rPr lang="tr-TR" sz="1200" dirty="0">
                <a:solidFill>
                  <a:srgbClr val="FF0000"/>
                </a:solidFill>
              </a:rPr>
              <a:t>3 </a:t>
            </a:r>
            <a:r>
              <a:rPr lang="tr-TR" sz="1200" dirty="0" smtClean="0">
                <a:solidFill>
                  <a:srgbClr val="FF0000"/>
                </a:solidFill>
              </a:rPr>
              <a:t>C</a:t>
            </a:r>
            <a:endParaRPr lang="tr-TR" sz="1200" dirty="0">
              <a:solidFill>
                <a:srgbClr val="FF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79400" y="349686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 </a:t>
            </a:r>
            <a:r>
              <a:rPr lang="mr-IN" sz="1200" dirty="0" smtClean="0"/>
              <a:t>print</a:t>
            </a:r>
            <a:r>
              <a:rPr lang="fr-FR" sz="1200" dirty="0" smtClean="0"/>
              <a:t>(</a:t>
            </a:r>
            <a:r>
              <a:rPr lang="mr-IN" sz="1200" dirty="0" smtClean="0"/>
              <a:t>len</a:t>
            </a:r>
            <a:r>
              <a:rPr lang="fr-FR" sz="1200" dirty="0" smtClean="0"/>
              <a:t>(</a:t>
            </a:r>
            <a:r>
              <a:rPr lang="mr-IN" sz="1200" dirty="0" smtClean="0"/>
              <a:t>my_seq</a:t>
            </a:r>
            <a:r>
              <a:rPr lang="fr-FR" sz="1200" dirty="0" smtClean="0"/>
              <a:t>))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9400" y="464976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print(</a:t>
            </a:r>
            <a:r>
              <a:rPr lang="en-US" sz="1200" dirty="0" err="1"/>
              <a:t>my_seq</a:t>
            </a:r>
            <a:r>
              <a:rPr lang="en-US" sz="1200" dirty="0"/>
              <a:t>[0]) #first </a:t>
            </a:r>
            <a:r>
              <a:rPr lang="en-US" sz="1200" dirty="0" smtClean="0"/>
              <a:t>letter</a:t>
            </a:r>
            <a:endParaRPr lang="en-US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79400" y="3770619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>
                <a:solidFill>
                  <a:srgbClr val="FF0000"/>
                </a:solidFill>
              </a:rPr>
              <a:t>4</a:t>
            </a:r>
            <a:endParaRPr lang="mr-IN" sz="1200" dirty="0">
              <a:solidFill>
                <a:srgbClr val="FF00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79400" y="491542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G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79400" y="517417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print(</a:t>
            </a:r>
            <a:r>
              <a:rPr lang="en-US" sz="1200" dirty="0" err="1"/>
              <a:t>my_seq</a:t>
            </a:r>
            <a:r>
              <a:rPr lang="en-US" sz="1200" dirty="0"/>
              <a:t>[2]) #third </a:t>
            </a:r>
            <a:r>
              <a:rPr lang="en-US" sz="1200" dirty="0" smtClean="0"/>
              <a:t>letter</a:t>
            </a:r>
            <a:endParaRPr lang="en-US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79400" y="5448378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79400" y="575148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print(</a:t>
            </a:r>
            <a:r>
              <a:rPr lang="en-US" sz="1200" dirty="0" err="1"/>
              <a:t>my_seq</a:t>
            </a:r>
            <a:r>
              <a:rPr lang="en-US" sz="1200" dirty="0"/>
              <a:t>[-1]) #last </a:t>
            </a:r>
            <a:r>
              <a:rPr lang="en-US" sz="1200" dirty="0" smtClean="0"/>
              <a:t>letter</a:t>
            </a:r>
            <a:endParaRPr lang="en-US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79400" y="602442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G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Espace réservé du contenu 2"/>
          <p:cNvSpPr txBox="1">
            <a:spLocks/>
          </p:cNvSpPr>
          <p:nvPr/>
        </p:nvSpPr>
        <p:spPr>
          <a:xfrm>
            <a:off x="279400" y="4197934"/>
            <a:ext cx="8644466" cy="565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Access </a:t>
            </a:r>
            <a:r>
              <a:rPr lang="en-US" dirty="0"/>
              <a:t>elements of the sequence in the same way </a:t>
            </a:r>
            <a:r>
              <a:rPr lang="en-US" dirty="0" smtClean="0"/>
              <a:t>as </a:t>
            </a:r>
            <a:r>
              <a:rPr lang="nb-NO" dirty="0"/>
              <a:t>for </a:t>
            </a:r>
            <a:r>
              <a:rPr lang="nb-NO" dirty="0" err="1"/>
              <a:t>string</a:t>
            </a:r>
            <a:r>
              <a:rPr lang="en-US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830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Lucida Grande"/>
                <a:ea typeface="Lucida Grande"/>
                <a:cs typeface="Lucida Grande"/>
              </a:rPr>
              <a:t>Sequences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latin typeface="Lucida Grande"/>
                <a:ea typeface="Lucida Grande"/>
                <a:cs typeface="Lucida Grande"/>
              </a:rPr>
              <a:t>act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latin typeface="Lucida Grande"/>
                <a:ea typeface="Lucida Grande"/>
                <a:cs typeface="Lucida Grande"/>
              </a:rPr>
              <a:t>like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smtClean="0">
                <a:latin typeface="Lucida Grande"/>
                <a:ea typeface="Lucida Grande"/>
                <a:cs typeface="Lucida Grande"/>
              </a:rPr>
              <a:t>strings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86654"/>
            <a:ext cx="8644466" cy="680364"/>
          </a:xfrm>
        </p:spPr>
        <p:txBody>
          <a:bodyPr/>
          <a:lstStyle/>
          <a:p>
            <a:r>
              <a:rPr lang="en-US" dirty="0" err="1" smtClean="0"/>
              <a:t>TheSeq</a:t>
            </a:r>
            <a:r>
              <a:rPr lang="en-US" dirty="0"/>
              <a:t> </a:t>
            </a:r>
            <a:r>
              <a:rPr lang="en-US" dirty="0" smtClean="0"/>
              <a:t>object </a:t>
            </a:r>
            <a:r>
              <a:rPr lang="en-US" dirty="0"/>
              <a:t>has </a:t>
            </a:r>
            <a:r>
              <a:rPr lang="en-US" dirty="0" smtClean="0"/>
              <a:t>a “.count</a:t>
            </a:r>
            <a:r>
              <a:rPr lang="en-US" dirty="0"/>
              <a:t>(</a:t>
            </a:r>
            <a:r>
              <a:rPr lang="en-US" dirty="0" smtClean="0"/>
              <a:t>)” method</a:t>
            </a:r>
            <a:r>
              <a:rPr lang="en-US" dirty="0"/>
              <a:t>, just like a string. Note that this means that like a </a:t>
            </a:r>
            <a:r>
              <a:rPr lang="en-US" dirty="0" smtClean="0"/>
              <a:t>Python string</a:t>
            </a:r>
            <a:r>
              <a:rPr lang="en-US" dirty="0"/>
              <a:t>, this gives </a:t>
            </a:r>
            <a:r>
              <a:rPr lang="en-US" dirty="0" smtClean="0"/>
              <a:t>a non</a:t>
            </a:r>
            <a:r>
              <a:rPr lang="en-US" dirty="0"/>
              <a:t>-</a:t>
            </a:r>
            <a:r>
              <a:rPr lang="en-US" dirty="0" smtClean="0"/>
              <a:t>overlapping count</a:t>
            </a:r>
            <a:r>
              <a:rPr lang="en-US" dirty="0"/>
              <a:t>: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CF4D-4ED3-CD4E-AAB3-2DE1E5BFD40C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172897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latin typeface="Arial"/>
                <a:cs typeface="Arial"/>
              </a:rPr>
              <a:t>&gt;&gt;&gt; </a:t>
            </a:r>
            <a:r>
              <a:rPr lang="mr-IN" sz="1200" dirty="0" smtClean="0">
                <a:latin typeface="Arial"/>
                <a:cs typeface="Arial"/>
              </a:rPr>
              <a:t>"</a:t>
            </a:r>
            <a:r>
              <a:rPr lang="mr-IN" sz="1200" dirty="0">
                <a:latin typeface="Arial"/>
                <a:cs typeface="Arial"/>
              </a:rPr>
              <a:t>AAAA".count("AA")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79400" y="4107332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 smtClean="0"/>
              <a:t>Bio.Alphabet</a:t>
            </a:r>
            <a:r>
              <a:rPr lang="en-US" sz="1200" dirty="0" smtClean="0"/>
              <a:t> import IUPAC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('GATCGATGGGCCTATATAGGATCGAAAATCGC',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len</a:t>
            </a:r>
            <a:r>
              <a:rPr lang="en-US" sz="1200" dirty="0"/>
              <a:t>(</a:t>
            </a:r>
            <a:r>
              <a:rPr lang="en-US" sz="1200" dirty="0" err="1"/>
              <a:t>my_seq</a:t>
            </a:r>
            <a:r>
              <a:rPr lang="en-US" sz="1200" dirty="0" smtClean="0"/>
              <a:t>)</a:t>
            </a:r>
            <a:endParaRPr lang="fr-FR" sz="1200" dirty="0" smtClean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3010248"/>
            <a:ext cx="8644466" cy="9815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some biological uses, you may actually want an overlapping count (i.e. 3 in this trivial example). </a:t>
            </a:r>
            <a:r>
              <a:rPr lang="en-US" dirty="0" smtClean="0"/>
              <a:t>When searching </a:t>
            </a:r>
            <a:r>
              <a:rPr lang="en-US" dirty="0"/>
              <a:t>for single letters, this makes no </a:t>
            </a:r>
            <a:r>
              <a:rPr lang="en-US" dirty="0" smtClean="0"/>
              <a:t>difference</a:t>
            </a:r>
            <a:r>
              <a:rPr lang="en-US" dirty="0"/>
              <a:t>:</a:t>
            </a:r>
          </a:p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79400" y="198392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79400" y="225560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</a:t>
            </a:r>
            <a:r>
              <a:rPr lang="mr-IN" sz="1200" dirty="0" smtClean="0"/>
              <a:t> Seq</a:t>
            </a:r>
            <a:r>
              <a:rPr lang="fr-FR" sz="1200" dirty="0" smtClean="0"/>
              <a:t>(</a:t>
            </a:r>
            <a:r>
              <a:rPr lang="mr-IN" sz="1200" dirty="0" smtClean="0"/>
              <a:t>"AAAA”</a:t>
            </a:r>
            <a:r>
              <a:rPr lang="fr-FR" sz="1200" dirty="0" smtClean="0"/>
              <a:t>)</a:t>
            </a:r>
            <a:r>
              <a:rPr lang="mr-IN" sz="1200" dirty="0" smtClean="0"/>
              <a:t>.count</a:t>
            </a:r>
            <a:r>
              <a:rPr lang="fr-FR" sz="1200" dirty="0" smtClean="0"/>
              <a:t>(</a:t>
            </a:r>
            <a:r>
              <a:rPr lang="mr-IN" sz="1200" dirty="0" smtClean="0"/>
              <a:t>"AA”</a:t>
            </a:r>
            <a:r>
              <a:rPr lang="fr-FR" sz="1200" dirty="0" smtClean="0"/>
              <a:t>)</a:t>
            </a:r>
            <a:endParaRPr lang="en-US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79400" y="252252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79400" y="582538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</a:rPr>
              <a:t>46.875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79400" y="527782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solidFill>
                  <a:srgbClr val="FF0000"/>
                </a:solidFill>
              </a:rPr>
              <a:t>9</a:t>
            </a:r>
            <a:endParaRPr lang="mr-IN" sz="1200" dirty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79400" y="474393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solidFill>
                  <a:srgbClr val="FF0000"/>
                </a:solidFill>
              </a:rPr>
              <a:t>32</a:t>
            </a:r>
            <a:endParaRPr lang="mr-IN" sz="1200" dirty="0">
              <a:solidFill>
                <a:srgbClr val="FF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79400" y="555373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</a:t>
            </a:r>
            <a:r>
              <a:rPr lang="mr-IN" sz="1200" dirty="0" smtClean="0"/>
              <a:t> </a:t>
            </a:r>
            <a:r>
              <a:rPr lang="mr-IN" sz="1200" dirty="0"/>
              <a:t>100 * </a:t>
            </a:r>
            <a:r>
              <a:rPr lang="mr-IN" sz="1200" dirty="0" smtClean="0"/>
              <a:t>float</a:t>
            </a:r>
            <a:r>
              <a:rPr lang="fr-FR" sz="1200" dirty="0" smtClean="0"/>
              <a:t>(</a:t>
            </a:r>
            <a:r>
              <a:rPr lang="mr-IN" sz="1200" dirty="0" smtClean="0"/>
              <a:t>my_seq.count</a:t>
            </a:r>
            <a:r>
              <a:rPr lang="fr-FR" sz="1200" dirty="0" smtClean="0"/>
              <a:t>(‘</a:t>
            </a:r>
            <a:r>
              <a:rPr lang="mr-IN" sz="1200" dirty="0" smtClean="0"/>
              <a:t>G</a:t>
            </a:r>
            <a:r>
              <a:rPr lang="fr-FR" sz="1200" dirty="0" smtClean="0"/>
              <a:t>’)</a:t>
            </a:r>
            <a:r>
              <a:rPr lang="mr-IN" sz="1200" dirty="0" smtClean="0"/>
              <a:t> </a:t>
            </a:r>
            <a:r>
              <a:rPr lang="mr-IN" sz="1200" dirty="0"/>
              <a:t>+ </a:t>
            </a:r>
            <a:r>
              <a:rPr lang="mr-IN" sz="1200" dirty="0" smtClean="0"/>
              <a:t>my_seq.count</a:t>
            </a:r>
            <a:r>
              <a:rPr lang="fr-FR" sz="1200" dirty="0" smtClean="0"/>
              <a:t>(‘</a:t>
            </a:r>
            <a:r>
              <a:rPr lang="mr-IN" sz="1200" dirty="0" smtClean="0"/>
              <a:t>C</a:t>
            </a:r>
            <a:r>
              <a:rPr lang="fr-FR" sz="1200" dirty="0" smtClean="0"/>
              <a:t>’))</a:t>
            </a:r>
            <a:r>
              <a:rPr lang="mr-IN" sz="1200" dirty="0" smtClean="0"/>
              <a:t> </a:t>
            </a:r>
            <a:r>
              <a:rPr lang="mr-IN" sz="1200" dirty="0"/>
              <a:t>/ </a:t>
            </a:r>
            <a:r>
              <a:rPr lang="mr-IN" sz="1200" dirty="0" smtClean="0"/>
              <a:t>len</a:t>
            </a:r>
            <a:r>
              <a:rPr lang="fr-FR" sz="1200" dirty="0" smtClean="0"/>
              <a:t>(</a:t>
            </a:r>
            <a:r>
              <a:rPr lang="mr-IN" sz="1200" dirty="0" smtClean="0"/>
              <a:t>my_seq</a:t>
            </a:r>
            <a:r>
              <a:rPr lang="fr-FR" sz="1200" dirty="0" smtClean="0"/>
              <a:t>)</a:t>
            </a:r>
            <a:endParaRPr lang="mr-IN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79400" y="500406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</a:t>
            </a:r>
            <a:r>
              <a:rPr lang="fr-FR" sz="1200" dirty="0"/>
              <a:t>&gt;&gt;</a:t>
            </a:r>
            <a:r>
              <a:rPr lang="mr-IN" sz="1200" dirty="0"/>
              <a:t> </a:t>
            </a:r>
            <a:r>
              <a:rPr lang="mr-IN" sz="1200" dirty="0" smtClean="0"/>
              <a:t>my_seq.count</a:t>
            </a:r>
            <a:r>
              <a:rPr lang="mr-IN" sz="1200" dirty="0"/>
              <a:t>("</a:t>
            </a:r>
            <a:r>
              <a:rPr lang="mr-IN" sz="1200" dirty="0" smtClean="0"/>
              <a:t>G”)</a:t>
            </a:r>
            <a:endParaRPr lang="mr-IN" sz="1200" dirty="0"/>
          </a:p>
        </p:txBody>
      </p:sp>
    </p:spTree>
    <p:extLst>
      <p:ext uri="{BB962C8B-B14F-4D97-AF65-F5344CB8AC3E}">
        <p14:creationId xmlns:p14="http://schemas.microsoft.com/office/powerpoint/2010/main" val="2180265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Lucida Grande"/>
                <a:ea typeface="Lucida Grande"/>
                <a:cs typeface="Lucida Grande"/>
              </a:rPr>
              <a:t>Sequences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latin typeface="Lucida Grande"/>
                <a:ea typeface="Lucida Grande"/>
                <a:cs typeface="Lucida Grande"/>
              </a:rPr>
              <a:t>act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latin typeface="Lucida Grande"/>
                <a:ea typeface="Lucida Grande"/>
                <a:cs typeface="Lucida Grande"/>
              </a:rPr>
              <a:t>like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smtClean="0">
                <a:latin typeface="Lucida Grande"/>
                <a:ea typeface="Lucida Grande"/>
                <a:cs typeface="Lucida Grande"/>
              </a:rPr>
              <a:t>strings (3)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2786-AAD5-FD45-887E-EF5E7CD549BC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7" name="Espace réservé du contenu 2"/>
          <p:cNvSpPr txBox="1">
            <a:spLocks noGrp="1"/>
          </p:cNvSpPr>
          <p:nvPr>
            <p:ph idx="1"/>
          </p:nvPr>
        </p:nvSpPr>
        <p:spPr>
          <a:xfrm>
            <a:off x="279400" y="964504"/>
            <a:ext cx="8643938" cy="9973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While you could use the above snippet of code to calculate a GC%, note that </a:t>
            </a:r>
            <a:r>
              <a:rPr lang="en-US" dirty="0" smtClean="0"/>
              <a:t>the </a:t>
            </a:r>
            <a:r>
              <a:rPr lang="en-US" dirty="0" err="1" smtClean="0"/>
              <a:t>Bio.SeqUtils</a:t>
            </a:r>
            <a:r>
              <a:rPr lang="en-US" dirty="0"/>
              <a:t> </a:t>
            </a:r>
            <a:r>
              <a:rPr lang="en-US" dirty="0" smtClean="0"/>
              <a:t>module</a:t>
            </a:r>
            <a:r>
              <a:rPr lang="en-US" dirty="0"/>
              <a:t> </a:t>
            </a:r>
            <a:r>
              <a:rPr lang="en-US" dirty="0" smtClean="0"/>
              <a:t>has </a:t>
            </a:r>
            <a:r>
              <a:rPr lang="en-US" dirty="0"/>
              <a:t>several GC functions already built.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ZoneTexte 8"/>
          <p:cNvSpPr txBox="1"/>
          <p:nvPr/>
        </p:nvSpPr>
        <p:spPr>
          <a:xfrm>
            <a:off x="278872" y="2207499"/>
            <a:ext cx="8644466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Bio.Seq</a:t>
            </a:r>
            <a:r>
              <a:rPr lang="en-US" sz="1200" dirty="0"/>
              <a:t> import </a:t>
            </a:r>
            <a:r>
              <a:rPr lang="en-US" sz="1200" dirty="0" err="1"/>
              <a:t>Seq</a:t>
            </a:r>
            <a:endParaRPr lang="en-US" sz="1200" dirty="0"/>
          </a:p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from </a:t>
            </a:r>
            <a:r>
              <a:rPr lang="en-US" sz="1200" dirty="0" err="1"/>
              <a:t>Bio.SeqUtils</a:t>
            </a:r>
            <a:r>
              <a:rPr lang="en-US" sz="1200" dirty="0"/>
              <a:t> import GC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('GATCGATGGGCCTATATAGGATCGAAAATCGC',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GC(</a:t>
            </a:r>
            <a:r>
              <a:rPr lang="en-US" sz="1200" dirty="0" err="1"/>
              <a:t>my_seq</a:t>
            </a:r>
            <a:r>
              <a:rPr lang="en-US" sz="1200" dirty="0"/>
              <a:t>)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3860872"/>
            <a:ext cx="8643938" cy="1162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 that using the </a:t>
            </a:r>
            <a:r>
              <a:rPr lang="en-US" dirty="0" err="1"/>
              <a:t>Bio.SeqUtils.GC</a:t>
            </a:r>
            <a:r>
              <a:rPr lang="en-US" dirty="0"/>
              <a:t>() function should automatically cope with mixed case sequences and the ambiguous nucleotide S which means G or 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279400" y="5017801"/>
            <a:ext cx="8643938" cy="1438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Also </a:t>
            </a:r>
            <a:r>
              <a:rPr lang="en-US" dirty="0"/>
              <a:t>note that just like a normal Python string, the </a:t>
            </a:r>
            <a:r>
              <a:rPr lang="en-US" dirty="0" err="1"/>
              <a:t>Seq</a:t>
            </a:r>
            <a:r>
              <a:rPr lang="en-US" dirty="0"/>
              <a:t> object is in some ways \read-only".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need to edit your sequence, for example simulating a point mutation, </a:t>
            </a:r>
            <a:r>
              <a:rPr lang="en-US" dirty="0" smtClean="0"/>
              <a:t>you need to use a </a:t>
            </a:r>
            <a:r>
              <a:rPr lang="en-US" dirty="0" err="1" smtClean="0"/>
              <a:t>MutableSeq</a:t>
            </a:r>
            <a:r>
              <a:rPr lang="en-US" dirty="0" smtClean="0"/>
              <a:t> object).</a:t>
            </a:r>
            <a:endParaRPr lang="en-US" dirty="0"/>
          </a:p>
          <a:p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279400" y="320578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</a:rPr>
              <a:t>46.875</a:t>
            </a:r>
          </a:p>
        </p:txBody>
      </p:sp>
    </p:spTree>
    <p:extLst>
      <p:ext uri="{BB962C8B-B14F-4D97-AF65-F5344CB8AC3E}">
        <p14:creationId xmlns:p14="http://schemas.microsoft.com/office/powerpoint/2010/main" val="2655876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Slicing</a:t>
            </a:r>
            <a:r>
              <a:rPr lang="fr-FR" dirty="0" smtClean="0"/>
              <a:t> a </a:t>
            </a:r>
            <a:r>
              <a:rPr lang="fr-FR" dirty="0" err="1" smtClean="0"/>
              <a:t>sequence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8872" y="913638"/>
            <a:ext cx="8644466" cy="526570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et's </a:t>
            </a:r>
            <a:r>
              <a:rPr lang="en-US" dirty="0"/>
              <a:t>get a slice of the sequence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E10C-8EC3-0445-8AC7-B6EC4208D61D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8872" y="1415197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Bio.Seq</a:t>
            </a:r>
            <a:r>
              <a:rPr lang="en-US" sz="1200" dirty="0"/>
              <a:t> import </a:t>
            </a:r>
            <a:r>
              <a:rPr lang="en-US" sz="1200" dirty="0" err="1"/>
              <a:t>Seq</a:t>
            </a:r>
            <a:endParaRPr lang="en-US" sz="1200" dirty="0"/>
          </a:p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("GATCGATGGGCCTATATAGGATCGAAAATCGC",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[4:12</a:t>
            </a:r>
            <a:r>
              <a:rPr lang="en-US" sz="1200" dirty="0" smtClean="0"/>
              <a:t>]</a:t>
            </a:r>
            <a:endParaRPr lang="en-US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4187361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 </a:t>
            </a:r>
            <a:r>
              <a:rPr lang="mr-IN" sz="1200" dirty="0" smtClean="0"/>
              <a:t>my_seq</a:t>
            </a:r>
            <a:r>
              <a:rPr lang="fr-FR" sz="1200" dirty="0" smtClean="0"/>
              <a:t>[</a:t>
            </a:r>
            <a:r>
              <a:rPr lang="mr-IN" sz="1200" dirty="0" smtClean="0"/>
              <a:t>0</a:t>
            </a:r>
            <a:r>
              <a:rPr lang="fr-FR" sz="1200" dirty="0" smtClean="0"/>
              <a:t>::</a:t>
            </a:r>
            <a:r>
              <a:rPr lang="mr-IN" sz="1200" dirty="0" smtClean="0"/>
              <a:t>3</a:t>
            </a:r>
            <a:r>
              <a:rPr lang="fr-FR" sz="1200" dirty="0" smtClean="0"/>
              <a:t>]</a:t>
            </a:r>
            <a:endParaRPr lang="en-US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278872" y="4998816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</a:t>
            </a:r>
            <a:r>
              <a:rPr lang="mr-IN" sz="1200" dirty="0" smtClean="0">
                <a:solidFill>
                  <a:srgbClr val="FF0000"/>
                </a:solidFill>
              </a:rPr>
              <a:t>AGGCATGCATC</a:t>
            </a:r>
            <a:r>
              <a:rPr lang="mr-IN" sz="1200" dirty="0">
                <a:solidFill>
                  <a:srgbClr val="FF0000"/>
                </a:solidFill>
              </a:rPr>
              <a:t>', </a:t>
            </a:r>
            <a:r>
              <a:rPr lang="mr-IN" sz="1200" dirty="0" smtClean="0">
                <a:solidFill>
                  <a:srgbClr val="FF0000"/>
                </a:solidFill>
              </a:rPr>
              <a:t>IUPACUnambiguousDNA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79400" y="473890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 </a:t>
            </a:r>
            <a:r>
              <a:rPr lang="mr-IN" sz="1200" dirty="0" smtClean="0"/>
              <a:t>my_seq</a:t>
            </a:r>
            <a:r>
              <a:rPr lang="fr-FR" sz="1200" dirty="0" smtClean="0"/>
              <a:t>[</a:t>
            </a:r>
            <a:r>
              <a:rPr lang="fr-FR" sz="1200" dirty="0"/>
              <a:t>1</a:t>
            </a:r>
            <a:r>
              <a:rPr lang="fr-FR" sz="1200" dirty="0" smtClean="0"/>
              <a:t>::</a:t>
            </a:r>
            <a:r>
              <a:rPr lang="mr-IN" sz="1200" dirty="0" smtClean="0"/>
              <a:t>3</a:t>
            </a:r>
            <a:r>
              <a:rPr lang="fr-FR" sz="1200" dirty="0" smtClean="0"/>
              <a:t>]</a:t>
            </a:r>
            <a:endParaRPr lang="en-US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78872" y="529594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 </a:t>
            </a:r>
            <a:r>
              <a:rPr lang="mr-IN" sz="1200" dirty="0" smtClean="0"/>
              <a:t>my_seq</a:t>
            </a:r>
            <a:r>
              <a:rPr lang="fr-FR" sz="1200" dirty="0" smtClean="0"/>
              <a:t>[2::</a:t>
            </a:r>
            <a:r>
              <a:rPr lang="mr-IN" sz="1200" dirty="0" smtClean="0"/>
              <a:t>3</a:t>
            </a:r>
            <a:r>
              <a:rPr lang="fr-FR" sz="1200" dirty="0" smtClean="0"/>
              <a:t>]</a:t>
            </a:r>
            <a:endParaRPr lang="en-US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79400" y="4448991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('GCTGTAGTAAG',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IUPACUnambiguousDNA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79400" y="553096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('TAGCTAAGAC',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IUPACUnambiguousDNA</a:t>
            </a:r>
            <a:r>
              <a:rPr lang="es-ES_tradnl" sz="1200" dirty="0">
                <a:solidFill>
                  <a:srgbClr val="FF0000"/>
                </a:solidFill>
              </a:rPr>
              <a:t>()</a:t>
            </a:r>
            <a:r>
              <a:rPr lang="es-ES_tradnl" sz="1200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78872" y="223322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</a:t>
            </a:r>
            <a:r>
              <a:rPr lang="es-ES_tradnl" sz="1200" dirty="0" smtClean="0">
                <a:solidFill>
                  <a:srgbClr val="FF0000"/>
                </a:solidFill>
              </a:rPr>
              <a:t>'</a:t>
            </a:r>
            <a:r>
              <a:rPr lang="en-US" sz="1200" dirty="0">
                <a:solidFill>
                  <a:srgbClr val="FF0000"/>
                </a:solidFill>
              </a:rPr>
              <a:t>GATGGGCC</a:t>
            </a:r>
            <a:r>
              <a:rPr lang="es-ES_tradnl" sz="1200" dirty="0" smtClean="0">
                <a:solidFill>
                  <a:srgbClr val="FF0000"/>
                </a:solidFill>
              </a:rPr>
              <a:t>'</a:t>
            </a:r>
            <a:r>
              <a:rPr lang="es-ES_tradnl" sz="1200" dirty="0">
                <a:solidFill>
                  <a:srgbClr val="FF0000"/>
                </a:solidFill>
              </a:rPr>
              <a:t>, </a:t>
            </a:r>
            <a:r>
              <a:rPr lang="es-ES_tradnl" sz="1200" dirty="0" err="1">
                <a:solidFill>
                  <a:srgbClr val="FF0000"/>
                </a:solidFill>
              </a:rPr>
              <a:t>IUPACUnambiguousDNA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279400" y="2787291"/>
            <a:ext cx="8644466" cy="1199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new </a:t>
            </a:r>
            <a:r>
              <a:rPr lang="en-US" dirty="0" smtClean="0"/>
              <a:t>object produced </a:t>
            </a:r>
            <a:r>
              <a:rPr lang="en-US" dirty="0"/>
              <a:t>is </a:t>
            </a:r>
            <a:r>
              <a:rPr lang="en-US" dirty="0" smtClean="0"/>
              <a:t>another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object </a:t>
            </a:r>
            <a:r>
              <a:rPr lang="en-US" dirty="0"/>
              <a:t>which retains </a:t>
            </a:r>
            <a:r>
              <a:rPr lang="en-US" dirty="0" smtClean="0"/>
              <a:t>the alphabet </a:t>
            </a:r>
            <a:r>
              <a:rPr lang="en-US" dirty="0"/>
              <a:t>information from the </a:t>
            </a:r>
            <a:r>
              <a:rPr lang="en-US" dirty="0" smtClean="0"/>
              <a:t>original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Get the first, second and third codons positions using “stride” (“::”) :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279400" y="580659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 </a:t>
            </a:r>
            <a:r>
              <a:rPr lang="mr-IN" sz="1200" dirty="0" smtClean="0"/>
              <a:t>my_seq</a:t>
            </a:r>
            <a:r>
              <a:rPr lang="fr-FR" sz="1200" dirty="0" smtClean="0"/>
              <a:t>[::-1] ## </a:t>
            </a:r>
            <a:r>
              <a:rPr lang="fr-FR" sz="1200" dirty="0" err="1" smtClean="0"/>
              <a:t>Get</a:t>
            </a:r>
            <a:r>
              <a:rPr lang="fr-FR" sz="1200" dirty="0" smtClean="0"/>
              <a:t> the reverse </a:t>
            </a:r>
            <a:r>
              <a:rPr lang="fr-FR" sz="1200" dirty="0" err="1" smtClean="0"/>
              <a:t>sequence</a:t>
            </a:r>
            <a:endParaRPr lang="en-US" sz="12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79928" y="604161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</a:t>
            </a:r>
            <a:r>
              <a:rPr lang="es-ES_tradnl" sz="1200" dirty="0" smtClean="0">
                <a:solidFill>
                  <a:srgbClr val="FF0000"/>
                </a:solidFill>
              </a:rPr>
              <a:t>'</a:t>
            </a:r>
            <a:r>
              <a:rPr lang="en-US" sz="1200" dirty="0">
                <a:solidFill>
                  <a:srgbClr val="FF0000"/>
                </a:solidFill>
              </a:rPr>
              <a:t>CGCTAAAAGCTAGGATATATCCGGGTAGCTAG</a:t>
            </a:r>
            <a:r>
              <a:rPr lang="es-ES_tradnl" sz="1200" dirty="0" smtClean="0">
                <a:solidFill>
                  <a:srgbClr val="FF0000"/>
                </a:solidFill>
              </a:rPr>
              <a:t>'</a:t>
            </a:r>
            <a:r>
              <a:rPr lang="es-ES_tradnl" sz="1200" dirty="0">
                <a:solidFill>
                  <a:srgbClr val="FF0000"/>
                </a:solidFill>
              </a:rPr>
              <a:t>, </a:t>
            </a:r>
            <a:r>
              <a:rPr lang="es-ES_tradnl" sz="1200" dirty="0" err="1">
                <a:solidFill>
                  <a:srgbClr val="FF0000"/>
                </a:solidFill>
              </a:rPr>
              <a:t>IUPACUnambiguousDNA</a:t>
            </a:r>
            <a:r>
              <a:rPr lang="es-ES_tradnl" sz="1200" dirty="0">
                <a:solidFill>
                  <a:srgbClr val="FF0000"/>
                </a:solidFill>
              </a:rPr>
              <a:t>()</a:t>
            </a:r>
            <a:r>
              <a:rPr lang="es-ES_tradnl" sz="1200" dirty="0" smtClean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804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</a:t>
            </a:r>
            <a:r>
              <a:rPr lang="en-US" dirty="0" err="1"/>
              <a:t>Seq</a:t>
            </a:r>
            <a:r>
              <a:rPr lang="en-US" dirty="0"/>
              <a:t> objects into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521601"/>
          </a:xfrm>
        </p:spPr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write to a </a:t>
            </a:r>
            <a:r>
              <a:rPr lang="en-US" dirty="0" smtClean="0"/>
              <a:t>file</a:t>
            </a:r>
            <a:r>
              <a:rPr lang="en-US" dirty="0"/>
              <a:t>, or insert into a </a:t>
            </a:r>
            <a:r>
              <a:rPr lang="en-US" dirty="0" smtClean="0"/>
              <a:t>database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B616-0234-D54F-99FF-8E04F0C35AB0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5165826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</a:t>
            </a:r>
            <a:r>
              <a:rPr lang="mr-IN" sz="1200" dirty="0" smtClean="0"/>
              <a:t> </a:t>
            </a:r>
            <a:r>
              <a:rPr lang="mr-IN" sz="1200" smtClean="0"/>
              <a:t>fasta_format_string </a:t>
            </a:r>
            <a:r>
              <a:rPr lang="fr-FR" sz="1200" smtClean="0"/>
              <a:t>=</a:t>
            </a:r>
            <a:r>
              <a:rPr lang="mr-IN" sz="1200" dirty="0" smtClean="0"/>
              <a:t>“</a:t>
            </a:r>
            <a:r>
              <a:rPr lang="fr-FR" sz="1200" dirty="0" smtClean="0"/>
              <a:t>&gt;</a:t>
            </a:r>
            <a:r>
              <a:rPr lang="mr-IN" sz="1200" dirty="0" smtClean="0"/>
              <a:t>Name\n%s\n</a:t>
            </a:r>
            <a:r>
              <a:rPr lang="mr-IN" sz="1200" dirty="0"/>
              <a:t>“</a:t>
            </a:r>
            <a:r>
              <a:rPr lang="mr-IN" sz="1200" dirty="0" smtClean="0"/>
              <a:t> % my_seq</a:t>
            </a:r>
          </a:p>
          <a:p>
            <a:r>
              <a:rPr lang="fr-FR" sz="1200" dirty="0" smtClean="0"/>
              <a:t>&gt;&gt;&gt;</a:t>
            </a:r>
            <a:r>
              <a:rPr lang="mr-IN" sz="1200" dirty="0" smtClean="0"/>
              <a:t> print</a:t>
            </a:r>
            <a:r>
              <a:rPr lang="fr-FR" sz="1200" dirty="0" smtClean="0"/>
              <a:t>(</a:t>
            </a:r>
            <a:r>
              <a:rPr lang="mr-IN" sz="1200" dirty="0" smtClean="0"/>
              <a:t>fasta_format_string</a:t>
            </a:r>
            <a:r>
              <a:rPr lang="fr-FR" sz="1200" dirty="0"/>
              <a:t>)</a:t>
            </a:r>
            <a:endParaRPr lang="mr-IN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78872" y="349360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 </a:t>
            </a:r>
            <a:r>
              <a:rPr lang="mr-IN" sz="1200" dirty="0" smtClean="0"/>
              <a:t>print</a:t>
            </a:r>
            <a:r>
              <a:rPr lang="fr-FR" sz="1200" dirty="0" smtClean="0"/>
              <a:t>(</a:t>
            </a:r>
            <a:r>
              <a:rPr lang="mr-IN" sz="1200" dirty="0" smtClean="0"/>
              <a:t>my_se</a:t>
            </a:r>
            <a:r>
              <a:rPr lang="fr-FR" sz="1200" dirty="0" smtClean="0"/>
              <a:t>q)</a:t>
            </a:r>
            <a:endParaRPr lang="en-US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278344" y="375602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solidFill>
                  <a:srgbClr val="FF0000"/>
                </a:solidFill>
              </a:rPr>
              <a:t>GATCGATGGGCCTATATAGGATCGAAAATCGC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8872" y="175773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 </a:t>
            </a:r>
            <a:r>
              <a:rPr lang="mr-IN" sz="1200" dirty="0" smtClean="0"/>
              <a:t>str</a:t>
            </a:r>
            <a:r>
              <a:rPr lang="fr-FR" sz="1200" dirty="0" smtClean="0"/>
              <a:t>(</a:t>
            </a:r>
            <a:r>
              <a:rPr lang="mr-IN" sz="1200" dirty="0" smtClean="0"/>
              <a:t>my_seq</a:t>
            </a:r>
            <a:r>
              <a:rPr lang="fr-FR" sz="1200" dirty="0" smtClean="0"/>
              <a:t>)</a:t>
            </a:r>
            <a:endParaRPr lang="en-US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79400" y="202015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solidFill>
                  <a:srgbClr val="FF0000"/>
                </a:solidFill>
              </a:rPr>
              <a:t>'GATCGATGGGCCTATATAGGATCGAAAATCGC'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78872" y="5605945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solidFill>
                  <a:srgbClr val="FF0000"/>
                </a:solidFill>
              </a:rPr>
              <a:t>&gt;Name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GATCGATGGGCCTATATAGGATCGAAAATCGC</a:t>
            </a:r>
          </a:p>
          <a:p>
            <a:r>
              <a:rPr lang="en-US" sz="1200" dirty="0">
                <a:solidFill>
                  <a:srgbClr val="FF0000"/>
                </a:solidFill>
              </a:rPr>
              <a:t>&lt;BLANKLINE&gt;</a:t>
            </a:r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278872" y="2512611"/>
            <a:ext cx="8644466" cy="78821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</a:t>
            </a:r>
            <a:r>
              <a:rPr lang="en-US" dirty="0" err="1"/>
              <a:t>alling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() on a </a:t>
            </a:r>
            <a:r>
              <a:rPr lang="en-US" dirty="0" err="1"/>
              <a:t>Seq</a:t>
            </a:r>
            <a:r>
              <a:rPr lang="en-US" dirty="0"/>
              <a:t> object returns the full sequence as a </a:t>
            </a:r>
            <a:r>
              <a:rPr lang="en-US" dirty="0" smtClean="0"/>
              <a:t>string</a:t>
            </a:r>
          </a:p>
          <a:p>
            <a:r>
              <a:rPr lang="en-US" dirty="0"/>
              <a:t>Python does this automatically in the print function</a:t>
            </a:r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>
          <a:xfrm>
            <a:off x="279400" y="4189587"/>
            <a:ext cx="8644466" cy="743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Also </a:t>
            </a:r>
            <a:r>
              <a:rPr lang="en-US" dirty="0"/>
              <a:t>use the </a:t>
            </a:r>
            <a:r>
              <a:rPr lang="en-US" dirty="0" err="1"/>
              <a:t>Seq</a:t>
            </a:r>
            <a:r>
              <a:rPr lang="en-US" dirty="0"/>
              <a:t> object directly with a %s placeholder when using the Python string formatting or interpolation operator ( % )</a:t>
            </a:r>
          </a:p>
        </p:txBody>
      </p:sp>
    </p:spTree>
    <p:extLst>
      <p:ext uri="{BB962C8B-B14F-4D97-AF65-F5344CB8AC3E}">
        <p14:creationId xmlns:p14="http://schemas.microsoft.com/office/powerpoint/2010/main" val="1981265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Concatenating or adding sequences</a:t>
            </a:r>
            <a:endParaRPr lang="fr-FR" dirty="0"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873254"/>
            <a:ext cx="8644466" cy="487573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an't </a:t>
            </a:r>
            <a:r>
              <a:rPr lang="en-US" dirty="0"/>
              <a:t>add sequences with incompatible alphabets, </a:t>
            </a:r>
            <a:r>
              <a:rPr lang="en-US" dirty="0" smtClean="0"/>
              <a:t>(protein and DNA)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7B84-0F4B-7440-A630-E7011DC2BC1B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8872" y="1372172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 smtClean="0"/>
              <a:t>&gt;</a:t>
            </a:r>
            <a:r>
              <a:rPr lang="en-US" sz="1200" dirty="0"/>
              <a:t>&gt;&gt; </a:t>
            </a:r>
            <a:r>
              <a:rPr lang="en-US" sz="1200" dirty="0" err="1"/>
              <a:t>protein_seq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("EVRNAK", </a:t>
            </a:r>
            <a:r>
              <a:rPr lang="en-US" sz="1200" dirty="0" err="1"/>
              <a:t>IUPAC.protein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("ACGT",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protein_seq</a:t>
            </a:r>
            <a:r>
              <a:rPr lang="en-US" sz="1200" dirty="0"/>
              <a:t> + </a:t>
            </a:r>
            <a:r>
              <a:rPr lang="en-US" sz="1200" dirty="0" err="1" smtClean="0"/>
              <a:t>dna_seq</a:t>
            </a:r>
            <a:endParaRPr lang="en-US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78872" y="3422927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</a:t>
            </a:r>
            <a:r>
              <a:rPr lang="en-US" sz="1200" dirty="0" err="1"/>
              <a:t>generic_alphabet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protein_seq.alphabet</a:t>
            </a:r>
            <a:r>
              <a:rPr lang="en-US" sz="1200" dirty="0"/>
              <a:t> = </a:t>
            </a:r>
            <a:r>
              <a:rPr lang="en-US" sz="1200" dirty="0" err="1"/>
              <a:t>generic_alphabet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dna_seq.alphabet</a:t>
            </a:r>
            <a:r>
              <a:rPr lang="en-US" sz="1200" dirty="0"/>
              <a:t> = </a:t>
            </a:r>
            <a:r>
              <a:rPr lang="en-US" sz="1200" dirty="0" err="1"/>
              <a:t>generic_alphabet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protein_seq</a:t>
            </a:r>
            <a:r>
              <a:rPr lang="en-US" sz="1200" dirty="0"/>
              <a:t> + </a:t>
            </a:r>
            <a:r>
              <a:rPr lang="en-US" sz="1200" dirty="0" err="1" smtClean="0"/>
              <a:t>dna_seq</a:t>
            </a:r>
            <a:endParaRPr lang="en-US" sz="12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8872" y="2992047"/>
            <a:ext cx="8644466" cy="48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 do this, first give both sequences generic alphabets</a:t>
            </a:r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78872" y="2201539"/>
            <a:ext cx="8644466" cy="6771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 smtClean="0">
                <a:solidFill>
                  <a:srgbClr val="FF0000"/>
                </a:solidFill>
              </a:rPr>
              <a:t>Traceback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(most recent call last):</a:t>
            </a:r>
          </a:p>
          <a:p>
            <a:r>
              <a:rPr lang="en-US" sz="1200" dirty="0">
                <a:solidFill>
                  <a:srgbClr val="FF0000"/>
                </a:solidFill>
              </a:rPr>
              <a:t>...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TypeError</a:t>
            </a:r>
            <a:r>
              <a:rPr lang="en-US" sz="1200" dirty="0">
                <a:solidFill>
                  <a:srgbClr val="FF0000"/>
                </a:solidFill>
              </a:rPr>
              <a:t>: Incompatible alphabets </a:t>
            </a:r>
            <a:r>
              <a:rPr lang="en-US" sz="1200" dirty="0" err="1">
                <a:solidFill>
                  <a:srgbClr val="FF0000"/>
                </a:solidFill>
              </a:rPr>
              <a:t>IUPACProtein</a:t>
            </a:r>
            <a:r>
              <a:rPr lang="en-US" sz="1200" dirty="0">
                <a:solidFill>
                  <a:srgbClr val="FF0000"/>
                </a:solidFill>
              </a:rPr>
              <a:t>() and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dirty="0"/>
              <a:t>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8872" y="424095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 smtClean="0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('EVRNAKACGT', Alphabet())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78872" y="5111727"/>
            <a:ext cx="8644466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cs typeface="Arial"/>
              </a:rPr>
              <a:t>&gt;&gt;&gt; </a:t>
            </a:r>
            <a:r>
              <a:rPr lang="mr-IN" sz="1200" dirty="0">
                <a:cs typeface="Arial"/>
              </a:rPr>
              <a:t>from Bio.Alphabet import generic_nucleotide</a:t>
            </a:r>
          </a:p>
          <a:p>
            <a:r>
              <a:rPr lang="en-US" sz="1200" dirty="0">
                <a:cs typeface="Arial"/>
              </a:rPr>
              <a:t>&gt;&gt;&gt; </a:t>
            </a:r>
            <a:r>
              <a:rPr lang="mr-IN" sz="1200" dirty="0">
                <a:cs typeface="Arial"/>
              </a:rPr>
              <a:t>from Bio.Alphabet import IUPAC</a:t>
            </a:r>
          </a:p>
          <a:p>
            <a:r>
              <a:rPr lang="en-US" sz="1200" dirty="0">
                <a:cs typeface="Arial"/>
              </a:rPr>
              <a:t>&gt;&gt;&gt; </a:t>
            </a:r>
            <a:r>
              <a:rPr lang="mr-IN" sz="1200" dirty="0">
                <a:cs typeface="Arial"/>
              </a:rPr>
              <a:t>nuc_seq = Seq</a:t>
            </a:r>
            <a:r>
              <a:rPr lang="fr-FR" sz="1200" dirty="0">
                <a:cs typeface="Arial"/>
              </a:rPr>
              <a:t>(</a:t>
            </a:r>
            <a:r>
              <a:rPr lang="mr-IN" sz="1200" dirty="0">
                <a:cs typeface="Arial"/>
              </a:rPr>
              <a:t>"GATCGATGC", generic_nucleotide</a:t>
            </a:r>
            <a:r>
              <a:rPr lang="fr-FR" sz="1200" dirty="0">
                <a:cs typeface="Arial"/>
              </a:rPr>
              <a:t>)</a:t>
            </a:r>
            <a:endParaRPr lang="mr-IN" sz="1200" dirty="0">
              <a:cs typeface="Arial"/>
            </a:endParaRPr>
          </a:p>
          <a:p>
            <a:r>
              <a:rPr lang="en-US" sz="1200" dirty="0">
                <a:cs typeface="Arial"/>
              </a:rPr>
              <a:t>&gt;&gt;&gt; </a:t>
            </a:r>
            <a:r>
              <a:rPr lang="mr-IN" sz="1200" dirty="0">
                <a:cs typeface="Arial"/>
              </a:rPr>
              <a:t>dna_seq = Seq</a:t>
            </a:r>
            <a:r>
              <a:rPr lang="fr-FR" sz="1200" dirty="0">
                <a:cs typeface="Arial"/>
              </a:rPr>
              <a:t>(</a:t>
            </a:r>
            <a:r>
              <a:rPr lang="mr-IN" sz="1200" dirty="0">
                <a:cs typeface="Arial"/>
              </a:rPr>
              <a:t>"ACGT", IUPAC.unambiguous_dna</a:t>
            </a:r>
            <a:r>
              <a:rPr lang="fr-FR" sz="1200" dirty="0">
                <a:cs typeface="Arial"/>
              </a:rPr>
              <a:t>)</a:t>
            </a:r>
            <a:endParaRPr lang="mr-IN" sz="1200" dirty="0">
              <a:cs typeface="Arial"/>
            </a:endParaRPr>
          </a:p>
          <a:p>
            <a:r>
              <a:rPr lang="en-US" sz="1200" dirty="0">
                <a:cs typeface="Arial"/>
              </a:rPr>
              <a:t>&gt;&gt;&gt; </a:t>
            </a:r>
            <a:r>
              <a:rPr lang="mr-IN" sz="1200" dirty="0" smtClean="0"/>
              <a:t>nuc_seq </a:t>
            </a:r>
            <a:r>
              <a:rPr lang="mr-IN" sz="1200" dirty="0"/>
              <a:t>+ dna_seq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79400" y="611117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</a:rPr>
              <a:t>Seq</a:t>
            </a:r>
            <a:r>
              <a:rPr lang="fr-FR" sz="1200" dirty="0">
                <a:solidFill>
                  <a:srgbClr val="FF0000"/>
                </a:solidFill>
              </a:rPr>
              <a:t>(</a:t>
            </a:r>
            <a:r>
              <a:rPr lang="mr-IN" sz="1200" dirty="0">
                <a:solidFill>
                  <a:srgbClr val="FF0000"/>
                </a:solidFill>
              </a:rPr>
              <a:t>GATCGATGCACGT', NucleotideAlphabet</a:t>
            </a:r>
            <a:r>
              <a:rPr lang="fr-FR" sz="1200" dirty="0">
                <a:solidFill>
                  <a:srgbClr val="FF0000"/>
                </a:solidFill>
              </a:rPr>
              <a:t>())</a:t>
            </a:r>
            <a:endParaRPr lang="mr-IN" sz="1200" dirty="0">
              <a:solidFill>
                <a:srgbClr val="FF0000"/>
              </a:solidFill>
            </a:endParaRPr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278872" y="4645898"/>
            <a:ext cx="8644466" cy="48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Adding a generic nucleotide </a:t>
            </a:r>
            <a:r>
              <a:rPr lang="en-US" dirty="0" smtClean="0"/>
              <a:t>seq. </a:t>
            </a:r>
            <a:r>
              <a:rPr lang="en-US" dirty="0"/>
              <a:t>to an unambiguous IUPAC </a:t>
            </a:r>
            <a:r>
              <a:rPr lang="en-US" dirty="0" smtClean="0"/>
              <a:t>DNA seq</a:t>
            </a:r>
            <a:r>
              <a:rPr lang="en-US" dirty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0094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or adding </a:t>
            </a:r>
            <a:r>
              <a:rPr lang="en-US" dirty="0" smtClean="0"/>
              <a:t>sequences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8872" y="1242553"/>
            <a:ext cx="8644466" cy="447139"/>
          </a:xfrm>
        </p:spPr>
        <p:txBody>
          <a:bodyPr/>
          <a:lstStyle/>
          <a:p>
            <a:r>
              <a:rPr lang="en-US" dirty="0"/>
              <a:t>Many sequences to add </a:t>
            </a:r>
            <a:r>
              <a:rPr lang="en-US" dirty="0" smtClean="0"/>
              <a:t>together: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F990-51E3-ED4E-9917-247F77CC2235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8872" y="4902856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</a:t>
            </a:r>
            <a:r>
              <a:rPr lang="mr-IN" sz="1200" dirty="0" smtClean="0"/>
              <a:t> </a:t>
            </a:r>
            <a:r>
              <a:rPr lang="mr-IN" sz="1200" dirty="0"/>
              <a:t>from Bio.Alphabet import generic_dna</a:t>
            </a:r>
          </a:p>
          <a:p>
            <a:r>
              <a:rPr lang="fr-FR" sz="1200" dirty="0" smtClean="0"/>
              <a:t>&gt;&gt;&gt;</a:t>
            </a:r>
            <a:r>
              <a:rPr lang="mr-IN" sz="1200" dirty="0" smtClean="0"/>
              <a:t> </a:t>
            </a:r>
            <a:r>
              <a:rPr lang="mr-IN" sz="1200" dirty="0"/>
              <a:t>list_of_seqs = </a:t>
            </a:r>
            <a:r>
              <a:rPr lang="fr-FR" sz="1200" dirty="0" smtClean="0"/>
              <a:t>[</a:t>
            </a:r>
            <a:r>
              <a:rPr lang="mr-IN" sz="1200" dirty="0" smtClean="0"/>
              <a:t>Seq</a:t>
            </a:r>
            <a:r>
              <a:rPr lang="fr-FR" sz="1200" dirty="0"/>
              <a:t>(</a:t>
            </a:r>
            <a:r>
              <a:rPr lang="mr-IN" sz="1200" dirty="0" smtClean="0"/>
              <a:t>"</a:t>
            </a:r>
            <a:r>
              <a:rPr lang="mr-IN" sz="1200" dirty="0"/>
              <a:t>ACGT", </a:t>
            </a:r>
            <a:r>
              <a:rPr lang="mr-IN" sz="1200" dirty="0" smtClean="0"/>
              <a:t>generic_dna</a:t>
            </a:r>
            <a:r>
              <a:rPr lang="fr-FR" sz="1200" dirty="0" smtClean="0"/>
              <a:t>)</a:t>
            </a:r>
            <a:r>
              <a:rPr lang="mr-IN" sz="1200" dirty="0" smtClean="0"/>
              <a:t>, Seq</a:t>
            </a:r>
            <a:r>
              <a:rPr lang="fr-FR" sz="1200" dirty="0" smtClean="0"/>
              <a:t>(</a:t>
            </a:r>
            <a:r>
              <a:rPr lang="mr-IN" sz="1200" dirty="0" smtClean="0"/>
              <a:t>"</a:t>
            </a:r>
            <a:r>
              <a:rPr lang="mr-IN" sz="1200" dirty="0"/>
              <a:t>AACC", </a:t>
            </a:r>
            <a:r>
              <a:rPr lang="mr-IN" sz="1200" dirty="0" smtClean="0"/>
              <a:t>generic_dna</a:t>
            </a:r>
            <a:r>
              <a:rPr lang="fr-FR" sz="1200" dirty="0" smtClean="0"/>
              <a:t>)</a:t>
            </a:r>
            <a:r>
              <a:rPr lang="mr-IN" sz="1200" dirty="0" smtClean="0"/>
              <a:t>, Seq</a:t>
            </a:r>
            <a:r>
              <a:rPr lang="fr-FR" sz="1200" dirty="0" smtClean="0"/>
              <a:t>(</a:t>
            </a:r>
            <a:r>
              <a:rPr lang="mr-IN" sz="1200" dirty="0" smtClean="0"/>
              <a:t>"</a:t>
            </a:r>
            <a:r>
              <a:rPr lang="mr-IN" sz="1200" dirty="0"/>
              <a:t>GGTT", </a:t>
            </a:r>
            <a:r>
              <a:rPr lang="mr-IN" sz="1200" dirty="0" smtClean="0"/>
              <a:t>generic_dna</a:t>
            </a:r>
            <a:r>
              <a:rPr lang="fr-FR" sz="1200" dirty="0" smtClean="0"/>
              <a:t>)</a:t>
            </a:r>
            <a:r>
              <a:rPr lang="fr-FR" sz="1200" dirty="0"/>
              <a:t>]</a:t>
            </a:r>
            <a:endParaRPr lang="mr-IN" sz="1200" dirty="0"/>
          </a:p>
          <a:p>
            <a:r>
              <a:rPr lang="fr-FR" sz="1200" dirty="0" smtClean="0"/>
              <a:t>&gt;&gt;&gt;</a:t>
            </a:r>
            <a:r>
              <a:rPr lang="mr-IN" sz="1200" dirty="0" smtClean="0"/>
              <a:t> sum</a:t>
            </a:r>
            <a:r>
              <a:rPr lang="fr-FR" sz="1200" dirty="0" smtClean="0"/>
              <a:t>(</a:t>
            </a:r>
            <a:r>
              <a:rPr lang="mr-IN" sz="1200" dirty="0" smtClean="0"/>
              <a:t>list_of_seqs</a:t>
            </a:r>
            <a:r>
              <a:rPr lang="mr-IN" sz="1200" dirty="0"/>
              <a:t>, </a:t>
            </a:r>
            <a:r>
              <a:rPr lang="mr-IN" sz="1200" dirty="0" smtClean="0"/>
              <a:t>Seq</a:t>
            </a:r>
            <a:r>
              <a:rPr lang="fr-FR" sz="1200" dirty="0" smtClean="0"/>
              <a:t>(</a:t>
            </a:r>
            <a:r>
              <a:rPr lang="mr-IN" sz="1200" dirty="0" smtClean="0"/>
              <a:t>"</a:t>
            </a:r>
            <a:r>
              <a:rPr lang="mr-IN" sz="1200" dirty="0"/>
              <a:t>", </a:t>
            </a:r>
            <a:r>
              <a:rPr lang="mr-IN" sz="1200" dirty="0" smtClean="0"/>
              <a:t>generic_dna</a:t>
            </a:r>
            <a:r>
              <a:rPr lang="fr-FR" sz="1200" dirty="0" smtClean="0"/>
              <a:t>))</a:t>
            </a:r>
            <a:endParaRPr lang="mr-IN" sz="1200" dirty="0"/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278872" y="3779330"/>
            <a:ext cx="8644466" cy="677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more elegant </a:t>
            </a:r>
            <a:r>
              <a:rPr lang="en-US" dirty="0" smtClean="0"/>
              <a:t>approach </a:t>
            </a:r>
            <a:r>
              <a:rPr lang="en-US" dirty="0"/>
              <a:t>using </a:t>
            </a:r>
            <a:r>
              <a:rPr lang="en-US" dirty="0" smtClean="0"/>
              <a:t>sum function </a:t>
            </a:r>
            <a:r>
              <a:rPr lang="en-US" dirty="0"/>
              <a:t>with its optional start value argument</a:t>
            </a:r>
            <a:endParaRPr lang="en-US" dirty="0" smtClean="0"/>
          </a:p>
          <a:p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78872" y="1927069"/>
            <a:ext cx="8644466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&gt;&gt;&gt; from </a:t>
            </a:r>
            <a:r>
              <a:rPr lang="en-US" sz="1200" dirty="0" err="1" smtClean="0"/>
              <a:t>Bio.Alphabet</a:t>
            </a:r>
            <a:r>
              <a:rPr lang="en-US" sz="1200" dirty="0" smtClean="0"/>
              <a:t> import </a:t>
            </a:r>
            <a:r>
              <a:rPr lang="en-US" sz="1200" dirty="0" err="1" smtClean="0"/>
              <a:t>generic_dna</a:t>
            </a:r>
            <a:endParaRPr lang="en-US" sz="1200" dirty="0" smtClean="0"/>
          </a:p>
          <a:p>
            <a:r>
              <a:rPr lang="en-US" sz="1200" dirty="0" smtClean="0"/>
              <a:t>&gt;&gt;&gt; </a:t>
            </a:r>
            <a:r>
              <a:rPr lang="en-US" sz="1200" dirty="0" err="1" smtClean="0"/>
              <a:t>list_of_seqs</a:t>
            </a:r>
            <a:r>
              <a:rPr lang="en-US" sz="1200" dirty="0" smtClean="0"/>
              <a:t> = [</a:t>
            </a:r>
            <a:r>
              <a:rPr lang="en-US" sz="1200" dirty="0" err="1" smtClean="0"/>
              <a:t>Seq</a:t>
            </a:r>
            <a:r>
              <a:rPr lang="en-US" sz="1200" dirty="0" smtClean="0"/>
              <a:t>("ACGT", </a:t>
            </a:r>
            <a:r>
              <a:rPr lang="en-US" sz="1200" dirty="0" err="1" smtClean="0"/>
              <a:t>generic_dna</a:t>
            </a:r>
            <a:r>
              <a:rPr lang="en-US" sz="1200" dirty="0" smtClean="0"/>
              <a:t>), </a:t>
            </a:r>
            <a:r>
              <a:rPr lang="en-US" sz="1200" dirty="0" err="1" smtClean="0"/>
              <a:t>Seq</a:t>
            </a:r>
            <a:r>
              <a:rPr lang="en-US" sz="1200" dirty="0" smtClean="0"/>
              <a:t>("AACC", </a:t>
            </a:r>
            <a:r>
              <a:rPr lang="en-US" sz="1200" dirty="0" err="1" smtClean="0"/>
              <a:t>generic_dna</a:t>
            </a:r>
            <a:r>
              <a:rPr lang="en-US" sz="1200" dirty="0" smtClean="0"/>
              <a:t>), </a:t>
            </a:r>
            <a:r>
              <a:rPr lang="en-US" sz="1200" dirty="0" err="1" smtClean="0"/>
              <a:t>Seq</a:t>
            </a:r>
            <a:r>
              <a:rPr lang="en-US" sz="1200" dirty="0" smtClean="0"/>
              <a:t>("GGTT", </a:t>
            </a:r>
            <a:r>
              <a:rPr lang="en-US" sz="1200" dirty="0" err="1" smtClean="0"/>
              <a:t>generic_dna</a:t>
            </a:r>
            <a:r>
              <a:rPr lang="en-US" sz="1200" dirty="0" smtClean="0"/>
              <a:t>)]</a:t>
            </a:r>
          </a:p>
          <a:p>
            <a:r>
              <a:rPr lang="en-US" sz="1200" dirty="0" smtClean="0"/>
              <a:t>&gt;&gt;&gt; concatenated = </a:t>
            </a:r>
            <a:r>
              <a:rPr lang="en-US" sz="1200" dirty="0" err="1" smtClean="0"/>
              <a:t>Seq</a:t>
            </a:r>
            <a:r>
              <a:rPr lang="en-US" sz="1200" dirty="0" smtClean="0"/>
              <a:t>("", </a:t>
            </a:r>
            <a:r>
              <a:rPr lang="en-US" sz="1200" dirty="0" err="1" smtClean="0"/>
              <a:t>generic_dna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&gt;&gt;&gt; for s in </a:t>
            </a:r>
            <a:r>
              <a:rPr lang="en-US" sz="1200" dirty="0" err="1" smtClean="0"/>
              <a:t>list_of_seqs</a:t>
            </a:r>
            <a:r>
              <a:rPr lang="en-US" sz="1200" dirty="0" smtClean="0"/>
              <a:t>:</a:t>
            </a:r>
          </a:p>
          <a:p>
            <a:r>
              <a:rPr lang="en-US" sz="1200" dirty="0" smtClean="0"/>
              <a:t>... concatenated += s</a:t>
            </a:r>
          </a:p>
          <a:p>
            <a:r>
              <a:rPr lang="en-US" sz="1200" dirty="0" smtClean="0"/>
              <a:t>...</a:t>
            </a:r>
          </a:p>
          <a:p>
            <a:r>
              <a:rPr lang="en-US" sz="1200" dirty="0" smtClean="0"/>
              <a:t>&gt;&gt;&gt; concatenated</a:t>
            </a:r>
            <a:endParaRPr lang="en-US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78872" y="331206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FF0000"/>
                </a:solidFill>
              </a:rPr>
              <a:t>Seq</a:t>
            </a:r>
            <a:r>
              <a:rPr lang="fr-FR" sz="1200" dirty="0" smtClean="0">
                <a:solidFill>
                  <a:srgbClr val="FF0000"/>
                </a:solidFill>
              </a:rPr>
              <a:t>(</a:t>
            </a:r>
            <a:r>
              <a:rPr lang="mr-IN" sz="1200" dirty="0" smtClean="0">
                <a:solidFill>
                  <a:srgbClr val="FF0000"/>
                </a:solidFill>
              </a:rPr>
              <a:t>ACGTAACCGGTT</a:t>
            </a:r>
            <a:r>
              <a:rPr lang="mr-IN" sz="1200" dirty="0">
                <a:solidFill>
                  <a:srgbClr val="FF0000"/>
                </a:solidFill>
              </a:rPr>
              <a:t>', </a:t>
            </a:r>
            <a:r>
              <a:rPr lang="mr-IN" sz="1200" dirty="0" smtClean="0">
                <a:solidFill>
                  <a:srgbClr val="FF0000"/>
                </a:solidFill>
              </a:rPr>
              <a:t>DNAAlphabet</a:t>
            </a:r>
            <a:r>
              <a:rPr lang="fr-FR" sz="1200" dirty="0" smtClean="0">
                <a:solidFill>
                  <a:srgbClr val="FF0000"/>
                </a:solidFill>
              </a:rPr>
              <a:t>())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78872" y="554918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FF0000"/>
                </a:solidFill>
              </a:rPr>
              <a:t>Seq</a:t>
            </a:r>
            <a:r>
              <a:rPr lang="fr-FR" sz="1200" dirty="0" smtClean="0">
                <a:solidFill>
                  <a:srgbClr val="FF0000"/>
                </a:solidFill>
              </a:rPr>
              <a:t>(</a:t>
            </a:r>
            <a:r>
              <a:rPr lang="mr-IN" sz="1200" dirty="0" smtClean="0">
                <a:solidFill>
                  <a:srgbClr val="FF0000"/>
                </a:solidFill>
              </a:rPr>
              <a:t>ACGTAACCGGTT</a:t>
            </a:r>
            <a:r>
              <a:rPr lang="mr-IN" sz="1200" dirty="0">
                <a:solidFill>
                  <a:srgbClr val="FF0000"/>
                </a:solidFill>
              </a:rPr>
              <a:t>', </a:t>
            </a:r>
            <a:r>
              <a:rPr lang="mr-IN" sz="1200" dirty="0" smtClean="0">
                <a:solidFill>
                  <a:srgbClr val="FF0000"/>
                </a:solidFill>
              </a:rPr>
              <a:t>DNAAlphabet</a:t>
            </a:r>
            <a:r>
              <a:rPr lang="fr-FR" sz="1200" dirty="0" smtClean="0">
                <a:solidFill>
                  <a:srgbClr val="FF0000"/>
                </a:solidFill>
              </a:rPr>
              <a:t>())</a:t>
            </a:r>
            <a:endParaRPr lang="fr-F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283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8872" y="913638"/>
            <a:ext cx="8644466" cy="526570"/>
          </a:xfrm>
        </p:spPr>
        <p:txBody>
          <a:bodyPr/>
          <a:lstStyle/>
          <a:p>
            <a:r>
              <a:rPr lang="en-US" dirty="0"/>
              <a:t>very </a:t>
            </a:r>
            <a:r>
              <a:rPr lang="en-US" dirty="0" smtClean="0"/>
              <a:t>useful upper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/>
              <a:t> </a:t>
            </a:r>
            <a:r>
              <a:rPr lang="en-US" dirty="0" smtClean="0"/>
              <a:t>lower</a:t>
            </a:r>
            <a:r>
              <a:rPr lang="en-US" dirty="0"/>
              <a:t> </a:t>
            </a:r>
            <a:r>
              <a:rPr lang="en-US" dirty="0" smtClean="0"/>
              <a:t>methods </a:t>
            </a:r>
            <a:r>
              <a:rPr lang="en-US" dirty="0"/>
              <a:t>for changing the case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D418-6C33-B94F-B67F-88D6EBB6E0D6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10306" y="1325239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</a:t>
            </a:r>
            <a:r>
              <a:rPr lang="en-US" sz="1200" dirty="0" err="1"/>
              <a:t>generic_dna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</a:t>
            </a:r>
            <a:r>
              <a:rPr lang="en-US" sz="1200" dirty="0" err="1"/>
              <a:t>acgtACGT</a:t>
            </a:r>
            <a:r>
              <a:rPr lang="en-US" sz="1200" dirty="0"/>
              <a:t>", </a:t>
            </a:r>
            <a:r>
              <a:rPr lang="en-US" sz="1200" dirty="0" err="1"/>
              <a:t>generic_dna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endParaRPr lang="en-US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10306" y="236727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latin typeface="Arial"/>
                <a:cs typeface="Arial"/>
              </a:rPr>
              <a:t>&gt;&gt;&gt; </a:t>
            </a:r>
            <a:r>
              <a:rPr lang="mr-IN" sz="1200" dirty="0" smtClean="0">
                <a:latin typeface="Arial"/>
                <a:cs typeface="Arial"/>
              </a:rPr>
              <a:t>dna_seq.upper</a:t>
            </a:r>
            <a:r>
              <a:rPr lang="fr-FR" sz="1200" dirty="0" smtClean="0">
                <a:latin typeface="Arial"/>
                <a:cs typeface="Arial"/>
              </a:rPr>
              <a:t>()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10306" y="3862701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10306" y="361162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latin typeface="Arial"/>
                <a:cs typeface="Arial"/>
              </a:rPr>
              <a:t>&gt;&gt;&gt; </a:t>
            </a:r>
            <a:r>
              <a:rPr lang="mr-IN" sz="1200" dirty="0" smtClean="0">
                <a:latin typeface="Arial"/>
                <a:cs typeface="Arial"/>
              </a:rPr>
              <a:t>"</a:t>
            </a:r>
            <a:r>
              <a:rPr lang="mr-IN" sz="1200" dirty="0">
                <a:latin typeface="Arial"/>
                <a:cs typeface="Arial"/>
              </a:rPr>
              <a:t>GTAC" in dna_seq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10306" y="412836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latin typeface="Arial"/>
                <a:cs typeface="Arial"/>
              </a:rPr>
              <a:t>&gt;&gt;&gt;</a:t>
            </a:r>
            <a:r>
              <a:rPr lang="mr-IN" sz="1200" dirty="0" smtClean="0">
                <a:latin typeface="Arial"/>
                <a:cs typeface="Arial"/>
              </a:rPr>
              <a:t> </a:t>
            </a:r>
            <a:r>
              <a:rPr lang="mr-IN" sz="1200" dirty="0">
                <a:latin typeface="Arial"/>
                <a:cs typeface="Arial"/>
              </a:rPr>
              <a:t>"GTAC" in </a:t>
            </a:r>
            <a:r>
              <a:rPr lang="mr-IN" sz="1200" dirty="0" smtClean="0">
                <a:latin typeface="Arial"/>
                <a:cs typeface="Arial"/>
              </a:rPr>
              <a:t>dna_seq</a:t>
            </a:r>
            <a:r>
              <a:rPr lang="fr-FR" sz="1200" dirty="0" smtClean="0">
                <a:latin typeface="Arial"/>
                <a:cs typeface="Arial"/>
              </a:rPr>
              <a:t>.</a:t>
            </a:r>
            <a:r>
              <a:rPr lang="fr-FR" sz="1200" dirty="0" err="1" smtClean="0">
                <a:latin typeface="Arial"/>
                <a:cs typeface="Arial"/>
              </a:rPr>
              <a:t>upper</a:t>
            </a:r>
            <a:r>
              <a:rPr lang="fr-FR" sz="1200" dirty="0" smtClean="0">
                <a:latin typeface="Arial"/>
                <a:cs typeface="Arial"/>
              </a:rPr>
              <a:t>()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10306" y="2607011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Seq</a:t>
            </a:r>
            <a:r>
              <a:rPr lang="fr-FR" sz="1200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ACGTACGT</a:t>
            </a:r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', </a:t>
            </a:r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DNAAlphabet</a:t>
            </a:r>
            <a:r>
              <a:rPr lang="fr-FR" sz="1200" dirty="0" smtClean="0">
                <a:solidFill>
                  <a:srgbClr val="FF0000"/>
                </a:solidFill>
                <a:latin typeface="Arial"/>
                <a:cs typeface="Arial"/>
              </a:rPr>
              <a:t>())</a:t>
            </a:r>
            <a:endParaRPr lang="en-US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10306" y="439077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smtClean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10306" y="196184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Seq('acgtACGT', DNAAlphabet())</a:t>
            </a:r>
            <a:endParaRPr lang="en-US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10306" y="288401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latin typeface="Arial"/>
                <a:cs typeface="Arial"/>
              </a:rPr>
              <a:t>&gt;&gt;&gt; </a:t>
            </a:r>
            <a:r>
              <a:rPr lang="mr-IN" sz="1200" dirty="0" smtClean="0">
                <a:latin typeface="Arial"/>
                <a:cs typeface="Arial"/>
              </a:rPr>
              <a:t>dna_seq.</a:t>
            </a:r>
            <a:r>
              <a:rPr lang="fr-FR" sz="1200" dirty="0" err="1" smtClean="0">
                <a:latin typeface="Arial"/>
                <a:cs typeface="Arial"/>
              </a:rPr>
              <a:t>low</a:t>
            </a:r>
            <a:r>
              <a:rPr lang="mr-IN" sz="1200" dirty="0" smtClean="0">
                <a:latin typeface="Arial"/>
                <a:cs typeface="Arial"/>
              </a:rPr>
              <a:t>er</a:t>
            </a:r>
            <a:r>
              <a:rPr lang="fr-FR" sz="1200" dirty="0" smtClean="0">
                <a:latin typeface="Arial"/>
                <a:cs typeface="Arial"/>
              </a:rPr>
              <a:t>()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10306" y="315318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FF0000"/>
                </a:solidFill>
              </a:rPr>
              <a:t>Seq</a:t>
            </a:r>
            <a:r>
              <a:rPr lang="fr-FR" sz="1200" dirty="0" smtClean="0">
                <a:solidFill>
                  <a:srgbClr val="FF0000"/>
                </a:solidFill>
              </a:rPr>
              <a:t>(</a:t>
            </a:r>
            <a:r>
              <a:rPr lang="fr-FR" sz="1200" dirty="0" err="1" smtClean="0">
                <a:solidFill>
                  <a:srgbClr val="FF0000"/>
                </a:solidFill>
              </a:rPr>
              <a:t>acgtacgt</a:t>
            </a:r>
            <a:r>
              <a:rPr lang="mr-IN" sz="1200" dirty="0" smtClean="0">
                <a:solidFill>
                  <a:srgbClr val="FF0000"/>
                </a:solidFill>
              </a:rPr>
              <a:t>, DNAAlphabet</a:t>
            </a:r>
            <a:r>
              <a:rPr lang="fr-FR" sz="1200" dirty="0" smtClean="0">
                <a:solidFill>
                  <a:srgbClr val="FF0000"/>
                </a:solidFill>
              </a:rPr>
              <a:t>())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0" name="Titr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case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210306" y="4902386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("ACGT",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endParaRPr lang="en-US" sz="1200" dirty="0"/>
          </a:p>
        </p:txBody>
      </p:sp>
      <p:sp>
        <p:nvSpPr>
          <p:cNvPr id="22" name="ZoneTexte 21"/>
          <p:cNvSpPr txBox="1"/>
          <p:nvPr/>
        </p:nvSpPr>
        <p:spPr>
          <a:xfrm>
            <a:off x="210306" y="554547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>
              <a:defRPr/>
            </a:pPr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</a:t>
            </a:r>
            <a:r>
              <a:rPr lang="fr-FR" sz="1200" dirty="0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ACGT</a:t>
            </a:r>
            <a:r>
              <a:rPr lang="fr-FR" sz="1200" dirty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, IUPACUnambiguousDNA())</a:t>
            </a:r>
            <a:endParaRPr lang="fr-FR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10306" y="581515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latin typeface="Arial"/>
                <a:cs typeface="Arial"/>
              </a:rPr>
              <a:t>&gt;&gt;&gt;</a:t>
            </a:r>
            <a:r>
              <a:rPr lang="mr-IN" sz="1200" dirty="0" smtClean="0">
                <a:latin typeface="Arial"/>
                <a:cs typeface="Arial"/>
              </a:rPr>
              <a:t> </a:t>
            </a:r>
            <a:r>
              <a:rPr lang="mr-IN" sz="1200" dirty="0">
                <a:latin typeface="Arial"/>
                <a:cs typeface="Arial"/>
              </a:rPr>
              <a:t>dna_seq.lower()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210306" y="608891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Seq('acgt', DNAAlphabet())</a:t>
            </a:r>
          </a:p>
        </p:txBody>
      </p:sp>
    </p:spTree>
    <p:extLst>
      <p:ext uri="{BB962C8B-B14F-4D97-AF65-F5344CB8AC3E}">
        <p14:creationId xmlns:p14="http://schemas.microsoft.com/office/powerpoint/2010/main" val="1398431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Nucleotide </a:t>
            </a:r>
            <a:r>
              <a:rPr lang="en-US" dirty="0"/>
              <a:t>sequences and (reverse) </a:t>
            </a:r>
            <a:r>
              <a:rPr lang="en-US" dirty="0" smtClean="0"/>
              <a:t>complements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24800"/>
            <a:ext cx="8644466" cy="861801"/>
          </a:xfrm>
        </p:spPr>
        <p:txBody>
          <a:bodyPr/>
          <a:lstStyle/>
          <a:p>
            <a:r>
              <a:rPr lang="en-US" dirty="0"/>
              <a:t>For nucleotide sequences, you can easily obtain the complement or reverse complement of </a:t>
            </a:r>
            <a:r>
              <a:rPr lang="en-US" dirty="0" smtClean="0"/>
              <a:t>a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object using its </a:t>
            </a:r>
            <a:r>
              <a:rPr lang="en-US" dirty="0"/>
              <a:t>built-in methods: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4878-28D7-2449-A858-242300DEEEF2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97460" y="2615493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("GATCGATGGGCCTATATAGGATCGAAAATCGC",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endParaRPr lang="en-US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78872" y="420215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my_seq.complement(</a:t>
            </a:r>
            <a:r>
              <a:rPr lang="mr-IN" sz="1200" dirty="0" smtClean="0">
                <a:latin typeface="Arial"/>
                <a:cs typeface="Arial"/>
              </a:rPr>
              <a:t>)</a:t>
            </a:r>
            <a:endParaRPr lang="mr-IN" sz="1200" dirty="0">
              <a:latin typeface="Arial"/>
              <a:cs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97460" y="326343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('GATCGATGGGCCTATATAGGATCGAAAATCGC',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8872" y="4453229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pt-BR" sz="1200" dirty="0" err="1">
                <a:solidFill>
                  <a:srgbClr val="FF0000"/>
                </a:solidFill>
              </a:rPr>
              <a:t>Seq</a:t>
            </a:r>
            <a:r>
              <a:rPr lang="pt-BR" sz="1200" dirty="0">
                <a:solidFill>
                  <a:srgbClr val="FF0000"/>
                </a:solidFill>
              </a:rPr>
              <a:t>('CTAGCTACCCGGATATATCCTAGCTTTTAGCG', </a:t>
            </a:r>
            <a:r>
              <a:rPr lang="pt-BR" sz="1200" dirty="0" err="1">
                <a:solidFill>
                  <a:srgbClr val="FF0000"/>
                </a:solidFill>
              </a:rPr>
              <a:t>IUPACUnambiguousDNA</a:t>
            </a:r>
            <a:r>
              <a:rPr lang="pt-BR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8872" y="527851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my_seq[::-1]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79400" y="555227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('CGCTAAAAGCTAGGATATATCCGGGTAGCTAG',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78872" y="4716252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my_seq.reverse_complement()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78872" y="5009611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('GCGATTTTCGATCCTATATAGGCCCATCGATC',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IUPACUnambiguousDNA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930428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Transcription</a:t>
            </a:r>
            <a:endParaRPr lang="fr-FR" dirty="0"/>
          </a:p>
        </p:txBody>
      </p:sp>
      <p:pic>
        <p:nvPicPr>
          <p:cNvPr id="8" name="Espace réservé du contenu 7" descr="transcription.png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273" r="-28273"/>
          <a:stretch/>
        </p:blipFill>
        <p:spPr>
          <a:xfrm>
            <a:off x="656044" y="1406187"/>
            <a:ext cx="8030756" cy="3108100"/>
          </a:xfrm>
          <a:ln>
            <a:solidFill>
              <a:schemeClr val="tx1"/>
            </a:solidFill>
          </a:ln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81B4-6103-C545-A085-99043BCEEEB0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9400" y="986654"/>
            <a:ext cx="8644466" cy="510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Consider </a:t>
            </a:r>
            <a:r>
              <a:rPr lang="en-US" dirty="0"/>
              <a:t>the </a:t>
            </a:r>
            <a:r>
              <a:rPr lang="en-US" dirty="0" smtClean="0"/>
              <a:t>following:</a:t>
            </a:r>
            <a:endParaRPr lang="fr-FR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4643228"/>
            <a:ext cx="8644466" cy="1752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actual biological transcription process works from the template strand, doing a reverse </a:t>
            </a:r>
            <a:r>
              <a:rPr lang="en-US" dirty="0" smtClean="0"/>
              <a:t>complement (TCAG -&gt; CUGA</a:t>
            </a:r>
            <a:r>
              <a:rPr lang="en-US" dirty="0"/>
              <a:t>) to give the mRNA. However, in Biopython and bioinformatics in general, we </a:t>
            </a:r>
            <a:r>
              <a:rPr lang="en-US" dirty="0" smtClean="0"/>
              <a:t>typically work </a:t>
            </a:r>
            <a:r>
              <a:rPr lang="en-US" dirty="0"/>
              <a:t>directly with the coding strand because this means we can get the mRNA sequence just by </a:t>
            </a:r>
            <a:r>
              <a:rPr lang="en-US" dirty="0" smtClean="0"/>
              <a:t>switching T</a:t>
            </a:r>
            <a:r>
              <a:rPr lang="en-US" dirty="0"/>
              <a:t> </a:t>
            </a:r>
            <a:r>
              <a:rPr lang="en-US" dirty="0" smtClean="0"/>
              <a:t>-&gt; 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9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784960" y="2929600"/>
            <a:ext cx="6266183" cy="1016798"/>
          </a:xfrm>
        </p:spPr>
        <p:txBody>
          <a:bodyPr/>
          <a:lstStyle/>
          <a:p>
            <a:pPr algn="ctr"/>
            <a:r>
              <a:rPr lang="fr-FR" dirty="0" smtClean="0"/>
              <a:t>Biopython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03199" y="262056"/>
            <a:ext cx="7847944" cy="20665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>
                <a:solidFill>
                  <a:schemeClr val="tx1"/>
                </a:solidFill>
              </a:rPr>
              <a:t>Formation CNRS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18 Novembre 2016</a:t>
            </a:r>
            <a:br>
              <a:rPr lang="fr-FR" dirty="0" smtClean="0"/>
            </a:br>
            <a:r>
              <a:rPr lang="en-US" b="1" dirty="0" smtClean="0">
                <a:solidFill>
                  <a:schemeClr val="tx1"/>
                </a:solidFill>
              </a:rPr>
              <a:t>Python pour la </a:t>
            </a:r>
            <a:r>
              <a:rPr lang="en-US" b="1" dirty="0" err="1" smtClean="0">
                <a:solidFill>
                  <a:schemeClr val="tx1"/>
                </a:solidFill>
              </a:rPr>
              <a:t>biologie</a:t>
            </a:r>
            <a:r>
              <a:rPr lang="en-US" b="1" dirty="0"/>
              <a:t/>
            </a:r>
            <a:br>
              <a:rPr lang="en-US" b="1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2" name="Image 1" descr="bioinformatiqu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3335"/>
            <a:ext cx="3311174" cy="1646520"/>
          </a:xfrm>
          <a:prstGeom prst="rect">
            <a:avLst/>
          </a:prstGeom>
        </p:spPr>
      </p:pic>
      <p:pic>
        <p:nvPicPr>
          <p:cNvPr id="3" name="Image 2" descr="biopython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423" y="351546"/>
            <a:ext cx="1956495" cy="66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Transcription </a:t>
            </a:r>
            <a:r>
              <a:rPr lang="fr-FR" dirty="0" smtClean="0"/>
              <a:t>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156754"/>
            <a:ext cx="8644466" cy="657683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atch </a:t>
            </a:r>
            <a:r>
              <a:rPr lang="en-US" dirty="0"/>
              <a:t>the </a:t>
            </a:r>
            <a:r>
              <a:rPr lang="en-US" dirty="0" smtClean="0"/>
              <a:t>figure above</a:t>
            </a:r>
          </a:p>
          <a:p>
            <a:pPr lvl="1"/>
            <a:r>
              <a:rPr lang="en-US" sz="1600" dirty="0" smtClean="0"/>
              <a:t>remember </a:t>
            </a:r>
            <a:r>
              <a:rPr lang="en-US" sz="1600" dirty="0"/>
              <a:t>by convention nucleotide sequences are normally read </a:t>
            </a:r>
            <a:r>
              <a:rPr lang="en-US" sz="1600" dirty="0" smtClean="0"/>
              <a:t>from the </a:t>
            </a:r>
            <a:r>
              <a:rPr lang="en-US" sz="1600" dirty="0"/>
              <a:t>5’ to 3’ direction, while in the </a:t>
            </a:r>
            <a:r>
              <a:rPr lang="en-US" sz="1600" dirty="0" smtClean="0"/>
              <a:t>figure </a:t>
            </a:r>
            <a:r>
              <a:rPr lang="en-US" sz="1600" dirty="0"/>
              <a:t>the template strand is shown reversed.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3947-E3B0-C84E-9706-2E44F61BCD95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8872" y="2216251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coding_dna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("ATGGCCATTGTAATGGGCCGCTGAAAGGGTGCCCGATAG",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coding_dna</a:t>
            </a:r>
            <a:endParaRPr lang="en-US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78872" y="3125788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mr-IN" sz="1200" dirty="0" smtClean="0"/>
              <a:t>template_dna </a:t>
            </a:r>
            <a:r>
              <a:rPr lang="fr-FR" sz="1200" dirty="0"/>
              <a:t>=</a:t>
            </a:r>
            <a:r>
              <a:rPr lang="mr-IN" sz="1200" dirty="0" smtClean="0"/>
              <a:t> coding_dna.reverse_complement</a:t>
            </a:r>
            <a:r>
              <a:rPr lang="fr-FR" sz="1200" dirty="0" smtClean="0"/>
              <a:t>()</a:t>
            </a:r>
            <a:endParaRPr lang="mr-IN" sz="1200" dirty="0"/>
          </a:p>
          <a:p>
            <a:r>
              <a:rPr lang="en-US" sz="1200" dirty="0"/>
              <a:t>&gt;&gt;&gt; </a:t>
            </a:r>
            <a:r>
              <a:rPr lang="mr-IN" sz="1200" dirty="0" smtClean="0"/>
              <a:t>template_dna</a:t>
            </a:r>
            <a:endParaRPr lang="mr-IN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278872" y="285282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('ATGGCCATTGTAATGGGCCGCTGAAAGGGTGCCCGATAG',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8872" y="358164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pt-BR" sz="1200" dirty="0" err="1">
                <a:solidFill>
                  <a:srgbClr val="FF0000"/>
                </a:solidFill>
              </a:rPr>
              <a:t>Seq</a:t>
            </a:r>
            <a:r>
              <a:rPr lang="pt-BR" sz="1200" dirty="0">
                <a:solidFill>
                  <a:srgbClr val="FF0000"/>
                </a:solidFill>
              </a:rPr>
              <a:t>(‘CTATCGGGCACCCTTTCAGCGGCCCATTACAATGGCCAT’, </a:t>
            </a:r>
            <a:r>
              <a:rPr lang="pt-BR" sz="1200" dirty="0" err="1">
                <a:solidFill>
                  <a:srgbClr val="FF0000"/>
                </a:solidFill>
              </a:rPr>
              <a:t>IUPACUnambiguousDNA</a:t>
            </a:r>
            <a:r>
              <a:rPr lang="pt-BR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278872" y="4032146"/>
            <a:ext cx="8644466" cy="793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</a:t>
            </a:r>
            <a:r>
              <a:rPr lang="en-US" dirty="0" smtClean="0"/>
              <a:t>ranscribe the coding strand into corresponding mRNA, using </a:t>
            </a:r>
            <a:r>
              <a:rPr lang="en-US" dirty="0" err="1" smtClean="0"/>
              <a:t>Seq</a:t>
            </a:r>
            <a:r>
              <a:rPr lang="en-US" dirty="0" smtClean="0"/>
              <a:t> object's built in transcribe method (switch T-&gt;U and adjust </a:t>
            </a:r>
            <a:r>
              <a:rPr lang="en-US" dirty="0"/>
              <a:t>the </a:t>
            </a:r>
            <a:r>
              <a:rPr lang="en-US" dirty="0" smtClean="0"/>
              <a:t>alphabet)</a:t>
            </a:r>
            <a:endParaRPr lang="en-US" dirty="0"/>
          </a:p>
          <a:p>
            <a:endParaRPr lang="en-US" dirty="0" smtClean="0"/>
          </a:p>
          <a:p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90740" y="5477031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en-US" sz="1200" dirty="0" err="1"/>
              <a:t>messenger_rna</a:t>
            </a:r>
            <a:r>
              <a:rPr lang="en-US" sz="1200" dirty="0"/>
              <a:t> = </a:t>
            </a:r>
            <a:r>
              <a:rPr lang="en-US" sz="1200" dirty="0" err="1"/>
              <a:t>coding_dna.transcribe</a:t>
            </a:r>
            <a:r>
              <a:rPr lang="en-US" sz="1200" dirty="0"/>
              <a:t>()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messenger_rna</a:t>
            </a:r>
            <a:endParaRPr lang="en-US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91796" y="591601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('AUGGCCAUUGUAAUGGGCCGCUGAAAGGGUGCCCGAUAG',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IUPACUnambiguousRNA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91268" y="495552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mr-IN" sz="1200" dirty="0" smtClean="0"/>
              <a:t>coding_dna</a:t>
            </a:r>
            <a:endParaRPr lang="mr-IN" sz="12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79400" y="522012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(‘ATGGCCATTGTAATGGGCCGCTGAAAGGGTGCCCGATAG’,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  <a:endParaRPr lang="fr-F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365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Transcription (3) (</a:t>
            </a:r>
            <a:r>
              <a:rPr lang="fr-FR" dirty="0" err="1" smtClean="0"/>
              <a:t>added</a:t>
            </a:r>
            <a:r>
              <a:rPr lang="fr-FR" dirty="0" smtClean="0"/>
              <a:t> in </a:t>
            </a:r>
            <a:r>
              <a:rPr lang="en-US" dirty="0" smtClean="0"/>
              <a:t>Biopython 1.49)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B79B-677F-5E43-B8AA-276A40053AD2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7816" y="3334026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messenger_rna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("AUGGCCAUUGUAAUGGGCCGCUGAAAGGGUGCCCGAUAG", </a:t>
            </a:r>
            <a:r>
              <a:rPr lang="en-US" sz="1200" dirty="0" err="1"/>
              <a:t>IUPAC.unambiguous_rna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messenger_rna</a:t>
            </a:r>
            <a:endParaRPr lang="en-US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279400" y="447737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('ATGGCCATTGTAATGGGCCGCTGAAAGGGTGCCCGATAG',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79400" y="1706011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en-US" sz="1200" dirty="0" err="1"/>
              <a:t>template_dna.reverse_complement</a:t>
            </a:r>
            <a:r>
              <a:rPr lang="en-US" sz="1200" dirty="0"/>
              <a:t>().transcribe()</a:t>
            </a:r>
            <a:endParaRPr lang="mr-IN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77816" y="196842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smtClean="0">
                <a:solidFill>
                  <a:srgbClr val="FF0000"/>
                </a:solidFill>
              </a:rPr>
              <a:t>‘</a:t>
            </a:r>
            <a:r>
              <a:rPr lang="fr-FR" sz="1200" dirty="0">
                <a:solidFill>
                  <a:srgbClr val="FF0000"/>
                </a:solidFill>
              </a:rPr>
              <a:t>AUGGCCAUUGUAAUGGGCCGCUGAAAGGGUGCCCGAUAG</a:t>
            </a:r>
            <a:r>
              <a:rPr lang="en-US" sz="1200" dirty="0" smtClean="0">
                <a:solidFill>
                  <a:srgbClr val="FF0000"/>
                </a:solidFill>
              </a:rPr>
              <a:t>’</a:t>
            </a:r>
            <a:r>
              <a:rPr lang="en-US" sz="1200" dirty="0">
                <a:solidFill>
                  <a:srgbClr val="FF0000"/>
                </a:solidFill>
              </a:rPr>
              <a:t>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16" name="Espace réservé du contenu 15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442219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 </a:t>
            </a:r>
            <a:r>
              <a:rPr lang="en-US" dirty="0"/>
              <a:t>a true biological transcription starting with the template strand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7" name="Espace réservé du contenu 15"/>
          <p:cNvSpPr txBox="1">
            <a:spLocks/>
          </p:cNvSpPr>
          <p:nvPr/>
        </p:nvSpPr>
        <p:spPr>
          <a:xfrm>
            <a:off x="279400" y="2517580"/>
            <a:ext cx="8644466" cy="816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Th</a:t>
            </a:r>
            <a:r>
              <a:rPr lang="en-US" dirty="0" smtClean="0"/>
              <a:t>e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object </a:t>
            </a:r>
            <a:r>
              <a:rPr lang="en-US" dirty="0"/>
              <a:t>also includes a back-transcription method for going from the mRNA to the coding </a:t>
            </a:r>
            <a:r>
              <a:rPr lang="en-US" dirty="0" smtClean="0"/>
              <a:t>strand of </a:t>
            </a:r>
            <a:r>
              <a:rPr lang="en-US" dirty="0"/>
              <a:t>the </a:t>
            </a:r>
            <a:r>
              <a:rPr lang="en-US" dirty="0" smtClean="0"/>
              <a:t>DNA: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277816" y="4210229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en-US" sz="1200" dirty="0" err="1"/>
              <a:t>messenger_rna.back_transcribe</a:t>
            </a:r>
            <a:r>
              <a:rPr lang="en-US" sz="1200" dirty="0"/>
              <a:t>()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77816" y="394791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('AUGGCCAUUGUAAUGGGCCGCUGAAAGGGUGCCCGAUAG',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IUPACUnambiguousRNA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107927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58323"/>
            <a:ext cx="8644466" cy="555621"/>
          </a:xfrm>
        </p:spPr>
        <p:txBody>
          <a:bodyPr/>
          <a:lstStyle/>
          <a:p>
            <a:r>
              <a:rPr lang="fr-FR" dirty="0" err="1" smtClean="0"/>
              <a:t>T</a:t>
            </a:r>
            <a:r>
              <a:rPr lang="en-US" dirty="0" err="1" smtClean="0"/>
              <a:t>ranslate</a:t>
            </a:r>
            <a:r>
              <a:rPr lang="en-US" dirty="0" smtClean="0"/>
              <a:t> mRNA into </a:t>
            </a:r>
            <a:r>
              <a:rPr lang="en-US" dirty="0"/>
              <a:t>the corresponding protein sequence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9393-B109-1841-B1A2-56CECB19BBFD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78872" y="1371401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messenger_rna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("AUGGCCAUUGUAAUGGGCCGCUGAAAGGGUGCCCGAUAG", </a:t>
            </a:r>
            <a:r>
              <a:rPr lang="en-US" sz="1200" dirty="0" err="1"/>
              <a:t>IUPAC.unambiguous_rna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messenger_rna</a:t>
            </a:r>
            <a:endParaRPr lang="en-US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78872" y="2254400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messenger_rna.translate()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78872" y="198738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('AUGGCCAUUGUAAUGGGCCGCUGAAAGGGUGCCCGAUAG',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IUPACUnambiguousRNA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78872" y="253512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Seq('MAIVMGR*KGAR*', HasStopCodon(IUPACProtein(), '*'))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278872" y="4176209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</a:t>
            </a:r>
            <a:r>
              <a:rPr lang="en-US" sz="1200" dirty="0" err="1"/>
              <a:t>coding_dna.translate</a:t>
            </a:r>
            <a:r>
              <a:rPr lang="en-US" sz="1200" dirty="0"/>
              <a:t>()</a:t>
            </a:r>
            <a:endParaRPr lang="mr-IN" sz="1200" dirty="0">
              <a:latin typeface="Arial"/>
              <a:cs typeface="Arial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78872" y="393671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('ATGGCCATTGTAATGGGCCGCTGAAAGGGTGCCCGATAG',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278872" y="443052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Seq</a:t>
            </a:r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('MAIVMGR*KGAR*', HasStopCodon(IUPACProtein(), '*'))</a:t>
            </a:r>
          </a:p>
        </p:txBody>
      </p:sp>
      <p:sp>
        <p:nvSpPr>
          <p:cNvPr id="27" name="Espace réservé du contenu 2"/>
          <p:cNvSpPr txBox="1">
            <a:spLocks/>
          </p:cNvSpPr>
          <p:nvPr/>
        </p:nvSpPr>
        <p:spPr>
          <a:xfrm>
            <a:off x="279400" y="2868457"/>
            <a:ext cx="8643938" cy="555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You can also translate directly from the coding strand DNA sequence:</a:t>
            </a:r>
          </a:p>
          <a:p>
            <a:endParaRPr lang="fr-FR" dirty="0"/>
          </a:p>
        </p:txBody>
      </p:sp>
      <p:sp>
        <p:nvSpPr>
          <p:cNvPr id="28" name="Espace réservé du contenu 2"/>
          <p:cNvSpPr txBox="1">
            <a:spLocks/>
          </p:cNvSpPr>
          <p:nvPr/>
        </p:nvSpPr>
        <p:spPr>
          <a:xfrm>
            <a:off x="279400" y="4673507"/>
            <a:ext cx="8644466" cy="429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</a:t>
            </a:r>
            <a:r>
              <a:rPr lang="en-US" dirty="0" smtClean="0"/>
              <a:t>vailable in Biopython from the NCBI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278872" y="509465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de-DE" sz="1200" dirty="0"/>
              <a:t>&gt;&gt;&gt; </a:t>
            </a:r>
            <a:r>
              <a:rPr lang="de-DE" sz="1200" dirty="0" err="1"/>
              <a:t>coding_dna.translate</a:t>
            </a:r>
            <a:r>
              <a:rPr lang="de-DE" sz="1200" dirty="0"/>
              <a:t>(</a:t>
            </a:r>
            <a:r>
              <a:rPr lang="de-DE" sz="1200" dirty="0" err="1"/>
              <a:t>table</a:t>
            </a:r>
            <a:r>
              <a:rPr lang="de-DE" sz="1200" dirty="0"/>
              <a:t>="</a:t>
            </a:r>
            <a:r>
              <a:rPr lang="de-DE" sz="1200" dirty="0" err="1"/>
              <a:t>Vertebrate</a:t>
            </a:r>
            <a:r>
              <a:rPr lang="de-DE" sz="1200" dirty="0"/>
              <a:t> </a:t>
            </a:r>
            <a:r>
              <a:rPr lang="de-DE" sz="1200" dirty="0" err="1"/>
              <a:t>Mitochondrial</a:t>
            </a:r>
            <a:r>
              <a:rPr lang="de-DE" sz="1200" dirty="0"/>
              <a:t>")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278872" y="5337629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Seq('MAIVMGRWKGAR*', HasStopCodon(IUPACProtein(), '*'))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278872" y="628515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Seq('MAIVMGRWKGAR*', HasStopCodon(IUPACProtein(), '*'))</a:t>
            </a:r>
          </a:p>
        </p:txBody>
      </p:sp>
      <p:sp>
        <p:nvSpPr>
          <p:cNvPr id="32" name="Espace réservé du contenu 2"/>
          <p:cNvSpPr txBox="1">
            <a:spLocks/>
          </p:cNvSpPr>
          <p:nvPr/>
        </p:nvSpPr>
        <p:spPr>
          <a:xfrm>
            <a:off x="278872" y="5578179"/>
            <a:ext cx="8644466" cy="555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Using </a:t>
            </a:r>
            <a:r>
              <a:rPr lang="en-US" dirty="0"/>
              <a:t>the NCBI table number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279400" y="602308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coding_dna.translate(table=2)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278872" y="3373037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</a:t>
            </a:r>
            <a:r>
              <a:rPr lang="en-US" sz="1200" dirty="0" smtClean="0"/>
              <a:t>&gt; </a:t>
            </a:r>
            <a:r>
              <a:rPr lang="en-US" sz="1200" dirty="0" err="1" smtClean="0"/>
              <a:t>coding_dna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/>
              <a:t>Seq</a:t>
            </a:r>
            <a:r>
              <a:rPr lang="en-US" sz="1200" dirty="0"/>
              <a:t>("ATGGCCATTGTAATGGGCCGCTGAAAGGGTGCCCGATAG",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 smtClean="0"/>
              <a:t>coding_dna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44968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Translation (2)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915D-5741-AE4A-919E-812B067D5353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278344" y="169521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coding_dna.translate(</a:t>
            </a:r>
            <a:r>
              <a:rPr lang="mr-IN" sz="1200" dirty="0" smtClean="0">
                <a:latin typeface="Arial"/>
                <a:cs typeface="Arial"/>
              </a:rPr>
              <a:t>)</a:t>
            </a:r>
            <a:endParaRPr lang="mr-IN" sz="1200" dirty="0">
              <a:latin typeface="Arial"/>
              <a:cs typeface="Arial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278872" y="231401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coding_dna.translate(to_stop=True)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78344" y="193495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Seq('MAIVMGR*KGAR*', HasStopCodon(IUPACProtein(), '*'))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278344" y="2565091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Seq('MAIVMGR', IUPACProtein())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78344" y="293601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coding_dna.translate(table=2)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78344" y="317574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Seq('MAIVMGRWKGAR*', HasStopCodon(IUPACProtein(), '*'))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78344" y="355480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coding_dna.translate(table=2, to_stop=True</a:t>
            </a:r>
            <a:r>
              <a:rPr lang="mr-IN" sz="1200" dirty="0" smtClean="0">
                <a:latin typeface="Arial"/>
                <a:cs typeface="Arial"/>
              </a:rPr>
              <a:t>)</a:t>
            </a:r>
            <a:r>
              <a:rPr lang="fr-FR" sz="1200" dirty="0" smtClean="0">
                <a:latin typeface="Arial"/>
                <a:cs typeface="Arial"/>
              </a:rPr>
              <a:t> ## </a:t>
            </a:r>
            <a:r>
              <a:rPr lang="en-US" sz="1200" dirty="0" smtClean="0"/>
              <a:t>the </a:t>
            </a:r>
            <a:r>
              <a:rPr lang="en-US" sz="1200" dirty="0"/>
              <a:t>stop codon itself is not translated</a:t>
            </a:r>
            <a:endParaRPr lang="mr-IN" sz="1200" dirty="0">
              <a:latin typeface="Arial"/>
              <a:cs typeface="Arial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78344" y="381722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Seq('MAIVMGRWKGAR', IUPACProtein())</a:t>
            </a:r>
          </a:p>
        </p:txBody>
      </p:sp>
      <p:sp>
        <p:nvSpPr>
          <p:cNvPr id="28" name="Espace réservé du contenu 2"/>
          <p:cNvSpPr txBox="1">
            <a:spLocks/>
          </p:cNvSpPr>
          <p:nvPr/>
        </p:nvSpPr>
        <p:spPr>
          <a:xfrm>
            <a:off x="278872" y="1066543"/>
            <a:ext cx="8644466" cy="407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Translate nucleotides </a:t>
            </a:r>
            <a:r>
              <a:rPr lang="en-US" dirty="0"/>
              <a:t>up to the </a:t>
            </a:r>
            <a:r>
              <a:rPr lang="en-US" dirty="0" smtClean="0"/>
              <a:t>first </a:t>
            </a:r>
            <a:r>
              <a:rPr lang="en-US" dirty="0"/>
              <a:t>in frame stop codon, and then </a:t>
            </a:r>
            <a:r>
              <a:rPr lang="en-US" dirty="0" smtClean="0"/>
              <a:t>stop</a:t>
            </a:r>
            <a:endParaRPr lang="fr-FR" dirty="0"/>
          </a:p>
        </p:txBody>
      </p:sp>
      <p:sp>
        <p:nvSpPr>
          <p:cNvPr id="29" name="Espace réservé du contenu 2"/>
          <p:cNvSpPr>
            <a:spLocks noGrp="1"/>
          </p:cNvSpPr>
          <p:nvPr>
            <p:ph idx="1"/>
          </p:nvPr>
        </p:nvSpPr>
        <p:spPr>
          <a:xfrm>
            <a:off x="278344" y="4264376"/>
            <a:ext cx="8644466" cy="1485520"/>
          </a:xfrm>
        </p:spPr>
        <p:txBody>
          <a:bodyPr/>
          <a:lstStyle/>
          <a:p>
            <a:r>
              <a:rPr lang="pt-BR" dirty="0"/>
              <a:t>complete </a:t>
            </a:r>
            <a:r>
              <a:rPr lang="pt-BR" dirty="0" err="1"/>
              <a:t>coding</a:t>
            </a:r>
            <a:r>
              <a:rPr lang="pt-BR" dirty="0"/>
              <a:t> </a:t>
            </a:r>
            <a:r>
              <a:rPr lang="pt-BR" dirty="0" err="1"/>
              <a:t>sequence</a:t>
            </a:r>
            <a:r>
              <a:rPr lang="pt-BR" dirty="0"/>
              <a:t> </a:t>
            </a:r>
            <a:r>
              <a:rPr lang="pt-BR" dirty="0" smtClean="0"/>
              <a:t>CDS, </a:t>
            </a:r>
            <a:r>
              <a:rPr lang="en-US" dirty="0" smtClean="0"/>
              <a:t>(e.g. mRNA </a:t>
            </a:r>
            <a:r>
              <a:rPr lang="en-US" dirty="0"/>
              <a:t>{ after any splicing</a:t>
            </a:r>
            <a:r>
              <a:rPr lang="en-US" dirty="0" smtClean="0"/>
              <a:t>)</a:t>
            </a:r>
          </a:p>
          <a:p>
            <a:r>
              <a:rPr lang="en-US" dirty="0"/>
              <a:t>commences with a start codon, ends with a stop codon, and has no internal in-frame stop </a:t>
            </a:r>
            <a:r>
              <a:rPr lang="en-US" dirty="0" smtClean="0"/>
              <a:t>codons</a:t>
            </a:r>
          </a:p>
          <a:p>
            <a:r>
              <a:rPr lang="en-US" dirty="0"/>
              <a:t>what if your sequence uses a non-standard start codon</a:t>
            </a:r>
            <a:r>
              <a:rPr lang="en-US" dirty="0" smtClean="0"/>
              <a:t>?</a:t>
            </a:r>
          </a:p>
          <a:p>
            <a:r>
              <a:rPr lang="en-US" dirty="0"/>
              <a:t>This happens a lot in bacteria, for example, the gene </a:t>
            </a:r>
            <a:r>
              <a:rPr lang="en-US" dirty="0" err="1"/>
              <a:t>yaaX</a:t>
            </a:r>
            <a:r>
              <a:rPr lang="en-US" dirty="0"/>
              <a:t> in E. coli </a:t>
            </a:r>
            <a:r>
              <a:rPr lang="en-US" dirty="0" smtClean="0"/>
              <a:t>K12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8666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Translation (3)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04F-D190-1049-81CC-036776657879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202974"/>
            <a:ext cx="8644466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latin typeface="Arial"/>
                <a:cs typeface="Arial"/>
              </a:rPr>
              <a:t>&gt;</a:t>
            </a:r>
            <a:r>
              <a:rPr lang="en-US" sz="1200" dirty="0">
                <a:latin typeface="Arial"/>
                <a:cs typeface="Arial"/>
              </a:rPr>
              <a:t>&gt;&gt; from </a:t>
            </a:r>
            <a:r>
              <a:rPr lang="en-US" sz="1200" dirty="0" err="1">
                <a:latin typeface="Arial"/>
                <a:cs typeface="Arial"/>
              </a:rPr>
              <a:t>Bio.Alphabet</a:t>
            </a:r>
            <a:r>
              <a:rPr lang="en-US" sz="1200" dirty="0">
                <a:latin typeface="Arial"/>
                <a:cs typeface="Arial"/>
              </a:rPr>
              <a:t> import </a:t>
            </a:r>
            <a:r>
              <a:rPr lang="en-US" sz="1200" dirty="0" err="1">
                <a:latin typeface="Arial"/>
                <a:cs typeface="Arial"/>
              </a:rPr>
              <a:t>generic_dna</a:t>
            </a:r>
            <a:endParaRPr lang="en-US" sz="1200" dirty="0">
              <a:latin typeface="Arial"/>
              <a:cs typeface="Arial"/>
            </a:endParaRPr>
          </a:p>
          <a:p>
            <a:r>
              <a:rPr lang="en-US" sz="1200" dirty="0">
                <a:latin typeface="Arial"/>
                <a:cs typeface="Arial"/>
              </a:rPr>
              <a:t>&gt;&gt;&gt; gene = </a:t>
            </a:r>
            <a:r>
              <a:rPr lang="en-US" sz="1200" dirty="0" err="1">
                <a:latin typeface="Arial"/>
                <a:cs typeface="Arial"/>
              </a:rPr>
              <a:t>Seq</a:t>
            </a:r>
            <a:r>
              <a:rPr lang="en-US" sz="1200" dirty="0">
                <a:latin typeface="Arial"/>
                <a:cs typeface="Arial"/>
              </a:rPr>
              <a:t>("GTGAAAAAGATGCAATCTATCGTACTCGCACTTTCCCTGGTTCTGGTCGCTCCCATGGCA" + \</a:t>
            </a:r>
          </a:p>
          <a:p>
            <a:r>
              <a:rPr lang="en-US" sz="1200" dirty="0">
                <a:latin typeface="Arial"/>
                <a:cs typeface="Arial"/>
              </a:rPr>
              <a:t>... "GCACAGGCTGCGGAAATTACGTTAGTCCCGTCAGTAAAATTACAGATAGGCGATCGTGAT" + \</a:t>
            </a:r>
          </a:p>
          <a:p>
            <a:r>
              <a:rPr lang="en-US" sz="1200" dirty="0">
                <a:latin typeface="Arial"/>
                <a:cs typeface="Arial"/>
              </a:rPr>
              <a:t>... "AATCGTGGCTATTACTGGGATGGAGGTCACTGGCGCGACCACGGCTGGTGGAAACAACAT" + \</a:t>
            </a:r>
          </a:p>
          <a:p>
            <a:r>
              <a:rPr lang="en-US" sz="1200" dirty="0">
                <a:latin typeface="Arial"/>
                <a:cs typeface="Arial"/>
              </a:rPr>
              <a:t>... "TATGAATGGCGAGGCAATCGCTGGCACCTACACGGACCGCCGCCACCGCCGCGCCACCAT" + \</a:t>
            </a:r>
          </a:p>
          <a:p>
            <a:r>
              <a:rPr lang="en-US" sz="1200" dirty="0">
                <a:latin typeface="Arial"/>
                <a:cs typeface="Arial"/>
              </a:rPr>
              <a:t>... "AAGAAAGCTCCTCATGATCATCACGGCGGTCATGGTCCAGGCAAACATCACCGCTAA",</a:t>
            </a:r>
          </a:p>
          <a:p>
            <a:r>
              <a:rPr lang="en-US" sz="1200" dirty="0">
                <a:latin typeface="Arial"/>
                <a:cs typeface="Arial"/>
              </a:rPr>
              <a:t>... </a:t>
            </a:r>
            <a:r>
              <a:rPr lang="en-US" sz="1200" dirty="0" err="1">
                <a:latin typeface="Arial"/>
                <a:cs typeface="Arial"/>
              </a:rPr>
              <a:t>generic_dna</a:t>
            </a:r>
            <a:r>
              <a:rPr lang="en-US" sz="1200" dirty="0">
                <a:latin typeface="Arial"/>
                <a:cs typeface="Arial"/>
              </a:rPr>
              <a:t>)</a:t>
            </a:r>
          </a:p>
          <a:p>
            <a:r>
              <a:rPr lang="en-US" sz="1200" dirty="0">
                <a:latin typeface="Arial"/>
                <a:cs typeface="Arial"/>
              </a:rPr>
              <a:t>&gt;&gt;&gt; </a:t>
            </a:r>
            <a:r>
              <a:rPr lang="en-US" sz="1200" dirty="0" err="1">
                <a:latin typeface="Arial"/>
                <a:cs typeface="Arial"/>
              </a:rPr>
              <a:t>gene.translate</a:t>
            </a:r>
            <a:r>
              <a:rPr lang="en-US" sz="1200" dirty="0">
                <a:latin typeface="Arial"/>
                <a:cs typeface="Arial"/>
              </a:rPr>
              <a:t>(table="Bacterial")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2748979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nl-NL" sz="1200" dirty="0" err="1" smtClean="0">
                <a:solidFill>
                  <a:srgbClr val="FF0000"/>
                </a:solidFill>
                <a:latin typeface="Arial"/>
                <a:cs typeface="Arial"/>
              </a:rPr>
              <a:t>Seq</a:t>
            </a:r>
            <a:r>
              <a:rPr lang="nl-NL" sz="1200" dirty="0" smtClean="0">
                <a:solidFill>
                  <a:srgbClr val="FF0000"/>
                </a:solidFill>
                <a:latin typeface="Arial"/>
                <a:cs typeface="Arial"/>
              </a:rPr>
              <a:t>('VKKMQSIVLALSLVLVAPMAAQAAEITLVPSVKLQIGDRDNRGYYWDGGHWRDH...HR*',</a:t>
            </a:r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 HasStopCodon(ExtendedIUPACProtein(), '</a:t>
            </a:r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*’)</a:t>
            </a:r>
            <a:endParaRPr lang="mr-IN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79400" y="319569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gene.translate(table="Bacterial", to_stop=True)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87019" y="3466680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('VKKMQSIVLALSLVLVAPMAAQAAEITLVPSVKLQIGDRDNRGYYWDGGHWRDH...HHR',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ExtendedIUPACProtein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  <a:r>
              <a:rPr lang="en-US" sz="1200" dirty="0"/>
              <a:t>)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idx="1"/>
          </p:nvPr>
        </p:nvSpPr>
        <p:spPr>
          <a:xfrm>
            <a:off x="279400" y="4037178"/>
            <a:ext cx="8644466" cy="1406138"/>
          </a:xfrm>
        </p:spPr>
        <p:txBody>
          <a:bodyPr/>
          <a:lstStyle/>
          <a:p>
            <a:pPr algn="just"/>
            <a:r>
              <a:rPr lang="en-US" dirty="0" smtClean="0"/>
              <a:t>In </a:t>
            </a:r>
            <a:r>
              <a:rPr lang="en-US" dirty="0"/>
              <a:t>the bacterial genetic </a:t>
            </a:r>
            <a:r>
              <a:rPr lang="en-US" dirty="0" smtClean="0"/>
              <a:t>code GTG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valid start codon, and while it </a:t>
            </a:r>
            <a:r>
              <a:rPr lang="en-US" dirty="0" smtClean="0"/>
              <a:t>does normally</a:t>
            </a:r>
            <a:r>
              <a:rPr lang="en-US" dirty="0"/>
              <a:t> </a:t>
            </a:r>
            <a:r>
              <a:rPr lang="en-US" dirty="0" smtClean="0"/>
              <a:t>encode </a:t>
            </a:r>
            <a:r>
              <a:rPr lang="en-US" dirty="0" err="1"/>
              <a:t>Valine</a:t>
            </a:r>
            <a:r>
              <a:rPr lang="en-US" dirty="0"/>
              <a:t>, if used </a:t>
            </a:r>
            <a:r>
              <a:rPr lang="en-US" dirty="0" smtClean="0"/>
              <a:t>as a </a:t>
            </a:r>
            <a:r>
              <a:rPr lang="en-US" dirty="0"/>
              <a:t>start codon it should be translated as methionine. This happens if you tell Biopython your sequence is </a:t>
            </a:r>
            <a:r>
              <a:rPr lang="en-US" dirty="0" smtClean="0"/>
              <a:t>a complete </a:t>
            </a:r>
            <a:r>
              <a:rPr lang="en-US" dirty="0"/>
              <a:t>CDS:</a:t>
            </a:r>
          </a:p>
          <a:p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79400" y="556563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gene.translate(table="Bacterial", cds=True)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79400" y="5831176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('MKKMQSIVLALSLVLVAPMAAQAAEITLVPSVKLQIGDRDNRGYYWDGGHWRDH...HHR',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ExtendedIUPACProtein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434597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Translation Tables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5FE5-E111-8B43-907E-911C1A8B8ACA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127397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Bio.Data</a:t>
            </a:r>
            <a:r>
              <a:rPr lang="en-US" sz="1200" dirty="0"/>
              <a:t> import </a:t>
            </a:r>
            <a:r>
              <a:rPr lang="en-US" sz="1200" dirty="0" err="1"/>
              <a:t>CodonTable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standard_table</a:t>
            </a:r>
            <a:r>
              <a:rPr lang="en-US" sz="1200" dirty="0"/>
              <a:t> = </a:t>
            </a:r>
            <a:r>
              <a:rPr lang="en-US" sz="1200" dirty="0" err="1"/>
              <a:t>CodonTable.unambiguous_dna_by_name</a:t>
            </a:r>
            <a:r>
              <a:rPr lang="en-US" sz="1200" dirty="0"/>
              <a:t>["Standard"]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mito_table</a:t>
            </a:r>
            <a:r>
              <a:rPr lang="en-US" sz="1200" dirty="0"/>
              <a:t> = </a:t>
            </a:r>
            <a:r>
              <a:rPr lang="en-US" sz="1200" dirty="0" err="1"/>
              <a:t>CodonTable.unambiguous_dna_by_name</a:t>
            </a:r>
            <a:r>
              <a:rPr lang="en-US" sz="1200" dirty="0"/>
              <a:t>["Vertebrate Mitochondrial"]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2022327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Bio.Data</a:t>
            </a:r>
            <a:r>
              <a:rPr lang="en-US" sz="1200" dirty="0"/>
              <a:t> import </a:t>
            </a:r>
            <a:r>
              <a:rPr lang="en-US" sz="1200" dirty="0" err="1"/>
              <a:t>CodonTable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standard_table</a:t>
            </a:r>
            <a:r>
              <a:rPr lang="en-US" sz="1200" dirty="0"/>
              <a:t> = </a:t>
            </a:r>
            <a:r>
              <a:rPr lang="en-US" sz="1200" dirty="0" err="1"/>
              <a:t>CodonTable.unambiguous_dna_by_id</a:t>
            </a:r>
            <a:r>
              <a:rPr lang="en-US" sz="1200" dirty="0"/>
              <a:t>[1]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mito_table</a:t>
            </a:r>
            <a:r>
              <a:rPr lang="en-US" sz="1200" dirty="0"/>
              <a:t> = </a:t>
            </a:r>
            <a:r>
              <a:rPr lang="en-US" sz="1200" dirty="0" err="1"/>
              <a:t>CodonTable.unambiguous_dna_by_id</a:t>
            </a:r>
            <a:r>
              <a:rPr lang="en-US" sz="1200" dirty="0"/>
              <a:t>[2]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3008817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print(standard_table</a:t>
            </a:r>
            <a:r>
              <a:rPr lang="mr-IN" sz="1200" dirty="0" smtClean="0">
                <a:latin typeface="Arial"/>
                <a:cs typeface="Arial"/>
              </a:rPr>
              <a:t>)</a:t>
            </a:r>
            <a:endParaRPr lang="fr-FR" sz="1200" dirty="0" smtClean="0">
              <a:latin typeface="Arial"/>
              <a:cs typeface="Arial"/>
            </a:endParaRPr>
          </a:p>
          <a:p>
            <a:r>
              <a:rPr lang="de-DE" sz="1200" dirty="0">
                <a:solidFill>
                  <a:srgbClr val="FF0000"/>
                </a:solidFill>
              </a:rPr>
              <a:t>Table 1 Standard, SGC0</a:t>
            </a:r>
            <a:endParaRPr lang="fr-FR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4025142"/>
            <a:ext cx="3514618" cy="2528058"/>
          </a:xfrm>
        </p:spPr>
      </p:pic>
    </p:spTree>
    <p:extLst>
      <p:ext uri="{BB962C8B-B14F-4D97-AF65-F5344CB8AC3E}">
        <p14:creationId xmlns:p14="http://schemas.microsoft.com/office/powerpoint/2010/main" val="3331158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Translation </a:t>
            </a:r>
            <a:r>
              <a:rPr lang="fr-FR" dirty="0" smtClean="0"/>
              <a:t>Tables (2)</a:t>
            </a:r>
            <a:endParaRPr lang="fr-FR" dirty="0"/>
          </a:p>
        </p:txBody>
      </p:sp>
      <p:pic>
        <p:nvPicPr>
          <p:cNvPr id="8" name="Espace réservé du contenu 7" descr="Capture d’écran 2016-10-30 à 18.02.48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" b="-66"/>
          <a:stretch/>
        </p:blipFill>
        <p:spPr>
          <a:xfrm>
            <a:off x="279400" y="2009443"/>
            <a:ext cx="3529488" cy="2556000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1F5A-103A-244D-8F4A-262A8624F39D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383889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print</a:t>
            </a:r>
            <a:r>
              <a:rPr lang="mr-IN" sz="1200" dirty="0" smtClean="0">
                <a:latin typeface="Arial"/>
                <a:cs typeface="Arial"/>
              </a:rPr>
              <a:t>(</a:t>
            </a:r>
            <a:r>
              <a:rPr lang="fr-FR" sz="1200" dirty="0" err="1" smtClean="0">
                <a:latin typeface="Arial"/>
                <a:cs typeface="Arial"/>
              </a:rPr>
              <a:t>mito</a:t>
            </a:r>
            <a:r>
              <a:rPr lang="mr-IN" sz="1200" dirty="0" smtClean="0">
                <a:latin typeface="Arial"/>
                <a:cs typeface="Arial"/>
              </a:rPr>
              <a:t>_table)</a:t>
            </a:r>
            <a:endParaRPr lang="fr-FR" sz="1200" dirty="0" smtClean="0">
              <a:latin typeface="Arial"/>
              <a:cs typeface="Arial"/>
            </a:endParaRPr>
          </a:p>
          <a:p>
            <a:r>
              <a:rPr lang="de-DE" sz="1200" dirty="0">
                <a:solidFill>
                  <a:srgbClr val="FF0000"/>
                </a:solidFill>
              </a:rPr>
              <a:t>Table 2 </a:t>
            </a:r>
            <a:r>
              <a:rPr lang="de-DE" sz="1200" dirty="0" err="1">
                <a:solidFill>
                  <a:srgbClr val="FF0000"/>
                </a:solidFill>
              </a:rPr>
              <a:t>Vertebrate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Mitochondrial</a:t>
            </a:r>
            <a:r>
              <a:rPr lang="de-DE" sz="1200" dirty="0">
                <a:solidFill>
                  <a:srgbClr val="FF0000"/>
                </a:solidFill>
              </a:rPr>
              <a:t>, SGC1</a:t>
            </a:r>
            <a:endParaRPr lang="fr-FR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79400" y="4790933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mito_table.stop_codons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['TAA', 'TAG', 'AGA', 'AGG']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9400" y="5324606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</a:t>
            </a:r>
            <a:r>
              <a:rPr lang="mr-IN" sz="1200" dirty="0" smtClean="0">
                <a:latin typeface="Arial"/>
                <a:cs typeface="Arial"/>
              </a:rPr>
              <a:t>mito_table.st</a:t>
            </a:r>
            <a:r>
              <a:rPr lang="fr-FR" sz="1200" dirty="0" smtClean="0">
                <a:latin typeface="Arial"/>
                <a:cs typeface="Arial"/>
              </a:rPr>
              <a:t>art</a:t>
            </a:r>
            <a:r>
              <a:rPr lang="mr-IN" sz="1200" dirty="0" smtClean="0">
                <a:latin typeface="Arial"/>
                <a:cs typeface="Arial"/>
              </a:rPr>
              <a:t>_codons</a:t>
            </a:r>
            <a:endParaRPr lang="mr-IN" sz="1200" dirty="0">
              <a:latin typeface="Arial"/>
              <a:cs typeface="Arial"/>
            </a:endParaRP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['ATT', 'ATC', 'ATA', 'ATG', 'GTG']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9400" y="5865651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mito_table.forward_table["ACG"]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'T'</a:t>
            </a:r>
          </a:p>
        </p:txBody>
      </p:sp>
    </p:spTree>
    <p:extLst>
      <p:ext uri="{BB962C8B-B14F-4D97-AF65-F5344CB8AC3E}">
        <p14:creationId xmlns:p14="http://schemas.microsoft.com/office/powerpoint/2010/main" val="2757181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</a:t>
            </a:r>
            <a:r>
              <a:rPr lang="en-US" dirty="0" err="1"/>
              <a:t>Seq</a:t>
            </a:r>
            <a:r>
              <a:rPr lang="en-US" dirty="0"/>
              <a:t> objects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1803046"/>
          </a:xfrm>
        </p:spPr>
        <p:txBody>
          <a:bodyPr/>
          <a:lstStyle/>
          <a:p>
            <a:r>
              <a:rPr lang="en-US" dirty="0" smtClean="0"/>
              <a:t>Meaning </a:t>
            </a:r>
            <a:r>
              <a:rPr lang="en-US" dirty="0"/>
              <a:t>of the letters in a sequence are context </a:t>
            </a:r>
            <a:r>
              <a:rPr lang="en-US" dirty="0" smtClean="0"/>
              <a:t>dependent</a:t>
            </a:r>
          </a:p>
          <a:p>
            <a:r>
              <a:rPr lang="en-US" dirty="0"/>
              <a:t>T</a:t>
            </a:r>
            <a:r>
              <a:rPr lang="en-US" dirty="0" smtClean="0"/>
              <a:t>he letter “A</a:t>
            </a:r>
            <a:r>
              <a:rPr lang="en-US" dirty="0"/>
              <a:t>" could be part of a DNA, RNA or protein sequence. </a:t>
            </a:r>
          </a:p>
          <a:p>
            <a:r>
              <a:rPr lang="en-US" dirty="0" smtClean="0"/>
              <a:t>Comparing two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objects </a:t>
            </a:r>
            <a:r>
              <a:rPr lang="en-US" dirty="0"/>
              <a:t>could mean considering </a:t>
            </a:r>
            <a:r>
              <a:rPr lang="en-US" dirty="0" smtClean="0"/>
              <a:t>both the </a:t>
            </a:r>
            <a:r>
              <a:rPr lang="en-US" dirty="0"/>
              <a:t>sequence </a:t>
            </a:r>
            <a:r>
              <a:rPr lang="en-US" dirty="0" smtClean="0"/>
              <a:t>strings and</a:t>
            </a:r>
            <a:r>
              <a:rPr lang="en-US" dirty="0"/>
              <a:t> </a:t>
            </a:r>
            <a:r>
              <a:rPr lang="en-US" dirty="0" smtClean="0"/>
              <a:t>the alphabets</a:t>
            </a:r>
          </a:p>
          <a:p>
            <a:r>
              <a:rPr lang="en-US" dirty="0" smtClean="0"/>
              <a:t>Compare the sequences </a:t>
            </a:r>
            <a:r>
              <a:rPr lang="en-US" dirty="0"/>
              <a:t>as </a:t>
            </a:r>
            <a:r>
              <a:rPr lang="en-US" dirty="0" smtClean="0"/>
              <a:t>string:</a:t>
            </a:r>
            <a:endParaRPr lang="en-US" dirty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2139-D3E7-4C40-A912-CF1D68207057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3140751"/>
            <a:ext cx="8644466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from Bio.Seq import Seq</a:t>
            </a:r>
          </a:p>
          <a:p>
            <a:r>
              <a:rPr lang="mr-IN" sz="1200" dirty="0">
                <a:latin typeface="Arial"/>
                <a:cs typeface="Arial"/>
              </a:rPr>
              <a:t>&gt;&gt;&gt; from Bio.Alphabet import IUPAC</a:t>
            </a:r>
          </a:p>
          <a:p>
            <a:r>
              <a:rPr lang="mr-IN" sz="1200" dirty="0">
                <a:latin typeface="Arial"/>
                <a:cs typeface="Arial"/>
              </a:rPr>
              <a:t>&gt;&gt;&gt; seq1 = Seq("ACGT", IUPAC.unambiguous_dna)</a:t>
            </a:r>
          </a:p>
          <a:p>
            <a:r>
              <a:rPr lang="mr-IN" sz="1200" dirty="0">
                <a:latin typeface="Arial"/>
                <a:cs typeface="Arial"/>
              </a:rPr>
              <a:t>&gt;&gt;&gt; seq2 = Seq("ACGT", IUPAC.ambiguous_dna)</a:t>
            </a:r>
          </a:p>
          <a:p>
            <a:r>
              <a:rPr lang="mr-IN" sz="1200" dirty="0">
                <a:latin typeface="Arial"/>
                <a:cs typeface="Arial"/>
              </a:rPr>
              <a:t>&gt;&gt;&gt; str(seq1) == str(seq2)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True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4332344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str(seq1) == str(seq1)</a:t>
            </a:r>
          </a:p>
          <a:p>
            <a:r>
              <a:rPr lang="de-DE" sz="1200" dirty="0" smtClean="0">
                <a:solidFill>
                  <a:srgbClr val="FF0000"/>
                </a:solidFill>
                <a:latin typeface="Arial"/>
                <a:cs typeface="Arial"/>
              </a:rPr>
              <a:t>True</a:t>
            </a:r>
            <a:endParaRPr lang="fr-FR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79400" y="5573395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seq1 == seq2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True</a:t>
            </a:r>
          </a:p>
          <a:p>
            <a:r>
              <a:rPr lang="mr-IN" sz="1200" dirty="0">
                <a:latin typeface="Arial"/>
                <a:cs typeface="Arial"/>
              </a:rPr>
              <a:t>&gt;&gt;&gt; seq1 == "ACGT"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True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4938024"/>
            <a:ext cx="8644466" cy="539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Sequence </a:t>
            </a:r>
            <a:r>
              <a:rPr lang="en-US" dirty="0"/>
              <a:t>comparison only looks at the </a:t>
            </a:r>
            <a:r>
              <a:rPr lang="en-US" dirty="0" smtClean="0"/>
              <a:t>sequence, ignoring alphabet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1780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077371"/>
            <a:ext cx="8644466" cy="1213354"/>
          </a:xfrm>
        </p:spPr>
        <p:txBody>
          <a:bodyPr/>
          <a:lstStyle/>
          <a:p>
            <a:r>
              <a:rPr lang="en-US" dirty="0"/>
              <a:t>Note if you compare sequences with incompatible alphabets (e.g. DNA </a:t>
            </a:r>
            <a:r>
              <a:rPr lang="en-US" dirty="0" err="1"/>
              <a:t>vs</a:t>
            </a:r>
            <a:r>
              <a:rPr lang="en-US" dirty="0"/>
              <a:t> RNA, or nucleotide </a:t>
            </a:r>
            <a:r>
              <a:rPr lang="en-US" dirty="0" smtClean="0"/>
              <a:t>versus protein</a:t>
            </a:r>
            <a:r>
              <a:rPr lang="en-US" dirty="0"/>
              <a:t>), then you will get a warning but for the comparison itself only the string of letters in the </a:t>
            </a:r>
            <a:r>
              <a:rPr lang="en-US" dirty="0" smtClean="0"/>
              <a:t>sequence is </a:t>
            </a:r>
            <a:r>
              <a:rPr lang="en-US" dirty="0"/>
              <a:t>used: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202B-7270-FA4F-9347-72520CA09DD1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414973"/>
            <a:ext cx="8644466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Bio.Seq</a:t>
            </a:r>
            <a:r>
              <a:rPr lang="en-US" sz="1200" dirty="0"/>
              <a:t> import </a:t>
            </a:r>
            <a:r>
              <a:rPr lang="en-US" sz="1200" dirty="0" err="1"/>
              <a:t>Seq</a:t>
            </a:r>
            <a:endParaRPr lang="en-US" sz="1200" dirty="0"/>
          </a:p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</a:t>
            </a:r>
            <a:r>
              <a:rPr lang="en-US" sz="1200" dirty="0" err="1"/>
              <a:t>generic_dna</a:t>
            </a:r>
            <a:r>
              <a:rPr lang="en-US" sz="1200" dirty="0"/>
              <a:t>, </a:t>
            </a:r>
            <a:r>
              <a:rPr lang="en-US" sz="1200" dirty="0" err="1"/>
              <a:t>generic_protein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("ACGT", </a:t>
            </a:r>
            <a:r>
              <a:rPr lang="en-US" sz="1200" dirty="0" err="1"/>
              <a:t>generic_dna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prot_seq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(``ACGT'', </a:t>
            </a:r>
            <a:r>
              <a:rPr lang="en-US" sz="1200" dirty="0" err="1"/>
              <a:t>generic_protein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r>
              <a:rPr lang="en-US" sz="1200" dirty="0"/>
              <a:t> == </a:t>
            </a:r>
            <a:r>
              <a:rPr lang="en-US" sz="1200" dirty="0" err="1" smtClean="0"/>
              <a:t>prot_seq</a:t>
            </a:r>
            <a:endParaRPr lang="en-US" sz="1200" dirty="0" smtClean="0"/>
          </a:p>
          <a:p>
            <a:r>
              <a:rPr lang="en-US" sz="1200" dirty="0" err="1">
                <a:solidFill>
                  <a:srgbClr val="FF0000"/>
                </a:solidFill>
              </a:rPr>
              <a:t>BiopythonWarning</a:t>
            </a:r>
            <a:r>
              <a:rPr lang="en-US" sz="1200" dirty="0">
                <a:solidFill>
                  <a:srgbClr val="FF0000"/>
                </a:solidFill>
              </a:rPr>
              <a:t>: Incompatible alphabets </a:t>
            </a:r>
            <a:r>
              <a:rPr lang="en-US" sz="1200" dirty="0" err="1">
                <a:solidFill>
                  <a:srgbClr val="FF0000"/>
                </a:solidFill>
              </a:rPr>
              <a:t>DNAAlphabet</a:t>
            </a:r>
            <a:r>
              <a:rPr lang="en-US" sz="1200" dirty="0">
                <a:solidFill>
                  <a:srgbClr val="FF0000"/>
                </a:solidFill>
              </a:rPr>
              <a:t>() and </a:t>
            </a:r>
            <a:r>
              <a:rPr lang="en-US" sz="1200" dirty="0" err="1">
                <a:solidFill>
                  <a:srgbClr val="FF0000"/>
                </a:solidFill>
              </a:rPr>
              <a:t>ProteinAlphabet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True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279400" y="3920932"/>
            <a:ext cx="8644466" cy="237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WARNING: Older versions of Biopython instead used to check if the </a:t>
            </a:r>
            <a:r>
              <a:rPr lang="en-US" dirty="0" err="1" smtClean="0"/>
              <a:t>Seq</a:t>
            </a:r>
            <a:r>
              <a:rPr lang="en-US" dirty="0" smtClean="0"/>
              <a:t> objects were the same object in memory. </a:t>
            </a:r>
          </a:p>
          <a:p>
            <a:r>
              <a:rPr lang="en-US" dirty="0"/>
              <a:t>I</a:t>
            </a:r>
            <a:r>
              <a:rPr lang="en-US" dirty="0" smtClean="0"/>
              <a:t>mportant if you need to support scripts on both old and new versions of Biopython.</a:t>
            </a:r>
          </a:p>
          <a:p>
            <a:r>
              <a:rPr lang="en-US" dirty="0" smtClean="0"/>
              <a:t>Make the comparison explicit by wrapping your sequence objects with either </a:t>
            </a:r>
            <a:r>
              <a:rPr lang="en-US" dirty="0" err="1" smtClean="0"/>
              <a:t>str</a:t>
            </a:r>
            <a:r>
              <a:rPr lang="en-US" dirty="0" smtClean="0"/>
              <a:t>(...) for string based comparison or id(...) for object instance based comparison.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9484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MutableSeq</a:t>
            </a:r>
            <a:r>
              <a:rPr lang="fr-FR" dirty="0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objects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69663"/>
            <a:ext cx="8644466" cy="532941"/>
          </a:xfrm>
        </p:spPr>
        <p:txBody>
          <a:bodyPr/>
          <a:lstStyle/>
          <a:p>
            <a:r>
              <a:rPr lang="fr-FR" dirty="0" err="1" smtClean="0"/>
              <a:t>T</a:t>
            </a:r>
            <a:r>
              <a:rPr lang="en-US" dirty="0" smtClean="0"/>
              <a:t>he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object </a:t>
            </a:r>
            <a:r>
              <a:rPr lang="en-US" dirty="0"/>
              <a:t>is </a:t>
            </a:r>
            <a:r>
              <a:rPr lang="en-US" dirty="0" smtClean="0"/>
              <a:t>“read </a:t>
            </a:r>
            <a:r>
              <a:rPr lang="en-US" dirty="0"/>
              <a:t>only", or in Python terminology, immutable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9A03-4E78-3143-BA5B-9B04A458933E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70988" y="1419818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latin typeface="Arial"/>
                <a:cs typeface="Arial"/>
              </a:rPr>
              <a:t>&gt;&gt;&gt; from </a:t>
            </a:r>
            <a:r>
              <a:rPr lang="en-US" sz="1200" dirty="0" err="1" smtClean="0">
                <a:latin typeface="Arial"/>
                <a:cs typeface="Arial"/>
              </a:rPr>
              <a:t>Bio.Seq</a:t>
            </a:r>
            <a:r>
              <a:rPr lang="en-US" sz="1200" dirty="0" smtClean="0">
                <a:latin typeface="Arial"/>
                <a:cs typeface="Arial"/>
              </a:rPr>
              <a:t> import </a:t>
            </a:r>
            <a:r>
              <a:rPr lang="en-US" sz="1200" dirty="0" err="1" smtClean="0">
                <a:latin typeface="Arial"/>
                <a:cs typeface="Arial"/>
              </a:rPr>
              <a:t>Seq</a:t>
            </a:r>
            <a:endParaRPr lang="en-US" sz="1200" dirty="0" smtClean="0">
              <a:latin typeface="Arial"/>
              <a:cs typeface="Arial"/>
            </a:endParaRPr>
          </a:p>
          <a:p>
            <a:r>
              <a:rPr lang="en-US" sz="1200" dirty="0" smtClean="0">
                <a:latin typeface="Arial"/>
                <a:cs typeface="Arial"/>
              </a:rPr>
              <a:t>&gt;&gt;&gt; from </a:t>
            </a:r>
            <a:r>
              <a:rPr lang="en-US" sz="1200" dirty="0" err="1" smtClean="0">
                <a:latin typeface="Arial"/>
                <a:cs typeface="Arial"/>
              </a:rPr>
              <a:t>Bio.Alphabet</a:t>
            </a:r>
            <a:r>
              <a:rPr lang="en-US" sz="1200" dirty="0" smtClean="0">
                <a:latin typeface="Arial"/>
                <a:cs typeface="Arial"/>
              </a:rPr>
              <a:t> import IUPAC</a:t>
            </a:r>
          </a:p>
          <a:p>
            <a:r>
              <a:rPr lang="en-US" sz="1200" dirty="0" smtClean="0">
                <a:latin typeface="Arial"/>
                <a:cs typeface="Arial"/>
              </a:rPr>
              <a:t>&gt;&gt;&gt; </a:t>
            </a:r>
            <a:r>
              <a:rPr lang="en-US" sz="1200" dirty="0" err="1" smtClean="0">
                <a:latin typeface="Arial"/>
                <a:cs typeface="Arial"/>
              </a:rPr>
              <a:t>my_seq</a:t>
            </a:r>
            <a:r>
              <a:rPr lang="en-US" sz="1200" dirty="0" smtClean="0">
                <a:latin typeface="Arial"/>
                <a:cs typeface="Arial"/>
              </a:rPr>
              <a:t> = </a:t>
            </a:r>
            <a:r>
              <a:rPr lang="en-US" sz="1200" dirty="0" err="1" smtClean="0">
                <a:latin typeface="Arial"/>
                <a:cs typeface="Arial"/>
              </a:rPr>
              <a:t>Seq</a:t>
            </a:r>
            <a:r>
              <a:rPr lang="en-US" sz="1200" dirty="0" smtClean="0">
                <a:latin typeface="Arial"/>
                <a:cs typeface="Arial"/>
              </a:rPr>
              <a:t>("GCCATTGTAATGGGCCGCTGAAAGGGTGCCCGA", </a:t>
            </a:r>
            <a:r>
              <a:rPr lang="en-US" sz="1200" dirty="0" err="1" smtClean="0">
                <a:latin typeface="Arial"/>
                <a:cs typeface="Arial"/>
              </a:rPr>
              <a:t>IUPAC.unambiguous_dna</a:t>
            </a:r>
            <a:r>
              <a:rPr lang="en-US" sz="1200" dirty="0" smtClean="0">
                <a:latin typeface="Arial"/>
                <a:cs typeface="Arial"/>
              </a:rPr>
              <a:t>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70988" y="4093821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latin typeface="Arial"/>
                <a:cs typeface="Arial"/>
              </a:rPr>
              <a:t>&gt;&gt;&gt; </a:t>
            </a:r>
            <a:r>
              <a:rPr lang="en-US" sz="1200" dirty="0" err="1" smtClean="0">
                <a:latin typeface="Arial"/>
                <a:cs typeface="Arial"/>
              </a:rPr>
              <a:t>mutable_seq</a:t>
            </a:r>
            <a:r>
              <a:rPr lang="en-US" sz="1200" dirty="0" smtClean="0">
                <a:latin typeface="Arial"/>
                <a:cs typeface="Arial"/>
              </a:rPr>
              <a:t> = </a:t>
            </a:r>
            <a:r>
              <a:rPr lang="en-US" sz="1200" dirty="0" err="1" smtClean="0">
                <a:latin typeface="Arial"/>
                <a:cs typeface="Arial"/>
              </a:rPr>
              <a:t>my_seq.tomutable</a:t>
            </a:r>
            <a:r>
              <a:rPr lang="en-US" sz="1200" dirty="0" smtClean="0">
                <a:latin typeface="Arial"/>
                <a:cs typeface="Arial"/>
              </a:rPr>
              <a:t>()</a:t>
            </a:r>
          </a:p>
          <a:p>
            <a:r>
              <a:rPr lang="en-US" sz="1200" dirty="0" smtClean="0">
                <a:latin typeface="Arial"/>
                <a:cs typeface="Arial"/>
              </a:rPr>
              <a:t>&gt;&gt;&gt; </a:t>
            </a:r>
            <a:r>
              <a:rPr lang="en-US" sz="1200" dirty="0" err="1" smtClean="0">
                <a:latin typeface="Arial"/>
                <a:cs typeface="Arial"/>
              </a:rPr>
              <a:t>mutable_seq</a:t>
            </a:r>
            <a:endParaRPr lang="en-US" sz="1200" dirty="0" smtClean="0">
              <a:latin typeface="Arial"/>
              <a:cs typeface="Arial"/>
            </a:endParaRPr>
          </a:p>
          <a:p>
            <a:r>
              <a:rPr lang="en-US" sz="1200" dirty="0" err="1" smtClean="0">
                <a:solidFill>
                  <a:srgbClr val="FF0000"/>
                </a:solidFill>
                <a:latin typeface="Arial"/>
                <a:cs typeface="Arial"/>
              </a:rPr>
              <a:t>MutableSeq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cs typeface="Arial"/>
              </a:rPr>
              <a:t>('GCCATTGTAATGGGCCGCTGAAAGGGTGCCCGA', </a:t>
            </a:r>
            <a:r>
              <a:rPr lang="en-US" sz="1200" dirty="0" err="1" smtClean="0">
                <a:solidFill>
                  <a:srgbClr val="FF0000"/>
                </a:solidFill>
                <a:latin typeface="Arial"/>
                <a:cs typeface="Arial"/>
              </a:rPr>
              <a:t>IUPACUnambiguousDNA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cs typeface="Arial"/>
              </a:rPr>
              <a:t>())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70988" y="2638195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latin typeface="Arial"/>
                <a:cs typeface="Arial"/>
              </a:rPr>
              <a:t>&gt;&gt;&gt; my_seq[5] = "G »</a:t>
            </a:r>
            <a:endParaRPr lang="fr-FR" sz="1200" dirty="0" smtClean="0">
              <a:latin typeface="Arial"/>
              <a:cs typeface="Arial"/>
            </a:endParaRPr>
          </a:p>
          <a:p>
            <a:r>
              <a:rPr lang="en-US" sz="1200" dirty="0" err="1" smtClean="0">
                <a:solidFill>
                  <a:srgbClr val="FF0000"/>
                </a:solidFill>
                <a:latin typeface="Arial"/>
                <a:cs typeface="Arial"/>
              </a:rPr>
              <a:t>Traceback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cs typeface="Arial"/>
              </a:rPr>
              <a:t> (most recent call last):</a:t>
            </a:r>
          </a:p>
          <a:p>
            <a:r>
              <a:rPr lang="en-US" sz="1200" dirty="0" err="1" smtClean="0">
                <a:solidFill>
                  <a:srgbClr val="FF0000"/>
                </a:solidFill>
                <a:latin typeface="Arial"/>
                <a:cs typeface="Arial"/>
              </a:rPr>
              <a:t>TypeError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cs typeface="Arial"/>
              </a:rPr>
              <a:t>: '</a:t>
            </a:r>
            <a:r>
              <a:rPr lang="en-US" sz="1200" dirty="0" err="1" smtClean="0">
                <a:solidFill>
                  <a:srgbClr val="FF0000"/>
                </a:solidFill>
                <a:latin typeface="Arial"/>
                <a:cs typeface="Arial"/>
              </a:rPr>
              <a:t>Seq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cs typeface="Arial"/>
              </a:rPr>
              <a:t>' object does not support item assignment</a:t>
            </a:r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279400" y="2088829"/>
            <a:ext cx="8644466" cy="5329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Observe what happens if you try to edit the sequence:</a:t>
            </a:r>
          </a:p>
          <a:p>
            <a:endParaRPr lang="fr-FR" dirty="0"/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170988" y="3375254"/>
            <a:ext cx="8644466" cy="7185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However, you can convert it into a mutable sequence (a </a:t>
            </a:r>
            <a:r>
              <a:rPr lang="en-US" dirty="0" err="1">
                <a:cs typeface="Arial"/>
              </a:rPr>
              <a:t>MutableSeq</a:t>
            </a:r>
            <a:r>
              <a:rPr lang="en-US" dirty="0">
                <a:cs typeface="Arial"/>
              </a:rPr>
              <a:t> object) and do pretty much anything you want with it:</a:t>
            </a:r>
          </a:p>
          <a:p>
            <a:endParaRPr lang="fr-FR" dirty="0"/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170988" y="4809036"/>
            <a:ext cx="8644466" cy="5329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fr-FR"/>
            </a:defPPr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>
                <a:cs typeface="Arial"/>
              </a:defRPr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Alternatively, you can create a </a:t>
            </a:r>
            <a:r>
              <a:rPr lang="en-US" dirty="0" err="1"/>
              <a:t>MutableSeq</a:t>
            </a:r>
            <a:r>
              <a:rPr lang="en-US" dirty="0"/>
              <a:t> object directly from a string:</a:t>
            </a:r>
          </a:p>
          <a:p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70988" y="5330637"/>
            <a:ext cx="8644466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latin typeface="Arial"/>
                <a:cs typeface="Arial"/>
              </a:rPr>
              <a:t>&gt;&gt;&gt; from </a:t>
            </a:r>
            <a:r>
              <a:rPr lang="en-US" sz="1200" dirty="0" err="1" smtClean="0">
                <a:latin typeface="Arial"/>
                <a:cs typeface="Arial"/>
              </a:rPr>
              <a:t>Bio.Seq</a:t>
            </a:r>
            <a:r>
              <a:rPr lang="en-US" sz="1200" dirty="0" smtClean="0">
                <a:latin typeface="Arial"/>
                <a:cs typeface="Arial"/>
              </a:rPr>
              <a:t> import </a:t>
            </a:r>
            <a:r>
              <a:rPr lang="en-US" sz="1200" dirty="0" err="1" smtClean="0">
                <a:latin typeface="Arial"/>
                <a:cs typeface="Arial"/>
              </a:rPr>
              <a:t>MutableSeq</a:t>
            </a:r>
            <a:endParaRPr lang="en-US" sz="1200" dirty="0" smtClean="0">
              <a:latin typeface="Arial"/>
              <a:cs typeface="Arial"/>
            </a:endParaRPr>
          </a:p>
          <a:p>
            <a:r>
              <a:rPr lang="en-US" sz="1200" dirty="0" smtClean="0">
                <a:latin typeface="Arial"/>
                <a:cs typeface="Arial"/>
              </a:rPr>
              <a:t>&gt;&gt;&gt; from </a:t>
            </a:r>
            <a:r>
              <a:rPr lang="en-US" sz="1200" dirty="0" err="1" smtClean="0">
                <a:latin typeface="Arial"/>
                <a:cs typeface="Arial"/>
              </a:rPr>
              <a:t>Bio.Alphabet</a:t>
            </a:r>
            <a:r>
              <a:rPr lang="en-US" sz="1200" dirty="0" smtClean="0">
                <a:latin typeface="Arial"/>
                <a:cs typeface="Arial"/>
              </a:rPr>
              <a:t> import IUPAC</a:t>
            </a:r>
          </a:p>
          <a:p>
            <a:r>
              <a:rPr lang="en-US" sz="1200" dirty="0" smtClean="0">
                <a:latin typeface="Arial"/>
                <a:cs typeface="Arial"/>
              </a:rPr>
              <a:t>&gt;&gt;&gt; </a:t>
            </a:r>
            <a:r>
              <a:rPr lang="en-US" sz="1200" dirty="0" err="1" smtClean="0">
                <a:latin typeface="Arial"/>
                <a:cs typeface="Arial"/>
              </a:rPr>
              <a:t>mutable_seq</a:t>
            </a:r>
            <a:r>
              <a:rPr lang="en-US" sz="1200" dirty="0" smtClean="0">
                <a:latin typeface="Arial"/>
                <a:cs typeface="Arial"/>
              </a:rPr>
              <a:t> = </a:t>
            </a:r>
            <a:r>
              <a:rPr lang="en-US" sz="1200" dirty="0" err="1" smtClean="0">
                <a:latin typeface="Arial"/>
                <a:cs typeface="Arial"/>
              </a:rPr>
              <a:t>MutableSeq</a:t>
            </a:r>
            <a:r>
              <a:rPr lang="en-US" sz="1200" dirty="0" smtClean="0">
                <a:latin typeface="Arial"/>
                <a:cs typeface="Arial"/>
              </a:rPr>
              <a:t>("GCCATTGTAATGGGCCGCTGAAAGGGTGCCCGA", </a:t>
            </a:r>
            <a:r>
              <a:rPr lang="en-US" sz="1200" dirty="0" err="1" smtClean="0">
                <a:latin typeface="Arial"/>
                <a:cs typeface="Arial"/>
              </a:rPr>
              <a:t>IUPAC.unambiguous_dna</a:t>
            </a:r>
            <a:r>
              <a:rPr lang="en-US" sz="1200" dirty="0" smtClean="0">
                <a:latin typeface="Arial"/>
                <a:cs typeface="Arial"/>
              </a:rPr>
              <a:t>)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MutableSeq('GCCATTGTAATGGGCCGCTGAAAGGGTGCCCGA', IUPACUnambiguousDNA()</a:t>
            </a:r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lang="mr-IN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2922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Biopython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Biopython Project is an international association of developers of freely available Python (</a:t>
            </a:r>
            <a:r>
              <a:rPr lang="en-US" dirty="0">
                <a:hlinkClick r:id="rId3"/>
              </a:rPr>
              <a:t>http://www.python.org</a:t>
            </a:r>
            <a:r>
              <a:rPr lang="en-US" dirty="0"/>
              <a:t>) tools for computational molecular </a:t>
            </a:r>
            <a:r>
              <a:rPr lang="en-US" dirty="0" smtClean="0"/>
              <a:t>biology</a:t>
            </a:r>
          </a:p>
          <a:p>
            <a:endParaRPr lang="en-US" dirty="0" smtClean="0"/>
          </a:p>
          <a:p>
            <a:r>
              <a:rPr lang="en-US" dirty="0"/>
              <a:t>The Biopython web site (</a:t>
            </a:r>
            <a:r>
              <a:rPr lang="en-US" dirty="0">
                <a:hlinkClick r:id="rId4"/>
              </a:rPr>
              <a:t>http://www.biopython.org</a:t>
            </a:r>
            <a:r>
              <a:rPr lang="en-US" dirty="0"/>
              <a:t>) provides an online resource for modules, scripts, and web links for developers of Python-based software for bioinformatics use and </a:t>
            </a:r>
            <a:r>
              <a:rPr lang="en-US" dirty="0" smtClean="0"/>
              <a:t>research</a:t>
            </a:r>
          </a:p>
          <a:p>
            <a:endParaRPr lang="en-US" dirty="0"/>
          </a:p>
          <a:p>
            <a:r>
              <a:rPr lang="en-US" dirty="0" smtClean="0"/>
              <a:t>Basically</a:t>
            </a:r>
            <a:r>
              <a:rPr lang="en-US" dirty="0"/>
              <a:t>, </a:t>
            </a:r>
            <a:r>
              <a:rPr lang="en-US" dirty="0" smtClean="0"/>
              <a:t>the goal </a:t>
            </a:r>
            <a:r>
              <a:rPr lang="en-US" dirty="0"/>
              <a:t>of Biopython is to make it as easy as possible to use Python for bioinformatics by creating high-quality</a:t>
            </a:r>
            <a:r>
              <a:rPr lang="en-US" dirty="0" smtClean="0"/>
              <a:t>, reusable </a:t>
            </a:r>
            <a:r>
              <a:rPr lang="en-US" dirty="0"/>
              <a:t>modules and </a:t>
            </a:r>
            <a:r>
              <a:rPr lang="en-US" dirty="0" smtClean="0"/>
              <a:t>classes</a:t>
            </a:r>
            <a:endParaRPr lang="en-US" dirty="0"/>
          </a:p>
          <a:p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B046-DC18-C04D-BD7C-1BA0FC9E7F71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7695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498920"/>
          </a:xfrm>
        </p:spPr>
        <p:txBody>
          <a:bodyPr/>
          <a:lstStyle/>
          <a:p>
            <a:r>
              <a:rPr lang="en-US" dirty="0"/>
              <a:t>Either way will give you a sequence object which can be changed: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08AA-A60E-9D4B-A089-9B6A43B56327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830100"/>
            <a:ext cx="8644466" cy="1754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latin typeface="Arial"/>
                <a:cs typeface="Arial"/>
              </a:rPr>
              <a:t>&gt;</a:t>
            </a:r>
            <a:r>
              <a:rPr lang="mr-IN" sz="1200" dirty="0">
                <a:latin typeface="Arial"/>
                <a:cs typeface="Arial"/>
              </a:rPr>
              <a:t>&gt;&gt; mutable_seq[5] = "C"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MutableSeq('GCCATCGTAATGGGCCGCTGAAAGGGTGCCCGA', IUPACUnambiguousDNA())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mutable_seq.remove("T")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MutableSeq('GCCACGTAATGGGCCGCTGAAAGGGTGCCCGA', IUPACUnambiguousDNA())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mutable_seq.reverse()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MutableSeq('AGCCCGTGGGAAAGTCGCCGGGTAATGCACCG', IUPACUnambiguousDNA()</a:t>
            </a:r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lang="mr-IN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79400" y="1853134"/>
            <a:ext cx="8644466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latin typeface="Arial"/>
                <a:cs typeface="Arial"/>
              </a:rPr>
              <a:t>&gt;&gt;&gt; from </a:t>
            </a:r>
            <a:r>
              <a:rPr lang="en-US" sz="1200" dirty="0" err="1" smtClean="0">
                <a:latin typeface="Arial"/>
                <a:cs typeface="Arial"/>
              </a:rPr>
              <a:t>Bio.Seq</a:t>
            </a:r>
            <a:r>
              <a:rPr lang="en-US" sz="1200" dirty="0" smtClean="0">
                <a:latin typeface="Arial"/>
                <a:cs typeface="Arial"/>
              </a:rPr>
              <a:t> import </a:t>
            </a:r>
            <a:r>
              <a:rPr lang="en-US" sz="1200" dirty="0" err="1" smtClean="0">
                <a:latin typeface="Arial"/>
                <a:cs typeface="Arial"/>
              </a:rPr>
              <a:t>MutableSeq</a:t>
            </a:r>
            <a:endParaRPr lang="en-US" sz="1200" dirty="0" smtClean="0">
              <a:latin typeface="Arial"/>
              <a:cs typeface="Arial"/>
            </a:endParaRPr>
          </a:p>
          <a:p>
            <a:r>
              <a:rPr lang="en-US" sz="1200" dirty="0" smtClean="0">
                <a:latin typeface="Arial"/>
                <a:cs typeface="Arial"/>
              </a:rPr>
              <a:t>&gt;&gt;&gt; from </a:t>
            </a:r>
            <a:r>
              <a:rPr lang="en-US" sz="1200" dirty="0" err="1" smtClean="0">
                <a:latin typeface="Arial"/>
                <a:cs typeface="Arial"/>
              </a:rPr>
              <a:t>Bio.Alphabet</a:t>
            </a:r>
            <a:r>
              <a:rPr lang="en-US" sz="1200" dirty="0" smtClean="0">
                <a:latin typeface="Arial"/>
                <a:cs typeface="Arial"/>
              </a:rPr>
              <a:t> import IUPAC</a:t>
            </a:r>
          </a:p>
          <a:p>
            <a:r>
              <a:rPr lang="en-US" sz="1200" dirty="0" smtClean="0">
                <a:latin typeface="Arial"/>
                <a:cs typeface="Arial"/>
              </a:rPr>
              <a:t>&gt;&gt;&gt; </a:t>
            </a:r>
            <a:r>
              <a:rPr lang="en-US" sz="1200" dirty="0" err="1" smtClean="0">
                <a:latin typeface="Arial"/>
                <a:cs typeface="Arial"/>
              </a:rPr>
              <a:t>mutable_seq</a:t>
            </a:r>
            <a:r>
              <a:rPr lang="en-US" sz="1200" dirty="0" smtClean="0">
                <a:latin typeface="Arial"/>
                <a:cs typeface="Arial"/>
              </a:rPr>
              <a:t> = </a:t>
            </a:r>
            <a:r>
              <a:rPr lang="en-US" sz="1200" dirty="0" err="1" smtClean="0">
                <a:latin typeface="Arial"/>
                <a:cs typeface="Arial"/>
              </a:rPr>
              <a:t>MutableSeq</a:t>
            </a:r>
            <a:r>
              <a:rPr lang="en-US" sz="1200" dirty="0" smtClean="0">
                <a:latin typeface="Arial"/>
                <a:cs typeface="Arial"/>
              </a:rPr>
              <a:t>("GCCATTGTAATGGGCCGCTGAAAGGGTGCCCGA", </a:t>
            </a:r>
            <a:r>
              <a:rPr lang="en-US" sz="1200" dirty="0" err="1" smtClean="0">
                <a:latin typeface="Arial"/>
                <a:cs typeface="Arial"/>
              </a:rPr>
              <a:t>IUPAC.unambiguous_dna</a:t>
            </a:r>
            <a:r>
              <a:rPr lang="en-US" sz="1200" dirty="0" smtClean="0">
                <a:latin typeface="Arial"/>
                <a:cs typeface="Arial"/>
              </a:rPr>
              <a:t>)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MutableSeq('GCCATTGTAATGGGCCGCTGAAAGGGTGCCCGA', IUPACUnambiguousDNA()</a:t>
            </a:r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lang="mr-IN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9400" y="4634814"/>
            <a:ext cx="8644466" cy="706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</a:t>
            </a:r>
            <a:r>
              <a:rPr lang="en-US" dirty="0" smtClean="0"/>
              <a:t>ote </a:t>
            </a:r>
            <a:r>
              <a:rPr lang="en-US" dirty="0"/>
              <a:t>that unlike </a:t>
            </a:r>
            <a:r>
              <a:rPr lang="en-US" dirty="0" smtClean="0"/>
              <a:t>the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object</a:t>
            </a:r>
            <a:r>
              <a:rPr lang="en-US" dirty="0"/>
              <a:t>, </a:t>
            </a:r>
            <a:r>
              <a:rPr lang="en-US" dirty="0" smtClean="0"/>
              <a:t>the </a:t>
            </a:r>
            <a:r>
              <a:rPr lang="en-US" dirty="0" err="1" smtClean="0"/>
              <a:t>MutableSeq</a:t>
            </a:r>
            <a:r>
              <a:rPr lang="en-US" dirty="0"/>
              <a:t> </a:t>
            </a:r>
            <a:r>
              <a:rPr lang="en-US" dirty="0" smtClean="0"/>
              <a:t>object's </a:t>
            </a:r>
            <a:r>
              <a:rPr lang="en-US" dirty="0"/>
              <a:t>methods </a:t>
            </a:r>
            <a:r>
              <a:rPr lang="en-US" dirty="0" smtClean="0"/>
              <a:t>like </a:t>
            </a:r>
            <a:r>
              <a:rPr lang="en-US" dirty="0" err="1" smtClean="0"/>
              <a:t>reverse_complement</a:t>
            </a:r>
            <a:r>
              <a:rPr lang="en-US" dirty="0"/>
              <a:t>(</a:t>
            </a:r>
            <a:r>
              <a:rPr lang="en-US" dirty="0" smtClean="0"/>
              <a:t>) and</a:t>
            </a:r>
            <a:r>
              <a:rPr lang="en-US" dirty="0"/>
              <a:t> </a:t>
            </a:r>
            <a:r>
              <a:rPr lang="en-US" dirty="0" smtClean="0"/>
              <a:t>reverse</a:t>
            </a:r>
            <a:r>
              <a:rPr lang="en-US" dirty="0"/>
              <a:t>(</a:t>
            </a:r>
            <a:r>
              <a:rPr lang="en-US" dirty="0" smtClean="0"/>
              <a:t>) act </a:t>
            </a:r>
            <a:r>
              <a:rPr lang="en-US" dirty="0"/>
              <a:t>in-situ!</a:t>
            </a:r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79400" y="5430282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en-US" sz="1200" dirty="0" err="1"/>
              <a:t>new_seq</a:t>
            </a:r>
            <a:r>
              <a:rPr lang="en-US" sz="1200" dirty="0"/>
              <a:t> = </a:t>
            </a:r>
            <a:r>
              <a:rPr lang="en-US" sz="1200" dirty="0" err="1"/>
              <a:t>mutable_seq.toseq</a:t>
            </a:r>
            <a:r>
              <a:rPr lang="en-US" sz="1200" dirty="0"/>
              <a:t>()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new_seq</a:t>
            </a:r>
            <a:endParaRPr lang="en-US" sz="1200" dirty="0"/>
          </a:p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('AGCCCGTGGGAAAGTCGCCGGGTAATGCACCG',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685911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UnknowSeq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1632942"/>
          </a:xfrm>
        </p:spPr>
        <p:txBody>
          <a:bodyPr/>
          <a:lstStyle/>
          <a:p>
            <a:r>
              <a:rPr lang="en-US" dirty="0" smtClean="0"/>
              <a:t>Subclass </a:t>
            </a:r>
            <a:r>
              <a:rPr lang="en-US" dirty="0"/>
              <a:t>of the </a:t>
            </a:r>
            <a:r>
              <a:rPr lang="en-US" dirty="0" smtClean="0"/>
              <a:t>basic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object </a:t>
            </a:r>
          </a:p>
          <a:p>
            <a:r>
              <a:rPr lang="en-US" dirty="0" smtClean="0"/>
              <a:t>Represent </a:t>
            </a:r>
            <a:r>
              <a:rPr lang="en-US" dirty="0"/>
              <a:t>a sequence </a:t>
            </a:r>
            <a:r>
              <a:rPr lang="en-US" dirty="0" smtClean="0"/>
              <a:t>where we </a:t>
            </a:r>
            <a:r>
              <a:rPr lang="en-US" dirty="0"/>
              <a:t>know the length, but not the actual letters making it up. </a:t>
            </a:r>
            <a:endParaRPr lang="en-US" dirty="0" smtClean="0"/>
          </a:p>
          <a:p>
            <a:r>
              <a:rPr lang="en-US" dirty="0" smtClean="0"/>
              <a:t>Better than </a:t>
            </a:r>
            <a:r>
              <a:rPr lang="en-US" dirty="0" err="1" smtClean="0"/>
              <a:t>Seq</a:t>
            </a:r>
            <a:r>
              <a:rPr lang="en-US" dirty="0" smtClean="0"/>
              <a:t> object for memory</a:t>
            </a:r>
            <a:endParaRPr lang="en-US" dirty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73CA-1C1D-5047-82A9-6D3164075AEC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359507"/>
            <a:ext cx="8644466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from Bio.Seq import UnknownSeq</a:t>
            </a:r>
          </a:p>
          <a:p>
            <a:r>
              <a:rPr lang="mr-IN" sz="1200" dirty="0">
                <a:latin typeface="Arial"/>
                <a:cs typeface="Arial"/>
              </a:rPr>
              <a:t>&gt;&gt;&gt; unk = UnknownSeq(20)</a:t>
            </a:r>
          </a:p>
          <a:p>
            <a:r>
              <a:rPr lang="mr-IN" sz="1200" dirty="0">
                <a:latin typeface="Arial"/>
                <a:cs typeface="Arial"/>
              </a:rPr>
              <a:t>&gt;&gt;&gt; unk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UnknownSeq(20, alphabet = Alphabet(), character = '?')</a:t>
            </a:r>
          </a:p>
          <a:p>
            <a:r>
              <a:rPr lang="mr-IN" sz="1200" dirty="0">
                <a:latin typeface="Arial"/>
                <a:cs typeface="Arial"/>
              </a:rPr>
              <a:t>&gt;&gt;&gt; print(unk)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????????????????????</a:t>
            </a:r>
          </a:p>
          <a:p>
            <a:r>
              <a:rPr lang="mr-IN" sz="1200" dirty="0">
                <a:latin typeface="Arial"/>
                <a:cs typeface="Arial"/>
              </a:rPr>
              <a:t>&gt;&gt;&gt; len(unk)</a:t>
            </a:r>
          </a:p>
          <a:p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20</a:t>
            </a:r>
            <a:endParaRPr lang="fr-FR" sz="1200" dirty="0" smtClean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83491" y="3986642"/>
            <a:ext cx="8640375" cy="697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S</a:t>
            </a:r>
            <a:r>
              <a:rPr lang="en-US" dirty="0" smtClean="0"/>
              <a:t>pecify </a:t>
            </a:r>
            <a:r>
              <a:rPr lang="en-US" dirty="0"/>
              <a:t>an alphabet, meaning for nucleotide sequences the letter defaults to </a:t>
            </a:r>
            <a:r>
              <a:rPr lang="en-US" dirty="0" smtClean="0"/>
              <a:t>“N</a:t>
            </a:r>
            <a:r>
              <a:rPr lang="en-US" dirty="0"/>
              <a:t>" </a:t>
            </a:r>
            <a:r>
              <a:rPr lang="en-US" dirty="0" smtClean="0"/>
              <a:t>and for </a:t>
            </a:r>
            <a:r>
              <a:rPr lang="en-US" dirty="0"/>
              <a:t>proteins </a:t>
            </a:r>
            <a:r>
              <a:rPr lang="en-US" dirty="0" smtClean="0"/>
              <a:t>“X</a:t>
            </a:r>
            <a:r>
              <a:rPr lang="en-US" dirty="0"/>
              <a:t>", rather than just </a:t>
            </a:r>
            <a:r>
              <a:rPr lang="en-US" dirty="0" smtClean="0"/>
              <a:t>“?</a:t>
            </a:r>
            <a:r>
              <a:rPr lang="en-US" dirty="0"/>
              <a:t>"</a:t>
            </a:r>
          </a:p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64477" y="4811907"/>
            <a:ext cx="8644466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Bio.Seq</a:t>
            </a:r>
            <a:r>
              <a:rPr lang="en-US" sz="1200" dirty="0"/>
              <a:t> import </a:t>
            </a:r>
            <a:r>
              <a:rPr lang="en-US" sz="1200" dirty="0" err="1"/>
              <a:t>UnknownSeq</a:t>
            </a:r>
            <a:endParaRPr lang="en-US" sz="1200" dirty="0"/>
          </a:p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unk_dna</a:t>
            </a:r>
            <a:r>
              <a:rPr lang="en-US" sz="1200" dirty="0"/>
              <a:t> = </a:t>
            </a:r>
            <a:r>
              <a:rPr lang="en-US" sz="1200" dirty="0" err="1"/>
              <a:t>UnknownSeq</a:t>
            </a:r>
            <a:r>
              <a:rPr lang="en-US" sz="1200" dirty="0"/>
              <a:t>(20, alphabet=</a:t>
            </a:r>
            <a:r>
              <a:rPr lang="en-US" sz="1200" dirty="0" err="1"/>
              <a:t>IUPAC.ambiguous_dna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unk_dna</a:t>
            </a:r>
            <a:endParaRPr lang="en-US" sz="1200" dirty="0"/>
          </a:p>
          <a:p>
            <a:r>
              <a:rPr lang="en-US" sz="1200" dirty="0" err="1">
                <a:solidFill>
                  <a:srgbClr val="FF0000"/>
                </a:solidFill>
              </a:rPr>
              <a:t>UnknownSeq</a:t>
            </a:r>
            <a:r>
              <a:rPr lang="en-US" sz="1200" dirty="0">
                <a:solidFill>
                  <a:srgbClr val="FF0000"/>
                </a:solidFill>
              </a:rPr>
              <a:t>(20, alphabet = </a:t>
            </a:r>
            <a:r>
              <a:rPr lang="en-US" sz="1200" dirty="0" err="1">
                <a:solidFill>
                  <a:srgbClr val="FF0000"/>
                </a:solidFill>
              </a:rPr>
              <a:t>IUPACAmbiguousDNA</a:t>
            </a:r>
            <a:r>
              <a:rPr lang="en-US" sz="1200" dirty="0">
                <a:solidFill>
                  <a:srgbClr val="FF0000"/>
                </a:solidFill>
              </a:rPr>
              <a:t>(), character = 'N')</a:t>
            </a:r>
          </a:p>
          <a:p>
            <a:r>
              <a:rPr lang="en-US" sz="1200" dirty="0"/>
              <a:t>&gt;&gt;&gt; print(</a:t>
            </a:r>
            <a:r>
              <a:rPr lang="en-US" sz="1200" dirty="0" err="1"/>
              <a:t>unk_dna</a:t>
            </a:r>
            <a:r>
              <a:rPr lang="en-US" sz="1200" dirty="0"/>
              <a:t>)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NNNNNNNNNNNNNNNNNNNN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95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Biopython </a:t>
            </a:r>
            <a:r>
              <a:rPr lang="fr-FR" dirty="0" err="1"/>
              <a:t>functionalities</a:t>
            </a:r>
            <a:r>
              <a:rPr lang="mr-IN" dirty="0" smtClean="0"/>
              <a:t>(</a:t>
            </a:r>
            <a:r>
              <a:rPr lang="fr-FR" dirty="0" smtClean="0"/>
              <a:t>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ability to parse bioinformatics </a:t>
            </a:r>
            <a:r>
              <a:rPr lang="en-US" dirty="0" smtClean="0"/>
              <a:t>files </a:t>
            </a:r>
            <a:r>
              <a:rPr lang="en-US" dirty="0"/>
              <a:t>into Python utilizable data structures, including support </a:t>
            </a:r>
            <a:r>
              <a:rPr lang="en-US" dirty="0" smtClean="0"/>
              <a:t>for the </a:t>
            </a:r>
            <a:r>
              <a:rPr lang="en-US" dirty="0"/>
              <a:t>following formats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sz="1800" dirty="0"/>
              <a:t>Blast output </a:t>
            </a:r>
            <a:r>
              <a:rPr lang="en-US" sz="1800" dirty="0" smtClean="0"/>
              <a:t>- </a:t>
            </a:r>
            <a:r>
              <a:rPr lang="en-US" sz="1800" dirty="0"/>
              <a:t>both from standalone and WWW </a:t>
            </a:r>
            <a:r>
              <a:rPr lang="en-US" sz="1800" dirty="0" smtClean="0"/>
              <a:t>Blast</a:t>
            </a:r>
          </a:p>
          <a:p>
            <a:pPr lvl="1"/>
            <a:r>
              <a:rPr lang="en-US" sz="1800" dirty="0" err="1" smtClean="0"/>
              <a:t>Clustalw</a:t>
            </a:r>
            <a:endParaRPr lang="en-US" sz="1800" dirty="0"/>
          </a:p>
          <a:p>
            <a:pPr lvl="1"/>
            <a:r>
              <a:rPr lang="en-US" sz="1800" dirty="0" smtClean="0"/>
              <a:t>FASTA</a:t>
            </a:r>
            <a:endParaRPr lang="en-US" sz="1800" dirty="0"/>
          </a:p>
          <a:p>
            <a:pPr lvl="1"/>
            <a:r>
              <a:rPr lang="en-US" sz="1800" dirty="0" err="1" smtClean="0"/>
              <a:t>GenBank</a:t>
            </a:r>
            <a:endParaRPr lang="en-US" sz="1800" dirty="0"/>
          </a:p>
          <a:p>
            <a:pPr lvl="1"/>
            <a:r>
              <a:rPr lang="en-US" sz="1800" dirty="0"/>
              <a:t>PubMed and </a:t>
            </a:r>
            <a:r>
              <a:rPr lang="en-US" sz="1800" dirty="0" smtClean="0"/>
              <a:t>Medline</a:t>
            </a:r>
            <a:endParaRPr lang="en-US" sz="1800" dirty="0"/>
          </a:p>
          <a:p>
            <a:pPr lvl="1"/>
            <a:r>
              <a:rPr lang="en-US" sz="1800" dirty="0" err="1"/>
              <a:t>ExPASy</a:t>
            </a:r>
            <a:r>
              <a:rPr lang="en-US" sz="1800" dirty="0"/>
              <a:t> </a:t>
            </a:r>
            <a:r>
              <a:rPr lang="en-US" sz="1800" dirty="0" smtClean="0"/>
              <a:t>files</a:t>
            </a:r>
            <a:r>
              <a:rPr lang="en-US" sz="1800" dirty="0"/>
              <a:t>, like Enzyme and </a:t>
            </a:r>
            <a:r>
              <a:rPr lang="en-US" sz="1800" dirty="0" err="1" smtClean="0"/>
              <a:t>Prosite</a:t>
            </a:r>
            <a:endParaRPr lang="en-US" sz="1800" dirty="0"/>
          </a:p>
          <a:p>
            <a:pPr lvl="1"/>
            <a:r>
              <a:rPr lang="en-US" sz="1800" dirty="0"/>
              <a:t>SCOP, including </a:t>
            </a:r>
            <a:r>
              <a:rPr lang="en-US" sz="1800" dirty="0" smtClean="0"/>
              <a:t>“</a:t>
            </a:r>
            <a:r>
              <a:rPr lang="en-US" sz="1800" dirty="0" err="1" smtClean="0"/>
              <a:t>dom</a:t>
            </a:r>
            <a:r>
              <a:rPr lang="en-US" sz="1800" dirty="0" smtClean="0"/>
              <a:t>” </a:t>
            </a:r>
            <a:r>
              <a:rPr lang="en-US" sz="1800" dirty="0"/>
              <a:t>and </a:t>
            </a:r>
            <a:r>
              <a:rPr lang="en-US" sz="1800" dirty="0" smtClean="0"/>
              <a:t>“</a:t>
            </a:r>
            <a:r>
              <a:rPr lang="en-US" sz="1800" dirty="0" err="1" smtClean="0"/>
              <a:t>lin</a:t>
            </a:r>
            <a:r>
              <a:rPr lang="en-US" sz="1800" dirty="0" smtClean="0"/>
              <a:t>” files</a:t>
            </a:r>
            <a:endParaRPr lang="en-US" sz="1800" dirty="0"/>
          </a:p>
          <a:p>
            <a:pPr lvl="1"/>
            <a:r>
              <a:rPr lang="en-US" sz="1800" dirty="0" err="1" smtClean="0"/>
              <a:t>UniGene</a:t>
            </a:r>
            <a:endParaRPr lang="en-US" sz="1800" dirty="0"/>
          </a:p>
          <a:p>
            <a:pPr lvl="1"/>
            <a:r>
              <a:rPr lang="en-US" sz="1800" dirty="0" err="1"/>
              <a:t>SwissProt</a:t>
            </a:r>
            <a:endParaRPr lang="en-US" sz="1800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5EC-4088-B547-BDB8-649A7E021FEA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199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Biopython </a:t>
            </a:r>
            <a:r>
              <a:rPr lang="fr-FR" dirty="0" err="1" smtClean="0"/>
              <a:t>functionalities</a:t>
            </a:r>
            <a:r>
              <a:rPr lang="mr-IN" dirty="0" smtClean="0"/>
              <a:t>(</a:t>
            </a:r>
            <a:r>
              <a:rPr lang="fr-FR" dirty="0" smtClean="0"/>
              <a:t>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in the supported formats can be iterated over record by record or indexed and accessed via </a:t>
            </a:r>
            <a:r>
              <a:rPr lang="en-US" dirty="0" smtClean="0"/>
              <a:t>a Dictionary </a:t>
            </a:r>
            <a:r>
              <a:rPr lang="en-US" dirty="0"/>
              <a:t>interface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Code to deal with popular on-line bioinformatics destinations such as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sz="1800" dirty="0"/>
              <a:t>NCBI { Blast, </a:t>
            </a:r>
            <a:r>
              <a:rPr lang="en-US" sz="1800" dirty="0" err="1"/>
              <a:t>Entrez</a:t>
            </a:r>
            <a:r>
              <a:rPr lang="en-US" sz="1800" dirty="0"/>
              <a:t> and PubMed </a:t>
            </a:r>
            <a:r>
              <a:rPr lang="en-US" sz="1800" dirty="0" smtClean="0"/>
              <a:t>services</a:t>
            </a:r>
          </a:p>
          <a:p>
            <a:pPr lvl="1"/>
            <a:r>
              <a:rPr lang="en-US" sz="1800" dirty="0" err="1" smtClean="0"/>
              <a:t>ExPASy</a:t>
            </a:r>
            <a:r>
              <a:rPr lang="en-US" sz="1800" dirty="0" smtClean="0"/>
              <a:t> </a:t>
            </a:r>
            <a:r>
              <a:rPr lang="en-US" sz="1800" dirty="0"/>
              <a:t>{ Swiss-</a:t>
            </a:r>
            <a:r>
              <a:rPr lang="en-US" sz="1800" dirty="0" err="1"/>
              <a:t>Prot</a:t>
            </a:r>
            <a:r>
              <a:rPr lang="en-US" sz="1800" dirty="0"/>
              <a:t> and </a:t>
            </a:r>
            <a:r>
              <a:rPr lang="en-US" sz="1800" dirty="0" err="1"/>
              <a:t>Prosite</a:t>
            </a:r>
            <a:r>
              <a:rPr lang="en-US" sz="1800" dirty="0"/>
              <a:t> entries, as well as </a:t>
            </a:r>
            <a:r>
              <a:rPr lang="en-US" sz="1800" dirty="0" err="1"/>
              <a:t>Prosite</a:t>
            </a:r>
            <a:r>
              <a:rPr lang="en-US" sz="1800" dirty="0"/>
              <a:t> </a:t>
            </a:r>
            <a:r>
              <a:rPr lang="en-US" sz="1800" dirty="0" smtClean="0"/>
              <a:t>searches</a:t>
            </a:r>
          </a:p>
          <a:p>
            <a:pPr lvl="1"/>
            <a:endParaRPr lang="en-US" sz="1800" dirty="0"/>
          </a:p>
          <a:p>
            <a:r>
              <a:rPr lang="en-US" dirty="0"/>
              <a:t>Interfaces to common bioinformatics programs such as:</a:t>
            </a:r>
          </a:p>
          <a:p>
            <a:pPr lvl="1"/>
            <a:r>
              <a:rPr lang="en-US" sz="1800" dirty="0" smtClean="0"/>
              <a:t>Standalone Blast from NCBI</a:t>
            </a:r>
          </a:p>
          <a:p>
            <a:pPr lvl="1"/>
            <a:r>
              <a:rPr lang="en-US" sz="1800" dirty="0" err="1" smtClean="0"/>
              <a:t>Clustalw</a:t>
            </a:r>
            <a:r>
              <a:rPr lang="en-US" sz="1800" dirty="0" smtClean="0"/>
              <a:t> </a:t>
            </a:r>
            <a:r>
              <a:rPr lang="en-US" sz="1800" dirty="0"/>
              <a:t>alignment program</a:t>
            </a:r>
          </a:p>
          <a:p>
            <a:pPr lvl="1"/>
            <a:r>
              <a:rPr lang="en-US" sz="1800" dirty="0" smtClean="0"/>
              <a:t>EMBOSS </a:t>
            </a:r>
            <a:r>
              <a:rPr lang="en-US" sz="1800" dirty="0"/>
              <a:t>command line tools</a:t>
            </a:r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4C01-D620-5F47-81AE-6CCE1DF3C584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994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fonctionnalités Biopython </a:t>
            </a:r>
            <a:r>
              <a:rPr lang="mr-IN" dirty="0" smtClean="0"/>
              <a:t>(</a:t>
            </a:r>
            <a:r>
              <a:rPr lang="fr-FR" dirty="0" smtClean="0"/>
              <a:t>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S</a:t>
            </a:r>
            <a:r>
              <a:rPr lang="en-US" dirty="0" smtClean="0"/>
              <a:t>tandard </a:t>
            </a:r>
            <a:r>
              <a:rPr lang="en-US" dirty="0"/>
              <a:t>sequence class that deals with sequences, ids on sequences, and sequence features.</a:t>
            </a:r>
          </a:p>
          <a:p>
            <a:pPr>
              <a:lnSpc>
                <a:spcPct val="120000"/>
              </a:lnSpc>
            </a:pPr>
            <a:r>
              <a:rPr lang="en-US" dirty="0"/>
              <a:t>P</a:t>
            </a:r>
            <a:r>
              <a:rPr lang="en-US" dirty="0" smtClean="0"/>
              <a:t>erforming </a:t>
            </a:r>
            <a:r>
              <a:rPr lang="en-US" dirty="0"/>
              <a:t>common operations on sequences, such as translation, transcription and </a:t>
            </a:r>
            <a:r>
              <a:rPr lang="en-US" dirty="0" smtClean="0"/>
              <a:t>weight calculations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P</a:t>
            </a:r>
            <a:r>
              <a:rPr lang="en-US" dirty="0" smtClean="0"/>
              <a:t>erform </a:t>
            </a:r>
            <a:r>
              <a:rPr lang="en-US" dirty="0" err="1" smtClean="0"/>
              <a:t>classication</a:t>
            </a:r>
            <a:r>
              <a:rPr lang="en-US" dirty="0" smtClean="0"/>
              <a:t> </a:t>
            </a:r>
            <a:r>
              <a:rPr lang="en-US" dirty="0"/>
              <a:t>of data using </a:t>
            </a:r>
            <a:r>
              <a:rPr lang="en-US" dirty="0" smtClean="0"/>
              <a:t>k-Nearest </a:t>
            </a:r>
            <a:r>
              <a:rPr lang="en-US" dirty="0"/>
              <a:t>Neighbors, Naive Bayes or Support </a:t>
            </a:r>
            <a:r>
              <a:rPr lang="en-US" dirty="0" err="1" smtClean="0"/>
              <a:t>VectorMachines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D</a:t>
            </a:r>
            <a:r>
              <a:rPr lang="en-US" dirty="0" smtClean="0"/>
              <a:t>ealing </a:t>
            </a:r>
            <a:r>
              <a:rPr lang="en-US" dirty="0"/>
              <a:t>with alignments, including a standard way to create and deal with </a:t>
            </a:r>
            <a:r>
              <a:rPr lang="en-US" dirty="0" smtClean="0"/>
              <a:t>substitution matrices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M</a:t>
            </a:r>
            <a:r>
              <a:rPr lang="en-US" dirty="0" smtClean="0"/>
              <a:t>aking </a:t>
            </a:r>
            <a:r>
              <a:rPr lang="en-US" dirty="0"/>
              <a:t>it easy to split up parallelizable tasks into </a:t>
            </a:r>
            <a:r>
              <a:rPr lang="en-US" dirty="0" smtClean="0"/>
              <a:t>separate processes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GUI</a:t>
            </a:r>
            <a:r>
              <a:rPr lang="en-US" dirty="0"/>
              <a:t>-based programs to do basic sequence manipulations, translations, </a:t>
            </a:r>
            <a:r>
              <a:rPr lang="en-US" dirty="0" err="1"/>
              <a:t>BLASTing</a:t>
            </a:r>
            <a:r>
              <a:rPr lang="en-US" dirty="0"/>
              <a:t>, etc.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Extensive </a:t>
            </a:r>
            <a:r>
              <a:rPr lang="en-US" dirty="0"/>
              <a:t>documentation and help with using the modules, including this le, on-line wiki </a:t>
            </a:r>
            <a:r>
              <a:rPr lang="en-US" dirty="0" smtClean="0"/>
              <a:t>documentation</a:t>
            </a:r>
            <a:r>
              <a:rPr lang="en-US" dirty="0"/>
              <a:t>, the web site, and the mailing list.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4330-7765-6A46-8D6E-E482C0B014EB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779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Working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sequence</a:t>
            </a:r>
            <a:r>
              <a:rPr lang="fr-FR" dirty="0" smtClean="0"/>
              <a:t>: The </a:t>
            </a:r>
            <a:r>
              <a:rPr lang="fr-FR" dirty="0" err="1" smtClean="0"/>
              <a:t>Seq</a:t>
            </a:r>
            <a:r>
              <a:rPr lang="fr-FR" dirty="0" smtClean="0"/>
              <a:t> Object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3"/>
            <a:ext cx="8644466" cy="1814387"/>
          </a:xfrm>
        </p:spPr>
        <p:txBody>
          <a:bodyPr/>
          <a:lstStyle/>
          <a:p>
            <a:r>
              <a:rPr lang="en-US" dirty="0"/>
              <a:t>Most of the time when we think about sequences we have in my mind a string of letters like </a:t>
            </a:r>
            <a:r>
              <a:rPr lang="en-US" dirty="0" smtClean="0"/>
              <a:t>`AGTACACTGGT’. </a:t>
            </a:r>
          </a:p>
          <a:p>
            <a:r>
              <a:rPr lang="en-US" dirty="0" smtClean="0"/>
              <a:t>You can create such </a:t>
            </a:r>
            <a:r>
              <a:rPr lang="en-US" dirty="0" err="1" smtClean="0"/>
              <a:t>Seq</a:t>
            </a:r>
            <a:r>
              <a:rPr lang="en-US" dirty="0" smtClean="0"/>
              <a:t> object with this sequence as follows the “&gt;&gt;&gt;” represents the </a:t>
            </a:r>
            <a:r>
              <a:rPr lang="en-US" dirty="0"/>
              <a:t>Python prompt followed by what you would type </a:t>
            </a:r>
            <a:r>
              <a:rPr lang="en-US" dirty="0" smtClean="0"/>
              <a:t>in</a:t>
            </a:r>
          </a:p>
          <a:p>
            <a:r>
              <a:rPr lang="en-US" dirty="0" smtClean="0"/>
              <a:t>DON’T </a:t>
            </a:r>
            <a:r>
              <a:rPr lang="en-US" dirty="0"/>
              <a:t>FORGET TO </a:t>
            </a:r>
            <a:r>
              <a:rPr lang="en-US" dirty="0" smtClean="0"/>
              <a:t>USE =&gt;  </a:t>
            </a:r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 err="1">
                <a:solidFill>
                  <a:srgbClr val="FF0000"/>
                </a:solidFill>
              </a:rPr>
              <a:t>Bio.Seq</a:t>
            </a:r>
            <a:r>
              <a:rPr lang="en-US" dirty="0">
                <a:solidFill>
                  <a:srgbClr val="FF0000"/>
                </a:solidFill>
              </a:rPr>
              <a:t> import </a:t>
            </a:r>
            <a:r>
              <a:rPr lang="en-US" dirty="0" err="1" smtClean="0">
                <a:solidFill>
                  <a:srgbClr val="FF0000"/>
                </a:solidFill>
              </a:rPr>
              <a:t>Seq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 your script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E28A-D2CD-F44F-A0BB-600E48514626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79400" y="3231953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</a:t>
            </a:r>
            <a:r>
              <a:rPr lang="fr-FR" sz="1200" dirty="0"/>
              <a:t>&gt;&gt;</a:t>
            </a:r>
            <a:r>
              <a:rPr lang="mr-IN" sz="1200" dirty="0" smtClean="0"/>
              <a:t>my_seq </a:t>
            </a:r>
            <a:r>
              <a:rPr lang="mr-IN" sz="1200" dirty="0"/>
              <a:t>= Seq</a:t>
            </a:r>
            <a:r>
              <a:rPr lang="fr-FR" sz="1200" dirty="0"/>
              <a:t>(</a:t>
            </a:r>
            <a:r>
              <a:rPr lang="mr-IN" sz="1200" dirty="0"/>
              <a:t>"AGTACACTGGT”</a:t>
            </a:r>
            <a:r>
              <a:rPr lang="fr-FR" sz="1200" dirty="0" smtClean="0"/>
              <a:t>)</a:t>
            </a:r>
            <a:endParaRPr lang="mr-IN" sz="1200" dirty="0"/>
          </a:p>
          <a:p>
            <a:r>
              <a:rPr lang="fr-FR" sz="1200" dirty="0"/>
              <a:t>&gt;&gt;&gt;</a:t>
            </a:r>
            <a:r>
              <a:rPr lang="mr-IN" sz="1200" dirty="0" smtClean="0"/>
              <a:t>my_seq</a:t>
            </a:r>
            <a:endParaRPr lang="mr-IN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606327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CE4215"/>
                </a:solidFill>
              </a:rPr>
              <a:t>Seq</a:t>
            </a:r>
            <a:r>
              <a:rPr lang="fr-FR" sz="1200" dirty="0">
                <a:solidFill>
                  <a:srgbClr val="CE4215"/>
                </a:solidFill>
              </a:rPr>
              <a:t>(</a:t>
            </a:r>
            <a:r>
              <a:rPr lang="mr-IN" sz="1200" dirty="0">
                <a:solidFill>
                  <a:srgbClr val="CE4215"/>
                </a:solidFill>
              </a:rPr>
              <a:t>ACCAGTGTACT', Alphabet</a:t>
            </a:r>
            <a:r>
              <a:rPr lang="fr-FR" sz="1200" dirty="0">
                <a:solidFill>
                  <a:srgbClr val="CE4215"/>
                </a:solidFill>
              </a:rPr>
              <a:t>()</a:t>
            </a:r>
            <a:r>
              <a:rPr lang="fr-FR" sz="1200" dirty="0" smtClean="0">
                <a:solidFill>
                  <a:srgbClr val="CE4215"/>
                </a:solidFill>
              </a:rPr>
              <a:t>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582491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</a:t>
            </a:r>
            <a:r>
              <a:rPr lang="mr-IN" sz="1200" dirty="0" smtClean="0"/>
              <a:t>my_seq.reverse_complement</a:t>
            </a:r>
            <a:r>
              <a:rPr lang="fr-FR" sz="1200" dirty="0" smtClean="0"/>
              <a:t>()</a:t>
            </a:r>
            <a:endParaRPr lang="mr-IN" sz="1200" dirty="0" smtClean="0"/>
          </a:p>
        </p:txBody>
      </p:sp>
      <p:sp>
        <p:nvSpPr>
          <p:cNvPr id="11" name="ZoneTexte 10"/>
          <p:cNvSpPr txBox="1"/>
          <p:nvPr/>
        </p:nvSpPr>
        <p:spPr>
          <a:xfrm>
            <a:off x="279400" y="556762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CE4215"/>
                </a:solidFill>
              </a:rPr>
              <a:t>Seq</a:t>
            </a:r>
            <a:r>
              <a:rPr lang="fr-FR" sz="1200" dirty="0">
                <a:solidFill>
                  <a:srgbClr val="CE4215"/>
                </a:solidFill>
              </a:rPr>
              <a:t>(</a:t>
            </a:r>
            <a:r>
              <a:rPr lang="mr-IN" sz="1200" dirty="0">
                <a:solidFill>
                  <a:srgbClr val="CE4215"/>
                </a:solidFill>
              </a:rPr>
              <a:t>TCATGTGACCA', </a:t>
            </a:r>
            <a:r>
              <a:rPr lang="mr-IN" sz="1200" dirty="0" smtClean="0">
                <a:solidFill>
                  <a:srgbClr val="CE4215"/>
                </a:solidFill>
              </a:rPr>
              <a:t>Alphabe</a:t>
            </a:r>
            <a:r>
              <a:rPr lang="fr-FR" sz="1200" dirty="0" err="1" smtClean="0">
                <a:solidFill>
                  <a:srgbClr val="CE4215"/>
                </a:solidFill>
              </a:rPr>
              <a:t>t</a:t>
            </a:r>
            <a:r>
              <a:rPr lang="fr-FR" sz="1200" dirty="0" smtClean="0">
                <a:solidFill>
                  <a:srgbClr val="CE4215"/>
                </a:solidFill>
              </a:rPr>
              <a:t>(</a:t>
            </a:r>
            <a:r>
              <a:rPr lang="fr-FR" sz="1200" dirty="0">
                <a:solidFill>
                  <a:srgbClr val="CE4215"/>
                </a:solidFill>
              </a:rPr>
              <a:t>)</a:t>
            </a:r>
            <a:r>
              <a:rPr lang="fr-FR" sz="1200" dirty="0" smtClean="0">
                <a:solidFill>
                  <a:srgbClr val="CE4215"/>
                </a:solidFill>
              </a:rPr>
              <a:t>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79400" y="529386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</a:t>
            </a:r>
            <a:r>
              <a:rPr lang="fr-FR" sz="1200" dirty="0"/>
              <a:t>&gt;&gt;</a:t>
            </a:r>
            <a:r>
              <a:rPr lang="mr-IN" sz="1200" dirty="0" smtClean="0"/>
              <a:t>my_seq.complement</a:t>
            </a:r>
            <a:r>
              <a:rPr lang="fr-FR" sz="1200" dirty="0"/>
              <a:t>(</a:t>
            </a:r>
            <a:r>
              <a:rPr lang="fr-FR" sz="1200" dirty="0" smtClean="0"/>
              <a:t>)</a:t>
            </a:r>
            <a:endParaRPr lang="mr-IN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79400" y="504279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CE4215"/>
                </a:solidFill>
              </a:rPr>
              <a:t>Alphabet</a:t>
            </a:r>
            <a:r>
              <a:rPr lang="fr-FR" sz="1200" dirty="0" smtClean="0">
                <a:solidFill>
                  <a:srgbClr val="CE4215"/>
                </a:solidFill>
              </a:rPr>
              <a:t>(</a:t>
            </a:r>
            <a:r>
              <a:rPr lang="fr-FR" sz="1200" dirty="0">
                <a:solidFill>
                  <a:srgbClr val="CE4215"/>
                </a:solidFill>
              </a:rPr>
              <a:t>)</a:t>
            </a:r>
            <a:endParaRPr lang="fr-FR" sz="1200" dirty="0" smtClean="0">
              <a:solidFill>
                <a:srgbClr val="CE4215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79400" y="480305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</a:t>
            </a:r>
            <a:r>
              <a:rPr lang="fr-FR" sz="1200" dirty="0"/>
              <a:t>&gt;&gt;</a:t>
            </a:r>
            <a:r>
              <a:rPr lang="mr-IN" sz="1200" dirty="0" smtClean="0"/>
              <a:t>my_seq.alphabet</a:t>
            </a:r>
            <a:endParaRPr lang="mr-IN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79400" y="433344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CE4215"/>
                </a:solidFill>
              </a:rPr>
              <a:t>AGTACACTGGT</a:t>
            </a:r>
            <a:endParaRPr lang="mr-IN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79400" y="406466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</a:t>
            </a:r>
            <a:r>
              <a:rPr lang="fr-FR" sz="1200" dirty="0"/>
              <a:t>&gt;&gt;</a:t>
            </a:r>
            <a:r>
              <a:rPr lang="mr-IN" sz="1200" dirty="0" smtClean="0"/>
              <a:t> </a:t>
            </a:r>
            <a:r>
              <a:rPr lang="mr-IN" sz="1200" dirty="0"/>
              <a:t>print</a:t>
            </a:r>
            <a:r>
              <a:rPr lang="fr-FR" sz="1200" dirty="0"/>
              <a:t>(</a:t>
            </a:r>
            <a:r>
              <a:rPr lang="mr-IN" sz="1200" dirty="0"/>
              <a:t>my_seq</a:t>
            </a:r>
            <a:r>
              <a:rPr lang="fr-FR" sz="1200" dirty="0" smtClean="0"/>
              <a:t>)</a:t>
            </a:r>
            <a:endParaRPr lang="mr-IN" sz="12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79400" y="378917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chemeClr val="accent6">
                    <a:lumMod val="75000"/>
                  </a:schemeClr>
                </a:solidFill>
              </a:rPr>
              <a:t>Seq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mr-IN" sz="1200" dirty="0">
                <a:solidFill>
                  <a:schemeClr val="accent6">
                    <a:lumMod val="75000"/>
                  </a:schemeClr>
                </a:solidFill>
              </a:rPr>
              <a:t>AGTACACTGGT', Alphabet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fr-FR" sz="12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mr-IN" sz="1200" dirty="0"/>
          </a:p>
        </p:txBody>
      </p:sp>
    </p:spTree>
    <p:extLst>
      <p:ext uri="{BB962C8B-B14F-4D97-AF65-F5344CB8AC3E}">
        <p14:creationId xmlns:p14="http://schemas.microsoft.com/office/powerpoint/2010/main" val="3442505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5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Sequences</a:t>
            </a:r>
            <a:r>
              <a:rPr lang="fr-FR" dirty="0"/>
              <a:t> et </a:t>
            </a:r>
            <a:r>
              <a:rPr lang="fr-FR" dirty="0" smtClean="0"/>
              <a:t>Alphabet: IUPAC Alphabet for </a:t>
            </a:r>
            <a:r>
              <a:rPr lang="en-US" dirty="0" smtClean="0"/>
              <a:t>DNA, RNA and proteins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vailable </a:t>
            </a:r>
            <a:r>
              <a:rPr lang="en-US" dirty="0"/>
              <a:t>alphabets for Biopython are </a:t>
            </a:r>
            <a:r>
              <a:rPr lang="en-US" dirty="0" smtClean="0"/>
              <a:t>defined </a:t>
            </a:r>
            <a:r>
              <a:rPr lang="en-US" dirty="0"/>
              <a:t>in </a:t>
            </a:r>
            <a:r>
              <a:rPr lang="en-US" dirty="0" smtClean="0"/>
              <a:t>the </a:t>
            </a:r>
            <a:r>
              <a:rPr lang="en-US" dirty="0" err="1" smtClean="0"/>
              <a:t>Bio.Alphabet</a:t>
            </a:r>
            <a:r>
              <a:rPr lang="en-US" dirty="0"/>
              <a:t> </a:t>
            </a:r>
            <a:r>
              <a:rPr lang="en-US" dirty="0" smtClean="0"/>
              <a:t>module.</a:t>
            </a:r>
          </a:p>
          <a:p>
            <a:r>
              <a:rPr lang="en-US" dirty="0" smtClean="0"/>
              <a:t>IUPAC (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://www.chem.qmw.ac.uk/iupac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): </a:t>
            </a:r>
            <a:r>
              <a:rPr lang="pt-BR" dirty="0" err="1" smtClean="0"/>
              <a:t>Bio.Alphabet.IUPAC</a:t>
            </a:r>
            <a:endParaRPr lang="pt-BR" dirty="0" smtClean="0"/>
          </a:p>
          <a:p>
            <a:pPr lvl="1"/>
            <a:r>
              <a:rPr lang="en-US" sz="1600" dirty="0"/>
              <a:t>B</a:t>
            </a:r>
            <a:r>
              <a:rPr lang="en-US" sz="1600" dirty="0" smtClean="0"/>
              <a:t>asic </a:t>
            </a:r>
            <a:r>
              <a:rPr lang="en-US" sz="1600" dirty="0" err="1" smtClean="0"/>
              <a:t>IUPACProtein</a:t>
            </a:r>
            <a:r>
              <a:rPr lang="en-US" sz="1600" dirty="0" smtClean="0"/>
              <a:t> class</a:t>
            </a:r>
          </a:p>
          <a:p>
            <a:pPr lvl="1"/>
            <a:r>
              <a:rPr lang="en-US" sz="1600" dirty="0" smtClean="0"/>
              <a:t>Additional </a:t>
            </a:r>
            <a:r>
              <a:rPr lang="en-US" sz="1600" dirty="0" err="1"/>
              <a:t>ExtendedIUPACProtein</a:t>
            </a:r>
            <a:r>
              <a:rPr lang="en-US" sz="1600" dirty="0"/>
              <a:t> </a:t>
            </a:r>
            <a:r>
              <a:rPr lang="en-US" sz="1600" dirty="0" smtClean="0"/>
              <a:t>class with </a:t>
            </a:r>
            <a:r>
              <a:rPr lang="fr-FR" sz="1600" dirty="0" smtClean="0"/>
              <a:t>A</a:t>
            </a:r>
            <a:r>
              <a:rPr lang="en-US" sz="1600" dirty="0" err="1" smtClean="0"/>
              <a:t>dditional</a:t>
            </a:r>
            <a:r>
              <a:rPr lang="en-US" sz="1600" dirty="0" smtClean="0"/>
              <a:t> elements:</a:t>
            </a:r>
          </a:p>
          <a:p>
            <a:pPr lvl="2"/>
            <a:r>
              <a:rPr lang="en-US" sz="1400" dirty="0" smtClean="0"/>
              <a:t>"U</a:t>
            </a:r>
            <a:r>
              <a:rPr lang="en-US" sz="1400" dirty="0"/>
              <a:t>" (or "</a:t>
            </a:r>
            <a:r>
              <a:rPr lang="en-US" sz="1400" dirty="0" smtClean="0"/>
              <a:t>Sec</a:t>
            </a:r>
            <a:r>
              <a:rPr lang="en-US" sz="1400" dirty="0"/>
              <a:t>" for </a:t>
            </a:r>
            <a:r>
              <a:rPr lang="en-US" sz="1400" dirty="0" err="1"/>
              <a:t>selenocysteine</a:t>
            </a:r>
            <a:r>
              <a:rPr lang="en-US" sz="1400" dirty="0"/>
              <a:t>) </a:t>
            </a:r>
          </a:p>
          <a:p>
            <a:pPr lvl="2"/>
            <a:r>
              <a:rPr lang="en-US" sz="1400" dirty="0" smtClean="0"/>
              <a:t>"O</a:t>
            </a:r>
            <a:r>
              <a:rPr lang="en-US" sz="1400" dirty="0"/>
              <a:t>" (or "</a:t>
            </a:r>
            <a:r>
              <a:rPr lang="en-US" sz="1400" dirty="0" err="1" smtClean="0"/>
              <a:t>Pyl</a:t>
            </a:r>
            <a:r>
              <a:rPr lang="en-US" sz="1400" dirty="0"/>
              <a:t>" for </a:t>
            </a:r>
            <a:r>
              <a:rPr lang="en-US" sz="1400" dirty="0" err="1"/>
              <a:t>pyrrolysine</a:t>
            </a:r>
            <a:r>
              <a:rPr lang="en-US" sz="1400" dirty="0" smtClean="0"/>
              <a:t>)</a:t>
            </a:r>
            <a:endParaRPr lang="en-US" sz="1400" dirty="0"/>
          </a:p>
          <a:p>
            <a:pPr lvl="1"/>
            <a:r>
              <a:rPr lang="en-US" sz="1600" dirty="0" smtClean="0"/>
              <a:t>Plus </a:t>
            </a:r>
            <a:r>
              <a:rPr lang="en-US" sz="1600" dirty="0"/>
              <a:t>the ambiguous symbols:</a:t>
            </a:r>
          </a:p>
          <a:p>
            <a:pPr lvl="2"/>
            <a:r>
              <a:rPr lang="en-US" sz="1400" dirty="0" smtClean="0"/>
              <a:t>"</a:t>
            </a:r>
            <a:r>
              <a:rPr lang="en-US" sz="1400" dirty="0"/>
              <a:t>B" (or "</a:t>
            </a:r>
            <a:r>
              <a:rPr lang="en-US" sz="1400" dirty="0" err="1"/>
              <a:t>Asx</a:t>
            </a:r>
            <a:r>
              <a:rPr lang="en-US" sz="1400" dirty="0"/>
              <a:t>" for asparagine or aspartic acid</a:t>
            </a:r>
            <a:r>
              <a:rPr lang="en-US" sz="1400" dirty="0" smtClean="0"/>
              <a:t>)</a:t>
            </a:r>
          </a:p>
          <a:p>
            <a:pPr lvl="2"/>
            <a:r>
              <a:rPr lang="en-US" sz="1400" dirty="0" smtClean="0"/>
              <a:t>"Z</a:t>
            </a:r>
            <a:r>
              <a:rPr lang="en-US" sz="1400" dirty="0"/>
              <a:t>" (or "</a:t>
            </a:r>
            <a:r>
              <a:rPr lang="en-US" sz="1400" dirty="0" err="1" smtClean="0"/>
              <a:t>Glx</a:t>
            </a:r>
            <a:r>
              <a:rPr lang="en-US" sz="1400" dirty="0"/>
              <a:t>" for glutamine or glutamic acid</a:t>
            </a:r>
            <a:r>
              <a:rPr lang="en-US" sz="1400" dirty="0" smtClean="0"/>
              <a:t>)</a:t>
            </a:r>
            <a:endParaRPr lang="en-US" sz="1400" dirty="0"/>
          </a:p>
          <a:p>
            <a:pPr lvl="2"/>
            <a:r>
              <a:rPr lang="en-US" sz="1400" dirty="0" smtClean="0"/>
              <a:t>"J</a:t>
            </a:r>
            <a:r>
              <a:rPr lang="en-US" sz="1400" dirty="0"/>
              <a:t>" (or "</a:t>
            </a:r>
            <a:r>
              <a:rPr lang="en-US" sz="1400" dirty="0" err="1" smtClean="0"/>
              <a:t>Xle</a:t>
            </a:r>
            <a:r>
              <a:rPr lang="en-US" sz="1400" dirty="0" smtClean="0"/>
              <a:t>” for </a:t>
            </a:r>
            <a:r>
              <a:rPr lang="en-US" sz="1400" dirty="0" err="1"/>
              <a:t>leucine</a:t>
            </a:r>
            <a:r>
              <a:rPr lang="en-US" sz="1400" dirty="0"/>
              <a:t> isoleucine</a:t>
            </a:r>
            <a:r>
              <a:rPr lang="en-US" sz="1400" dirty="0" smtClean="0"/>
              <a:t>) </a:t>
            </a:r>
          </a:p>
          <a:p>
            <a:pPr lvl="2"/>
            <a:r>
              <a:rPr lang="en-US" sz="1400" dirty="0" smtClean="0"/>
              <a:t>"X</a:t>
            </a:r>
            <a:r>
              <a:rPr lang="en-US" sz="1400" dirty="0"/>
              <a:t>" (or "</a:t>
            </a:r>
            <a:r>
              <a:rPr lang="en-US" sz="1400" dirty="0" smtClean="0"/>
              <a:t>Xxx</a:t>
            </a:r>
            <a:r>
              <a:rPr lang="en-US" sz="1400" dirty="0"/>
              <a:t>" for an unknown amino acid).</a:t>
            </a:r>
          </a:p>
          <a:p>
            <a:pPr lvl="1"/>
            <a:r>
              <a:rPr lang="it-IT" sz="1600" dirty="0" err="1" smtClean="0"/>
              <a:t>IUPACUnambiguousDNA</a:t>
            </a:r>
            <a:r>
              <a:rPr lang="it-IT" sz="1600" dirty="0" smtClean="0"/>
              <a:t>,</a:t>
            </a:r>
            <a:r>
              <a:rPr lang="en-US" sz="1600" dirty="0"/>
              <a:t> which provides for just the basic letters</a:t>
            </a:r>
            <a:endParaRPr lang="it-IT" sz="1600" dirty="0" smtClean="0"/>
          </a:p>
          <a:p>
            <a:pPr lvl="1"/>
            <a:r>
              <a:rPr lang="it-IT" sz="1600" dirty="0" err="1" smtClean="0"/>
              <a:t>IUPACAmbiguousDNA</a:t>
            </a:r>
            <a:r>
              <a:rPr lang="it-IT" sz="1600" dirty="0" smtClean="0"/>
              <a:t>, </a:t>
            </a:r>
            <a:r>
              <a:rPr lang="en-US" sz="1600" dirty="0"/>
              <a:t>which provides </a:t>
            </a:r>
            <a:r>
              <a:rPr lang="en-US" sz="1600" dirty="0" smtClean="0"/>
              <a:t>for ambiguity </a:t>
            </a:r>
            <a:r>
              <a:rPr lang="en-US" sz="1600" dirty="0"/>
              <a:t>letters for every possible </a:t>
            </a:r>
            <a:r>
              <a:rPr lang="en-US" sz="1600" dirty="0" smtClean="0"/>
              <a:t>situation</a:t>
            </a:r>
            <a:endParaRPr lang="it-IT" sz="1600" dirty="0"/>
          </a:p>
          <a:p>
            <a:pPr lvl="1"/>
            <a:r>
              <a:rPr lang="en-US" sz="1600" dirty="0" err="1" smtClean="0"/>
              <a:t>ExtendedIUPACDNA</a:t>
            </a:r>
            <a:r>
              <a:rPr lang="en-US" sz="1600" dirty="0"/>
              <a:t>, which allows letters for </a:t>
            </a:r>
            <a:r>
              <a:rPr lang="en-US" sz="1600" dirty="0" err="1" smtClean="0"/>
              <a:t>modifiedbase</a:t>
            </a:r>
            <a:endParaRPr lang="en-US" sz="1600" dirty="0"/>
          </a:p>
          <a:p>
            <a:pPr lvl="1"/>
            <a:endParaRPr lang="it-IT" sz="1600" dirty="0"/>
          </a:p>
          <a:p>
            <a:pPr lvl="1"/>
            <a:endParaRPr lang="it-IT" sz="1600" dirty="0"/>
          </a:p>
          <a:p>
            <a:pPr lvl="1"/>
            <a:endParaRPr lang="en-US" dirty="0"/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DE1B-3D66-5E48-B45C-4460F9197AEE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0687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Sequences</a:t>
            </a:r>
            <a:r>
              <a:rPr lang="fr-FR" dirty="0" smtClean="0"/>
              <a:t> et Alphabet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003684"/>
            <a:ext cx="8644466" cy="464899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an ambiguous sequence with the default generic </a:t>
            </a:r>
            <a:r>
              <a:rPr lang="en-US" dirty="0" smtClean="0"/>
              <a:t>alphabet: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ED37-D7BB-174A-9FC7-56685CD6E865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467816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</a:t>
            </a:r>
            <a:r>
              <a:rPr lang="mr-IN" sz="1200" dirty="0" smtClean="0"/>
              <a:t>my_seq </a:t>
            </a:r>
            <a:r>
              <a:rPr lang="mr-IN" sz="1200" dirty="0"/>
              <a:t>= </a:t>
            </a:r>
            <a:r>
              <a:rPr lang="mr-IN" sz="1200" dirty="0" smtClean="0"/>
              <a:t>Seq</a:t>
            </a:r>
            <a:r>
              <a:rPr lang="fr-FR" sz="1200" dirty="0" smtClean="0"/>
              <a:t>(</a:t>
            </a:r>
            <a:r>
              <a:rPr lang="mr-IN" sz="1200" dirty="0" smtClean="0"/>
              <a:t>"AGTACACTGGT”</a:t>
            </a:r>
            <a:r>
              <a:rPr lang="fr-FR" sz="1200" dirty="0" smtClean="0"/>
              <a:t>)</a:t>
            </a:r>
            <a:endParaRPr lang="mr-IN" sz="1200" dirty="0"/>
          </a:p>
          <a:p>
            <a:r>
              <a:rPr lang="en-US" sz="1200" dirty="0"/>
              <a:t>&gt;&gt;&gt; </a:t>
            </a:r>
            <a:r>
              <a:rPr lang="mr-IN" sz="1200" dirty="0" smtClean="0"/>
              <a:t>my_seq</a:t>
            </a:r>
            <a:endParaRPr lang="mr-IN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3287269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("AGTACACTGGT",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 smtClean="0"/>
              <a:t>my_seq</a:t>
            </a:r>
            <a:endParaRPr lang="en-US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279400" y="4918485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my_prot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("AGTACACTGGT", </a:t>
            </a:r>
            <a:r>
              <a:rPr lang="en-US" sz="1200" dirty="0" err="1"/>
              <a:t>IUPAC.protein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 smtClean="0"/>
              <a:t>my_prot</a:t>
            </a:r>
            <a:endParaRPr lang="en-US" sz="1200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2744454"/>
            <a:ext cx="8644466" cy="464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Specify </a:t>
            </a:r>
            <a:r>
              <a:rPr lang="en-US" dirty="0"/>
              <a:t>the alphabet explicitly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9400" y="244460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FF0000"/>
                </a:solidFill>
              </a:rPr>
              <a:t>Alphabet</a:t>
            </a:r>
            <a:r>
              <a:rPr lang="fr-FR" sz="1200" dirty="0" smtClean="0">
                <a:solidFill>
                  <a:srgbClr val="FF0000"/>
                </a:solidFill>
              </a:rPr>
              <a:t>()</a:t>
            </a:r>
            <a:endParaRPr lang="mr-IN" sz="1200" dirty="0">
              <a:solidFill>
                <a:srgbClr val="FF00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79400" y="218378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</a:t>
            </a:r>
            <a:r>
              <a:rPr lang="mr-IN" sz="1200" dirty="0" smtClean="0"/>
              <a:t>my_seq.alphabet</a:t>
            </a:r>
            <a:endParaRPr lang="mr-IN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79400" y="191570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FF0000"/>
                </a:solidFill>
              </a:rPr>
              <a:t>Seq</a:t>
            </a:r>
            <a:r>
              <a:rPr lang="mr-IN" sz="1200" dirty="0">
                <a:solidFill>
                  <a:srgbClr val="FF0000"/>
                </a:solidFill>
              </a:rPr>
              <a:t>('AGTACACTGGT', </a:t>
            </a:r>
            <a:r>
              <a:rPr lang="mr-IN" sz="1200" dirty="0" smtClean="0">
                <a:solidFill>
                  <a:srgbClr val="FF0000"/>
                </a:solidFill>
              </a:rPr>
              <a:t>Alphabet</a:t>
            </a:r>
            <a:r>
              <a:rPr lang="fr-FR" sz="1200" dirty="0" smtClean="0">
                <a:solidFill>
                  <a:srgbClr val="FF0000"/>
                </a:solidFill>
              </a:rPr>
              <a:t>())</a:t>
            </a:r>
            <a:endParaRPr lang="mr-IN" sz="1200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79400" y="447476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 smtClean="0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79400" y="421390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</a:t>
            </a:r>
            <a:r>
              <a:rPr lang="en-US" sz="1200" dirty="0" err="1" smtClean="0"/>
              <a:t>my_seq.alphabet</a:t>
            </a:r>
            <a:endParaRPr lang="en-US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79400" y="3921346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 smtClean="0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('AGTACACTGGT',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79400" y="6080654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 smtClean="0">
                <a:solidFill>
                  <a:srgbClr val="FF0000"/>
                </a:solidFill>
              </a:rPr>
              <a:t>IUPACProtein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79400" y="581098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</a:t>
            </a:r>
            <a:r>
              <a:rPr lang="en-US" sz="1200" dirty="0" err="1" smtClean="0"/>
              <a:t>my_prot.alphabet</a:t>
            </a:r>
            <a:endParaRPr lang="en-US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79400" y="5555089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 smtClean="0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('AGTACACTGGT', </a:t>
            </a:r>
            <a:r>
              <a:rPr lang="en-US" sz="1200" dirty="0" err="1">
                <a:solidFill>
                  <a:srgbClr val="FF0000"/>
                </a:solidFill>
              </a:rPr>
              <a:t>IUPACProtein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53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6" grpId="0" animBg="1"/>
      <p:bldP spid="19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28988</TotalTime>
  <Words>5119</Words>
  <Application>Microsoft Macintosh PowerPoint</Application>
  <PresentationFormat>Présentation à l'écran (4:3)</PresentationFormat>
  <Paragraphs>590</Paragraphs>
  <Slides>31</Slides>
  <Notes>21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2" baseType="lpstr">
      <vt:lpstr>Thème Office</vt:lpstr>
      <vt:lpstr>Présentation PowerPoint</vt:lpstr>
      <vt:lpstr>  Formation CNRS 18 Novembre 2016 Python pour la biologie  </vt:lpstr>
      <vt:lpstr>What is Biopython ?</vt:lpstr>
      <vt:lpstr>Biopython functionalities(1)</vt:lpstr>
      <vt:lpstr>Biopython functionalities(2)</vt:lpstr>
      <vt:lpstr>Les fonctionnalités Biopython (3)</vt:lpstr>
      <vt:lpstr>Working with sequence: The Seq Object</vt:lpstr>
      <vt:lpstr>Sequences et Alphabet: IUPAC Alphabet for DNA, RNA and proteins</vt:lpstr>
      <vt:lpstr>Sequences et Alphabet (2)</vt:lpstr>
      <vt:lpstr>Sequences act like strings (1)</vt:lpstr>
      <vt:lpstr>Sequences act like strings (2)</vt:lpstr>
      <vt:lpstr>Sequences act like strings (3)</vt:lpstr>
      <vt:lpstr>Slicing a sequence</vt:lpstr>
      <vt:lpstr>Turning Seq objects into strings</vt:lpstr>
      <vt:lpstr>Concatenating or adding sequences</vt:lpstr>
      <vt:lpstr>Concatenating or adding sequences (2)</vt:lpstr>
      <vt:lpstr>Changing case</vt:lpstr>
      <vt:lpstr>Nucleotide sequences and (reverse) complements</vt:lpstr>
      <vt:lpstr>Transcription</vt:lpstr>
      <vt:lpstr>Transcription (2)</vt:lpstr>
      <vt:lpstr>Transcription (3) (added in Biopython 1.49)</vt:lpstr>
      <vt:lpstr>Translation</vt:lpstr>
      <vt:lpstr>Translation (2)</vt:lpstr>
      <vt:lpstr>Translation (3)</vt:lpstr>
      <vt:lpstr>Translation Tables</vt:lpstr>
      <vt:lpstr>Translation Tables (2)</vt:lpstr>
      <vt:lpstr>Comparing Seq objects</vt:lpstr>
      <vt:lpstr>Présentation PowerPoint</vt:lpstr>
      <vt:lpstr>MutableSeq objects</vt:lpstr>
      <vt:lpstr>Présentation PowerPoint</vt:lpstr>
      <vt:lpstr>UnknowSeq objects</vt:lpstr>
    </vt:vector>
  </TitlesOfParts>
  <Company>UBx1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benjamin dartigues</cp:lastModifiedBy>
  <cp:revision>308</cp:revision>
  <dcterms:created xsi:type="dcterms:W3CDTF">2013-12-13T12:27:54Z</dcterms:created>
  <dcterms:modified xsi:type="dcterms:W3CDTF">2016-11-16T21:35:44Z</dcterms:modified>
</cp:coreProperties>
</file>