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2" r:id="rId8"/>
    <p:sldId id="370" r:id="rId9"/>
    <p:sldId id="387" r:id="rId10"/>
    <p:sldId id="412" r:id="rId11"/>
    <p:sldId id="388" r:id="rId12"/>
    <p:sldId id="413" r:id="rId13"/>
    <p:sldId id="414" r:id="rId14"/>
    <p:sldId id="389" r:id="rId15"/>
    <p:sldId id="390" r:id="rId16"/>
    <p:sldId id="391" r:id="rId17"/>
    <p:sldId id="415" r:id="rId18"/>
    <p:sldId id="416" r:id="rId19"/>
    <p:sldId id="395" r:id="rId20"/>
    <p:sldId id="396" r:id="rId21"/>
    <p:sldId id="417" r:id="rId22"/>
    <p:sldId id="418" r:id="rId23"/>
    <p:sldId id="397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34" r:id="rId32"/>
    <p:sldId id="426" r:id="rId33"/>
    <p:sldId id="464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  <p14:sldId id="372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>
            <p14:sldId id="4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  <a:endParaRPr lang="mr-IN" sz="12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object) and do pretty much anything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Alternatively, you can create a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  <a:endParaRPr lang="mr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Bio.Seq</a:t>
            </a:r>
            <a:r>
              <a:rPr lang="en-US" dirty="0" smtClean="0"/>
              <a:t> import 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Bio.Alphabet</a:t>
            </a:r>
            <a:r>
              <a:rPr lang="en-US" dirty="0" smtClean="0"/>
              <a:t> import IUPAC</a:t>
            </a:r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Bio.SeqUtils</a:t>
            </a:r>
            <a:r>
              <a:rPr lang="en-US" dirty="0" smtClean="0"/>
              <a:t> import GC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my_seq</a:t>
            </a:r>
            <a:r>
              <a:rPr lang="en-US" dirty="0" smtClean="0"/>
              <a:t> = </a:t>
            </a:r>
            <a:r>
              <a:rPr lang="en-US" dirty="0" err="1" smtClean="0"/>
              <a:t>Seq</a:t>
            </a:r>
            <a:r>
              <a:rPr lang="en-US" dirty="0" smtClean="0"/>
              <a:t>('GATCGATGGGCCTATATAGGATCGAAAATCGC', </a:t>
            </a:r>
            <a:r>
              <a:rPr lang="en-US" dirty="0" err="1" smtClean="0"/>
              <a:t>IUPAC.unambiguous_dna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GC(</a:t>
            </a:r>
            <a:r>
              <a:rPr lang="en-US" dirty="0" err="1" smtClean="0"/>
              <a:t>my_seq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use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directly with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 when using the Python string formatting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interpolation operator (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m.qmw.ac.uk/iup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et Alphabet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ambiguous sequence with the default generic </a:t>
            </a:r>
            <a:r>
              <a:rPr lang="en-US" dirty="0" smtClean="0"/>
              <a:t>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 </a:t>
            </a:r>
            <a:r>
              <a:rPr lang="mr-IN" sz="1200" dirty="0"/>
              <a:t>=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Specify </a:t>
            </a:r>
            <a:r>
              <a:rPr lang="en-US" dirty="0"/>
              <a:t>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eal </a:t>
            </a:r>
            <a:r>
              <a:rPr lang="en-US" dirty="0"/>
              <a:t>with </a:t>
            </a:r>
            <a:r>
              <a:rPr lang="en-US" dirty="0" err="1"/>
              <a:t>Seq</a:t>
            </a:r>
            <a:r>
              <a:rPr lang="en-US" dirty="0"/>
              <a:t> objects as if they were normal Python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 getting </a:t>
            </a:r>
            <a:r>
              <a:rPr lang="en-US" dirty="0" smtClean="0"/>
              <a:t>the length</a:t>
            </a:r>
            <a:r>
              <a:rPr lang="en-US" dirty="0"/>
              <a:t>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smtClean="0"/>
              <a:t>GATC"</a:t>
            </a:r>
            <a:r>
              <a:rPr lang="en-US" sz="1200" dirty="0"/>
              <a:t>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</a:t>
            </a:r>
            <a:r>
              <a:rPr lang="tr-TR" sz="1200" dirty="0" smtClean="0">
                <a:solidFill>
                  <a:srgbClr val="FF0000"/>
                </a:solidFill>
              </a:rPr>
              <a:t>C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[2]) #third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[-1]) #last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Access </a:t>
            </a:r>
            <a:r>
              <a:rPr lang="en-US" dirty="0"/>
              <a:t>elements of the sequence in the same way </a:t>
            </a:r>
            <a:r>
              <a:rPr lang="en-US" dirty="0" smtClean="0"/>
              <a:t>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 smtClean="0"/>
              <a:t>TheSeq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has </a:t>
            </a:r>
            <a:r>
              <a:rPr lang="en-US" dirty="0" smtClean="0"/>
              <a:t>a “.count</a:t>
            </a:r>
            <a:r>
              <a:rPr lang="en-US" dirty="0"/>
              <a:t>(</a:t>
            </a:r>
            <a:r>
              <a:rPr lang="en-US" dirty="0" smtClean="0"/>
              <a:t>)” method</a:t>
            </a:r>
            <a:r>
              <a:rPr lang="en-US" dirty="0"/>
              <a:t>, just like a string. Note that this means that like a </a:t>
            </a:r>
            <a:r>
              <a:rPr lang="en-US" dirty="0" smtClean="0"/>
              <a:t>Python string</a:t>
            </a:r>
            <a:r>
              <a:rPr lang="en-US" dirty="0"/>
              <a:t>, this gives </a:t>
            </a:r>
            <a:r>
              <a:rPr lang="en-US" dirty="0" smtClean="0"/>
              <a:t>a non</a:t>
            </a:r>
            <a:r>
              <a:rPr lang="en-US" dirty="0"/>
              <a:t>-</a:t>
            </a:r>
            <a:r>
              <a:rPr lang="en-US" dirty="0" smtClean="0"/>
              <a:t>overlapping count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"</a:t>
            </a:r>
            <a:r>
              <a:rPr lang="mr-IN" sz="1200" dirty="0"/>
              <a:t>AAAA".count("AA")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IUPAC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 smtClean="0"/>
              <a:t>)</a:t>
            </a:r>
            <a:endParaRPr lang="fr-FR" sz="12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</a:t>
            </a:r>
            <a:r>
              <a:rPr lang="en-US" dirty="0" smtClean="0"/>
              <a:t>When searching </a:t>
            </a:r>
            <a:r>
              <a:rPr lang="en-US" dirty="0"/>
              <a:t>for single letters, this makes no </a:t>
            </a:r>
            <a:r>
              <a:rPr lang="en-US" dirty="0" smtClean="0"/>
              <a:t>difference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Seq</a:t>
            </a:r>
            <a:r>
              <a:rPr lang="fr-FR" sz="1200" dirty="0" smtClean="0"/>
              <a:t>(</a:t>
            </a:r>
            <a:r>
              <a:rPr lang="mr-IN" sz="1200" dirty="0" smtClean="0"/>
              <a:t>"AAAA”</a:t>
            </a:r>
            <a:r>
              <a:rPr lang="fr-FR" sz="1200" dirty="0" smtClean="0"/>
              <a:t>)</a:t>
            </a:r>
            <a:r>
              <a:rPr lang="mr-IN" sz="1200" dirty="0" smtClean="0"/>
              <a:t>.count</a:t>
            </a:r>
            <a:r>
              <a:rPr lang="fr-FR" sz="1200" dirty="0" smtClean="0"/>
              <a:t>(</a:t>
            </a:r>
            <a:r>
              <a:rPr lang="mr-IN" sz="1200" dirty="0" smtClean="0"/>
              <a:t>"AA”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100 * </a:t>
            </a:r>
            <a:r>
              <a:rPr lang="mr-IN" sz="1200" dirty="0" smtClean="0"/>
              <a:t>float</a:t>
            </a:r>
            <a:r>
              <a:rPr lang="fr-FR" sz="1200" dirty="0" smtClean="0"/>
              <a:t>(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G</a:t>
            </a:r>
            <a:r>
              <a:rPr lang="fr-FR" sz="1200" dirty="0" smtClean="0"/>
              <a:t>’)</a:t>
            </a:r>
            <a:r>
              <a:rPr lang="mr-IN" sz="1200" dirty="0" smtClean="0"/>
              <a:t> </a:t>
            </a:r>
            <a:r>
              <a:rPr lang="mr-IN" sz="1200" dirty="0"/>
              <a:t>+ 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C</a:t>
            </a:r>
            <a:r>
              <a:rPr lang="fr-FR" sz="1200" dirty="0" smtClean="0"/>
              <a:t>’))</a:t>
            </a:r>
            <a:r>
              <a:rPr lang="mr-IN" sz="1200" dirty="0" smtClean="0"/>
              <a:t> </a:t>
            </a:r>
            <a:r>
              <a:rPr lang="mr-IN" sz="1200" dirty="0"/>
              <a:t>/ 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/>
              <a:t> </a:t>
            </a:r>
            <a:r>
              <a:rPr lang="mr-IN" sz="1200" dirty="0" smtClean="0"/>
              <a:t>my_seq.count</a:t>
            </a:r>
            <a:r>
              <a:rPr lang="mr-IN" sz="1200" dirty="0"/>
              <a:t>("</a:t>
            </a:r>
            <a:r>
              <a:rPr lang="mr-IN" sz="1200" dirty="0" smtClean="0"/>
              <a:t>G”)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</a:t>
            </a:r>
            <a:r>
              <a:rPr lang="en-US" dirty="0" smtClean="0"/>
              <a:t>the </a:t>
            </a:r>
            <a:r>
              <a:rPr lang="en-US" dirty="0" err="1" smtClean="0"/>
              <a:t>Bio.SeqUtils</a:t>
            </a:r>
            <a:r>
              <a:rPr lang="en-US" dirty="0"/>
              <a:t>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several GC functions already built.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If you need to edit your sequence, for example simulating a point mutation, look at the Section 3.12 below which talks about the </a:t>
            </a:r>
            <a:r>
              <a:rPr lang="en-US" dirty="0" err="1"/>
              <a:t>MutableSeq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mr-IN" sz="1200" dirty="0" smtClean="0"/>
              <a:t>0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AGGCATGCATC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fr-FR" sz="1200" dirty="0"/>
              <a:t>1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[2::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</a:t>
            </a:r>
            <a:r>
              <a:rPr lang="en-US" dirty="0" smtClean="0"/>
              <a:t>object produced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which retains </a:t>
            </a:r>
            <a:r>
              <a:rPr lang="en-US" dirty="0" smtClean="0"/>
              <a:t>the alphabet </a:t>
            </a:r>
            <a:r>
              <a:rPr lang="en-US" dirty="0"/>
              <a:t>information from the </a:t>
            </a:r>
            <a:r>
              <a:rPr lang="en-US" dirty="0" smtClean="0"/>
              <a:t>original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Get the first, second and third codons positions using “stride” (“::”) 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[::-1] ## </a:t>
            </a:r>
            <a:r>
              <a:rPr lang="fr-FR" sz="1200" dirty="0" err="1" smtClean="0"/>
              <a:t>Get</a:t>
            </a:r>
            <a:r>
              <a:rPr lang="fr-FR" sz="1200" dirty="0" smtClean="0"/>
              <a:t> the reverse </a:t>
            </a:r>
            <a:r>
              <a:rPr lang="fr-FR" sz="1200" dirty="0" err="1" smtClean="0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write to a </a:t>
            </a:r>
            <a:r>
              <a:rPr lang="en-US" dirty="0" smtClean="0"/>
              <a:t>file</a:t>
            </a:r>
            <a:r>
              <a:rPr lang="en-US" dirty="0"/>
              <a:t>, or insert into a </a:t>
            </a:r>
            <a:r>
              <a:rPr lang="en-US" dirty="0" smtClean="0"/>
              <a:t>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fasta_format_string = “</a:t>
            </a:r>
            <a:r>
              <a:rPr lang="fr-FR" sz="1200" dirty="0" smtClean="0"/>
              <a:t>&gt;</a:t>
            </a:r>
            <a:r>
              <a:rPr lang="mr-IN" sz="1200" dirty="0" smtClean="0"/>
              <a:t>Name\n%s\n</a:t>
            </a:r>
            <a:r>
              <a:rPr lang="mr-IN" sz="1200" dirty="0"/>
              <a:t>“</a:t>
            </a:r>
            <a:r>
              <a:rPr lang="mr-IN" sz="1200" dirty="0" smtClean="0"/>
              <a:t> % my_seq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print</a:t>
            </a:r>
            <a:r>
              <a:rPr lang="fr-FR" sz="1200" dirty="0" smtClean="0"/>
              <a:t>(</a:t>
            </a:r>
            <a:r>
              <a:rPr lang="mr-IN" sz="1200" dirty="0" smtClean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my_se</a:t>
            </a:r>
            <a:r>
              <a:rPr lang="fr-FR" sz="1200" dirty="0" smtClean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str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</a:t>
            </a:r>
            <a:r>
              <a:rPr lang="en-US" dirty="0" smtClean="0"/>
              <a:t>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an't </a:t>
            </a:r>
            <a:r>
              <a:rPr lang="en-US" dirty="0"/>
              <a:t>add sequences with incompatible alphabets, </a:t>
            </a:r>
            <a:r>
              <a:rPr lang="en-US" dirty="0" smtClean="0"/>
              <a:t>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 smtClean="0"/>
              <a:t>nuc_seq </a:t>
            </a:r>
            <a:r>
              <a:rPr lang="mr-IN" sz="1200" dirty="0"/>
              <a:t>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</a:t>
            </a:r>
            <a:r>
              <a:rPr lang="en-US" dirty="0" smtClean="0"/>
              <a:t>seq. </a:t>
            </a:r>
            <a:r>
              <a:rPr lang="en-US" dirty="0"/>
              <a:t>to an unambiguous IUPAC </a:t>
            </a:r>
            <a:r>
              <a:rPr lang="en-US" dirty="0" smtClean="0"/>
              <a:t>DNA seq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</a:t>
            </a:r>
            <a:r>
              <a:rPr lang="en-US" dirty="0" smtClean="0"/>
              <a:t>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</a:t>
            </a:r>
            <a:r>
              <a:rPr lang="en-US" dirty="0" smtClean="0"/>
              <a:t>together: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from Bio.Alphabet import generic_dna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list_of_seqs = </a:t>
            </a:r>
            <a:r>
              <a:rPr lang="fr-FR" sz="1200" dirty="0" smtClean="0"/>
              <a:t>[</a:t>
            </a:r>
            <a:r>
              <a:rPr lang="mr-IN" sz="1200" dirty="0" smtClean="0"/>
              <a:t>Seq</a:t>
            </a:r>
            <a:r>
              <a:rPr lang="fr-FR" sz="1200" dirty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ACGT",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AACC",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GGTT",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fr-FR" sz="1200" dirty="0"/>
              <a:t>]</a:t>
            </a:r>
            <a:endParaRPr lang="mr-IN" sz="1200" dirty="0"/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sum</a:t>
            </a:r>
            <a:r>
              <a:rPr lang="fr-FR" sz="1200" dirty="0" smtClean="0"/>
              <a:t>(</a:t>
            </a:r>
            <a:r>
              <a:rPr lang="mr-IN" sz="1200" dirty="0" smtClean="0"/>
              <a:t>list_of_seqs</a:t>
            </a:r>
            <a:r>
              <a:rPr lang="mr-IN" sz="1200" dirty="0"/>
              <a:t>,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", </a:t>
            </a:r>
            <a:r>
              <a:rPr lang="mr-IN" sz="1200" dirty="0" smtClean="0"/>
              <a:t>generic_dna</a:t>
            </a:r>
            <a:r>
              <a:rPr lang="fr-FR" sz="1200" dirty="0" smtClean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</a:t>
            </a:r>
            <a:r>
              <a:rPr lang="en-US" dirty="0" smtClean="0"/>
              <a:t>approach </a:t>
            </a:r>
            <a:r>
              <a:rPr lang="en-US" dirty="0"/>
              <a:t>using </a:t>
            </a:r>
            <a:r>
              <a:rPr lang="en-US" dirty="0" smtClean="0"/>
              <a:t>sum function </a:t>
            </a:r>
            <a:r>
              <a:rPr lang="en-US" dirty="0"/>
              <a:t>with its optional start value argument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</a:t>
            </a:r>
            <a:r>
              <a:rPr lang="en-US" sz="1200" dirty="0" err="1" smtClean="0"/>
              <a:t>generic_dna</a:t>
            </a:r>
            <a:endParaRPr lang="en-US" sz="1200" dirty="0" smtClean="0"/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 = [</a:t>
            </a:r>
            <a:r>
              <a:rPr lang="en-US" sz="1200" dirty="0" err="1" smtClean="0"/>
              <a:t>Seq</a:t>
            </a:r>
            <a:r>
              <a:rPr lang="en-US" sz="1200" dirty="0" smtClean="0"/>
              <a:t>("ACGT",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("AACC",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("GGTT",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)]</a:t>
            </a:r>
          </a:p>
          <a:p>
            <a:r>
              <a:rPr lang="en-US" sz="1200" dirty="0" smtClean="0"/>
              <a:t>&gt;&gt;&gt; concatenated = </a:t>
            </a:r>
            <a:r>
              <a:rPr lang="en-US" sz="1200" dirty="0" err="1" smtClean="0"/>
              <a:t>Seq</a:t>
            </a:r>
            <a:r>
              <a:rPr lang="en-US" sz="1200" dirty="0" smtClean="0"/>
              <a:t>("",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 for s in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... concatenated += s</a:t>
            </a:r>
          </a:p>
          <a:p>
            <a:r>
              <a:rPr lang="en-US" sz="1200" dirty="0" smtClean="0"/>
              <a:t>...</a:t>
            </a:r>
          </a:p>
          <a:p>
            <a:r>
              <a:rPr lang="en-US" sz="1200" dirty="0" smtClean="0"/>
              <a:t>&gt;&gt;&gt; concatenated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 smtClean="0"/>
              <a:t>useful upper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lower</a:t>
            </a:r>
            <a:r>
              <a:rPr lang="en-US" dirty="0"/>
              <a:t> </a:t>
            </a:r>
            <a:r>
              <a:rPr lang="en-US" dirty="0" smtClean="0"/>
              <a:t>methods </a:t>
            </a:r>
            <a:r>
              <a:rPr lang="en-US" dirty="0"/>
              <a:t>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"GTAC" in </a:t>
            </a:r>
            <a:r>
              <a:rPr lang="mr-IN" sz="1200" dirty="0" smtClean="0">
                <a:latin typeface="Arial"/>
                <a:cs typeface="Arial"/>
              </a:rPr>
              <a:t>dna_seq</a:t>
            </a:r>
            <a:r>
              <a:rPr lang="fr-FR" sz="1200" dirty="0" smtClean="0">
                <a:latin typeface="Arial"/>
                <a:cs typeface="Arial"/>
              </a:rPr>
              <a:t>.</a:t>
            </a:r>
            <a:r>
              <a:rPr lang="fr-FR" sz="1200" dirty="0" err="1" smtClean="0">
                <a:latin typeface="Arial"/>
                <a:cs typeface="Arial"/>
              </a:rPr>
              <a:t>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ACGTACGT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', 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</a:t>
            </a:r>
            <a:r>
              <a:rPr lang="fr-FR" sz="1200" dirty="0" err="1" smtClean="0">
                <a:latin typeface="Arial"/>
                <a:cs typeface="Arial"/>
              </a:rPr>
              <a:t>low</a:t>
            </a:r>
            <a:r>
              <a:rPr lang="mr-IN" sz="1200" dirty="0" smtClean="0">
                <a:latin typeface="Arial"/>
                <a:cs typeface="Arial"/>
              </a:rPr>
              <a:t>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</a:rPr>
              <a:t>acgtacgt</a:t>
            </a:r>
            <a:r>
              <a:rPr lang="mr-IN" sz="1200" dirty="0" smtClean="0">
                <a:solidFill>
                  <a:srgbClr val="FF0000"/>
                </a:solidFill>
              </a:rPr>
              <a:t>, 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Nucleotide </a:t>
            </a:r>
            <a:r>
              <a:rPr lang="en-US" dirty="0"/>
              <a:t>sequences and (reverse) </a:t>
            </a:r>
            <a:r>
              <a:rPr lang="en-US" dirty="0" smtClean="0"/>
              <a:t>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</a:t>
            </a:r>
            <a:r>
              <a:rPr lang="en-US" dirty="0" smtClean="0"/>
              <a:t>a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using its </a:t>
            </a:r>
            <a:r>
              <a:rPr lang="en-US" dirty="0"/>
              <a:t>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3" y="35154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</a:t>
            </a:r>
            <a:endParaRPr lang="fr-FR" dirty="0"/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</a:t>
            </a:r>
            <a:r>
              <a:rPr lang="en-US" dirty="0" smtClean="0"/>
              <a:t>complement (TCAG -&gt; CUGA</a:t>
            </a:r>
            <a:r>
              <a:rPr lang="en-US" dirty="0"/>
              <a:t>) to give the mRNA. However, in Biopython and bioinformatics in general, we </a:t>
            </a:r>
            <a:r>
              <a:rPr lang="en-US" dirty="0" smtClean="0"/>
              <a:t>typically work </a:t>
            </a:r>
            <a:r>
              <a:rPr lang="en-US" dirty="0"/>
              <a:t>directly with the coding strand because this means we can get the mRNA sequence just by </a:t>
            </a:r>
            <a:r>
              <a:rPr lang="en-US" dirty="0" smtClean="0"/>
              <a:t>switching T</a:t>
            </a:r>
            <a:r>
              <a:rPr lang="en-US" dirty="0"/>
              <a:t> </a:t>
            </a:r>
            <a:r>
              <a:rPr lang="en-US" dirty="0" smtClean="0"/>
              <a:t>-&gt;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atch </a:t>
            </a:r>
            <a:r>
              <a:rPr lang="en-US" dirty="0"/>
              <a:t>the </a:t>
            </a:r>
            <a:r>
              <a:rPr lang="en-US" dirty="0" smtClean="0"/>
              <a:t>figure above</a:t>
            </a:r>
          </a:p>
          <a:p>
            <a:pPr lvl="1"/>
            <a:r>
              <a:rPr lang="en-US" sz="1600" dirty="0" smtClean="0"/>
              <a:t>remember </a:t>
            </a:r>
            <a:r>
              <a:rPr lang="en-US" sz="1600" dirty="0"/>
              <a:t>by convention nucleotide sequences are normally read </a:t>
            </a:r>
            <a:r>
              <a:rPr lang="en-US" sz="1600" dirty="0" smtClean="0"/>
              <a:t>from the </a:t>
            </a:r>
            <a:r>
              <a:rPr lang="en-US" sz="1600" dirty="0"/>
              <a:t>5’ to 3’ direction, while in the </a:t>
            </a:r>
            <a:r>
              <a:rPr lang="en-US" sz="1600" dirty="0" smtClean="0"/>
              <a:t>figure </a:t>
            </a:r>
            <a:r>
              <a:rPr lang="en-US" sz="1600" dirty="0"/>
              <a:t>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template_dna </a:t>
            </a:r>
            <a:r>
              <a:rPr lang="mr-IN" sz="1200" dirty="0"/>
              <a:t>= </a:t>
            </a:r>
            <a:r>
              <a:rPr lang="mr-IN" sz="1200" dirty="0" smtClean="0"/>
              <a:t>coding_dna.reverse_complement</a:t>
            </a:r>
            <a:r>
              <a:rPr lang="fr-FR" sz="1200" dirty="0" smtClean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template_dna</a:t>
            </a:r>
            <a:endParaRPr lang="mr-IN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ranscribe the coding strand into corresponding mRNA, using </a:t>
            </a:r>
            <a:r>
              <a:rPr lang="en-US" dirty="0" err="1" smtClean="0"/>
              <a:t>Seq</a:t>
            </a:r>
            <a:r>
              <a:rPr lang="en-US" dirty="0" smtClean="0"/>
              <a:t> object's built in transcribe method (switch T-&gt;U and adjust </a:t>
            </a:r>
            <a:r>
              <a:rPr lang="en-US" dirty="0"/>
              <a:t>the </a:t>
            </a:r>
            <a:r>
              <a:rPr lang="en-US" dirty="0" smtClean="0"/>
              <a:t>alphabet)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coding_dna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 (3) (</a:t>
            </a:r>
            <a:r>
              <a:rPr lang="fr-FR" dirty="0" err="1" smtClean="0"/>
              <a:t>added</a:t>
            </a:r>
            <a:r>
              <a:rPr lang="fr-FR" dirty="0" smtClean="0"/>
              <a:t> in </a:t>
            </a:r>
            <a:r>
              <a:rPr lang="en-US" dirty="0" smtClean="0"/>
              <a:t>Biopython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 smtClean="0">
                <a:solidFill>
                  <a:srgbClr val="FF0000"/>
                </a:solidFill>
              </a:rPr>
              <a:t>’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a true biological transcription starting with the template strand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also includes a back-transcription method for going from the mRNA to the coding </a:t>
            </a:r>
            <a:r>
              <a:rPr lang="en-US" dirty="0" smtClean="0"/>
              <a:t>strand of </a:t>
            </a:r>
            <a:r>
              <a:rPr lang="en-US" dirty="0"/>
              <a:t>the </a:t>
            </a:r>
            <a:r>
              <a:rPr lang="en-US" dirty="0" smtClean="0"/>
              <a:t>DNA: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err="1" smtClean="0"/>
              <a:t>ranslate</a:t>
            </a:r>
            <a:r>
              <a:rPr lang="en-US" dirty="0" smtClean="0"/>
              <a:t> mRNA into </a:t>
            </a:r>
            <a:r>
              <a:rPr lang="en-US" dirty="0"/>
              <a:t>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vailable in Biopython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/>
              <a:t>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</a:t>
            </a:r>
            <a:r>
              <a:rPr lang="en-US" sz="1200" dirty="0" smtClean="0"/>
              <a:t>&gt; </a:t>
            </a:r>
            <a:r>
              <a:rPr lang="en-US" sz="1200" dirty="0" err="1" smtClean="0"/>
              <a:t>coding_dna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fr-FR" sz="1200" dirty="0" smtClean="0">
                <a:latin typeface="Arial"/>
                <a:cs typeface="Arial"/>
              </a:rPr>
              <a:t> ## </a:t>
            </a:r>
            <a:r>
              <a:rPr lang="en-US" sz="1200" dirty="0" smtClean="0"/>
              <a:t>the </a:t>
            </a:r>
            <a:r>
              <a:rPr lang="en-US" sz="1200" dirty="0"/>
              <a:t>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Translate nucleotides </a:t>
            </a:r>
            <a:r>
              <a:rPr lang="en-US" dirty="0"/>
              <a:t>up to the </a:t>
            </a:r>
            <a:r>
              <a:rPr lang="en-US" dirty="0" smtClean="0"/>
              <a:t>first </a:t>
            </a:r>
            <a:r>
              <a:rPr lang="en-US" dirty="0"/>
              <a:t>in frame stop codon, and then </a:t>
            </a:r>
            <a:r>
              <a:rPr lang="en-US" dirty="0" smtClean="0"/>
              <a:t>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CDS, </a:t>
            </a:r>
            <a:r>
              <a:rPr lang="en-US" dirty="0" smtClean="0"/>
              <a:t>(e.g. mRNA </a:t>
            </a:r>
            <a:r>
              <a:rPr lang="en-US" dirty="0"/>
              <a:t>{ after any splicing</a:t>
            </a:r>
            <a:r>
              <a:rPr lang="en-US" dirty="0" smtClean="0"/>
              <a:t>)</a:t>
            </a:r>
          </a:p>
          <a:p>
            <a:r>
              <a:rPr lang="en-US" dirty="0"/>
              <a:t>commences with a start codon, ends with a stop codon, and has no internal in-frame stop </a:t>
            </a:r>
            <a:r>
              <a:rPr lang="en-US" dirty="0" smtClean="0"/>
              <a:t>codons</a:t>
            </a:r>
          </a:p>
          <a:p>
            <a:r>
              <a:rPr lang="en-US" dirty="0"/>
              <a:t>what if your sequence uses a non-standard start codon</a:t>
            </a:r>
            <a:r>
              <a:rPr lang="en-US" dirty="0" smtClean="0"/>
              <a:t>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</a:t>
            </a:r>
            <a:r>
              <a:rPr lang="en-US" dirty="0" smtClean="0"/>
              <a:t>K12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*’)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bacterial genetic </a:t>
            </a:r>
            <a:r>
              <a:rPr lang="en-US" dirty="0" smtClean="0"/>
              <a:t>code GTG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valid start codon, and while it </a:t>
            </a:r>
            <a:r>
              <a:rPr lang="en-US" dirty="0" smtClean="0"/>
              <a:t>does normally</a:t>
            </a:r>
            <a:r>
              <a:rPr lang="en-US" dirty="0"/>
              <a:t> </a:t>
            </a:r>
            <a:r>
              <a:rPr lang="en-US" dirty="0" smtClean="0"/>
              <a:t>encode </a:t>
            </a:r>
            <a:r>
              <a:rPr lang="en-US" dirty="0" err="1"/>
              <a:t>Valine</a:t>
            </a:r>
            <a:r>
              <a:rPr lang="en-US" dirty="0"/>
              <a:t>, if used </a:t>
            </a:r>
            <a:r>
              <a:rPr lang="en-US" dirty="0" smtClean="0"/>
              <a:t>as a </a:t>
            </a:r>
            <a:r>
              <a:rPr lang="en-US" dirty="0"/>
              <a:t>start codon it should be translated as methionine. This happens if you tell Biopython your sequence is </a:t>
            </a:r>
            <a:r>
              <a:rPr lang="en-US" dirty="0" smtClean="0"/>
              <a:t>a complete </a:t>
            </a:r>
            <a:r>
              <a:rPr lang="en-US" dirty="0"/>
              <a:t>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Tables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</a:t>
            </a:r>
            <a:r>
              <a:rPr lang="fr-FR" dirty="0" smtClean="0"/>
              <a:t>Tables (2)</a:t>
            </a:r>
            <a:endParaRPr lang="fr-FR" dirty="0"/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</a:t>
            </a:r>
            <a:r>
              <a:rPr lang="mr-IN" sz="1200" dirty="0" smtClean="0">
                <a:latin typeface="Arial"/>
                <a:cs typeface="Arial"/>
              </a:rPr>
              <a:t>(</a:t>
            </a:r>
            <a:r>
              <a:rPr lang="fr-FR" sz="1200" dirty="0" err="1" smtClean="0">
                <a:latin typeface="Arial"/>
                <a:cs typeface="Arial"/>
              </a:rPr>
              <a:t>mito</a:t>
            </a:r>
            <a:r>
              <a:rPr lang="mr-IN" sz="1200" dirty="0" smtClean="0">
                <a:latin typeface="Arial"/>
                <a:cs typeface="Arial"/>
              </a:rPr>
              <a:t>_table)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mito_table.st</a:t>
            </a:r>
            <a:r>
              <a:rPr lang="fr-FR" sz="1200" dirty="0" smtClean="0">
                <a:latin typeface="Arial"/>
                <a:cs typeface="Arial"/>
              </a:rPr>
              <a:t>art</a:t>
            </a:r>
            <a:r>
              <a:rPr lang="mr-IN" sz="1200" dirty="0" smtClean="0">
                <a:latin typeface="Arial"/>
                <a:cs typeface="Arial"/>
              </a:rPr>
              <a:t>_codons</a:t>
            </a:r>
            <a:endParaRPr lang="mr-IN" sz="1200" dirty="0"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 smtClean="0"/>
              <a:t>Meaning </a:t>
            </a:r>
            <a:r>
              <a:rPr lang="en-US" dirty="0"/>
              <a:t>of the letters in a sequence are context </a:t>
            </a:r>
            <a:r>
              <a:rPr lang="en-US" dirty="0" smtClean="0"/>
              <a:t>dependent</a:t>
            </a:r>
          </a:p>
          <a:p>
            <a:r>
              <a:rPr lang="en-US" dirty="0"/>
              <a:t>T</a:t>
            </a:r>
            <a:r>
              <a:rPr lang="en-US" dirty="0" smtClean="0"/>
              <a:t>he letter “A</a:t>
            </a:r>
            <a:r>
              <a:rPr lang="en-US" dirty="0"/>
              <a:t>" could be part of a DNA, RNA or protein sequence. </a:t>
            </a:r>
          </a:p>
          <a:p>
            <a:r>
              <a:rPr lang="en-US" dirty="0" smtClean="0"/>
              <a:t>Comparing two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could mean considering </a:t>
            </a:r>
            <a:r>
              <a:rPr lang="en-US" dirty="0" smtClean="0"/>
              <a:t>both the </a:t>
            </a:r>
            <a:r>
              <a:rPr lang="en-US" dirty="0"/>
              <a:t>sequence </a:t>
            </a:r>
            <a:r>
              <a:rPr lang="en-US" dirty="0" smtClean="0"/>
              <a:t>strings and</a:t>
            </a:r>
            <a:r>
              <a:rPr lang="en-US" dirty="0"/>
              <a:t> </a:t>
            </a:r>
            <a:r>
              <a:rPr lang="en-US" dirty="0" smtClean="0"/>
              <a:t>the alphabets</a:t>
            </a:r>
          </a:p>
          <a:p>
            <a:r>
              <a:rPr lang="en-US" dirty="0" smtClean="0"/>
              <a:t>Compare the sequences </a:t>
            </a:r>
            <a:r>
              <a:rPr lang="en-US" dirty="0"/>
              <a:t>as </a:t>
            </a:r>
            <a:r>
              <a:rPr lang="en-US" dirty="0" smtClean="0"/>
              <a:t>string: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 smtClean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</a:t>
            </a:r>
            <a:r>
              <a:rPr lang="en-US" dirty="0"/>
              <a:t>comparison only looks at the </a:t>
            </a:r>
            <a:r>
              <a:rPr lang="en-US" dirty="0" smtClean="0"/>
              <a:t>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</a:t>
            </a:r>
            <a:r>
              <a:rPr lang="en-US" dirty="0" smtClean="0"/>
              <a:t>versus protein</a:t>
            </a:r>
            <a:r>
              <a:rPr lang="en-US" dirty="0"/>
              <a:t>), then you will get a warning but for the comparison itself only the string of letters in the </a:t>
            </a:r>
            <a:r>
              <a:rPr lang="en-US" dirty="0" smtClean="0"/>
              <a:t>sequence is </a:t>
            </a:r>
            <a:r>
              <a:rPr lang="en-US" dirty="0"/>
              <a:t>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 smtClean="0"/>
              <a:t>prot_seq</a:t>
            </a:r>
            <a:endParaRPr lang="en-US" sz="1200" dirty="0" smtClean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True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WARNING: Older versions of Biopython instead used to check if the </a:t>
            </a:r>
            <a:r>
              <a:rPr lang="en-US" dirty="0" err="1" smtClean="0"/>
              <a:t>Seq</a:t>
            </a:r>
            <a:r>
              <a:rPr lang="en-US" dirty="0" smtClean="0"/>
              <a:t> objects were the same object in memory. </a:t>
            </a:r>
          </a:p>
          <a:p>
            <a:r>
              <a:rPr lang="en-US" dirty="0"/>
              <a:t>I</a:t>
            </a:r>
            <a:r>
              <a:rPr lang="en-US" dirty="0" smtClean="0"/>
              <a:t>mportant if you need to support scripts on both old and new versions of Biopython.</a:t>
            </a:r>
          </a:p>
          <a:p>
            <a:r>
              <a:rPr lang="en-US" dirty="0" smtClean="0"/>
              <a:t>Make the comparison explicit by wrapping your sequence objects with either </a:t>
            </a:r>
            <a:r>
              <a:rPr lang="en-US" dirty="0" err="1" smtClean="0"/>
              <a:t>str</a:t>
            </a:r>
            <a:r>
              <a:rPr lang="en-US" dirty="0" smtClean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Biopython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projet</a:t>
            </a:r>
            <a:r>
              <a:rPr lang="en-US" dirty="0" smtClean="0"/>
              <a:t> Biopython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association de </a:t>
            </a:r>
            <a:r>
              <a:rPr lang="en-US" dirty="0" err="1" smtClean="0"/>
              <a:t>dévellopeurs</a:t>
            </a:r>
            <a:r>
              <a:rPr lang="en-US" dirty="0" smtClean="0"/>
              <a:t> </a:t>
            </a:r>
            <a:r>
              <a:rPr lang="en-US" dirty="0" err="1" smtClean="0"/>
              <a:t>d’outils</a:t>
            </a:r>
            <a:r>
              <a:rPr lang="en-US" dirty="0" smtClean="0"/>
              <a:t> python </a:t>
            </a:r>
            <a:r>
              <a:rPr lang="en-US" dirty="0" err="1" smtClean="0"/>
              <a:t>disponible</a:t>
            </a:r>
            <a:r>
              <a:rPr lang="en-US" dirty="0" smtClean="0"/>
              <a:t> pour la bio-</a:t>
            </a:r>
            <a:r>
              <a:rPr lang="en-US" dirty="0" err="1" smtClean="0"/>
              <a:t>informatique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 site web (</a:t>
            </a:r>
            <a:r>
              <a:rPr lang="en-US" dirty="0"/>
              <a:t>http://</a:t>
            </a:r>
            <a:r>
              <a:rPr lang="en-US" dirty="0" err="1"/>
              <a:t>www.biopython.org</a:t>
            </a:r>
            <a:r>
              <a:rPr lang="en-US" dirty="0" smtClean="0"/>
              <a:t>) </a:t>
            </a:r>
            <a:r>
              <a:rPr lang="en-US" dirty="0" err="1" smtClean="0"/>
              <a:t>fournit</a:t>
            </a:r>
            <a:r>
              <a:rPr lang="en-US" dirty="0" smtClean="0"/>
              <a:t> des resources en </a:t>
            </a:r>
            <a:r>
              <a:rPr lang="en-US" dirty="0" err="1" smtClean="0"/>
              <a:t>ligne</a:t>
            </a:r>
            <a:r>
              <a:rPr lang="en-US" dirty="0" smtClean="0"/>
              <a:t> pour les modules, scripts et liens </a:t>
            </a:r>
            <a:r>
              <a:rPr lang="en-US" dirty="0" err="1" smtClean="0"/>
              <a:t>utiles</a:t>
            </a:r>
            <a:r>
              <a:rPr lang="en-US" dirty="0" smtClean="0"/>
              <a:t> pour les </a:t>
            </a:r>
            <a:r>
              <a:rPr lang="en-US" dirty="0" err="1" smtClean="0"/>
              <a:t>developpeurs</a:t>
            </a:r>
            <a:r>
              <a:rPr lang="en-US" dirty="0" smtClean="0"/>
              <a:t> de </a:t>
            </a:r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basés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Python pour la </a:t>
            </a:r>
            <a:r>
              <a:rPr lang="en-US" dirty="0" err="1" smtClean="0"/>
              <a:t>bioinformatique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Basically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of Biopython is to make it as easy as possible to use Python for bioinformatics by creating high-quality</a:t>
            </a:r>
            <a:r>
              <a:rPr lang="en-US" dirty="0" smtClean="0"/>
              <a:t>, reusable </a:t>
            </a:r>
            <a:r>
              <a:rPr lang="en-US" dirty="0"/>
              <a:t>modules and </a:t>
            </a:r>
            <a:r>
              <a:rPr lang="en-US" dirty="0" err="1"/>
              <a:t>classe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is </a:t>
            </a:r>
            <a:r>
              <a:rPr lang="en-US" dirty="0" smtClean="0"/>
              <a:t>“read </a:t>
            </a:r>
            <a:r>
              <a:rPr lang="en-US" dirty="0"/>
              <a:t>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my_seq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my_seq.tomutable</a:t>
            </a:r>
            <a:r>
              <a:rPr lang="en-US" sz="1200" dirty="0" smtClean="0">
                <a:latin typeface="Arial"/>
                <a:cs typeface="Arial"/>
              </a:rPr>
              <a:t>()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&gt;&gt;&gt; my_seq[5] = "G »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</a:t>
            </a:r>
            <a:r>
              <a:rPr lang="mr-IN" sz="1200" dirty="0">
                <a:latin typeface="Arial"/>
                <a:cs typeface="Arial"/>
              </a:rPr>
              <a:t>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unlike </a:t>
            </a:r>
            <a:r>
              <a:rPr lang="en-US" dirty="0" smtClean="0"/>
              <a:t>the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MutableSeq</a:t>
            </a:r>
            <a:r>
              <a:rPr lang="en-US" dirty="0"/>
              <a:t> </a:t>
            </a:r>
            <a:r>
              <a:rPr lang="en-US" dirty="0" smtClean="0"/>
              <a:t>object's </a:t>
            </a:r>
            <a:r>
              <a:rPr lang="en-US" dirty="0"/>
              <a:t>methods </a:t>
            </a:r>
            <a:r>
              <a:rPr lang="en-US" dirty="0" smtClean="0"/>
              <a:t>like </a:t>
            </a:r>
            <a:r>
              <a:rPr lang="en-US" dirty="0" err="1" smtClean="0"/>
              <a:t>reverse_complement</a:t>
            </a:r>
            <a:r>
              <a:rPr lang="en-US" dirty="0"/>
              <a:t>(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reverse</a:t>
            </a:r>
            <a:r>
              <a:rPr lang="en-US" dirty="0"/>
              <a:t>(</a:t>
            </a:r>
            <a:r>
              <a:rPr lang="en-US" dirty="0" smtClean="0"/>
              <a:t>) act </a:t>
            </a:r>
            <a:r>
              <a:rPr lang="en-US" dirty="0"/>
              <a:t>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UnknowSeq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dirty="0"/>
              <a:t>of the </a:t>
            </a:r>
            <a:r>
              <a:rPr lang="en-US" dirty="0" smtClean="0"/>
              <a:t>basic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</a:p>
          <a:p>
            <a:r>
              <a:rPr lang="en-US" dirty="0" smtClean="0"/>
              <a:t>Represent </a:t>
            </a:r>
            <a:r>
              <a:rPr lang="en-US" dirty="0"/>
              <a:t>a sequence </a:t>
            </a:r>
            <a:r>
              <a:rPr lang="en-US" dirty="0" smtClean="0"/>
              <a:t>where we </a:t>
            </a:r>
            <a:r>
              <a:rPr lang="en-US" dirty="0"/>
              <a:t>know the length, but not the actual letters making it up. </a:t>
            </a:r>
            <a:endParaRPr lang="en-US" dirty="0" smtClean="0"/>
          </a:p>
          <a:p>
            <a:r>
              <a:rPr lang="en-US" dirty="0" smtClean="0"/>
              <a:t>Better than </a:t>
            </a:r>
            <a:r>
              <a:rPr lang="en-US" dirty="0" err="1" smtClean="0"/>
              <a:t>Seq</a:t>
            </a:r>
            <a:r>
              <a:rPr lang="en-US" dirty="0" smtClean="0"/>
              <a:t> object for memory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an alphabet, meaning for nucleotide sequences the letter defaults to </a:t>
            </a:r>
            <a:r>
              <a:rPr lang="en-US" dirty="0" smtClean="0"/>
              <a:t>“N</a:t>
            </a:r>
            <a:r>
              <a:rPr lang="en-US" dirty="0"/>
              <a:t>" </a:t>
            </a:r>
            <a:r>
              <a:rPr lang="en-US" dirty="0" smtClean="0"/>
              <a:t>and for </a:t>
            </a:r>
            <a:r>
              <a:rPr lang="en-US" dirty="0"/>
              <a:t>proteins </a:t>
            </a:r>
            <a:r>
              <a:rPr lang="en-US" dirty="0" smtClean="0"/>
              <a:t>“X</a:t>
            </a:r>
            <a:r>
              <a:rPr lang="en-US" dirty="0"/>
              <a:t>", rather than just </a:t>
            </a:r>
            <a:r>
              <a:rPr lang="en-US" dirty="0" smtClean="0"/>
              <a:t>“?</a:t>
            </a:r>
            <a:r>
              <a:rPr lang="en-US" dirty="0"/>
              <a:t>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NNNNNNNNNNNNNNNNNNNN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040A-37B7-1E4F-8B8D-A8349C44DD5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2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</a:t>
            </a:r>
            <a:r>
              <a:rPr lang="en-US" dirty="0" smtClean="0"/>
              <a:t>files </a:t>
            </a:r>
            <a:r>
              <a:rPr lang="en-US" dirty="0"/>
              <a:t>into Python utilizable data structures, including support </a:t>
            </a:r>
            <a:r>
              <a:rPr lang="en-US" dirty="0" smtClean="0"/>
              <a:t>for the </a:t>
            </a:r>
            <a:r>
              <a:rPr lang="en-US" dirty="0"/>
              <a:t>following formats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Blast output </a:t>
            </a:r>
            <a:r>
              <a:rPr lang="en-US" sz="1800" dirty="0" smtClean="0"/>
              <a:t>- </a:t>
            </a:r>
            <a:r>
              <a:rPr lang="en-US" sz="1800" dirty="0"/>
              <a:t>both from standalone and WWW </a:t>
            </a:r>
            <a:r>
              <a:rPr lang="en-US" sz="1800" dirty="0" smtClean="0"/>
              <a:t>Blast</a:t>
            </a:r>
          </a:p>
          <a:p>
            <a:pPr lvl="1"/>
            <a:r>
              <a:rPr lang="en-US" sz="1800" dirty="0" err="1" smtClean="0"/>
              <a:t>Clustalw</a:t>
            </a:r>
            <a:endParaRPr lang="en-US" sz="1800" dirty="0"/>
          </a:p>
          <a:p>
            <a:pPr lvl="1"/>
            <a:r>
              <a:rPr lang="en-US" sz="1800" dirty="0" smtClean="0"/>
              <a:t>FASTA</a:t>
            </a:r>
            <a:endParaRPr lang="en-US" sz="1800" dirty="0"/>
          </a:p>
          <a:p>
            <a:pPr lvl="1"/>
            <a:r>
              <a:rPr lang="en-US" sz="1800" dirty="0" err="1" smtClean="0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</a:t>
            </a:r>
            <a:r>
              <a:rPr lang="en-US" sz="1800" dirty="0" smtClean="0"/>
              <a:t>Medline</a:t>
            </a:r>
            <a:endParaRPr lang="en-US" sz="1800" dirty="0"/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</a:t>
            </a:r>
            <a:r>
              <a:rPr lang="en-US" sz="1800" dirty="0" smtClean="0"/>
              <a:t>files</a:t>
            </a:r>
            <a:r>
              <a:rPr lang="en-US" sz="1800" dirty="0"/>
              <a:t>, like Enzyme and </a:t>
            </a:r>
            <a:r>
              <a:rPr lang="en-US" sz="1800" dirty="0" err="1" smtClean="0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</a:t>
            </a:r>
            <a:r>
              <a:rPr lang="en-US" sz="1800" dirty="0" smtClean="0"/>
              <a:t>“</a:t>
            </a:r>
            <a:r>
              <a:rPr lang="en-US" sz="1800" dirty="0" err="1" smtClean="0"/>
              <a:t>dom</a:t>
            </a:r>
            <a:r>
              <a:rPr lang="en-US" sz="1800" dirty="0" smtClean="0"/>
              <a:t>” </a:t>
            </a:r>
            <a:r>
              <a:rPr lang="en-US" sz="1800" dirty="0"/>
              <a:t>and </a:t>
            </a:r>
            <a:r>
              <a:rPr lang="en-US" sz="1800" dirty="0" smtClean="0"/>
              <a:t>“</a:t>
            </a:r>
            <a:r>
              <a:rPr lang="en-US" sz="1800" dirty="0" err="1" smtClean="0"/>
              <a:t>lin</a:t>
            </a:r>
            <a:r>
              <a:rPr lang="en-US" sz="1800" dirty="0" smtClean="0"/>
              <a:t>” files</a:t>
            </a:r>
            <a:endParaRPr lang="en-US" sz="1800" dirty="0"/>
          </a:p>
          <a:p>
            <a:pPr lvl="1"/>
            <a:r>
              <a:rPr lang="en-US" sz="1800" dirty="0" err="1" smtClean="0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</a:t>
            </a:r>
            <a:r>
              <a:rPr lang="en-US" dirty="0" smtClean="0"/>
              <a:t>a Dictionary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</a:t>
            </a:r>
            <a:r>
              <a:rPr lang="en-US" sz="1800" dirty="0" smtClean="0"/>
              <a:t>services</a:t>
            </a:r>
          </a:p>
          <a:p>
            <a:pPr lvl="1"/>
            <a:r>
              <a:rPr lang="en-US" sz="1800" dirty="0" err="1" smtClean="0"/>
              <a:t>ExPASy</a:t>
            </a:r>
            <a:r>
              <a:rPr lang="en-US" sz="1800" dirty="0" smtClean="0"/>
              <a:t> </a:t>
            </a:r>
            <a:r>
              <a:rPr lang="en-US" sz="1800" dirty="0"/>
              <a:t>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</a:t>
            </a:r>
            <a:r>
              <a:rPr lang="en-US" sz="1800" dirty="0" smtClean="0"/>
              <a:t>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 smtClean="0"/>
              <a:t>Standalone Blast from NCBI</a:t>
            </a:r>
          </a:p>
          <a:p>
            <a:pPr lvl="1"/>
            <a:r>
              <a:rPr lang="en-US" sz="1800" dirty="0" err="1" smtClean="0"/>
              <a:t>Clustalw</a:t>
            </a:r>
            <a:r>
              <a:rPr lang="en-US" sz="1800" dirty="0" smtClean="0"/>
              <a:t> </a:t>
            </a:r>
            <a:r>
              <a:rPr lang="en-US" sz="1800" dirty="0"/>
              <a:t>alignment program</a:t>
            </a:r>
          </a:p>
          <a:p>
            <a:pPr lvl="1"/>
            <a:r>
              <a:rPr lang="en-US" sz="1800" dirty="0" smtClean="0"/>
              <a:t>EMBOSS </a:t>
            </a:r>
            <a:r>
              <a:rPr lang="en-US" sz="1800" dirty="0"/>
              <a:t>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sequence class that deals with sequences, ids on sequences, and sequence features.</a:t>
            </a:r>
          </a:p>
          <a:p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common operations on sequences, such as translation, transcription and </a:t>
            </a:r>
            <a:r>
              <a:rPr lang="en-US" dirty="0" smtClean="0"/>
              <a:t>weight calculations</a:t>
            </a:r>
            <a:r>
              <a:rPr lang="en-US" dirty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err="1" smtClean="0"/>
              <a:t>classication</a:t>
            </a:r>
            <a:r>
              <a:rPr lang="en-US" dirty="0" smtClean="0"/>
              <a:t> </a:t>
            </a:r>
            <a:r>
              <a:rPr lang="en-US" dirty="0"/>
              <a:t>of data using </a:t>
            </a:r>
            <a:r>
              <a:rPr lang="en-US" dirty="0" smtClean="0"/>
              <a:t>k-Nearest </a:t>
            </a:r>
            <a:r>
              <a:rPr lang="en-US" dirty="0"/>
              <a:t>Neighbors, Naive Bayes or Support </a:t>
            </a:r>
            <a:r>
              <a:rPr lang="en-US" dirty="0" err="1" smtClean="0"/>
              <a:t>VectorMachines</a:t>
            </a:r>
            <a:r>
              <a:rPr lang="en-US" dirty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ealing </a:t>
            </a:r>
            <a:r>
              <a:rPr lang="en-US" dirty="0"/>
              <a:t>with alignments, including a standard way to create and deal with </a:t>
            </a:r>
            <a:r>
              <a:rPr lang="en-US" dirty="0" smtClean="0"/>
              <a:t>substitution matrices</a:t>
            </a:r>
            <a:r>
              <a:rPr lang="en-US" dirty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it easy to split up parallelizable tasks into </a:t>
            </a:r>
            <a:r>
              <a:rPr lang="en-US" dirty="0" smtClean="0"/>
              <a:t>separate processes</a:t>
            </a:r>
            <a:r>
              <a:rPr lang="en-US" dirty="0"/>
              <a:t>.</a:t>
            </a:r>
          </a:p>
          <a:p>
            <a:r>
              <a:rPr lang="en-US" dirty="0" smtClean="0"/>
              <a:t>GUI</a:t>
            </a:r>
            <a:r>
              <a:rPr lang="en-US" dirty="0"/>
              <a:t>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r>
              <a:rPr lang="en-US" dirty="0" smtClean="0"/>
              <a:t>Extensive </a:t>
            </a:r>
            <a:r>
              <a:rPr lang="en-US" dirty="0"/>
              <a:t>documentation and help with using the modules, including this le, on-line wiki </a:t>
            </a:r>
            <a:r>
              <a:rPr lang="en-US" dirty="0" smtClean="0"/>
              <a:t>documentation</a:t>
            </a:r>
            <a:r>
              <a:rPr lang="en-US" dirty="0"/>
              <a:t>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Lady </a:t>
            </a:r>
            <a:r>
              <a:rPr lang="nl-NL" dirty="0"/>
              <a:t>Slipper </a:t>
            </a:r>
            <a:r>
              <a:rPr lang="nl-NL" dirty="0" err="1" smtClean="0"/>
              <a:t>Orchids</a:t>
            </a:r>
            <a:r>
              <a:rPr lang="nl-NL" dirty="0" smtClean="0"/>
              <a:t> case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Lady </a:t>
            </a:r>
            <a:r>
              <a:rPr lang="en-US" dirty="0"/>
              <a:t>Slipper Orchids are in the </a:t>
            </a:r>
            <a:r>
              <a:rPr lang="en-US" dirty="0" err="1"/>
              <a:t>Orchidaceae</a:t>
            </a:r>
            <a:r>
              <a:rPr lang="en-US" dirty="0"/>
              <a:t> family </a:t>
            </a:r>
            <a:r>
              <a:rPr lang="en-US" dirty="0" smtClean="0"/>
              <a:t>and the </a:t>
            </a:r>
            <a:r>
              <a:rPr lang="en-US" dirty="0" err="1"/>
              <a:t>Cypripedioideae</a:t>
            </a:r>
            <a:r>
              <a:rPr lang="en-US" dirty="0"/>
              <a:t> sub-family and are made up of 5 genera</a:t>
            </a:r>
            <a:r>
              <a:rPr lang="en-US" dirty="0" smtClean="0"/>
              <a:t>:</a:t>
            </a:r>
          </a:p>
          <a:p>
            <a:r>
              <a:rPr lang="en-US" dirty="0" smtClean="0"/>
              <a:t>Cypripedium</a:t>
            </a:r>
            <a:endParaRPr lang="en-US" dirty="0"/>
          </a:p>
          <a:p>
            <a:r>
              <a:rPr lang="en-US" dirty="0" err="1" smtClean="0"/>
              <a:t>Paphiopedilum</a:t>
            </a:r>
            <a:endParaRPr lang="en-US" dirty="0"/>
          </a:p>
          <a:p>
            <a:r>
              <a:rPr lang="en-US" dirty="0" err="1" smtClean="0"/>
              <a:t>Phragmipedium</a:t>
            </a:r>
            <a:endParaRPr lang="en-US" dirty="0"/>
          </a:p>
          <a:p>
            <a:r>
              <a:rPr lang="en-US" dirty="0" err="1"/>
              <a:t>Selenipedium</a:t>
            </a:r>
            <a:endParaRPr lang="en-US" dirty="0"/>
          </a:p>
          <a:p>
            <a:r>
              <a:rPr lang="en-US" dirty="0" err="1" smtClean="0"/>
              <a:t>Mexipedium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A93A-7945-DF4B-9F61-E692557D4A7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 descr="orchi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108200"/>
            <a:ext cx="3098800" cy="2628900"/>
          </a:xfrm>
          <a:prstGeom prst="rect">
            <a:avLst/>
          </a:prstGeom>
        </p:spPr>
      </p:pic>
      <p:pic>
        <p:nvPicPr>
          <p:cNvPr id="8" name="Image 7" descr="orchi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2373540" cy="22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r>
              <a:rPr lang="fr-FR" dirty="0" smtClean="0"/>
              <a:t>: The </a:t>
            </a:r>
            <a:r>
              <a:rPr lang="fr-FR" dirty="0" err="1" smtClean="0"/>
              <a:t>Seq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</a:t>
            </a:r>
            <a:r>
              <a:rPr lang="en-US" dirty="0" smtClean="0"/>
              <a:t>`AGTACACTGGT’. </a:t>
            </a:r>
          </a:p>
          <a:p>
            <a:r>
              <a:rPr lang="en-US" dirty="0" smtClean="0"/>
              <a:t>You can create such </a:t>
            </a:r>
            <a:r>
              <a:rPr lang="en-US" dirty="0" err="1" smtClean="0"/>
              <a:t>Seq</a:t>
            </a:r>
            <a:r>
              <a:rPr lang="en-US" dirty="0" smtClean="0"/>
              <a:t> object with this sequence as follows the “&gt;&gt;&gt;” represents the </a:t>
            </a:r>
            <a:r>
              <a:rPr lang="en-US" dirty="0"/>
              <a:t>Python prompt followed by what you would type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DON’T </a:t>
            </a:r>
            <a:r>
              <a:rPr lang="en-US" dirty="0"/>
              <a:t>FORGET TO </a:t>
            </a:r>
            <a:r>
              <a:rPr lang="en-US" dirty="0" smtClean="0"/>
              <a:t>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 </a:t>
            </a:r>
            <a:r>
              <a:rPr lang="mr-IN" sz="1200" dirty="0"/>
              <a:t>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my_seq.reverse_complement</a:t>
            </a:r>
            <a:r>
              <a:rPr lang="fr-FR" sz="1200" dirty="0" smtClean="0"/>
              <a:t>()</a:t>
            </a:r>
            <a:endParaRPr lang="mr-IN" sz="12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</a:t>
            </a:r>
            <a:r>
              <a:rPr lang="mr-IN" sz="1200" dirty="0" smtClean="0">
                <a:solidFill>
                  <a:srgbClr val="CE4215"/>
                </a:solidFill>
              </a:rPr>
              <a:t>Alphabe</a:t>
            </a:r>
            <a:r>
              <a:rPr lang="fr-FR" sz="1200" dirty="0" err="1" smtClean="0">
                <a:solidFill>
                  <a:srgbClr val="CE4215"/>
                </a:solidFill>
              </a:rPr>
              <a:t>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my_seq.complement</a:t>
            </a:r>
            <a:r>
              <a:rPr lang="fr-FR" sz="1200" dirty="0"/>
              <a:t>(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Alphabet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endParaRPr lang="fr-FR" sz="1200" dirty="0" smtClean="0">
              <a:solidFill>
                <a:srgbClr val="CE421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</a:t>
            </a:r>
            <a:r>
              <a:rPr lang="fr-FR" dirty="0" smtClean="0"/>
              <a:t>Alphabet: IUPAC Alphabet for </a:t>
            </a:r>
            <a:r>
              <a:rPr lang="en-US" dirty="0" smtClean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alphabets for Biopython are </a:t>
            </a:r>
            <a:r>
              <a:rPr lang="en-US" dirty="0" smtClean="0"/>
              <a:t>defined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Bio.Alphabet</a:t>
            </a:r>
            <a:r>
              <a:rPr lang="en-US" dirty="0"/>
              <a:t> </a:t>
            </a:r>
            <a:r>
              <a:rPr lang="en-US" dirty="0" smtClean="0"/>
              <a:t>module.</a:t>
            </a:r>
          </a:p>
          <a:p>
            <a:r>
              <a:rPr lang="en-US" dirty="0" smtClean="0"/>
              <a:t>IUPAC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://www.chem.qmw.ac.uk/iupac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): </a:t>
            </a:r>
            <a:r>
              <a:rPr lang="pt-BR" dirty="0" err="1" smtClean="0"/>
              <a:t>Bio.Alphabet.IUPAC</a:t>
            </a:r>
            <a:endParaRPr lang="pt-BR" dirty="0" smtClean="0"/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asic </a:t>
            </a:r>
            <a:r>
              <a:rPr lang="en-US" sz="1600" dirty="0" err="1" smtClean="0"/>
              <a:t>IUPACProtein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</a:t>
            </a:r>
            <a:r>
              <a:rPr lang="en-US" sz="1600" dirty="0" smtClean="0"/>
              <a:t>class with </a:t>
            </a:r>
            <a:r>
              <a:rPr lang="fr-FR" sz="1600" dirty="0" smtClean="0"/>
              <a:t>A</a:t>
            </a:r>
            <a:r>
              <a:rPr lang="en-US" sz="1600" dirty="0" err="1" smtClean="0"/>
              <a:t>dditional</a:t>
            </a:r>
            <a:r>
              <a:rPr lang="en-US" sz="1600" dirty="0" smtClean="0"/>
              <a:t> elements:</a:t>
            </a:r>
          </a:p>
          <a:p>
            <a:pPr lvl="2"/>
            <a:r>
              <a:rPr lang="en-US" sz="1400" dirty="0" smtClean="0"/>
              <a:t>"U</a:t>
            </a:r>
            <a:r>
              <a:rPr lang="en-US" sz="1400" dirty="0"/>
              <a:t>" (or "</a:t>
            </a:r>
            <a:r>
              <a:rPr lang="en-US" sz="1400" dirty="0" smtClean="0"/>
              <a:t>Sec</a:t>
            </a:r>
            <a:r>
              <a:rPr lang="en-US" sz="1400" dirty="0"/>
              <a:t>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 smtClean="0"/>
              <a:t>"O</a:t>
            </a:r>
            <a:r>
              <a:rPr lang="en-US" sz="1400" dirty="0"/>
              <a:t>" (or "</a:t>
            </a:r>
            <a:r>
              <a:rPr lang="en-US" sz="1400" dirty="0" err="1" smtClean="0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600" dirty="0" smtClean="0"/>
              <a:t>Plus </a:t>
            </a:r>
            <a:r>
              <a:rPr lang="en-US" sz="1600" dirty="0"/>
              <a:t>the ambiguous symbols:</a:t>
            </a:r>
          </a:p>
          <a:p>
            <a:pPr lvl="2"/>
            <a:r>
              <a:rPr lang="en-US" sz="1400" dirty="0" smtClean="0"/>
              <a:t>"</a:t>
            </a:r>
            <a:r>
              <a:rPr lang="en-US" sz="1400" dirty="0"/>
              <a:t>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"Z</a:t>
            </a:r>
            <a:r>
              <a:rPr lang="en-US" sz="1400" dirty="0"/>
              <a:t>" (or "</a:t>
            </a:r>
            <a:r>
              <a:rPr lang="en-US" sz="1400" dirty="0" err="1" smtClean="0"/>
              <a:t>Glx</a:t>
            </a:r>
            <a:r>
              <a:rPr lang="en-US" sz="1400" dirty="0"/>
              <a:t>" for glutamine or glutamic acid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 smtClean="0"/>
              <a:t>"J</a:t>
            </a:r>
            <a:r>
              <a:rPr lang="en-US" sz="1400" dirty="0"/>
              <a:t>" (or "</a:t>
            </a:r>
            <a:r>
              <a:rPr lang="en-US" sz="1400" dirty="0" err="1" smtClean="0"/>
              <a:t>Xle</a:t>
            </a:r>
            <a:r>
              <a:rPr lang="en-US" sz="1400" dirty="0" smtClean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</a:t>
            </a:r>
            <a:r>
              <a:rPr lang="en-US" sz="1400" dirty="0" smtClean="0"/>
              <a:t>) </a:t>
            </a:r>
          </a:p>
          <a:p>
            <a:pPr lvl="2"/>
            <a:r>
              <a:rPr lang="en-US" sz="1400" dirty="0" smtClean="0"/>
              <a:t>"X</a:t>
            </a:r>
            <a:r>
              <a:rPr lang="en-US" sz="1400" dirty="0"/>
              <a:t>" (or "</a:t>
            </a:r>
            <a:r>
              <a:rPr lang="en-US" sz="1400" dirty="0" smtClean="0"/>
              <a:t>Xxx</a:t>
            </a:r>
            <a:r>
              <a:rPr lang="en-US" sz="1400" dirty="0"/>
              <a:t>" for an unknown amino acid).</a:t>
            </a:r>
          </a:p>
          <a:p>
            <a:pPr lvl="1"/>
            <a:r>
              <a:rPr lang="it-IT" sz="1600" dirty="0" err="1" smtClean="0"/>
              <a:t>IUPACUnambiguousDNA</a:t>
            </a:r>
            <a:r>
              <a:rPr lang="it-IT" sz="1600" dirty="0" smtClean="0"/>
              <a:t>,</a:t>
            </a:r>
            <a:r>
              <a:rPr lang="en-US" sz="1600" dirty="0"/>
              <a:t> which provides for just the basic letters</a:t>
            </a:r>
            <a:endParaRPr lang="it-IT" sz="1600" dirty="0" smtClean="0"/>
          </a:p>
          <a:p>
            <a:pPr lvl="1"/>
            <a:r>
              <a:rPr lang="it-IT" sz="1600" dirty="0" err="1" smtClean="0"/>
              <a:t>IUPACAmbiguousDNA</a:t>
            </a:r>
            <a:r>
              <a:rPr lang="it-IT" sz="1600" dirty="0" smtClean="0"/>
              <a:t>, </a:t>
            </a:r>
            <a:r>
              <a:rPr lang="en-US" sz="1600" dirty="0"/>
              <a:t>which provides </a:t>
            </a:r>
            <a:r>
              <a:rPr lang="en-US" sz="1600" dirty="0" smtClean="0"/>
              <a:t>for ambiguity </a:t>
            </a:r>
            <a:r>
              <a:rPr lang="en-US" sz="1600" dirty="0"/>
              <a:t>letters for every possible </a:t>
            </a:r>
            <a:r>
              <a:rPr lang="en-US" sz="1600" dirty="0" smtClean="0"/>
              <a:t>situation</a:t>
            </a:r>
            <a:endParaRPr lang="it-IT" sz="1600" dirty="0"/>
          </a:p>
          <a:p>
            <a:pPr lvl="1"/>
            <a:r>
              <a:rPr lang="en-US" sz="1600" dirty="0" err="1" smtClean="0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 smtClean="0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28975</TotalTime>
  <Words>5184</Words>
  <Application>Microsoft Macintosh PowerPoint</Application>
  <PresentationFormat>Présentation à l'écran (4:3)</PresentationFormat>
  <Paragraphs>603</Paragraphs>
  <Slides>33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  Formation CNRS 18 Novembre 2016 Python pour la biologie  </vt:lpstr>
      <vt:lpstr>Qu’est ce que Biopython ?</vt:lpstr>
      <vt:lpstr>Les fonctionnalités Biopython (1)</vt:lpstr>
      <vt:lpstr>Les fonctionnalités Biopython (2)</vt:lpstr>
      <vt:lpstr>Les fonctionnalités Biopython (3)</vt:lpstr>
      <vt:lpstr>The Lady Slipper Orchids case 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301</cp:revision>
  <dcterms:created xsi:type="dcterms:W3CDTF">2013-12-13T12:27:54Z</dcterms:created>
  <dcterms:modified xsi:type="dcterms:W3CDTF">2016-11-16T09:18:46Z</dcterms:modified>
</cp:coreProperties>
</file>