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7" r:id="rId2"/>
    <p:sldId id="256" r:id="rId3"/>
    <p:sldId id="435" r:id="rId4"/>
    <p:sldId id="427" r:id="rId5"/>
    <p:sldId id="436" r:id="rId6"/>
    <p:sldId id="428" r:id="rId7"/>
    <p:sldId id="438" r:id="rId8"/>
    <p:sldId id="439" r:id="rId9"/>
    <p:sldId id="441" r:id="rId10"/>
    <p:sldId id="440" r:id="rId11"/>
    <p:sldId id="442" r:id="rId12"/>
    <p:sldId id="443" r:id="rId13"/>
    <p:sldId id="457" r:id="rId14"/>
    <p:sldId id="456" r:id="rId15"/>
    <p:sldId id="458" r:id="rId16"/>
    <p:sldId id="459" r:id="rId17"/>
    <p:sldId id="460" r:id="rId18"/>
    <p:sldId id="461" r:id="rId19"/>
    <p:sldId id="462" r:id="rId20"/>
    <p:sldId id="463" r:id="rId21"/>
    <p:sldId id="429" r:id="rId22"/>
    <p:sldId id="444" r:id="rId23"/>
    <p:sldId id="445" r:id="rId24"/>
    <p:sldId id="446" r:id="rId25"/>
    <p:sldId id="476" r:id="rId26"/>
    <p:sldId id="478" r:id="rId27"/>
    <p:sldId id="479" r:id="rId28"/>
    <p:sldId id="481" r:id="rId29"/>
    <p:sldId id="482" r:id="rId30"/>
    <p:sldId id="485" r:id="rId31"/>
    <p:sldId id="486" r:id="rId32"/>
    <p:sldId id="483" r:id="rId33"/>
    <p:sldId id="484" r:id="rId34"/>
    <p:sldId id="489" r:id="rId35"/>
    <p:sldId id="490" r:id="rId3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 id="445"/>
            <p14:sldId id="446"/>
          </p14:sldIdLst>
        </p14:section>
        <p14:section name="Comparison" id="{08209E4C-3486-AA48-8F53-4869D9354FAE}">
          <p14:sldIdLst>
            <p14:sldId id="476"/>
          </p14:sldIdLst>
        </p14:section>
        <p14:section name="References" id="{5A3D6D62-D35B-DA4A-BBD6-03A8CFE97CFB}">
          <p14:sldIdLst>
            <p14:sldId id="478"/>
          </p14:sldIdLst>
        </p14:section>
        <p14:section name="The format method" id="{D3241173-21F4-1A40-A588-374A142F654F}">
          <p14:sldIdLst>
            <p14:sldId id="479"/>
          </p14:sldIdLst>
        </p14:section>
        <p14:section name="Slicing a SeqRecord" id="{9727D6B4-906C-F542-9035-0C3FFC46EE81}">
          <p14:sldIdLst>
            <p14:sldId id="481"/>
            <p14:sldId id="482"/>
            <p14:sldId id="485"/>
            <p14:sldId id="486"/>
          </p14:sldIdLst>
        </p14:section>
        <p14:section name="Adding SeqRecord objects" id="{CAFA8A54-670B-3D4B-B25F-D23340B9BE95}">
          <p14:sldIdLst>
            <p14:sldId id="483"/>
            <p14:sldId id="484"/>
            <p14:sldId id="489"/>
          </p14:sldIdLst>
        </p14:section>
        <p14:section name="Reverse-complementing SeqRecord objects" id="{0CD001D8-CA45-A84B-9C4D-D1A7C5B054E0}">
          <p14:sldIdLst>
            <p14:sldId id="4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6" autoAdjust="0"/>
    <p:restoredTop sz="87627" autoAdjust="0"/>
  </p:normalViewPr>
  <p:slideViewPr>
    <p:cSldViewPr snapToGrid="0" snapToObjects="1">
      <p:cViewPr>
        <p:scale>
          <a:sx n="112" d="100"/>
          <a:sy n="112" d="100"/>
        </p:scale>
        <p:origin x="-35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13/11/16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13/11/16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method of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class gives a string containing your record formatted using one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output le formats supported by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Bio.SeqIO</a:t>
            </a:r>
            <a:r>
              <a:rPr lang="en-US" sz="1200" kern="1200" dirty="0" smtClean="0">
                <a:solidFill>
                  <a:schemeClr val="tx1"/>
                </a:solidFill>
                <a:effectLst/>
                <a:latin typeface="+mn-lt"/>
                <a:ea typeface="+mn-ea"/>
                <a:cs typeface="+mn-cs"/>
              </a:rPr>
              <a:t>, such as FASTA</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18456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any features which fall completely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within the new sequence are preserved (with their locations adjusted).</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144960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Our sub-record just has two features, the gene and CDS entries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YP_pPCP05:</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418006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sub_record.id</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'NC_005816.1'</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sub_record.name</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sub_record.description</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Yersinia</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pestis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biovar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Microtus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str</a:t>
            </a:r>
            <a:r>
              <a:rPr lang="it-IT" sz="1200" kern="1200" dirty="0" smtClean="0">
                <a:solidFill>
                  <a:schemeClr val="tx1"/>
                </a:solidFill>
                <a:effectLst/>
                <a:latin typeface="+mn-lt"/>
                <a:ea typeface="+mn-ea"/>
                <a:cs typeface="+mn-cs"/>
              </a:rPr>
              <a:t>. 91001 </a:t>
            </a:r>
            <a:r>
              <a:rPr lang="it-IT" sz="1200" kern="1200" dirty="0" err="1" smtClean="0">
                <a:solidFill>
                  <a:schemeClr val="tx1"/>
                </a:solidFill>
                <a:effectLst/>
                <a:latin typeface="+mn-lt"/>
                <a:ea typeface="+mn-ea"/>
                <a:cs typeface="+mn-cs"/>
              </a:rPr>
              <a:t>plasmid</a:t>
            </a:r>
            <a:r>
              <a:rPr lang="it-IT" sz="1200" kern="1200" dirty="0" smtClean="0">
                <a:solidFill>
                  <a:schemeClr val="tx1"/>
                </a:solidFill>
                <a:effectLst/>
                <a:latin typeface="+mn-lt"/>
                <a:ea typeface="+mn-ea"/>
                <a:cs typeface="+mn-cs"/>
              </a:rPr>
              <a:t> pPCP1, complete </a:t>
            </a:r>
            <a:r>
              <a:rPr lang="it-IT" sz="1200" kern="1200" dirty="0" err="1" smtClean="0">
                <a:solidFill>
                  <a:schemeClr val="tx1"/>
                </a:solidFill>
                <a:effectLst/>
                <a:latin typeface="+mn-lt"/>
                <a:ea typeface="+mn-ea"/>
                <a:cs typeface="+mn-cs"/>
              </a:rPr>
              <a:t>sequence</a:t>
            </a:r>
            <a:r>
              <a:rPr lang="it-IT"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31</a:t>
            </a:fld>
            <a:endParaRPr lang="fr-FR"/>
          </a:p>
        </p:txBody>
      </p:sp>
    </p:spTree>
    <p:extLst>
      <p:ext uri="{BB962C8B-B14F-4D97-AF65-F5344CB8AC3E}">
        <p14:creationId xmlns:p14="http://schemas.microsoft.com/office/powerpoint/2010/main" val="97100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Suppose this was Roche 454 da</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32</a:t>
            </a:fld>
            <a:endParaRPr lang="fr-FR"/>
          </a:p>
        </p:txBody>
      </p:sp>
    </p:spTree>
    <p:extLst>
      <p:ext uri="{BB962C8B-B14F-4D97-AF65-F5344CB8AC3E}">
        <p14:creationId xmlns:p14="http://schemas.microsoft.com/office/powerpoint/2010/main" val="169021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200" dirty="0" smtClean="0">
                <a:latin typeface="Arial"/>
                <a:cs typeface="Arial"/>
              </a:rPr>
              <a:t>&gt;&gt;&gt; edited = record[:20] + record[21:]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33</a:t>
            </a:fld>
            <a:endParaRPr lang="fr-FR"/>
          </a:p>
        </p:txBody>
      </p:sp>
    </p:spTree>
    <p:extLst>
      <p:ext uri="{BB962C8B-B14F-4D97-AF65-F5344CB8AC3E}">
        <p14:creationId xmlns:p14="http://schemas.microsoft.com/office/powerpoint/2010/main" val="2401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34494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record.dbxrefs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record.letter_annotations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record.features</a:t>
            </a:r>
            <a:r>
              <a:rPr lang="en-US" sz="1200" kern="1200" dirty="0" smtClean="0">
                <a:solidFill>
                  <a:schemeClr val="tx1"/>
                </a:solidFill>
                <a:effectLst/>
                <a:latin typeface="+mn-lt"/>
                <a:ea typeface="+mn-ea"/>
                <a:cs typeface="+mn-cs"/>
              </a:rPr>
              <a:t> [] </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9</a:t>
            </a:fld>
            <a:endParaRPr lang="fr-FR"/>
          </a:p>
        </p:txBody>
      </p:sp>
    </p:spTree>
    <p:extLst>
      <p:ext uri="{BB962C8B-B14F-4D97-AF65-F5344CB8AC3E}">
        <p14:creationId xmlns:p14="http://schemas.microsoft.com/office/powerpoint/2010/main" val="2756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example_feature.extract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example_parent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AGCCTTTGCCGTC</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9671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FeatureLocation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objects the length is just the </a:t>
            </a:r>
            <a:r>
              <a:rPr lang="en-US" sz="1200" kern="1200" dirty="0" err="1" smtClean="0">
                <a:solidFill>
                  <a:schemeClr val="tx1"/>
                </a:solidFill>
                <a:effectLst/>
                <a:latin typeface="+mn-lt"/>
                <a:ea typeface="+mn-ea"/>
                <a:cs typeface="+mn-cs"/>
              </a:rPr>
              <a:t>dfference</a:t>
            </a:r>
            <a:r>
              <a:rPr lang="en-US" sz="1200" kern="1200" dirty="0" smtClean="0">
                <a:solidFill>
                  <a:schemeClr val="tx1"/>
                </a:solidFill>
                <a:effectLst/>
                <a:latin typeface="+mn-lt"/>
                <a:ea typeface="+mn-ea"/>
                <a:cs typeface="+mn-cs"/>
              </a:rPr>
              <a:t> between the start and end positions.</a:t>
            </a:r>
          </a:p>
          <a:p>
            <a:r>
              <a:rPr lang="en-US" sz="1200" kern="1200" dirty="0" smtClean="0">
                <a:solidFill>
                  <a:schemeClr val="tx1"/>
                </a:solidFill>
                <a:effectLst/>
                <a:latin typeface="+mn-lt"/>
                <a:ea typeface="+mn-ea"/>
                <a:cs typeface="+mn-cs"/>
              </a:rPr>
              <a:t>However, for a</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CompoundLocation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length is the sum of the constituent regions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156054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should check the attributes you are interested in</a:t>
            </a:r>
            <a:endParaRPr lang="en-US"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283948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13/11/16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13/11/16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13/11/16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13/11/16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iopython/biopython/blob/master/Tests/GenBank/NC_005816.g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iopython/biopython/blob/master/Tests/GenBank/NC_005816.fn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r>
              <a:rPr lang="en-US" dirty="0"/>
              <a:t>based on the </a:t>
            </a:r>
            <a:r>
              <a:rPr lang="en-US" dirty="0" err="1"/>
              <a:t>GenBank</a:t>
            </a:r>
            <a:r>
              <a:rPr lang="en-US" dirty="0"/>
              <a:t>/EMBL feature </a:t>
            </a:r>
            <a:r>
              <a:rPr lang="en-US" dirty="0" smtClean="0"/>
              <a:t>tables</a:t>
            </a:r>
          </a:p>
          <a:p>
            <a:r>
              <a:rPr lang="en-US" dirty="0"/>
              <a:t>The 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r>
              <a:rPr lang="fr-FR" dirty="0" err="1" smtClean="0"/>
              <a:t>T</a:t>
            </a:r>
            <a:r>
              <a:rPr lang="en-US" dirty="0" smtClean="0"/>
              <a:t>his 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\evidence" and the </a:t>
            </a:r>
            <a:r>
              <a:rPr lang="en-US" sz="1600" dirty="0" smtClean="0"/>
              <a:t>value might </a:t>
            </a:r>
            <a:r>
              <a:rPr lang="en-US" sz="1600" dirty="0"/>
              <a:t>be \computational (non-experimental)."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con </a:t>
            </a:r>
            <a:r>
              <a:rPr lang="en-US" sz="1600" dirty="0" err="1"/>
              <a:t>rmed</a:t>
            </a:r>
            <a:r>
              <a:rPr lang="en-US" sz="1600" dirty="0"/>
              <a:t>. Note that other </a:t>
            </a:r>
            <a:r>
              <a:rPr lang="en-US" sz="1600" dirty="0" smtClean="0"/>
              <a:t>the value </a:t>
            </a:r>
            <a:r>
              <a:rPr lang="en-US" sz="1600" dirty="0"/>
              <a:t>will be a list of strings (even when there is only one string). This is a re </a:t>
            </a:r>
            <a:r>
              <a:rPr lang="en-US" sz="1600" dirty="0" err="1"/>
              <a:t>ection</a:t>
            </a:r>
            <a:r>
              <a:rPr lang="en-US" sz="1600" dirty="0"/>
              <a:t> of the </a:t>
            </a:r>
            <a:r>
              <a:rPr lang="en-US" sz="1600" dirty="0" smtClean="0"/>
              <a:t>feature tables </a:t>
            </a:r>
            <a:r>
              <a:rPr lang="en-US" sz="1600" dirty="0"/>
              <a:t>in </a:t>
            </a:r>
            <a:r>
              <a:rPr lang="en-US" sz="1600" dirty="0" err="1"/>
              <a:t>GenBank</a:t>
            </a:r>
            <a:r>
              <a:rPr lang="en-US" sz="1600" dirty="0"/>
              <a:t>/EMBL </a:t>
            </a:r>
            <a:r>
              <a:rPr lang="en-US" sz="1600" dirty="0" smtClean="0"/>
              <a:t>files</a:t>
            </a:r>
            <a:r>
              <a:rPr lang="en-US" sz="1600" dirty="0"/>
              <a:t>.</a:t>
            </a:r>
          </a:p>
          <a:p>
            <a:r>
              <a:rPr lang="en-US" dirty="0">
                <a:solidFill>
                  <a:srgbClr val="0C82C0"/>
                </a:solidFill>
              </a:rPr>
              <a:t>.</a:t>
            </a:r>
            <a:r>
              <a:rPr lang="en-US" dirty="0" err="1" smtClean="0">
                <a:solidFill>
                  <a:srgbClr val="0C82C0"/>
                </a:solidFill>
              </a:rPr>
              <a:t>sub_features</a:t>
            </a:r>
            <a:r>
              <a:rPr lang="en-US" dirty="0">
                <a:solidFill>
                  <a:srgbClr val="0C82C0"/>
                </a:solidFill>
              </a:rPr>
              <a:t> </a:t>
            </a:r>
            <a:r>
              <a:rPr lang="en-US" dirty="0" smtClean="0"/>
              <a:t>- Represent </a:t>
            </a:r>
            <a:r>
              <a:rPr lang="en-US" dirty="0"/>
              <a:t>features with complicated locations like `joins' in </a:t>
            </a:r>
            <a:r>
              <a:rPr lang="en-US" dirty="0" err="1" smtClean="0"/>
              <a:t>GenBank</a:t>
            </a:r>
            <a:r>
              <a:rPr lang="en-US" dirty="0"/>
              <a:t>/EMBL </a:t>
            </a:r>
            <a:r>
              <a:rPr lang="en-US" dirty="0" smtClean="0"/>
              <a:t>files</a:t>
            </a:r>
            <a:r>
              <a:rPr lang="en-US" dirty="0"/>
              <a:t>. </a:t>
            </a:r>
            <a:endParaRPr lang="en-US" dirty="0" smtClean="0"/>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t>P</a:t>
            </a:r>
            <a:r>
              <a:rPr lang="en-US" dirty="0" err="1" smtClean="0"/>
              <a:t>osition</a:t>
            </a:r>
            <a:endParaRPr lang="en-US" dirty="0"/>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t>L</a:t>
            </a:r>
            <a:r>
              <a:rPr lang="en-US" dirty="0" err="1" smtClean="0"/>
              <a:t>ocation</a:t>
            </a:r>
            <a:endParaRPr lang="en-US" dirty="0"/>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t>FeatureLocation</a:t>
            </a:r>
            <a:r>
              <a:rPr lang="en-US" dirty="0"/>
              <a:t> </a:t>
            </a:r>
            <a:r>
              <a:rPr lang="en-US" dirty="0" smtClean="0"/>
              <a:t>object</a:t>
            </a:r>
          </a:p>
          <a:p>
            <a:pPr lvl="1"/>
            <a:r>
              <a:rPr lang="fr-FR" sz="1600" dirty="0" smtClean="0"/>
              <a:t>Ne</a:t>
            </a:r>
            <a:r>
              <a:rPr lang="en-US" sz="1600" dirty="0" err="1" smtClean="0"/>
              <a:t>ed</a:t>
            </a:r>
            <a:r>
              <a:rPr lang="en-US" sz="1600" dirty="0" smtClean="0"/>
              <a:t> </a:t>
            </a:r>
            <a:r>
              <a:rPr lang="en-US" sz="1600" dirty="0"/>
              <a:t>start and end coordinates and a </a:t>
            </a:r>
            <a:r>
              <a:rPr lang="en-US" sz="1600" dirty="0" smtClean="0"/>
              <a:t>strand</a:t>
            </a:r>
          </a:p>
          <a:p>
            <a:pPr lvl="1"/>
            <a:endParaRPr lang="en-US" sz="1600" dirty="0"/>
          </a:p>
          <a:p>
            <a:r>
              <a:rPr lang="en-US" dirty="0" err="1"/>
              <a:t>CompoundLocation</a:t>
            </a:r>
            <a:r>
              <a:rPr lang="en-US" dirty="0"/>
              <a:t> </a:t>
            </a:r>
            <a:r>
              <a:rPr lang="en-US" dirty="0" smtClean="0"/>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t>FuzzyLocation</a:t>
            </a:r>
            <a:endParaRPr lang="en-US" dirty="0" smtClean="0"/>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pic>
        <p:nvPicPr>
          <p:cNvPr id="3" name="Image 2" descr="biopyth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6249" y="3946398"/>
            <a:ext cx="4082269" cy="1396035"/>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 in »</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7" name="ZoneTexte 6"/>
          <p:cNvSpPr txBox="1"/>
          <p:nvPr/>
        </p:nvSpPr>
        <p:spPr>
          <a:xfrm>
            <a:off x="279400" y="2086601"/>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025593"/>
            <a:ext cx="8644466" cy="8504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a:t>
            </a:r>
            <a:r>
              <a:rPr lang="en-US" dirty="0" smtClean="0"/>
              <a:t>files </a:t>
            </a:r>
            <a:r>
              <a:rPr lang="en-US" dirty="0"/>
              <a:t>defined with joins are the union of the exons - they do not cover any introns.</a:t>
            </a:r>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a:t>
            </a:r>
            <a:endParaRPr lang="fr-FR" dirty="0"/>
          </a:p>
        </p:txBody>
      </p:sp>
      <p:sp>
        <p:nvSpPr>
          <p:cNvPr id="3" name="Espace réservé du contenu 2"/>
          <p:cNvSpPr>
            <a:spLocks noGrp="1"/>
          </p:cNvSpPr>
          <p:nvPr>
            <p:ph idx="1"/>
          </p:nvPr>
        </p:nvSpPr>
        <p:spPr>
          <a:xfrm>
            <a:off x="279400" y="1236134"/>
            <a:ext cx="8644466" cy="805106"/>
          </a:xfrm>
        </p:spPr>
        <p:txBody>
          <a:bodyPr/>
          <a:lstStyle/>
          <a:p>
            <a:r>
              <a:rPr lang="en-US" dirty="0"/>
              <a:t>A </a:t>
            </a:r>
            <a:r>
              <a:rPr lang="en-US" dirty="0" err="1"/>
              <a:t>SeqFeature</a:t>
            </a:r>
            <a:r>
              <a:rPr lang="en-US" dirty="0"/>
              <a:t> or location object doesn’t directly contain a </a:t>
            </a:r>
            <a:r>
              <a:rPr lang="en-US" dirty="0" smtClean="0"/>
              <a:t>sequence</a:t>
            </a:r>
          </a:p>
          <a:p>
            <a:r>
              <a:rPr lang="en-US" dirty="0"/>
              <a:t>The location describes how to get this from the parent </a:t>
            </a:r>
            <a:r>
              <a:rPr lang="en-US" dirty="0" smtClean="0"/>
              <a:t>sequence</a:t>
            </a:r>
          </a:p>
          <a:p>
            <a:endParaRPr lang="en-US" dirty="0"/>
          </a:p>
          <a:p>
            <a:r>
              <a:rPr lang="en-US" dirty="0" smtClean="0"/>
              <a:t> </a:t>
            </a:r>
            <a:endParaRPr lang="en-US" dirty="0"/>
          </a:p>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9399" y="2187802"/>
            <a:ext cx="8644467"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Bio.SeqFeature</a:t>
            </a:r>
            <a:r>
              <a:rPr lang="en-US" sz="1200" dirty="0"/>
              <a:t> import </a:t>
            </a:r>
            <a:r>
              <a:rPr lang="en-US" sz="1200" dirty="0" err="1"/>
              <a:t>SeqFeature</a:t>
            </a:r>
            <a:r>
              <a:rPr lang="en-US" sz="1200" dirty="0"/>
              <a:t>, </a:t>
            </a:r>
            <a:r>
              <a:rPr lang="en-US" sz="1200" dirty="0" err="1"/>
              <a:t>FeatureLocation</a:t>
            </a:r>
            <a:endParaRPr lang="en-US" sz="1200" dirty="0"/>
          </a:p>
          <a:p>
            <a:r>
              <a:rPr lang="en-US" sz="1200" dirty="0"/>
              <a:t>&gt;&gt;&gt; </a:t>
            </a:r>
            <a:r>
              <a:rPr lang="en-US" sz="1200" dirty="0" err="1"/>
              <a:t>example_parent</a:t>
            </a:r>
            <a:r>
              <a:rPr lang="en-US" sz="1200" dirty="0"/>
              <a:t> </a:t>
            </a:r>
            <a:r>
              <a:rPr lang="en-US" sz="1200" dirty="0" smtClean="0"/>
              <a:t>= </a:t>
            </a:r>
            <a:r>
              <a:rPr lang="en-US" sz="1200" dirty="0" err="1" smtClean="0"/>
              <a:t>Seq</a:t>
            </a:r>
            <a:r>
              <a:rPr lang="en-US" sz="1200" dirty="0"/>
              <a:t>("</a:t>
            </a:r>
            <a:r>
              <a:rPr lang="en-US" sz="1000" dirty="0"/>
              <a:t>ACCGAGACGGCAAAGGCTAGCATAGGTATGAGACTTCCTTCCTGCCAGTGCTGAGGAACTGGGAGCCTAC</a:t>
            </a:r>
            <a:r>
              <a:rPr lang="en-US" sz="1200" dirty="0"/>
              <a:t>")</a:t>
            </a:r>
          </a:p>
          <a:p>
            <a:r>
              <a:rPr lang="en-US" sz="1200" dirty="0"/>
              <a:t>&gt;&gt;&gt; </a:t>
            </a:r>
            <a:r>
              <a:rPr lang="en-US" sz="1200" dirty="0" err="1"/>
              <a:t>example_feature</a:t>
            </a:r>
            <a:r>
              <a:rPr lang="en-US" sz="1200" dirty="0"/>
              <a:t> = </a:t>
            </a:r>
            <a:r>
              <a:rPr lang="en-US" sz="1200" dirty="0" err="1"/>
              <a:t>SeqFeature</a:t>
            </a:r>
            <a:r>
              <a:rPr lang="en-US" sz="1200" dirty="0"/>
              <a:t>(</a:t>
            </a:r>
            <a:r>
              <a:rPr lang="en-US" sz="1200" dirty="0" err="1"/>
              <a:t>FeatureLocation</a:t>
            </a:r>
            <a:r>
              <a:rPr lang="en-US" sz="1200" dirty="0"/>
              <a:t>(5, 18), type="gene", strand=-1)</a:t>
            </a:r>
          </a:p>
        </p:txBody>
      </p:sp>
      <p:sp>
        <p:nvSpPr>
          <p:cNvPr id="8" name="ZoneTexte 7"/>
          <p:cNvSpPr txBox="1"/>
          <p:nvPr/>
        </p:nvSpPr>
        <p:spPr>
          <a:xfrm>
            <a:off x="279399" y="392063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example_parent</a:t>
            </a:r>
            <a:r>
              <a:rPr lang="en-US" sz="1200" dirty="0"/>
              <a:t>[</a:t>
            </a:r>
            <a:r>
              <a:rPr lang="en-US" sz="1200" dirty="0" err="1"/>
              <a:t>example_feature.location.start:example_feature.location.end</a:t>
            </a:r>
            <a:r>
              <a:rPr lang="en-US" sz="1200" dirty="0"/>
              <a:t>].</a:t>
            </a:r>
            <a:r>
              <a:rPr lang="en-US" sz="1200" dirty="0" err="1"/>
              <a:t>reverse_complement</a:t>
            </a:r>
            <a:r>
              <a:rPr lang="en-US" sz="1200" dirty="0"/>
              <a:t>() </a:t>
            </a:r>
            <a:endParaRPr lang="en-US" sz="1200" dirty="0" smtClean="0"/>
          </a:p>
          <a:p>
            <a:r>
              <a:rPr lang="en-US" sz="1200" dirty="0" smtClean="0"/>
              <a:t>&gt;</a:t>
            </a:r>
            <a:r>
              <a:rPr lang="en-US" sz="1200" dirty="0"/>
              <a:t>&gt;&gt; print(</a:t>
            </a:r>
            <a:r>
              <a:rPr lang="en-US" sz="1200" dirty="0" err="1"/>
              <a:t>feature_seq</a:t>
            </a:r>
            <a:r>
              <a:rPr lang="en-US" sz="1200" dirty="0"/>
              <a:t>) AGCCTTTGCCGTC</a:t>
            </a:r>
            <a:endParaRPr lang="en-US" sz="1200" dirty="0">
              <a:solidFill>
                <a:srgbClr val="FF0000"/>
              </a:solidFill>
            </a:endParaRPr>
          </a:p>
        </p:txBody>
      </p:sp>
      <p:sp>
        <p:nvSpPr>
          <p:cNvPr id="9" name="ZoneTexte 8"/>
          <p:cNvSpPr txBox="1"/>
          <p:nvPr/>
        </p:nvSpPr>
        <p:spPr>
          <a:xfrm>
            <a:off x="279399" y="4949424"/>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example_feature.extract</a:t>
            </a:r>
            <a:r>
              <a:rPr lang="en-US" sz="1200" dirty="0"/>
              <a:t>(</a:t>
            </a:r>
            <a:r>
              <a:rPr lang="en-US" sz="1200" dirty="0" err="1"/>
              <a:t>example_parent</a:t>
            </a:r>
            <a:r>
              <a:rPr lang="en-US" sz="1200" dirty="0"/>
              <a:t>)</a:t>
            </a:r>
          </a:p>
          <a:p>
            <a:r>
              <a:rPr lang="en-US" sz="1200" dirty="0"/>
              <a:t>&gt;&gt;&gt; print(</a:t>
            </a:r>
            <a:r>
              <a:rPr lang="en-US" sz="1200" dirty="0" err="1"/>
              <a:t>feature_seq</a:t>
            </a:r>
            <a:r>
              <a:rPr lang="en-US" sz="1200" dirty="0"/>
              <a:t>)</a:t>
            </a:r>
          </a:p>
          <a:p>
            <a:r>
              <a:rPr lang="en-US" sz="1200" dirty="0"/>
              <a:t>AGCCTTTGCCGTC</a:t>
            </a:r>
          </a:p>
        </p:txBody>
      </p:sp>
      <p:sp>
        <p:nvSpPr>
          <p:cNvPr id="10" name="Espace réservé du contenu 2"/>
          <p:cNvSpPr txBox="1">
            <a:spLocks/>
          </p:cNvSpPr>
          <p:nvPr/>
        </p:nvSpPr>
        <p:spPr>
          <a:xfrm>
            <a:off x="279399" y="5992615"/>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location </a:t>
            </a:r>
            <a:r>
              <a:rPr lang="en-US" dirty="0" smtClean="0"/>
              <a:t>describes </a:t>
            </a:r>
            <a:r>
              <a:rPr lang="en-US" dirty="0"/>
              <a:t>how to get this from the parent sequence</a:t>
            </a:r>
          </a:p>
          <a:p>
            <a:endParaRPr lang="fr-FR" dirty="0"/>
          </a:p>
        </p:txBody>
      </p:sp>
      <p:sp>
        <p:nvSpPr>
          <p:cNvPr id="11" name="Espace réservé du contenu 2"/>
          <p:cNvSpPr txBox="1">
            <a:spLocks/>
          </p:cNvSpPr>
          <p:nvPr/>
        </p:nvSpPr>
        <p:spPr>
          <a:xfrm>
            <a:off x="279399" y="3188949"/>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Take </a:t>
            </a:r>
            <a:r>
              <a:rPr lang="en-US" dirty="0"/>
              <a:t>the parent sequence, slice it to extract 5:18, and then take the reverse complement</a:t>
            </a:r>
            <a:endParaRPr lang="fr-FR" dirty="0"/>
          </a:p>
        </p:txBody>
      </p:sp>
      <p:sp>
        <p:nvSpPr>
          <p:cNvPr id="12" name="Espace réservé du contenu 2"/>
          <p:cNvSpPr txBox="1">
            <a:spLocks/>
          </p:cNvSpPr>
          <p:nvPr/>
        </p:nvSpPr>
        <p:spPr>
          <a:xfrm>
            <a:off x="279400" y="4387324"/>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SeqFeature</a:t>
            </a:r>
            <a:r>
              <a:rPr lang="en-US" dirty="0"/>
              <a:t> </a:t>
            </a:r>
            <a:r>
              <a:rPr lang="en-US" dirty="0" smtClean="0"/>
              <a:t>object </a:t>
            </a:r>
            <a:r>
              <a:rPr lang="en-US" dirty="0"/>
              <a:t>has </a:t>
            </a:r>
            <a:r>
              <a:rPr lang="en-US" dirty="0" smtClean="0"/>
              <a:t>an extract</a:t>
            </a:r>
            <a:r>
              <a:rPr lang="en-US" dirty="0"/>
              <a:t> </a:t>
            </a:r>
            <a:r>
              <a:rPr lang="en-US" dirty="0" smtClean="0"/>
              <a:t>method </a:t>
            </a:r>
            <a:r>
              <a:rPr lang="en-US" dirty="0"/>
              <a:t>to take care of all this</a:t>
            </a:r>
          </a:p>
          <a:p>
            <a:endParaRPr lang="fr-FR" dirty="0"/>
          </a:p>
        </p:txBody>
      </p:sp>
    </p:spTree>
    <p:extLst>
      <p:ext uri="{BB962C8B-B14F-4D97-AF65-F5344CB8AC3E}">
        <p14:creationId xmlns:p14="http://schemas.microsoft.com/office/powerpoint/2010/main" val="2301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a:t>
            </a:r>
            <a:r>
              <a:rPr lang="en-US" dirty="0" smtClean="0"/>
              <a:t>location (2)</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The length of </a:t>
            </a:r>
            <a:r>
              <a:rPr lang="en-US" dirty="0" smtClean="0"/>
              <a:t>a </a:t>
            </a:r>
            <a:r>
              <a:rPr lang="en-US" dirty="0" err="1" smtClean="0"/>
              <a:t>SeqFeature</a:t>
            </a:r>
            <a:r>
              <a:rPr lang="en-US" dirty="0"/>
              <a:t> </a:t>
            </a:r>
            <a:r>
              <a:rPr lang="en-US" dirty="0" smtClean="0"/>
              <a:t>or </a:t>
            </a:r>
            <a:r>
              <a:rPr lang="en-US" dirty="0"/>
              <a:t>location matches that of the region of sequence it describes</a:t>
            </a:r>
          </a:p>
          <a:p>
            <a:endParaRPr lang="fr-FR" dirty="0"/>
          </a:p>
        </p:txBody>
      </p:sp>
      <p:sp>
        <p:nvSpPr>
          <p:cNvPr id="4" name="Espace réservé de la date 3"/>
          <p:cNvSpPr>
            <a:spLocks noGrp="1"/>
          </p:cNvSpPr>
          <p:nvPr>
            <p:ph type="dt" sz="half" idx="10"/>
          </p:nvPr>
        </p:nvSpPr>
        <p:spPr/>
        <p:txBody>
          <a:bodyPr/>
          <a:lstStyle/>
          <a:p>
            <a:fld id="{C973F3C1-11A8-D04D-95A5-A1A99A6B4EA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10" name="ZoneTexte 9"/>
          <p:cNvSpPr txBox="1"/>
          <p:nvPr/>
        </p:nvSpPr>
        <p:spPr>
          <a:xfrm>
            <a:off x="279400" y="207439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example_feature.extract</a:t>
            </a:r>
            <a:r>
              <a:rPr lang="en-US" sz="1200" dirty="0"/>
              <a:t>(</a:t>
            </a:r>
            <a:r>
              <a:rPr lang="en-US" sz="1200" dirty="0" err="1"/>
              <a:t>example_parent</a:t>
            </a:r>
            <a:r>
              <a:rPr lang="en-US" sz="1200" dirty="0"/>
              <a:t>))</a:t>
            </a:r>
          </a:p>
          <a:p>
            <a:r>
              <a:rPr lang="en-US" sz="1200" dirty="0"/>
              <a:t>AGCCTTTGCCGTC</a:t>
            </a:r>
          </a:p>
          <a:p>
            <a:r>
              <a:rPr lang="en-US" sz="1200" dirty="0"/>
              <a:t>&gt;&gt;&gt; print(</a:t>
            </a:r>
            <a:r>
              <a:rPr lang="en-US" sz="1200" dirty="0" err="1"/>
              <a:t>len</a:t>
            </a:r>
            <a:r>
              <a:rPr lang="en-US" sz="1200" dirty="0"/>
              <a:t>(</a:t>
            </a:r>
            <a:r>
              <a:rPr lang="en-US" sz="1200" dirty="0" err="1"/>
              <a:t>example_feature.extract</a:t>
            </a:r>
            <a:r>
              <a:rPr lang="en-US" sz="1200" dirty="0"/>
              <a:t>(</a:t>
            </a:r>
            <a:r>
              <a:rPr lang="en-US" sz="1200" dirty="0" err="1"/>
              <a:t>example_parent</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example_feature.location</a:t>
            </a:r>
            <a:r>
              <a:rPr lang="en-US" sz="1200" dirty="0"/>
              <a:t>))</a:t>
            </a:r>
          </a:p>
          <a:p>
            <a:r>
              <a:rPr lang="en-US" sz="1200" dirty="0"/>
              <a:t>13</a:t>
            </a:r>
          </a:p>
        </p:txBody>
      </p:sp>
      <p:sp>
        <p:nvSpPr>
          <p:cNvPr id="12" name="Espace réservé du contenu 2"/>
          <p:cNvSpPr txBox="1">
            <a:spLocks/>
          </p:cNvSpPr>
          <p:nvPr/>
        </p:nvSpPr>
        <p:spPr>
          <a:xfrm>
            <a:off x="279400" y="3941426"/>
            <a:ext cx="8644466" cy="15359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simple </a:t>
            </a:r>
            <a:r>
              <a:rPr lang="en-US" dirty="0" err="1"/>
              <a:t>FeatureLocation</a:t>
            </a:r>
            <a:r>
              <a:rPr lang="en-US" dirty="0"/>
              <a:t> objects the length is just the </a:t>
            </a:r>
            <a:r>
              <a:rPr lang="en-US" dirty="0" smtClean="0"/>
              <a:t>difference </a:t>
            </a:r>
            <a:r>
              <a:rPr lang="en-US" dirty="0"/>
              <a:t>between the start and end positions</a:t>
            </a:r>
            <a:r>
              <a:rPr lang="en-US" dirty="0" smtClean="0"/>
              <a:t>.</a:t>
            </a:r>
          </a:p>
          <a:p>
            <a:r>
              <a:rPr lang="en-US" dirty="0"/>
              <a:t>F</a:t>
            </a:r>
            <a:r>
              <a:rPr lang="en-US" dirty="0" smtClean="0"/>
              <a:t>or </a:t>
            </a:r>
            <a:r>
              <a:rPr lang="en-US" dirty="0"/>
              <a:t>a </a:t>
            </a:r>
            <a:r>
              <a:rPr lang="en-US" dirty="0" err="1" smtClean="0"/>
              <a:t>CompoundLocation</a:t>
            </a:r>
            <a:r>
              <a:rPr lang="en-US" dirty="0" smtClean="0"/>
              <a:t> </a:t>
            </a:r>
            <a:r>
              <a:rPr lang="en-US" dirty="0"/>
              <a:t>objects</a:t>
            </a:r>
            <a:r>
              <a:rPr lang="en-US" dirty="0" smtClean="0"/>
              <a:t>, </a:t>
            </a:r>
            <a:r>
              <a:rPr lang="en-US" dirty="0"/>
              <a:t>the length is the sum of the constituent regions</a:t>
            </a:r>
          </a:p>
          <a:p>
            <a:endParaRPr lang="en-US" dirty="0"/>
          </a:p>
          <a:p>
            <a:endParaRPr lang="fr-FR" dirty="0"/>
          </a:p>
        </p:txBody>
      </p:sp>
    </p:spTree>
    <p:extLst>
      <p:ext uri="{BB962C8B-B14F-4D97-AF65-F5344CB8AC3E}">
        <p14:creationId xmlns:p14="http://schemas.microsoft.com/office/powerpoint/2010/main" val="18405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76240"/>
          </a:xfrm>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507791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555621"/>
          </a:xfrm>
        </p:spPr>
        <p:txBody>
          <a:bodyPr/>
          <a:lstStyle/>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126871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a:xfrm>
            <a:off x="279400" y="918614"/>
            <a:ext cx="8644466" cy="476240"/>
          </a:xfrm>
        </p:spPr>
        <p:txBody>
          <a:bodyPr/>
          <a:lstStyle/>
          <a:p>
            <a:r>
              <a:rPr lang="en-US" dirty="0" err="1" smtClean="0"/>
              <a:t>SeqRecord</a:t>
            </a:r>
            <a:r>
              <a:rPr lang="en-US" dirty="0"/>
              <a:t> </a:t>
            </a:r>
            <a:r>
              <a:rPr lang="en-US" dirty="0" smtClean="0"/>
              <a:t>objects </a:t>
            </a:r>
            <a:r>
              <a:rPr lang="en-US" dirty="0"/>
              <a:t>can be very complex, but here's a simple example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43935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Bio.SeqRecord import SeqRecord</a:t>
            </a:r>
          </a:p>
          <a:p>
            <a:r>
              <a:rPr lang="mr-IN" sz="1200" dirty="0">
                <a:latin typeface="Arial"/>
                <a:cs typeface="Arial"/>
              </a:rPr>
              <a:t>&gt;&gt;&gt; record1 = SeqRecord(Seq("ACGT"), id="test")</a:t>
            </a:r>
          </a:p>
          <a:p>
            <a:r>
              <a:rPr lang="mr-IN" sz="1200" dirty="0">
                <a:latin typeface="Arial"/>
                <a:cs typeface="Arial"/>
              </a:rPr>
              <a:t>&gt;&gt;&gt; record2 = SeqRecord(Seq("ACGT"), id="test"</a:t>
            </a:r>
            <a:r>
              <a:rPr lang="mr-IN" sz="1200" dirty="0" smtClean="0">
                <a:latin typeface="Arial"/>
                <a:cs typeface="Arial"/>
              </a:rPr>
              <a:t>)</a:t>
            </a:r>
            <a:endParaRPr lang="fr-FR" sz="1200" dirty="0" smtClean="0">
              <a:latin typeface="Arial"/>
              <a:cs typeface="Arial"/>
            </a:endParaRPr>
          </a:p>
          <a:p>
            <a:r>
              <a:rPr lang="mr-IN" sz="1200" dirty="0">
                <a:latin typeface="Arial"/>
                <a:cs typeface="Arial"/>
              </a:rPr>
              <a:t>&gt;&gt;&gt; record1 == </a:t>
            </a:r>
            <a:r>
              <a:rPr lang="mr-IN" sz="1200" dirty="0" smtClean="0">
                <a:latin typeface="Arial"/>
                <a:cs typeface="Arial"/>
              </a:rPr>
              <a:t>record2</a:t>
            </a:r>
            <a:endParaRPr lang="mr-IN" sz="1200" dirty="0">
              <a:latin typeface="Arial"/>
              <a:cs typeface="Arial"/>
            </a:endParaRPr>
          </a:p>
        </p:txBody>
      </p:sp>
      <p:sp>
        <p:nvSpPr>
          <p:cNvPr id="9" name="Espace réservé du contenu 2"/>
          <p:cNvSpPr txBox="1">
            <a:spLocks/>
          </p:cNvSpPr>
          <p:nvPr/>
        </p:nvSpPr>
        <p:spPr>
          <a:xfrm>
            <a:off x="279400" y="2454520"/>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happens when you try to compare these </a:t>
            </a:r>
            <a:r>
              <a:rPr lang="en-US" dirty="0" smtClean="0"/>
              <a:t>“identical</a:t>
            </a:r>
            <a:r>
              <a:rPr lang="en-US" dirty="0"/>
              <a:t>" records?</a:t>
            </a:r>
            <a:endParaRPr lang="fr-FR" dirty="0"/>
          </a:p>
        </p:txBody>
      </p:sp>
      <p:sp>
        <p:nvSpPr>
          <p:cNvPr id="10" name="Espace réservé du contenu 2"/>
          <p:cNvSpPr txBox="1">
            <a:spLocks/>
          </p:cNvSpPr>
          <p:nvPr/>
        </p:nvSpPr>
        <p:spPr>
          <a:xfrm>
            <a:off x="279400" y="2870842"/>
            <a:ext cx="8644466" cy="7920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older </a:t>
            </a:r>
            <a:r>
              <a:rPr lang="en-US" dirty="0"/>
              <a:t>versions of </a:t>
            </a:r>
            <a:r>
              <a:rPr lang="en-US" dirty="0" smtClean="0"/>
              <a:t>Biopython,  record1 </a:t>
            </a:r>
            <a:r>
              <a:rPr lang="en-US" dirty="0"/>
              <a:t>== </a:t>
            </a:r>
            <a:r>
              <a:rPr lang="en-US" dirty="0" smtClean="0"/>
              <a:t>record2 would </a:t>
            </a:r>
            <a:r>
              <a:rPr lang="en-US" dirty="0"/>
              <a:t>only </a:t>
            </a:r>
            <a:r>
              <a:rPr lang="en-US" dirty="0" smtClean="0"/>
              <a:t>return true </a:t>
            </a:r>
            <a:r>
              <a:rPr lang="en-US" dirty="0"/>
              <a:t>if these variables pointed at the </a:t>
            </a:r>
            <a:r>
              <a:rPr lang="en-US" dirty="0" smtClean="0"/>
              <a:t>same object </a:t>
            </a:r>
            <a:r>
              <a:rPr lang="en-US" dirty="0"/>
              <a:t>in memory.</a:t>
            </a:r>
          </a:p>
          <a:p>
            <a:endParaRPr lang="en-US" dirty="0"/>
          </a:p>
          <a:p>
            <a:endParaRPr lang="fr-FR" dirty="0"/>
          </a:p>
        </p:txBody>
      </p:sp>
      <p:sp>
        <p:nvSpPr>
          <p:cNvPr id="11" name="ZoneTexte 10"/>
          <p:cNvSpPr txBox="1"/>
          <p:nvPr/>
        </p:nvSpPr>
        <p:spPr>
          <a:xfrm>
            <a:off x="279400" y="361945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 == record2</a:t>
            </a:r>
          </a:p>
          <a:p>
            <a:r>
              <a:rPr lang="fr-FR" sz="1200" dirty="0" smtClean="0">
                <a:solidFill>
                  <a:srgbClr val="FF0000"/>
                </a:solidFill>
                <a:latin typeface="Arial"/>
                <a:cs typeface="Arial"/>
              </a:rPr>
              <a:t>False</a:t>
            </a:r>
            <a:endParaRPr lang="mr-IN" sz="1200" dirty="0">
              <a:solidFill>
                <a:srgbClr val="FF0000"/>
              </a:solidFill>
              <a:latin typeface="Arial"/>
              <a:cs typeface="Arial"/>
            </a:endParaRPr>
          </a:p>
        </p:txBody>
      </p:sp>
      <p:sp>
        <p:nvSpPr>
          <p:cNvPr id="12" name="Espace réservé du contenu 2"/>
          <p:cNvSpPr txBox="1">
            <a:spLocks/>
          </p:cNvSpPr>
          <p:nvPr/>
        </p:nvSpPr>
        <p:spPr>
          <a:xfrm>
            <a:off x="279400" y="4058435"/>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Biopython 1.67,</a:t>
            </a:r>
            <a:r>
              <a:rPr lang="en-US" dirty="0"/>
              <a:t> </a:t>
            </a:r>
            <a:r>
              <a:rPr lang="en-US" dirty="0" smtClean="0"/>
              <a:t>this will raise a exception</a:t>
            </a:r>
            <a:endParaRPr lang="en-US" dirty="0"/>
          </a:p>
          <a:p>
            <a:endParaRPr lang="fr-FR" dirty="0"/>
          </a:p>
        </p:txBody>
      </p:sp>
      <p:sp>
        <p:nvSpPr>
          <p:cNvPr id="13" name="ZoneTexte 12"/>
          <p:cNvSpPr txBox="1"/>
          <p:nvPr/>
        </p:nvSpPr>
        <p:spPr>
          <a:xfrm>
            <a:off x="279400" y="453471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record1 == record2</a:t>
            </a:r>
          </a:p>
          <a:p>
            <a:r>
              <a:rPr lang="en-US" sz="1200" dirty="0" err="1">
                <a:solidFill>
                  <a:srgbClr val="FF0000"/>
                </a:solidFill>
              </a:rPr>
              <a:t>Traceback</a:t>
            </a:r>
            <a:r>
              <a:rPr lang="en-US" sz="1200" dirty="0">
                <a:solidFill>
                  <a:srgbClr val="FF0000"/>
                </a:solidFill>
              </a:rPr>
              <a:t> (most recent call last)</a:t>
            </a:r>
            <a:r>
              <a:rPr lang="en-US" sz="1200" dirty="0" smtClean="0">
                <a:solidFill>
                  <a:srgbClr val="FF0000"/>
                </a:solidFill>
              </a:rPr>
              <a:t>:</a:t>
            </a:r>
            <a:endParaRPr lang="en-US" sz="1200" dirty="0">
              <a:solidFill>
                <a:srgbClr val="FF0000"/>
              </a:solidFill>
            </a:endParaRPr>
          </a:p>
          <a:p>
            <a:r>
              <a:rPr lang="en-US" sz="1200" dirty="0" err="1">
                <a:solidFill>
                  <a:srgbClr val="FF0000"/>
                </a:solidFill>
              </a:rPr>
              <a:t>NotImplementedError</a:t>
            </a:r>
            <a:r>
              <a:rPr lang="en-US" sz="1200" dirty="0">
                <a:solidFill>
                  <a:srgbClr val="FF0000"/>
                </a:solidFill>
              </a:rPr>
              <a:t>: </a:t>
            </a:r>
            <a:r>
              <a:rPr lang="en-US" sz="1200" dirty="0" err="1">
                <a:solidFill>
                  <a:srgbClr val="FF0000"/>
                </a:solidFill>
              </a:rPr>
              <a:t>SeqRecord</a:t>
            </a:r>
            <a:r>
              <a:rPr lang="en-US" sz="1200" dirty="0">
                <a:solidFill>
                  <a:srgbClr val="FF0000"/>
                </a:solidFill>
              </a:rPr>
              <a:t> comparison is deliberately not implemented. Explicitly compare the attributes of interest.</a:t>
            </a:r>
          </a:p>
        </p:txBody>
      </p:sp>
      <p:sp>
        <p:nvSpPr>
          <p:cNvPr id="14" name="Espace réservé du contenu 2"/>
          <p:cNvSpPr txBox="1">
            <a:spLocks/>
          </p:cNvSpPr>
          <p:nvPr/>
        </p:nvSpPr>
        <p:spPr>
          <a:xfrm>
            <a:off x="279400" y="5150254"/>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should check the attributes you are interested in</a:t>
            </a:r>
          </a:p>
          <a:p>
            <a:endParaRPr lang="fr-FR" dirty="0"/>
          </a:p>
        </p:txBody>
      </p:sp>
      <p:sp>
        <p:nvSpPr>
          <p:cNvPr id="15" name="ZoneTexte 14"/>
          <p:cNvSpPr txBox="1"/>
          <p:nvPr/>
        </p:nvSpPr>
        <p:spPr>
          <a:xfrm>
            <a:off x="279400" y="560078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record1.id == record2.id</a:t>
            </a:r>
          </a:p>
          <a:p>
            <a:r>
              <a:rPr lang="mr-IN" sz="1200" dirty="0">
                <a:solidFill>
                  <a:srgbClr val="FF0000"/>
                </a:solidFill>
                <a:latin typeface="Arial"/>
                <a:cs typeface="Arial"/>
              </a:rPr>
              <a:t>True</a:t>
            </a:r>
          </a:p>
          <a:p>
            <a:r>
              <a:rPr lang="mr-IN" sz="1200" dirty="0">
                <a:latin typeface="Arial"/>
                <a:cs typeface="Arial"/>
              </a:rPr>
              <a:t>&gt;&gt;&gt; record1.seq == record2.seq</a:t>
            </a:r>
          </a:p>
          <a:p>
            <a:r>
              <a:rPr lang="mr-IN" sz="1200" dirty="0">
                <a:solidFill>
                  <a:srgbClr val="FF0000"/>
                </a:solidFill>
                <a:latin typeface="Arial"/>
                <a:cs typeface="Arial"/>
              </a:rPr>
              <a:t>True</a:t>
            </a:r>
          </a:p>
        </p:txBody>
      </p:sp>
    </p:spTree>
    <p:extLst>
      <p:ext uri="{BB962C8B-B14F-4D97-AF65-F5344CB8AC3E}">
        <p14:creationId xmlns:p14="http://schemas.microsoft.com/office/powerpoint/2010/main" val="263573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it-IT" dirty="0" err="1" smtClean="0"/>
              <a:t>Bio.SeqFeature.Reference</a:t>
            </a:r>
            <a:r>
              <a:rPr lang="it-IT" dirty="0"/>
              <a:t> </a:t>
            </a:r>
            <a:r>
              <a:rPr lang="it-IT" dirty="0" err="1" smtClean="0"/>
              <a:t>class</a:t>
            </a:r>
            <a:endParaRPr lang="it-IT" dirty="0" smtClean="0"/>
          </a:p>
          <a:p>
            <a:pPr lvl="1"/>
            <a:r>
              <a:rPr lang="fr-FR" sz="1600" dirty="0" smtClean="0"/>
              <a:t>J</a:t>
            </a:r>
            <a:r>
              <a:rPr lang="en-US" sz="1600" dirty="0" err="1" smtClean="0"/>
              <a:t>ournal</a:t>
            </a:r>
            <a:endParaRPr lang="en-US" sz="1600" dirty="0"/>
          </a:p>
          <a:p>
            <a:pPr lvl="1"/>
            <a:r>
              <a:rPr lang="fr-FR" sz="1600" dirty="0" err="1" smtClean="0"/>
              <a:t>T</a:t>
            </a:r>
            <a:r>
              <a:rPr lang="en-US" sz="1600" dirty="0" err="1" smtClean="0"/>
              <a:t>itle</a:t>
            </a:r>
            <a:endParaRPr lang="en-US" sz="1600" dirty="0"/>
          </a:p>
          <a:p>
            <a:pPr lvl="1"/>
            <a:r>
              <a:rPr lang="en-US" sz="1600" dirty="0"/>
              <a:t>A</a:t>
            </a:r>
            <a:r>
              <a:rPr lang="en-US" sz="1600" dirty="0" smtClean="0"/>
              <a:t>uthors</a:t>
            </a:r>
            <a:endParaRPr lang="en-US" sz="1600" dirty="0"/>
          </a:p>
          <a:p>
            <a:r>
              <a:rPr lang="en-US" dirty="0" smtClean="0"/>
              <a:t>Additionally</a:t>
            </a:r>
          </a:p>
          <a:p>
            <a:pPr lvl="1"/>
            <a:r>
              <a:rPr lang="en-US" sz="1600" dirty="0" err="1" smtClean="0"/>
              <a:t>medline_id</a:t>
            </a:r>
            <a:r>
              <a:rPr lang="en-US" sz="1600" dirty="0" smtClean="0"/>
              <a:t> </a:t>
            </a:r>
          </a:p>
          <a:p>
            <a:pPr lvl="1"/>
            <a:r>
              <a:rPr lang="en-US" sz="1600" dirty="0" err="1" smtClean="0"/>
              <a:t>pubmed_id</a:t>
            </a:r>
            <a:r>
              <a:rPr lang="en-US" sz="1600" dirty="0" smtClean="0"/>
              <a:t> </a:t>
            </a:r>
          </a:p>
          <a:p>
            <a:pPr lvl="1"/>
            <a:r>
              <a:rPr lang="en-US" sz="1600" dirty="0" smtClean="0"/>
              <a:t>a comment</a:t>
            </a:r>
            <a:endParaRPr lang="en-US" sz="1600" dirty="0"/>
          </a:p>
          <a:p>
            <a:endParaRPr lang="it-IT" dirty="0" smtClean="0"/>
          </a:p>
          <a:p>
            <a:endParaRPr lang="it-IT" dirty="0"/>
          </a:p>
          <a:p>
            <a:endParaRPr lang="it-IT" dirty="0" smtClean="0"/>
          </a:p>
          <a:p>
            <a:endParaRPr lang="it-IT" dirty="0"/>
          </a:p>
          <a:p>
            <a:endParaRPr lang="it-IT"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Tree>
    <p:extLst>
      <p:ext uri="{BB962C8B-B14F-4D97-AF65-F5344CB8AC3E}">
        <p14:creationId xmlns:p14="http://schemas.microsoft.com/office/powerpoint/2010/main" val="274583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a:xfrm>
            <a:off x="279400" y="1088710"/>
            <a:ext cx="8644466" cy="555621"/>
          </a:xfrm>
        </p:spPr>
        <p:txBody>
          <a:bodyPr/>
          <a:lstStyle/>
          <a:p>
            <a:r>
              <a:rPr lang="en-US" dirty="0" smtClean="0"/>
              <a:t>Give </a:t>
            </a:r>
            <a:r>
              <a:rPr lang="en-US" dirty="0"/>
              <a:t>a string containing your record formatted using one of the output le formats supported by </a:t>
            </a:r>
            <a:r>
              <a:rPr lang="en-US" dirty="0" err="1"/>
              <a:t>Bio.SeqIO</a:t>
            </a:r>
            <a:r>
              <a:rPr lang="en-US" dirty="0"/>
              <a:t>, such as FASTA</a:t>
            </a:r>
          </a:p>
          <a:p>
            <a:endParaRPr lang="fr-FR" dirty="0"/>
          </a:p>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892959"/>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a:t>
            </a:r>
            <a:r>
              <a:rPr lang="en-US" sz="1200" dirty="0" err="1"/>
              <a:t>Bio.Alphabet</a:t>
            </a:r>
            <a:r>
              <a:rPr lang="en-US" sz="1200" dirty="0"/>
              <a:t> import </a:t>
            </a:r>
            <a:r>
              <a:rPr lang="en-US" sz="1200" dirty="0" err="1"/>
              <a:t>generic_protein</a:t>
            </a:r>
            <a:endParaRPr lang="en-US" sz="1200" dirty="0"/>
          </a:p>
          <a:p>
            <a:r>
              <a:rPr lang="en-US" sz="1200" dirty="0"/>
              <a:t>record = </a:t>
            </a:r>
            <a:r>
              <a:rPr lang="en-US" sz="1200" dirty="0" err="1"/>
              <a:t>SeqRecord</a:t>
            </a:r>
            <a:r>
              <a:rPr lang="en-US" sz="1200" dirty="0"/>
              <a:t>(</a:t>
            </a:r>
            <a:r>
              <a:rPr lang="en-US" sz="1200" dirty="0" err="1"/>
              <a:t>Seq</a:t>
            </a:r>
            <a:r>
              <a:rPr lang="en-US" sz="1200" dirty="0"/>
              <a:t>("MMYQQGCFAGGTVLRLAKDLAENNRGARVLVVCSEITAVTFRGPSETHLDSMVGQALFGD" \</a:t>
            </a:r>
          </a:p>
          <a:p>
            <a:r>
              <a:rPr lang="en-US" sz="1200" dirty="0"/>
              <a:t>+"GAGAVIVGSDPDLSVERPLYELVWTGATLLPDSEGAIDGHLREVGLTFHLLKDVPGLISK" \</a:t>
            </a:r>
          </a:p>
          <a:p>
            <a:r>
              <a:rPr lang="en-US" sz="1200" dirty="0"/>
              <a:t>+"NIEKSLKEAFTPLGISDWNSTFWIAHPGGPAILDQVEAKLGLKEEKMRATREVLSEYGNM" \</a:t>
            </a:r>
          </a:p>
          <a:p>
            <a:r>
              <a:rPr lang="en-US" sz="1200" dirty="0"/>
              <a:t>+"SSAC", </a:t>
            </a:r>
            <a:r>
              <a:rPr lang="en-US" sz="1200" dirty="0" err="1"/>
              <a:t>generic_protein</a:t>
            </a:r>
            <a:r>
              <a:rPr lang="en-US" sz="1200" dirty="0"/>
              <a:t>),</a:t>
            </a:r>
          </a:p>
          <a:p>
            <a:r>
              <a:rPr lang="en-US" sz="1200" dirty="0"/>
              <a:t>id="gi|14150838|gb|AAK54648.1|AF376133_1",</a:t>
            </a:r>
          </a:p>
          <a:p>
            <a:r>
              <a:rPr lang="en-US" sz="1200" dirty="0"/>
              <a:t>description="</a:t>
            </a:r>
            <a:r>
              <a:rPr lang="en-US" sz="1200" dirty="0" err="1"/>
              <a:t>chalcone</a:t>
            </a:r>
            <a:r>
              <a:rPr lang="en-US" sz="1200" dirty="0"/>
              <a:t> synthase [</a:t>
            </a:r>
            <a:r>
              <a:rPr lang="en-US" sz="1200" dirty="0" err="1"/>
              <a:t>Cucumis</a:t>
            </a:r>
            <a:r>
              <a:rPr lang="en-US" sz="1200" dirty="0"/>
              <a:t> </a:t>
            </a:r>
            <a:r>
              <a:rPr lang="en-US" sz="1200" dirty="0" err="1"/>
              <a:t>sativus</a:t>
            </a:r>
            <a:r>
              <a:rPr lang="en-US" sz="1200" dirty="0"/>
              <a:t>]")</a:t>
            </a:r>
          </a:p>
          <a:p>
            <a:r>
              <a:rPr lang="en-US" sz="1200" dirty="0"/>
              <a:t>print(</a:t>
            </a:r>
            <a:r>
              <a:rPr lang="en-US" sz="1200" dirty="0" err="1"/>
              <a:t>record.format</a:t>
            </a:r>
            <a:r>
              <a:rPr lang="en-US" sz="1200" dirty="0"/>
              <a:t>("</a:t>
            </a:r>
            <a:r>
              <a:rPr lang="en-US" sz="1200" dirty="0" err="1"/>
              <a:t>fasta</a:t>
            </a:r>
            <a:r>
              <a:rPr lang="en-US" sz="1200" dirty="0"/>
              <a:t>")</a:t>
            </a:r>
            <a:r>
              <a:rPr lang="en-US" sz="1200" dirty="0" smtClean="0"/>
              <a:t>)</a:t>
            </a:r>
          </a:p>
          <a:p>
            <a:r>
              <a:rPr lang="en-US" sz="1200" dirty="0">
                <a:solidFill>
                  <a:srgbClr val="FF0000"/>
                </a:solidFill>
              </a:rPr>
              <a:t>&gt;gi|14150838|gb|AAK54648.1|AF376133_1 </a:t>
            </a:r>
            <a:r>
              <a:rPr lang="en-US" sz="1200" dirty="0" err="1">
                <a:solidFill>
                  <a:srgbClr val="FF0000"/>
                </a:solidFill>
              </a:rPr>
              <a:t>chalcone</a:t>
            </a:r>
            <a:r>
              <a:rPr lang="en-US" sz="1200" dirty="0">
                <a:solidFill>
                  <a:srgbClr val="FF0000"/>
                </a:solidFill>
              </a:rPr>
              <a:t> synthase [</a:t>
            </a:r>
            <a:r>
              <a:rPr lang="en-US" sz="1200" dirty="0" err="1">
                <a:solidFill>
                  <a:srgbClr val="FF0000"/>
                </a:solidFill>
              </a:rPr>
              <a:t>Cucumis</a:t>
            </a:r>
            <a:r>
              <a:rPr lang="en-US" sz="1200" dirty="0">
                <a:solidFill>
                  <a:srgbClr val="FF0000"/>
                </a:solidFill>
              </a:rPr>
              <a:t> </a:t>
            </a:r>
            <a:r>
              <a:rPr lang="en-US" sz="1200" dirty="0" err="1">
                <a:solidFill>
                  <a:srgbClr val="FF0000"/>
                </a:solidFill>
              </a:rPr>
              <a:t>sativus</a:t>
            </a:r>
            <a:r>
              <a:rPr lang="en-US" sz="1200" dirty="0">
                <a:solidFill>
                  <a:srgbClr val="FF0000"/>
                </a:solidFill>
              </a:rPr>
              <a:t>]</a:t>
            </a:r>
          </a:p>
          <a:p>
            <a:r>
              <a:rPr lang="en-US" sz="1200" dirty="0">
                <a:solidFill>
                  <a:srgbClr val="FF0000"/>
                </a:solidFill>
              </a:rPr>
              <a:t>MMYQQGCFAGGTVLRLAKDLAENNRGARVLVVCSEITAVTFRGPSETHLDSMVGQALFGD</a:t>
            </a:r>
          </a:p>
          <a:p>
            <a:r>
              <a:rPr lang="en-US" sz="1200" dirty="0">
                <a:solidFill>
                  <a:srgbClr val="FF0000"/>
                </a:solidFill>
              </a:rPr>
              <a:t>GAGAVIVGSDPDLSVERPLYELVWTGATLLPDSEGAIDGHLREVGLTFHLLKDVPGLISK</a:t>
            </a:r>
          </a:p>
          <a:p>
            <a:r>
              <a:rPr lang="en-US" sz="1200" dirty="0">
                <a:solidFill>
                  <a:srgbClr val="FF0000"/>
                </a:solidFill>
              </a:rPr>
              <a:t>NIEKSLKEAFTPLGISDWNSTFWIAHPGGPAILDQVEAKLGLKEEKMRATREVLSEYGNM</a:t>
            </a:r>
          </a:p>
          <a:p>
            <a:r>
              <a:rPr lang="en-US" sz="1200" dirty="0" smtClean="0">
                <a:solidFill>
                  <a:srgbClr val="FF0000"/>
                </a:solidFill>
              </a:rPr>
              <a:t>SSAC</a:t>
            </a:r>
            <a:endParaRPr lang="en-US" sz="1200" dirty="0">
              <a:solidFill>
                <a:srgbClr val="FF0000"/>
              </a:solidFill>
            </a:endParaRPr>
          </a:p>
        </p:txBody>
      </p:sp>
      <p:sp>
        <p:nvSpPr>
          <p:cNvPr id="8" name="ZoneTexte 7"/>
          <p:cNvSpPr txBox="1"/>
          <p:nvPr/>
        </p:nvSpPr>
        <p:spPr>
          <a:xfrm>
            <a:off x="279400" y="5001028"/>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a:t>
            </a:r>
            <a:r>
              <a:rPr lang="en-US" sz="1200" dirty="0" err="1" smtClean="0"/>
              <a:t>my_location.nofuzzy_start</a:t>
            </a:r>
            <a:endParaRPr lang="en-US" sz="1200" dirty="0" smtClean="0"/>
          </a:p>
          <a:p>
            <a:r>
              <a:rPr lang="en-US" sz="1200" dirty="0" smtClean="0">
                <a:solidFill>
                  <a:srgbClr val="FF0000"/>
                </a:solidFill>
              </a:rPr>
              <a:t>5</a:t>
            </a:r>
          </a:p>
          <a:p>
            <a:r>
              <a:rPr lang="en-US" sz="1200" dirty="0" smtClean="0"/>
              <a:t>&gt;&gt;&gt; </a:t>
            </a:r>
            <a:r>
              <a:rPr lang="en-US" sz="1200" dirty="0" err="1" smtClean="0"/>
              <a:t>my_location.nofuzzy_end</a:t>
            </a:r>
            <a:endParaRPr lang="en-US" sz="1200" dirty="0" smtClean="0"/>
          </a:p>
          <a:p>
            <a:r>
              <a:rPr lang="en-US" sz="1200" dirty="0" smtClean="0">
                <a:solidFill>
                  <a:srgbClr val="FF0000"/>
                </a:solidFill>
              </a:rPr>
              <a:t>9</a:t>
            </a:r>
            <a:endParaRPr lang="en-US" sz="1200" dirty="0">
              <a:solidFill>
                <a:srgbClr val="FF0000"/>
              </a:solidFill>
            </a:endParaRPr>
          </a:p>
        </p:txBody>
      </p:sp>
    </p:spTree>
    <p:extLst>
      <p:ext uri="{BB962C8B-B14F-4D97-AF65-F5344CB8AC3E}">
        <p14:creationId xmlns:p14="http://schemas.microsoft.com/office/powerpoint/2010/main" val="255746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a:t>
            </a:r>
            <a:r>
              <a:rPr lang="en-US" dirty="0" smtClean="0"/>
              <a:t>lice a </a:t>
            </a:r>
            <a:r>
              <a:rPr lang="en-US" dirty="0" err="1" smtClean="0"/>
              <a:t>SeqRecord</a:t>
            </a:r>
            <a:r>
              <a:rPr lang="en-US" dirty="0" smtClean="0"/>
              <a:t> </a:t>
            </a:r>
            <a:r>
              <a:rPr lang="en-US" dirty="0"/>
              <a:t>to give you a </a:t>
            </a:r>
            <a:r>
              <a:rPr lang="en-US" dirty="0" smtClean="0"/>
              <a:t>new </a:t>
            </a:r>
            <a:r>
              <a:rPr lang="en-US" dirty="0" err="1" smtClean="0"/>
              <a:t>SeqRecord</a:t>
            </a:r>
            <a:r>
              <a:rPr lang="en-US" dirty="0"/>
              <a:t> </a:t>
            </a:r>
            <a:r>
              <a:rPr lang="en-US" dirty="0" smtClean="0"/>
              <a:t>covering </a:t>
            </a:r>
            <a:r>
              <a:rPr lang="en-US" dirty="0"/>
              <a:t>just part of the sequence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1983679"/>
            <a:ext cx="8644466"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en-US" sz="1200" dirty="0"/>
              <a:t>&gt;&gt;&gt; </a:t>
            </a:r>
            <a:r>
              <a:rPr lang="en-US" sz="1200" dirty="0" err="1"/>
              <a:t>len</a:t>
            </a:r>
            <a:r>
              <a:rPr lang="en-US" sz="1200" dirty="0"/>
              <a:t>(record)</a:t>
            </a:r>
          </a:p>
          <a:p>
            <a:r>
              <a:rPr lang="en-US" sz="1200" dirty="0">
                <a:solidFill>
                  <a:srgbClr val="FF0000"/>
                </a:solidFill>
              </a:rPr>
              <a:t>9609</a:t>
            </a: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41</a:t>
            </a:r>
          </a:p>
        </p:txBody>
      </p:sp>
      <p:sp>
        <p:nvSpPr>
          <p:cNvPr id="9" name="Espace réservé du contenu 2"/>
          <p:cNvSpPr txBox="1">
            <a:spLocks/>
          </p:cNvSpPr>
          <p:nvPr/>
        </p:nvSpPr>
        <p:spPr>
          <a:xfrm>
            <a:off x="279400" y="4177162"/>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ny </a:t>
            </a:r>
            <a:r>
              <a:rPr lang="en-US" dirty="0"/>
              <a:t>per-letter annotations are also </a:t>
            </a:r>
            <a:r>
              <a:rPr lang="en-US" dirty="0" smtClean="0"/>
              <a:t>sliced !! </a:t>
            </a:r>
          </a:p>
          <a:p>
            <a:r>
              <a:rPr lang="en-US" dirty="0" smtClean="0"/>
              <a:t>Any features, completely </a:t>
            </a:r>
            <a:r>
              <a:rPr lang="en-US" dirty="0"/>
              <a:t>within the new sequence are preserved (with their locations adjusted).</a:t>
            </a:r>
          </a:p>
          <a:p>
            <a:endParaRPr lang="fr-FR" dirty="0"/>
          </a:p>
          <a:p>
            <a:endParaRPr lang="fr-FR" dirty="0"/>
          </a:p>
        </p:txBody>
      </p:sp>
    </p:spTree>
    <p:extLst>
      <p:ext uri="{BB962C8B-B14F-4D97-AF65-F5344CB8AC3E}">
        <p14:creationId xmlns:p14="http://schemas.microsoft.com/office/powerpoint/2010/main" val="2678845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smtClean="0"/>
              <a:t>SeqRecord</a:t>
            </a:r>
            <a:r>
              <a:rPr lang="en-US" dirty="0" smtClean="0"/>
              <a:t> (2)</a:t>
            </a:r>
            <a:endParaRPr lang="fr-FR" dirty="0"/>
          </a:p>
        </p:txBody>
      </p:sp>
      <p:sp>
        <p:nvSpPr>
          <p:cNvPr id="3" name="Espace réservé du contenu 2"/>
          <p:cNvSpPr>
            <a:spLocks noGrp="1"/>
          </p:cNvSpPr>
          <p:nvPr>
            <p:ph idx="1"/>
          </p:nvPr>
        </p:nvSpPr>
        <p:spPr>
          <a:xfrm>
            <a:off x="279400" y="1077373"/>
            <a:ext cx="8644466" cy="1118615"/>
          </a:xfrm>
        </p:spPr>
        <p:txBody>
          <a:bodyPr/>
          <a:lstStyle/>
          <a:p>
            <a:r>
              <a:rPr lang="en-US" dirty="0" smtClean="0"/>
              <a:t>Focus </a:t>
            </a:r>
            <a:r>
              <a:rPr lang="en-US" dirty="0"/>
              <a:t>in on </a:t>
            </a:r>
            <a:r>
              <a:rPr lang="en-US" dirty="0" smtClean="0"/>
              <a:t>the </a:t>
            </a:r>
            <a:r>
              <a:rPr lang="en-US" dirty="0" err="1" smtClean="0"/>
              <a:t>pim</a:t>
            </a:r>
            <a:r>
              <a:rPr lang="en-US" dirty="0"/>
              <a:t> </a:t>
            </a:r>
            <a:r>
              <a:rPr lang="en-US" dirty="0" smtClean="0"/>
              <a:t>gene, YP_pPCP05</a:t>
            </a:r>
          </a:p>
          <a:p>
            <a:r>
              <a:rPr lang="en-US" dirty="0" smtClean="0"/>
              <a:t>In </a:t>
            </a:r>
            <a:r>
              <a:rPr lang="en-US" dirty="0" err="1" smtClean="0"/>
              <a:t>genbank</a:t>
            </a:r>
            <a:r>
              <a:rPr lang="en-US" dirty="0" smtClean="0"/>
              <a:t> file, </a:t>
            </a:r>
            <a:r>
              <a:rPr lang="en-US" dirty="0" err="1" smtClean="0"/>
              <a:t>ge</a:t>
            </a:r>
            <a:r>
              <a:rPr lang="pt-BR" dirty="0" smtClean="0"/>
              <a:t>ne</a:t>
            </a:r>
            <a:r>
              <a:rPr lang="pt-BR" dirty="0"/>
              <a:t>/CDS </a:t>
            </a:r>
            <a:r>
              <a:rPr lang="pt-BR" dirty="0" err="1"/>
              <a:t>has</a:t>
            </a:r>
            <a:r>
              <a:rPr lang="pt-BR" dirty="0"/>
              <a:t> </a:t>
            </a:r>
            <a:r>
              <a:rPr lang="pt-BR" dirty="0" err="1"/>
              <a:t>location</a:t>
            </a:r>
            <a:r>
              <a:rPr lang="pt-BR" dirty="0"/>
              <a:t> </a:t>
            </a:r>
            <a:r>
              <a:rPr lang="pt-BR" dirty="0" err="1" smtClean="0"/>
              <a:t>string</a:t>
            </a:r>
            <a:r>
              <a:rPr lang="pt-BR" dirty="0"/>
              <a:t> </a:t>
            </a:r>
            <a:r>
              <a:rPr lang="pt-BR" dirty="0" smtClean="0"/>
              <a:t>[4343</a:t>
            </a:r>
            <a:r>
              <a:rPr lang="pt-BR" dirty="0"/>
              <a:t>..</a:t>
            </a:r>
            <a:r>
              <a:rPr lang="pt-BR" dirty="0" smtClean="0"/>
              <a:t>4780]</a:t>
            </a:r>
          </a:p>
          <a:p>
            <a:r>
              <a:rPr lang="en-US" dirty="0"/>
              <a:t>I</a:t>
            </a:r>
            <a:r>
              <a:rPr lang="en-US" dirty="0" smtClean="0"/>
              <a:t>n </a:t>
            </a:r>
            <a:r>
              <a:rPr lang="en-US" dirty="0"/>
              <a:t>Python </a:t>
            </a:r>
            <a:r>
              <a:rPr lang="en-US" dirty="0" smtClean="0"/>
              <a:t>counting [4342</a:t>
            </a:r>
            <a:r>
              <a:rPr lang="en-US" dirty="0"/>
              <a:t>:</a:t>
            </a:r>
            <a:r>
              <a:rPr lang="en-US" dirty="0" smtClean="0"/>
              <a:t>4780]</a:t>
            </a:r>
            <a:endParaRPr lang="en-US" dirty="0"/>
          </a:p>
          <a:p>
            <a:endParaRPr lang="pt-BR"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235474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[20])</a:t>
            </a:r>
          </a:p>
          <a:p>
            <a:r>
              <a:rPr lang="en-US" sz="1200" dirty="0">
                <a:solidFill>
                  <a:srgbClr val="FF0000"/>
                </a:solidFill>
              </a:rPr>
              <a:t>type: gene</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8" name="ZoneTexte 7"/>
          <p:cNvSpPr txBox="1"/>
          <p:nvPr/>
        </p:nvSpPr>
        <p:spPr>
          <a:xfrm>
            <a:off x="279400" y="3872565"/>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[21])</a:t>
            </a:r>
          </a:p>
          <a:p>
            <a:r>
              <a:rPr lang="en-US" sz="1200" dirty="0">
                <a:solidFill>
                  <a:srgbClr val="FF0000"/>
                </a:solidFill>
              </a:rPr>
              <a:t>type: CDS</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Tree>
    <p:extLst>
      <p:ext uri="{BB962C8B-B14F-4D97-AF65-F5344CB8AC3E}">
        <p14:creationId xmlns:p14="http://schemas.microsoft.com/office/powerpoint/2010/main" val="26788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r>
              <a:rPr lang="en-US" dirty="0"/>
              <a:t>U</a:t>
            </a:r>
            <a:r>
              <a:rPr lang="en-US" dirty="0" smtClean="0"/>
              <a:t>sing richly annotated sequence data, say from </a:t>
            </a:r>
            <a:r>
              <a:rPr lang="en-US" dirty="0" err="1" smtClean="0"/>
              <a:t>GenBank</a:t>
            </a:r>
            <a:r>
              <a:rPr lang="en-US" dirty="0" smtClean="0"/>
              <a:t> or EMBL files,</a:t>
            </a:r>
          </a:p>
          <a:p>
            <a:pPr algn="just"/>
            <a:r>
              <a:rPr lang="en-US" dirty="0"/>
              <a:t>C</a:t>
            </a:r>
            <a:r>
              <a:rPr lang="en-US" dirty="0" smtClean="0"/>
              <a:t>over most things to do with the </a:t>
            </a:r>
            <a:r>
              <a:rPr lang="en-US" dirty="0" err="1" smtClean="0"/>
              <a:t>SeqRecord</a:t>
            </a:r>
            <a:r>
              <a:rPr lang="en-US" dirty="0" smtClean="0"/>
              <a:t> and </a:t>
            </a:r>
            <a:r>
              <a:rPr lang="en-US" dirty="0" err="1" smtClean="0"/>
              <a:t>SeqFeature</a:t>
            </a:r>
            <a:r>
              <a:rPr lang="en-US" dirty="0" smtClean="0"/>
              <a:t> objects</a:t>
            </a:r>
          </a:p>
          <a:p>
            <a:pPr algn="just"/>
            <a:r>
              <a:rPr lang="en-US" dirty="0"/>
              <a:t>R</a:t>
            </a:r>
            <a:r>
              <a:rPr lang="en-US" dirty="0" smtClean="0"/>
              <a:t>ead 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
        <p:nvSpPr>
          <p:cNvPr id="7" name="ZoneTexte 6"/>
          <p:cNvSpPr txBox="1"/>
          <p:nvPr/>
        </p:nvSpPr>
        <p:spPr>
          <a:xfrm>
            <a:off x="264477" y="481190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a:t>
            </a:r>
            <a:r>
              <a:rPr lang="en-US" dirty="0" smtClean="0"/>
              <a:t>(3)</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smtClean="0"/>
              <a:t>Slice </a:t>
            </a:r>
            <a:r>
              <a:rPr lang="en-US" dirty="0"/>
              <a:t>this parent record from 4300 to 4800</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279400" y="179089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t>
            </a:r>
            <a:r>
              <a:rPr lang="en-US" sz="1200" dirty="0"/>
              <a:t> = record[4300:4800]</a:t>
            </a:r>
          </a:p>
          <a:p>
            <a:r>
              <a:rPr lang="en-US" sz="1200" dirty="0"/>
              <a:t>&gt;&gt;&gt; </a:t>
            </a:r>
            <a:r>
              <a:rPr lang="en-US" sz="1200" dirty="0" err="1"/>
              <a:t>sub_record</a:t>
            </a:r>
            <a:endParaRPr lang="en-US" sz="1200" dirty="0"/>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('ATAAATAGATTATTCCAAATAATTTATTTATGTAAGAACAGGATGGGAGGGGGA...TTA',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a:t>
            </a:r>
            <a:r>
              <a:rPr lang="en-US" sz="1200" dirty="0" err="1"/>
              <a:t>sub_record</a:t>
            </a:r>
            <a:r>
              <a:rPr lang="en-US" sz="1200" dirty="0"/>
              <a:t>)</a:t>
            </a:r>
          </a:p>
          <a:p>
            <a:r>
              <a:rPr lang="en-US" sz="1200" dirty="0">
                <a:solidFill>
                  <a:srgbClr val="FF0000"/>
                </a:solidFill>
              </a:rPr>
              <a:t>500</a:t>
            </a:r>
          </a:p>
          <a:p>
            <a:r>
              <a:rPr lang="en-US" sz="1200" dirty="0"/>
              <a:t>&gt;&gt;&gt; </a:t>
            </a:r>
            <a:r>
              <a:rPr lang="en-US" sz="1200" dirty="0" err="1"/>
              <a:t>len</a:t>
            </a:r>
            <a:r>
              <a:rPr lang="en-US" sz="1200" dirty="0"/>
              <a:t>(</a:t>
            </a:r>
            <a:r>
              <a:rPr lang="en-US" sz="1200" dirty="0" err="1"/>
              <a:t>sub_record.features</a:t>
            </a:r>
            <a:r>
              <a:rPr lang="en-US" sz="1200" dirty="0"/>
              <a:t>)</a:t>
            </a:r>
          </a:p>
          <a:p>
            <a:r>
              <a:rPr lang="en-US" sz="1200" dirty="0">
                <a:solidFill>
                  <a:srgbClr val="FF0000"/>
                </a:solidFill>
              </a:rPr>
              <a:t>2</a:t>
            </a:r>
          </a:p>
        </p:txBody>
      </p:sp>
      <p:sp>
        <p:nvSpPr>
          <p:cNvPr id="8" name="ZoneTexte 7"/>
          <p:cNvSpPr txBox="1"/>
          <p:nvPr/>
        </p:nvSpPr>
        <p:spPr>
          <a:xfrm>
            <a:off x="279400" y="4740213"/>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[0])</a:t>
            </a:r>
          </a:p>
          <a:p>
            <a:r>
              <a:rPr lang="en-US" sz="1200" dirty="0">
                <a:solidFill>
                  <a:srgbClr val="FF0000"/>
                </a:solidFill>
              </a:rPr>
              <a:t>type: gene</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9" name="Espace réservé du contenu 2"/>
          <p:cNvSpPr txBox="1">
            <a:spLocks/>
          </p:cNvSpPr>
          <p:nvPr/>
        </p:nvSpPr>
        <p:spPr>
          <a:xfrm>
            <a:off x="279400" y="3940084"/>
            <a:ext cx="8644466" cy="70940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Our sub-record just has two features, the gene and CDS entries for YP_pPCP05:</a:t>
            </a:r>
          </a:p>
        </p:txBody>
      </p:sp>
    </p:spTree>
    <p:extLst>
      <p:ext uri="{BB962C8B-B14F-4D97-AF65-F5344CB8AC3E}">
        <p14:creationId xmlns:p14="http://schemas.microsoft.com/office/powerpoint/2010/main" val="2717411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3673425"/>
            <a:ext cx="8644466" cy="476240"/>
          </a:xfrm>
        </p:spPr>
        <p:txBody>
          <a:bodyPr/>
          <a:lstStyle/>
          <a:p>
            <a:r>
              <a:rPr lang="en-US" dirty="0" smtClean="0"/>
              <a:t>Locations </a:t>
            </a:r>
            <a:r>
              <a:rPr lang="en-US" dirty="0"/>
              <a:t>have been adjusted to </a:t>
            </a:r>
            <a:r>
              <a:rPr lang="en-US" dirty="0" smtClean="0"/>
              <a:t>reflect </a:t>
            </a:r>
            <a:r>
              <a:rPr lang="en-US" dirty="0"/>
              <a:t>the new parent sequence</a:t>
            </a:r>
            <a:r>
              <a:rPr lang="en-US" dirty="0" smtClean="0"/>
              <a:t>!</a:t>
            </a:r>
          </a:p>
          <a:p>
            <a:endParaRPr lang="en-US" dirty="0" smtClean="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1126927"/>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[1])</a:t>
            </a:r>
          </a:p>
          <a:p>
            <a:r>
              <a:rPr lang="en-US" sz="1200" dirty="0">
                <a:solidFill>
                  <a:srgbClr val="FF0000"/>
                </a:solidFill>
              </a:rPr>
              <a:t>type: CDS</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
        <p:nvSpPr>
          <p:cNvPr id="8" name="ZoneTexte 7"/>
          <p:cNvSpPr txBox="1"/>
          <p:nvPr/>
        </p:nvSpPr>
        <p:spPr>
          <a:xfrm>
            <a:off x="279400" y="4164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sub_record.annotations</a:t>
            </a:r>
            <a:endParaRPr lang="en-US" sz="1200" dirty="0"/>
          </a:p>
          <a:p>
            <a:r>
              <a:rPr lang="en-US" sz="1200" dirty="0"/>
              <a:t>{}</a:t>
            </a:r>
          </a:p>
          <a:p>
            <a:r>
              <a:rPr lang="en-US" sz="1200" dirty="0"/>
              <a:t>&gt;&gt;&gt; </a:t>
            </a:r>
            <a:r>
              <a:rPr lang="en-US" sz="1200" dirty="0" err="1"/>
              <a:t>sub_record.dbxrefs</a:t>
            </a:r>
            <a:endParaRPr lang="en-US" sz="1200" dirty="0"/>
          </a:p>
          <a:p>
            <a:r>
              <a:rPr lang="en-US" sz="1200" dirty="0"/>
              <a:t>[]</a:t>
            </a:r>
          </a:p>
        </p:txBody>
      </p:sp>
      <p:sp>
        <p:nvSpPr>
          <p:cNvPr id="9" name="ZoneTexte 8"/>
          <p:cNvSpPr txBox="1"/>
          <p:nvPr/>
        </p:nvSpPr>
        <p:spPr>
          <a:xfrm>
            <a:off x="279400" y="51548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sub_record.id</a:t>
            </a:r>
            <a:endParaRPr lang="it-IT" sz="1200" dirty="0"/>
          </a:p>
          <a:p>
            <a:r>
              <a:rPr lang="it-IT" sz="1200" dirty="0"/>
              <a:t>'NC_005816.1'</a:t>
            </a:r>
          </a:p>
          <a:p>
            <a:r>
              <a:rPr lang="it-IT" sz="1200" dirty="0"/>
              <a:t>&gt;&gt;&gt; </a:t>
            </a:r>
            <a:r>
              <a:rPr lang="it-IT" sz="1200" dirty="0" err="1"/>
              <a:t>sub_record.name</a:t>
            </a:r>
            <a:endParaRPr lang="it-IT" sz="1200" dirty="0"/>
          </a:p>
          <a:p>
            <a:r>
              <a:rPr lang="it-IT" sz="1200" dirty="0"/>
              <a:t>'NC_005816'</a:t>
            </a:r>
          </a:p>
          <a:p>
            <a:r>
              <a:rPr lang="it-IT" sz="1200" dirty="0"/>
              <a:t>&gt;&gt;&gt; </a:t>
            </a:r>
            <a:r>
              <a:rPr lang="it-IT" sz="1200" dirty="0" err="1"/>
              <a:t>sub_record.description</a:t>
            </a:r>
            <a:endParaRPr lang="it-IT" sz="1200" dirty="0"/>
          </a:p>
          <a:p>
            <a:r>
              <a:rPr lang="it-IT" sz="1200" dirty="0"/>
              <a:t>'</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 </a:t>
            </a:r>
            <a:r>
              <a:rPr lang="it-IT" sz="1200" dirty="0" err="1"/>
              <a:t>sequence</a:t>
            </a:r>
            <a:r>
              <a:rPr lang="it-IT" sz="1200" dirty="0"/>
              <a:t>.'</a:t>
            </a:r>
          </a:p>
        </p:txBody>
      </p:sp>
      <p:sp>
        <p:nvSpPr>
          <p:cNvPr id="11" name="ZoneTexte 10"/>
          <p:cNvSpPr txBox="1"/>
          <p:nvPr/>
        </p:nvSpPr>
        <p:spPr>
          <a:xfrm>
            <a:off x="2381324" y="4358866"/>
            <a:ext cx="6176591" cy="406265"/>
          </a:xfrm>
          <a:prstGeom prst="rect">
            <a:avLst/>
          </a:prstGeom>
          <a:noFill/>
        </p:spPr>
        <p:txBody>
          <a:bodyPr wrap="none" rtlCol="0">
            <a:spAutoFit/>
          </a:bodyPr>
          <a:lstStyle/>
          <a:p>
            <a:r>
              <a:rPr lang="fr-FR" dirty="0"/>
              <a:t>A</a:t>
            </a:r>
            <a:r>
              <a:rPr lang="en-US" dirty="0" err="1"/>
              <a:t>nnotations</a:t>
            </a:r>
            <a:r>
              <a:rPr lang="en-US" dirty="0"/>
              <a:t> and </a:t>
            </a:r>
            <a:r>
              <a:rPr lang="en-US" dirty="0" err="1"/>
              <a:t>dbxrefs</a:t>
            </a:r>
            <a:r>
              <a:rPr lang="en-US" dirty="0"/>
              <a:t> are omitted from the sub-</a:t>
            </a:r>
            <a:r>
              <a:rPr lang="en-US" dirty="0" smtClean="0"/>
              <a:t>record !! </a:t>
            </a:r>
            <a:endParaRPr lang="en-US" dirty="0"/>
          </a:p>
        </p:txBody>
      </p:sp>
      <p:sp>
        <p:nvSpPr>
          <p:cNvPr id="12" name="ZoneTexte 11"/>
          <p:cNvSpPr txBox="1"/>
          <p:nvPr/>
        </p:nvSpPr>
        <p:spPr>
          <a:xfrm>
            <a:off x="2381324" y="5463842"/>
            <a:ext cx="5252835" cy="369332"/>
          </a:xfrm>
          <a:prstGeom prst="rect">
            <a:avLst/>
          </a:prstGeom>
          <a:noFill/>
        </p:spPr>
        <p:txBody>
          <a:bodyPr wrap="none" rtlCol="0">
            <a:spAutoFit/>
          </a:bodyPr>
          <a:lstStyle/>
          <a:p>
            <a:r>
              <a:rPr lang="en-US" dirty="0" smtClean="0"/>
              <a:t>Record</a:t>
            </a:r>
            <a:r>
              <a:rPr lang="en-US" dirty="0"/>
              <a:t> </a:t>
            </a:r>
            <a:r>
              <a:rPr lang="en-US" dirty="0" smtClean="0"/>
              <a:t>id,</a:t>
            </a:r>
            <a:r>
              <a:rPr lang="en-US" dirty="0"/>
              <a:t> </a:t>
            </a:r>
            <a:r>
              <a:rPr lang="en-US" dirty="0" smtClean="0"/>
              <a:t>name</a:t>
            </a:r>
            <a:r>
              <a:rPr lang="en-US" dirty="0"/>
              <a:t> </a:t>
            </a:r>
            <a:r>
              <a:rPr lang="en-US" dirty="0" smtClean="0"/>
              <a:t>and</a:t>
            </a:r>
            <a:r>
              <a:rPr lang="en-US" dirty="0"/>
              <a:t> </a:t>
            </a:r>
            <a:r>
              <a:rPr lang="en-US" dirty="0" smtClean="0"/>
              <a:t>description</a:t>
            </a:r>
            <a:r>
              <a:rPr lang="en-US" dirty="0"/>
              <a:t> </a:t>
            </a:r>
            <a:r>
              <a:rPr lang="en-US" dirty="0" smtClean="0"/>
              <a:t>are preserved</a:t>
            </a:r>
            <a:r>
              <a:rPr lang="en-US" dirty="0"/>
              <a:t> </a:t>
            </a:r>
            <a:r>
              <a:rPr lang="en-US" dirty="0" smtClean="0"/>
              <a:t>!! </a:t>
            </a:r>
            <a:endParaRPr lang="en-US" dirty="0"/>
          </a:p>
        </p:txBody>
      </p:sp>
    </p:spTree>
    <p:extLst>
      <p:ext uri="{BB962C8B-B14F-4D97-AF65-F5344CB8AC3E}">
        <p14:creationId xmlns:p14="http://schemas.microsoft.com/office/powerpoint/2010/main" val="118600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Adding</a:t>
            </a:r>
            <a:r>
              <a:rPr lang="fr-FR" dirty="0">
                <a:latin typeface="Lucida Grande"/>
                <a:ea typeface="Lucida Grande"/>
                <a:cs typeface="Lucida Grande"/>
              </a:rPr>
              <a:t> </a:t>
            </a:r>
            <a:r>
              <a:rPr lang="fr-FR" dirty="0" err="1">
                <a:latin typeface="Lucida Grande"/>
                <a:ea typeface="Lucida Grande"/>
                <a:cs typeface="Lucida Grande"/>
              </a:rPr>
              <a:t>SeqRecord</a:t>
            </a:r>
            <a:r>
              <a:rPr lang="fr-FR" dirty="0">
                <a:latin typeface="Lucida Grande"/>
                <a:ea typeface="Lucida Grande"/>
                <a:cs typeface="Lucida Grande"/>
              </a:rPr>
              <a:t> </a:t>
            </a:r>
            <a:r>
              <a:rPr lang="fr-FR" dirty="0" err="1">
                <a:latin typeface="Lucida Grande"/>
                <a:ea typeface="Lucida Grande"/>
                <a:cs typeface="Lucida Grande"/>
              </a:rPr>
              <a:t>objects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fr-FR" dirty="0" smtClean="0"/>
              <a:t>A</a:t>
            </a:r>
            <a:r>
              <a:rPr lang="en-US" dirty="0" smtClean="0"/>
              <a:t>dd </a:t>
            </a:r>
            <a:r>
              <a:rPr lang="en-US" dirty="0" err="1" smtClean="0"/>
              <a:t>SeqRecord</a:t>
            </a:r>
            <a:r>
              <a:rPr lang="en-US" dirty="0"/>
              <a:t> </a:t>
            </a:r>
            <a:r>
              <a:rPr lang="en-US" dirty="0" smtClean="0"/>
              <a:t>objects </a:t>
            </a:r>
            <a:r>
              <a:rPr lang="en-US" dirty="0"/>
              <a:t>together, giving a </a:t>
            </a:r>
            <a:r>
              <a:rPr lang="en-US" dirty="0" smtClean="0"/>
              <a:t>new </a:t>
            </a:r>
            <a:r>
              <a:rPr lang="en-US" dirty="0" err="1" smtClean="0"/>
              <a:t>SeqRecord</a:t>
            </a:r>
            <a:endParaRPr lang="en-US" dirty="0" smtClean="0"/>
          </a:p>
          <a:p>
            <a:r>
              <a:rPr lang="fr-FR" dirty="0"/>
              <a:t>A</a:t>
            </a:r>
            <a:r>
              <a:rPr lang="en-US" dirty="0" err="1"/>
              <a:t>ny</a:t>
            </a:r>
            <a:r>
              <a:rPr lang="en-US" dirty="0"/>
              <a:t> common per-letter annotations are also </a:t>
            </a:r>
            <a:r>
              <a:rPr lang="en-US" dirty="0" smtClean="0"/>
              <a:t>added </a:t>
            </a:r>
            <a:endParaRPr lang="en-US" dirty="0"/>
          </a:p>
          <a:p>
            <a:r>
              <a:rPr lang="en-US" dirty="0"/>
              <a:t>All the features are preserved (with their locations adjusted)</a:t>
            </a:r>
          </a:p>
          <a:p>
            <a:r>
              <a:rPr lang="fr-FR" dirty="0"/>
              <a:t>A</a:t>
            </a:r>
            <a:r>
              <a:rPr lang="en-US" dirty="0" err="1"/>
              <a:t>ny</a:t>
            </a:r>
            <a:r>
              <a:rPr lang="en-US" dirty="0"/>
              <a:t> other common annotation is also kept (like the id, name and description)</a:t>
            </a:r>
          </a:p>
          <a:p>
            <a:endParaRPr lang="en-US" dirty="0" smtClean="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529502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141241"/>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next(</a:t>
            </a:r>
            <a:r>
              <a:rPr lang="en-US" sz="1200" dirty="0" err="1"/>
              <a:t>SeqIO.parse</a:t>
            </a:r>
            <a:r>
              <a:rPr lang="en-US" sz="1200" dirty="0"/>
              <a:t>("</a:t>
            </a:r>
            <a:r>
              <a:rPr lang="en-US" sz="1200" dirty="0" err="1"/>
              <a:t>example.fastq</a:t>
            </a:r>
            <a:r>
              <a:rPr lang="en-US" sz="1200" dirty="0"/>
              <a:t>", "</a:t>
            </a:r>
            <a:r>
              <a:rPr lang="en-US" sz="1200" dirty="0" err="1"/>
              <a:t>fastq</a:t>
            </a:r>
            <a:r>
              <a:rPr lang="en-US" sz="1200" dirty="0"/>
              <a:t>"))</a:t>
            </a:r>
          </a:p>
          <a:p>
            <a:r>
              <a:rPr lang="en-US" sz="1200" dirty="0"/>
              <a:t>&gt;&gt;&gt; </a:t>
            </a:r>
            <a:r>
              <a:rPr lang="en-US" sz="1200" dirty="0" err="1"/>
              <a:t>len</a:t>
            </a:r>
            <a:r>
              <a:rPr lang="en-US" sz="1200" dirty="0"/>
              <a:t>(record)</a:t>
            </a:r>
          </a:p>
          <a:p>
            <a:r>
              <a:rPr lang="en-US" sz="1200" dirty="0">
                <a:solidFill>
                  <a:srgbClr val="FF0000"/>
                </a:solidFill>
              </a:rPr>
              <a:t>25</a:t>
            </a:r>
          </a:p>
          <a:p>
            <a:r>
              <a:rPr lang="en-US" sz="1200" dirty="0"/>
              <a:t>&gt;&gt;&gt; print(</a:t>
            </a:r>
            <a:r>
              <a:rPr lang="en-US" sz="1200" dirty="0" err="1"/>
              <a:t>record.seq</a:t>
            </a:r>
            <a:r>
              <a:rPr lang="en-US" sz="1200" dirty="0"/>
              <a:t>)</a:t>
            </a:r>
          </a:p>
          <a:p>
            <a:r>
              <a:rPr lang="en-US" sz="1200" dirty="0">
                <a:solidFill>
                  <a:srgbClr val="FF0000"/>
                </a:solidFill>
              </a:rPr>
              <a:t>CCCTTCTTGTCTTCAGCGTTTCTCC</a:t>
            </a:r>
          </a:p>
          <a:p>
            <a:r>
              <a:rPr lang="en-US" sz="1200" dirty="0"/>
              <a:t>&gt;&gt;&gt; print(</a:t>
            </a:r>
            <a:r>
              <a:rPr lang="en-US" sz="1200" dirty="0" err="1"/>
              <a:t>record.letter_annotations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26, 23, 23]</a:t>
            </a:r>
          </a:p>
        </p:txBody>
      </p:sp>
    </p:spTree>
    <p:extLst>
      <p:ext uri="{BB962C8B-B14F-4D97-AF65-F5344CB8AC3E}">
        <p14:creationId xmlns:p14="http://schemas.microsoft.com/office/powerpoint/2010/main" val="1604022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smtClean="0">
                <a:solidFill>
                  <a:schemeClr val="bg1"/>
                </a:solidFill>
                <a:latin typeface="Lucida Grande"/>
                <a:ea typeface="Lucida Grande"/>
                <a:cs typeface="Lucida Grande"/>
              </a:rPr>
              <a:t>objects</a:t>
            </a:r>
            <a:r>
              <a:rPr lang="fr-FR" dirty="0" smtClean="0">
                <a:solidFill>
                  <a:schemeClr val="bg1"/>
                </a:solidFill>
                <a:latin typeface="Lucida Grande"/>
                <a:ea typeface="Lucida Grande"/>
                <a:cs typeface="Lucida Grande"/>
              </a:rPr>
              <a:t> (2)</a:t>
            </a:r>
            <a:endParaRPr lang="fr-FR" dirty="0">
              <a:solidFill>
                <a:schemeClr val="bg1"/>
              </a:solidFill>
            </a:endParaRPr>
          </a:p>
        </p:txBody>
      </p:sp>
      <p:sp>
        <p:nvSpPr>
          <p:cNvPr id="3" name="Espace réservé du contenu 2"/>
          <p:cNvSpPr>
            <a:spLocks noGrp="1"/>
          </p:cNvSpPr>
          <p:nvPr>
            <p:ph idx="1"/>
          </p:nvPr>
        </p:nvSpPr>
        <p:spPr>
          <a:xfrm>
            <a:off x="279400" y="952634"/>
            <a:ext cx="8644466" cy="476240"/>
          </a:xfrm>
        </p:spPr>
        <p:txBody>
          <a:bodyPr/>
          <a:lstStyle/>
          <a:p>
            <a:r>
              <a:rPr lang="en-US" dirty="0"/>
              <a:t>Suppose this was Roche 454 </a:t>
            </a:r>
            <a:r>
              <a:rPr lang="en-US" dirty="0" smtClean="0"/>
              <a:t>data</a:t>
            </a:r>
            <a:r>
              <a:rPr lang="fr-FR" dirty="0" smtClean="0"/>
              <a:t> and </a:t>
            </a:r>
            <a:r>
              <a:rPr lang="en-US" dirty="0"/>
              <a:t>t</a:t>
            </a:r>
            <a:r>
              <a:rPr lang="en-US" dirty="0" smtClean="0"/>
              <a:t>hink the TTT</a:t>
            </a:r>
            <a:r>
              <a:rPr lang="en-US" dirty="0"/>
              <a:t> </a:t>
            </a:r>
            <a:r>
              <a:rPr lang="en-US" dirty="0" smtClean="0"/>
              <a:t>should </a:t>
            </a:r>
            <a:r>
              <a:rPr lang="en-US" dirty="0"/>
              <a:t>be </a:t>
            </a:r>
            <a:r>
              <a:rPr lang="en-US" dirty="0" smtClean="0"/>
              <a:t>only TT</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
        <p:nvSpPr>
          <p:cNvPr id="7" name="ZoneTexte 6"/>
          <p:cNvSpPr txBox="1"/>
          <p:nvPr/>
        </p:nvSpPr>
        <p:spPr>
          <a:xfrm>
            <a:off x="279400" y="147337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left = record[:20]</a:t>
            </a:r>
          </a:p>
          <a:p>
            <a:r>
              <a:rPr lang="en-US" sz="1200" dirty="0"/>
              <a:t>&gt;&gt;&gt; print(</a:t>
            </a:r>
            <a:r>
              <a:rPr lang="en-US" sz="1200" dirty="0" err="1"/>
              <a:t>left.seq</a:t>
            </a:r>
            <a:r>
              <a:rPr lang="en-US" sz="1200" dirty="0"/>
              <a:t>)</a:t>
            </a:r>
          </a:p>
          <a:p>
            <a:r>
              <a:rPr lang="en-US" sz="1200" dirty="0">
                <a:solidFill>
                  <a:srgbClr val="FF0000"/>
                </a:solidFill>
              </a:rPr>
              <a:t>CCCTTCTTGTCTTCAGCGTT</a:t>
            </a:r>
          </a:p>
          <a:p>
            <a:r>
              <a:rPr lang="en-US" sz="1200" dirty="0"/>
              <a:t>&gt;&gt;&gt; print(</a:t>
            </a:r>
            <a:r>
              <a:rPr lang="en-US" sz="1200" dirty="0" err="1"/>
              <a:t>left.letter_annotations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t>&gt;&gt;&gt; right = record[21:]</a:t>
            </a:r>
          </a:p>
          <a:p>
            <a:r>
              <a:rPr lang="en-US" sz="1200" dirty="0"/>
              <a:t>&gt;&gt;&gt; print(</a:t>
            </a:r>
            <a:r>
              <a:rPr lang="en-US" sz="1200" dirty="0" err="1"/>
              <a:t>right.seq</a:t>
            </a:r>
            <a:r>
              <a:rPr lang="en-US" sz="1200" dirty="0"/>
              <a:t>)</a:t>
            </a:r>
          </a:p>
          <a:p>
            <a:r>
              <a:rPr lang="en-US" sz="1200" dirty="0">
                <a:solidFill>
                  <a:srgbClr val="FF0000"/>
                </a:solidFill>
              </a:rPr>
              <a:t>CTCC</a:t>
            </a:r>
          </a:p>
          <a:p>
            <a:r>
              <a:rPr lang="en-US" sz="1200" dirty="0"/>
              <a:t>&gt;&gt;&gt; print(</a:t>
            </a:r>
            <a:r>
              <a:rPr lang="en-US" sz="1200" dirty="0" err="1"/>
              <a:t>right.letter_annotations</a:t>
            </a:r>
            <a:r>
              <a:rPr lang="en-US" sz="1200" dirty="0"/>
              <a:t>["</a:t>
            </a:r>
            <a:r>
              <a:rPr lang="en-US" sz="1200" dirty="0" err="1"/>
              <a:t>phred_quality</a:t>
            </a:r>
            <a:r>
              <a:rPr lang="en-US" sz="1200" dirty="0"/>
              <a:t>"])</a:t>
            </a:r>
          </a:p>
          <a:p>
            <a:r>
              <a:rPr lang="en-US" sz="1200" dirty="0">
                <a:solidFill>
                  <a:srgbClr val="FF0000"/>
                </a:solidFill>
              </a:rPr>
              <a:t>[26, 26, 23, 23]</a:t>
            </a:r>
          </a:p>
        </p:txBody>
      </p:sp>
      <p:sp>
        <p:nvSpPr>
          <p:cNvPr id="8" name="ZoneTexte 7"/>
          <p:cNvSpPr txBox="1"/>
          <p:nvPr/>
        </p:nvSpPr>
        <p:spPr>
          <a:xfrm>
            <a:off x="279400" y="3890395"/>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edited = left + right</a:t>
            </a:r>
          </a:p>
          <a:p>
            <a:r>
              <a:rPr lang="en-US" sz="1200" dirty="0"/>
              <a:t>&gt;&gt;&gt; </a:t>
            </a:r>
            <a:r>
              <a:rPr lang="en-US" sz="1200" dirty="0" err="1"/>
              <a:t>len</a:t>
            </a:r>
            <a:r>
              <a:rPr lang="en-US" sz="1200" dirty="0"/>
              <a:t>(edited)</a:t>
            </a:r>
          </a:p>
          <a:p>
            <a:r>
              <a:rPr lang="en-US" sz="1200" dirty="0">
                <a:solidFill>
                  <a:srgbClr val="FF0000"/>
                </a:solidFill>
              </a:rPr>
              <a:t>24</a:t>
            </a:r>
          </a:p>
          <a:p>
            <a:r>
              <a:rPr lang="en-US" sz="1200" dirty="0"/>
              <a:t>&gt;&gt;&gt; print(</a:t>
            </a:r>
            <a:r>
              <a:rPr lang="en-US" sz="1200" dirty="0" err="1"/>
              <a:t>edited.seq</a:t>
            </a:r>
            <a:r>
              <a:rPr lang="en-US" sz="1200" dirty="0"/>
              <a:t>)</a:t>
            </a:r>
          </a:p>
          <a:p>
            <a:r>
              <a:rPr lang="en-US" sz="1200" dirty="0">
                <a:solidFill>
                  <a:srgbClr val="FF0000"/>
                </a:solidFill>
              </a:rPr>
              <a:t>CCCTTCTTGTCTTCAGCGTTCTCC</a:t>
            </a:r>
          </a:p>
          <a:p>
            <a:r>
              <a:rPr lang="en-US" sz="1200" dirty="0"/>
              <a:t>&gt;&gt;&gt; print(</a:t>
            </a:r>
            <a:r>
              <a:rPr lang="en-US" sz="1200" dirty="0" err="1"/>
              <a:t>edited.letter_annotations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26, 26, 23, 23</a:t>
            </a:r>
            <a:r>
              <a:rPr lang="en-US" sz="1200" dirty="0" smtClean="0">
                <a:solidFill>
                  <a:srgbClr val="FF0000"/>
                </a:solidFill>
              </a:rPr>
              <a:t>]</a:t>
            </a:r>
          </a:p>
        </p:txBody>
      </p:sp>
      <p:sp>
        <p:nvSpPr>
          <p:cNvPr id="9" name="Espace réservé du contenu 2"/>
          <p:cNvSpPr txBox="1">
            <a:spLocks/>
          </p:cNvSpPr>
          <p:nvPr/>
        </p:nvSpPr>
        <p:spPr>
          <a:xfrm>
            <a:off x="279400" y="3414155"/>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Now </a:t>
            </a:r>
            <a:r>
              <a:rPr lang="en-US" dirty="0"/>
              <a:t>add the two parts together</a:t>
            </a:r>
            <a:endParaRPr lang="fr-FR" dirty="0"/>
          </a:p>
        </p:txBody>
      </p:sp>
      <p:sp>
        <p:nvSpPr>
          <p:cNvPr id="10" name="ZoneTexte 9"/>
          <p:cNvSpPr txBox="1"/>
          <p:nvPr/>
        </p:nvSpPr>
        <p:spPr>
          <a:xfrm>
            <a:off x="279400" y="58969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latin typeface="Arial"/>
                <a:cs typeface="Arial"/>
              </a:rPr>
              <a:t>&gt;&gt;&gt; edited = record[:20] + record[21:]</a:t>
            </a:r>
            <a:endParaRPr lang="en-US" sz="1200" dirty="0">
              <a:cs typeface="Arial"/>
            </a:endParaRPr>
          </a:p>
        </p:txBody>
      </p:sp>
      <p:sp>
        <p:nvSpPr>
          <p:cNvPr id="11" name="Espace réservé du contenu 2"/>
          <p:cNvSpPr txBox="1">
            <a:spLocks/>
          </p:cNvSpPr>
          <p:nvPr/>
        </p:nvSpPr>
        <p:spPr>
          <a:xfrm>
            <a:off x="279400" y="5443099"/>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You </a:t>
            </a:r>
            <a:r>
              <a:rPr lang="fr-FR" dirty="0" err="1" smtClean="0"/>
              <a:t>can</a:t>
            </a:r>
            <a:r>
              <a:rPr lang="fr-FR" dirty="0" smtClean="0"/>
              <a:t> </a:t>
            </a:r>
            <a:r>
              <a:rPr lang="en-US" dirty="0"/>
              <a:t>make this </a:t>
            </a:r>
            <a:r>
              <a:rPr lang="en-US" dirty="0" smtClean="0"/>
              <a:t>shorter</a:t>
            </a:r>
            <a:r>
              <a:rPr lang="fr-FR" dirty="0" smtClean="0"/>
              <a:t> </a:t>
            </a:r>
            <a:endParaRPr lang="fr-FR" dirty="0"/>
          </a:p>
        </p:txBody>
      </p:sp>
    </p:spTree>
    <p:extLst>
      <p:ext uri="{BB962C8B-B14F-4D97-AF65-F5344CB8AC3E}">
        <p14:creationId xmlns:p14="http://schemas.microsoft.com/office/powerpoint/2010/main" val="1604022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(3) -</a:t>
            </a:r>
            <a:r>
              <a:rPr lang="nl-NL" dirty="0" err="1"/>
              <a:t>circular</a:t>
            </a:r>
            <a:r>
              <a:rPr lang="nl-NL" dirty="0"/>
              <a:t> </a:t>
            </a:r>
            <a:r>
              <a:rPr lang="nl-NL" dirty="0" err="1"/>
              <a:t>genome</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34</a:t>
            </a:fld>
            <a:endParaRPr lang="fr-FR" dirty="0"/>
          </a:p>
        </p:txBody>
      </p:sp>
      <p:sp>
        <p:nvSpPr>
          <p:cNvPr id="7" name="ZoneTexte 6"/>
          <p:cNvSpPr txBox="1"/>
          <p:nvPr/>
        </p:nvSpPr>
        <p:spPr>
          <a:xfrm>
            <a:off x="279400" y="1099135"/>
            <a:ext cx="8644466" cy="33547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r>
              <a:rPr lang="en-US" sz="1200" dirty="0" smtClean="0">
                <a:solidFill>
                  <a:srgbClr val="FF0000"/>
                </a:solidFill>
              </a:rPr>
              <a:t>)</a:t>
            </a:r>
          </a:p>
          <a:p>
            <a:r>
              <a:rPr lang="nl-NL" sz="1200" dirty="0"/>
              <a:t>&gt;&gt;&gt; </a:t>
            </a:r>
            <a:r>
              <a:rPr lang="nl-NL" sz="1200" dirty="0" err="1"/>
              <a:t>len</a:t>
            </a:r>
            <a:r>
              <a:rPr lang="nl-NL" sz="1200" dirty="0"/>
              <a:t>(record)</a:t>
            </a:r>
          </a:p>
          <a:p>
            <a:r>
              <a:rPr lang="nl-NL" sz="1200" dirty="0">
                <a:solidFill>
                  <a:srgbClr val="FF0000"/>
                </a:solidFill>
              </a:rPr>
              <a:t>9609</a:t>
            </a:r>
          </a:p>
          <a:p>
            <a:r>
              <a:rPr lang="nl-NL" sz="1200" dirty="0"/>
              <a:t>&gt;&gt;&gt; </a:t>
            </a:r>
            <a:r>
              <a:rPr lang="nl-NL" sz="1200" dirty="0" err="1"/>
              <a:t>len</a:t>
            </a:r>
            <a:r>
              <a:rPr lang="nl-NL" sz="1200" dirty="0"/>
              <a:t>(</a:t>
            </a:r>
            <a:r>
              <a:rPr lang="nl-NL" sz="1200" dirty="0" err="1"/>
              <a:t>record.features</a:t>
            </a:r>
            <a:r>
              <a:rPr lang="nl-NL" sz="1200" dirty="0"/>
              <a:t>)</a:t>
            </a:r>
          </a:p>
          <a:p>
            <a:r>
              <a:rPr lang="nl-NL" sz="1200" dirty="0">
                <a:solidFill>
                  <a:srgbClr val="FF0000"/>
                </a:solidFill>
              </a:rPr>
              <a:t>41</a:t>
            </a:r>
          </a:p>
          <a:p>
            <a:r>
              <a:rPr lang="nl-NL" sz="1200" dirty="0"/>
              <a:t>&gt;&gt;&gt; </a:t>
            </a:r>
            <a:r>
              <a:rPr lang="nl-NL" sz="1200" dirty="0" err="1"/>
              <a:t>record.dbxrefs</a:t>
            </a:r>
            <a:endParaRPr lang="nl-NL" sz="1200" dirty="0"/>
          </a:p>
          <a:p>
            <a:r>
              <a:rPr lang="nl-NL" sz="1200" dirty="0">
                <a:solidFill>
                  <a:srgbClr val="FF0000"/>
                </a:solidFill>
              </a:rPr>
              <a:t>['Project:58037']</a:t>
            </a:r>
          </a:p>
          <a:p>
            <a:r>
              <a:rPr lang="nl-NL" sz="1200" dirty="0"/>
              <a:t>&gt;&gt;&gt; </a:t>
            </a:r>
            <a:r>
              <a:rPr lang="nl-NL" sz="1200" dirty="0" err="1"/>
              <a:t>record.annotations.keys</a:t>
            </a:r>
            <a:r>
              <a:rPr lang="nl-NL" sz="1200" dirty="0"/>
              <a:t>()</a:t>
            </a:r>
          </a:p>
          <a:p>
            <a:r>
              <a:rPr lang="nl-NL" sz="1200" dirty="0">
                <a:solidFill>
                  <a:srgbClr val="FF0000"/>
                </a:solidFill>
              </a:rPr>
              <a:t>['</a:t>
            </a:r>
            <a:r>
              <a:rPr lang="nl-NL" sz="1200" dirty="0" err="1">
                <a:solidFill>
                  <a:srgbClr val="FF0000"/>
                </a:solidFill>
              </a:rPr>
              <a:t>comment</a:t>
            </a:r>
            <a:r>
              <a:rPr lang="nl-NL" sz="1200" dirty="0">
                <a:solidFill>
                  <a:srgbClr val="FF0000"/>
                </a:solidFill>
              </a:rPr>
              <a:t>', '</a:t>
            </a:r>
            <a:r>
              <a:rPr lang="nl-NL" sz="1200" dirty="0" err="1">
                <a:solidFill>
                  <a:srgbClr val="FF0000"/>
                </a:solidFill>
              </a:rPr>
              <a:t>sequence_version</a:t>
            </a:r>
            <a:r>
              <a:rPr lang="nl-NL" sz="1200" dirty="0">
                <a:solidFill>
                  <a:srgbClr val="FF0000"/>
                </a:solidFill>
              </a:rPr>
              <a:t>', 'source', '</a:t>
            </a:r>
            <a:r>
              <a:rPr lang="nl-NL" sz="1200" dirty="0" err="1">
                <a:solidFill>
                  <a:srgbClr val="FF0000"/>
                </a:solidFill>
              </a:rPr>
              <a:t>taxonomy</a:t>
            </a:r>
            <a:r>
              <a:rPr lang="nl-NL" sz="1200" dirty="0">
                <a:solidFill>
                  <a:srgbClr val="FF0000"/>
                </a:solidFill>
              </a:rPr>
              <a:t>', '</a:t>
            </a:r>
            <a:r>
              <a:rPr lang="nl-NL" sz="1200" dirty="0" err="1">
                <a:solidFill>
                  <a:srgbClr val="FF0000"/>
                </a:solidFill>
              </a:rPr>
              <a:t>keywords</a:t>
            </a:r>
            <a:r>
              <a:rPr lang="nl-NL" sz="1200" dirty="0">
                <a:solidFill>
                  <a:srgbClr val="FF0000"/>
                </a:solidFill>
              </a:rPr>
              <a:t>', '</a:t>
            </a:r>
            <a:r>
              <a:rPr lang="nl-NL" sz="1200" dirty="0" err="1">
                <a:solidFill>
                  <a:srgbClr val="FF0000"/>
                </a:solidFill>
              </a:rPr>
              <a:t>references</a:t>
            </a:r>
            <a:r>
              <a:rPr lang="nl-NL" sz="1200" dirty="0">
                <a:solidFill>
                  <a:srgbClr val="FF0000"/>
                </a:solidFill>
              </a:rPr>
              <a:t>',</a:t>
            </a:r>
          </a:p>
          <a:p>
            <a:r>
              <a:rPr lang="nl-NL" sz="1200" dirty="0">
                <a:solidFill>
                  <a:srgbClr val="FF0000"/>
                </a:solidFill>
              </a:rPr>
              <a:t>'</a:t>
            </a:r>
            <a:r>
              <a:rPr lang="nl-NL" sz="1200" dirty="0" err="1">
                <a:solidFill>
                  <a:srgbClr val="FF0000"/>
                </a:solidFill>
              </a:rPr>
              <a:t>accessions</a:t>
            </a:r>
            <a:r>
              <a:rPr lang="nl-NL" sz="1200" dirty="0">
                <a:solidFill>
                  <a:srgbClr val="FF0000"/>
                </a:solidFill>
              </a:rPr>
              <a:t>', '</a:t>
            </a:r>
            <a:r>
              <a:rPr lang="nl-NL" sz="1200" dirty="0" err="1">
                <a:solidFill>
                  <a:srgbClr val="FF0000"/>
                </a:solidFill>
              </a:rPr>
              <a:t>data_file_division</a:t>
            </a:r>
            <a:r>
              <a:rPr lang="nl-NL" sz="1200" dirty="0">
                <a:solidFill>
                  <a:srgbClr val="FF0000"/>
                </a:solidFill>
              </a:rPr>
              <a:t>', 'date', '</a:t>
            </a:r>
            <a:r>
              <a:rPr lang="nl-NL" sz="1200" dirty="0" err="1">
                <a:solidFill>
                  <a:srgbClr val="FF0000"/>
                </a:solidFill>
              </a:rPr>
              <a:t>organism</a:t>
            </a:r>
            <a:r>
              <a:rPr lang="nl-NL" sz="1200" dirty="0">
                <a:solidFill>
                  <a:srgbClr val="FF0000"/>
                </a:solidFill>
              </a:rPr>
              <a:t>', '</a:t>
            </a:r>
            <a:r>
              <a:rPr lang="nl-NL" sz="1200" dirty="0" err="1">
                <a:solidFill>
                  <a:srgbClr val="FF0000"/>
                </a:solidFill>
              </a:rPr>
              <a:t>gi</a:t>
            </a:r>
            <a:r>
              <a:rPr lang="nl-NL" sz="1200" dirty="0">
                <a:solidFill>
                  <a:srgbClr val="FF0000"/>
                </a:solidFill>
              </a:rPr>
              <a:t>']</a:t>
            </a:r>
          </a:p>
          <a:p>
            <a:endParaRPr lang="en-US" sz="1200" dirty="0"/>
          </a:p>
        </p:txBody>
      </p:sp>
      <p:sp>
        <p:nvSpPr>
          <p:cNvPr id="8" name="ZoneTexte 7"/>
          <p:cNvSpPr txBox="1"/>
          <p:nvPr/>
        </p:nvSpPr>
        <p:spPr>
          <a:xfrm>
            <a:off x="279400" y="4944337"/>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shifted = record[2000:] + record[:2000]</a:t>
            </a:r>
          </a:p>
          <a:p>
            <a:r>
              <a:rPr lang="en-US" sz="1200" dirty="0"/>
              <a:t>&gt;&gt;&gt; shifted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('GATACGCAGTCATATTTTTTACACAATTCTCTAATCCCGACAAGGTCGTAGGTC...GGA',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(shifted)</a:t>
            </a:r>
          </a:p>
          <a:p>
            <a:r>
              <a:rPr lang="en-US" sz="1200" dirty="0">
                <a:solidFill>
                  <a:srgbClr val="FF0000"/>
                </a:solidFill>
              </a:rPr>
              <a:t>9609</a:t>
            </a:r>
          </a:p>
        </p:txBody>
      </p:sp>
      <p:sp>
        <p:nvSpPr>
          <p:cNvPr id="9" name="Espace réservé du contenu 2"/>
          <p:cNvSpPr>
            <a:spLocks noGrp="1"/>
          </p:cNvSpPr>
          <p:nvPr>
            <p:ph idx="1"/>
          </p:nvPr>
        </p:nvSpPr>
        <p:spPr>
          <a:xfrm>
            <a:off x="279400" y="4468097"/>
            <a:ext cx="8644466" cy="476240"/>
          </a:xfrm>
        </p:spPr>
        <p:txBody>
          <a:bodyPr/>
          <a:lstStyle/>
          <a:p>
            <a:r>
              <a:rPr lang="en-US" dirty="0" smtClean="0"/>
              <a:t>Shift </a:t>
            </a:r>
            <a:r>
              <a:rPr lang="en-US" dirty="0"/>
              <a:t>the origin like </a:t>
            </a:r>
            <a:r>
              <a:rPr lang="en-US" dirty="0" smtClean="0"/>
              <a:t>this:</a:t>
            </a:r>
            <a:endParaRPr lang="fr-FR" dirty="0"/>
          </a:p>
        </p:txBody>
      </p:sp>
    </p:spTree>
    <p:extLst>
      <p:ext uri="{BB962C8B-B14F-4D97-AF65-F5344CB8AC3E}">
        <p14:creationId xmlns:p14="http://schemas.microsoft.com/office/powerpoint/2010/main" val="335308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Reverse-complementing </a:t>
            </a:r>
            <a:r>
              <a:rPr lang="en-US" dirty="0" err="1"/>
              <a:t>SeqRecord</a:t>
            </a:r>
            <a:r>
              <a:rPr lang="en-US" dirty="0"/>
              <a:t> objects</a:t>
            </a:r>
            <a:endParaRPr lang="fr-FR" dirty="0"/>
          </a:p>
        </p:txBody>
      </p:sp>
      <p:sp>
        <p:nvSpPr>
          <p:cNvPr id="3" name="Espace réservé du contenu 2"/>
          <p:cNvSpPr>
            <a:spLocks noGrp="1"/>
          </p:cNvSpPr>
          <p:nvPr>
            <p:ph idx="1"/>
          </p:nvPr>
        </p:nvSpPr>
        <p:spPr>
          <a:xfrm>
            <a:off x="279400" y="1236134"/>
            <a:ext cx="8644466" cy="476240"/>
          </a:xfrm>
        </p:spPr>
        <p:txBody>
          <a:bodyPr/>
          <a:lstStyle/>
          <a:p>
            <a:pPr marL="0" indent="0">
              <a:buNone/>
            </a:pPr>
            <a:r>
              <a:rPr lang="en-US" dirty="0"/>
              <a:t> </a:t>
            </a:r>
            <a:r>
              <a:rPr lang="en-US" dirty="0" err="1" smtClean="0"/>
              <a:t>SeqRecord</a:t>
            </a:r>
            <a:r>
              <a:rPr lang="en-US" dirty="0"/>
              <a:t> </a:t>
            </a:r>
            <a:r>
              <a:rPr lang="en-US" dirty="0" smtClean="0"/>
              <a:t>object’s</a:t>
            </a:r>
            <a:r>
              <a:rPr lang="en-US" dirty="0"/>
              <a:t> </a:t>
            </a:r>
            <a:r>
              <a:rPr lang="en-US" dirty="0" err="1" smtClean="0"/>
              <a:t>reverse_complement</a:t>
            </a:r>
            <a:r>
              <a:rPr lang="en-US" dirty="0"/>
              <a:t> </a:t>
            </a:r>
            <a:r>
              <a:rPr lang="en-US" dirty="0" smtClean="0"/>
              <a:t>method</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35</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record = SeqIO.read("NC_005816.gb", "genbank")</a:t>
            </a:r>
          </a:p>
          <a:p>
            <a:r>
              <a:rPr lang="mr-IN" sz="1200" dirty="0">
                <a:latin typeface="Arial"/>
                <a:cs typeface="Arial"/>
              </a:rPr>
              <a:t>&gt;&gt;&gt; print("%s %i %i %i %i" % (record.id, len(record), len(record.features), len(record.dbxrefs), len(record.annotations)))</a:t>
            </a:r>
          </a:p>
          <a:p>
            <a:r>
              <a:rPr lang="mr-IN" sz="1200" dirty="0">
                <a:solidFill>
                  <a:srgbClr val="FF0000"/>
                </a:solidFill>
                <a:latin typeface="Arial"/>
                <a:cs typeface="Arial"/>
              </a:rPr>
              <a:t>NC_005816.1 9609 41 1 12</a:t>
            </a:r>
          </a:p>
        </p:txBody>
      </p:sp>
      <p:sp>
        <p:nvSpPr>
          <p:cNvPr id="8" name="ZoneTexte 7"/>
          <p:cNvSpPr txBox="1"/>
          <p:nvPr/>
        </p:nvSpPr>
        <p:spPr>
          <a:xfrm>
            <a:off x="279400" y="360619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rc = record.reverse_complement(id="TESTING")</a:t>
            </a:r>
          </a:p>
          <a:p>
            <a:r>
              <a:rPr lang="mr-IN" sz="1200" dirty="0">
                <a:latin typeface="Arial"/>
                <a:cs typeface="Arial"/>
              </a:rPr>
              <a:t>&gt;&gt;&gt; print("%s %i %i %i %i" % (rc.id, len(rc), len(rc.features), len(rc.dbxrefs), len(rc.annotations)))</a:t>
            </a:r>
          </a:p>
          <a:p>
            <a:r>
              <a:rPr lang="mr-IN" sz="1200" dirty="0">
                <a:solidFill>
                  <a:srgbClr val="FF0000"/>
                </a:solidFill>
                <a:latin typeface="Arial"/>
                <a:cs typeface="Arial"/>
              </a:rPr>
              <a:t>TESTING 9609 41 0 0</a:t>
            </a:r>
          </a:p>
        </p:txBody>
      </p:sp>
    </p:spTree>
    <p:extLst>
      <p:ext uri="{BB962C8B-B14F-4D97-AF65-F5344CB8AC3E}">
        <p14:creationId xmlns:p14="http://schemas.microsoft.com/office/powerpoint/2010/main" val="227472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a:t>.</a:t>
            </a:r>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en-US" sz="1600" dirty="0" smtClean="0"/>
              <a:t> </a:t>
            </a:r>
            <a:r>
              <a:rPr lang="en-US" dirty="0" smtClean="0"/>
              <a:t>string</a:t>
            </a:r>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The keys are the name of the information, and the information </a:t>
            </a:r>
            <a:r>
              <a:rPr lang="en-US" dirty="0" smtClean="0"/>
              <a:t>is contained </a:t>
            </a:r>
            <a:r>
              <a:rPr lang="en-US" dirty="0"/>
              <a:t>in the value as a Python sequence (i.e. a list, tuple or string) with the same length </a:t>
            </a:r>
            <a:r>
              <a:rPr lang="en-US" dirty="0" smtClean="0"/>
              <a:t>as the </a:t>
            </a:r>
            <a:r>
              <a:rPr lang="en-US" dirty="0"/>
              <a:t>sequence itself. This is often used for quality scores (e.g. Section 20.1.6) or secondary </a:t>
            </a:r>
            <a:r>
              <a:rPr lang="en-US" dirty="0" smtClean="0"/>
              <a:t>structure information </a:t>
            </a:r>
            <a:r>
              <a:rPr lang="en-US" dirty="0"/>
              <a:t>(e.g. from Stockholm/PFAM alignment les).</a:t>
            </a:r>
          </a:p>
          <a:p>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a:t>
            </a:r>
            <a:r>
              <a:rPr lang="en-US" dirty="0" smtClean="0"/>
              <a:t>files</a:t>
            </a:r>
            <a:r>
              <a:rPr lang="en-US" dirty="0"/>
              <a:t>)</a:t>
            </a:r>
            <a:r>
              <a:rPr lang="en-US" dirty="0" smtClean="0"/>
              <a:t>.</a:t>
            </a:r>
          </a:p>
          <a:p>
            <a:r>
              <a:rPr lang="en-US" dirty="0" smtClean="0">
                <a:solidFill>
                  <a:srgbClr val="0076A8"/>
                </a:solidFill>
              </a:rPr>
              <a:t>.annotations </a:t>
            </a:r>
            <a:r>
              <a:rPr lang="en-US" dirty="0" smtClean="0"/>
              <a:t>- A </a:t>
            </a:r>
            <a:r>
              <a:rPr lang="en-US" dirty="0"/>
              <a:t>dictionary of additional information about the sequence. The keys are the name </a:t>
            </a:r>
            <a:r>
              <a:rPr lang="en-US" dirty="0" smtClean="0"/>
              <a:t>of the </a:t>
            </a:r>
            <a:r>
              <a:rPr lang="en-US" dirty="0"/>
              <a:t>information, and the information is contained in the value. This allows the addition of </a:t>
            </a:r>
            <a:r>
              <a:rPr lang="en-US" dirty="0" smtClean="0"/>
              <a:t>more “unstructured</a:t>
            </a:r>
            <a:r>
              <a:rPr lang="en-US" dirty="0"/>
              <a:t>" information to the sequence.</a:t>
            </a:r>
          </a:p>
          <a:p>
            <a:r>
              <a:rPr lang="en-US" dirty="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 The structure of </a:t>
            </a:r>
            <a:r>
              <a:rPr lang="en-US" dirty="0" smtClean="0"/>
              <a:t>sequence features </a:t>
            </a:r>
            <a:r>
              <a:rPr lang="en-US" dirty="0"/>
              <a:t>is described below in Section 4.3.</a:t>
            </a:r>
          </a:p>
          <a:p>
            <a:r>
              <a:rPr lang="en-US" dirty="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7" name="Espace réservé du contenu 2"/>
          <p:cNvSpPr>
            <a:spLocks noGrp="1"/>
          </p:cNvSpPr>
          <p:nvPr>
            <p:ph idx="1"/>
          </p:nvPr>
        </p:nvSpPr>
        <p:spPr>
          <a:xfrm>
            <a:off x="279400" y="1168099"/>
            <a:ext cx="8644466" cy="759745"/>
          </a:xfrm>
        </p:spPr>
        <p:txBody>
          <a:bodyPr/>
          <a:lstStyle/>
          <a:p>
            <a:r>
              <a:rPr lang="en-US" dirty="0">
                <a:hlinkClick r:id="rId3"/>
              </a:rPr>
              <a:t>https://</a:t>
            </a:r>
            <a:r>
              <a:rPr lang="en-US" dirty="0" err="1">
                <a:hlinkClick r:id="rId3"/>
              </a:rPr>
              <a:t>github.com</a:t>
            </a:r>
            <a:r>
              <a:rPr lang="en-US" dirty="0">
                <a:hlinkClick r:id="rId3"/>
              </a:rPr>
              <a:t>/</a:t>
            </a:r>
            <a:r>
              <a:rPr lang="en-US" dirty="0" err="1">
                <a:hlinkClick r:id="rId3"/>
              </a:rPr>
              <a:t>biopython</a:t>
            </a:r>
            <a:r>
              <a:rPr lang="en-US" dirty="0">
                <a:hlinkClick r:id="rId3"/>
              </a:rPr>
              <a:t>/</a:t>
            </a:r>
            <a:r>
              <a:rPr lang="en-US" dirty="0" err="1">
                <a:hlinkClick r:id="rId3"/>
              </a:rPr>
              <a:t>biopython</a:t>
            </a:r>
            <a:r>
              <a:rPr lang="en-US" dirty="0">
                <a:hlinkClick r:id="rId3"/>
              </a:rPr>
              <a:t>/blob/master/Tests/</a:t>
            </a:r>
            <a:r>
              <a:rPr lang="en-US" dirty="0" err="1">
                <a:hlinkClick r:id="rId3"/>
              </a:rPr>
              <a:t>GenBank</a:t>
            </a:r>
            <a:r>
              <a:rPr lang="en-US" dirty="0">
                <a:hlinkClick r:id="rId3"/>
              </a:rPr>
              <a:t>/NC_005816</a:t>
            </a:r>
            <a:r>
              <a:rPr lang="en-US" dirty="0" smtClean="0">
                <a:hlinkClick r:id="rId3"/>
              </a:rPr>
              <a:t>.fna</a:t>
            </a:r>
            <a:endParaRPr lang="fr-FR" dirty="0"/>
          </a:p>
        </p:txBody>
      </p:sp>
      <p:sp>
        <p:nvSpPr>
          <p:cNvPr id="8" name="ZoneTexte 7"/>
          <p:cNvSpPr txBox="1"/>
          <p:nvPr/>
        </p:nvSpPr>
        <p:spPr>
          <a:xfrm>
            <a:off x="279400" y="3088294"/>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47230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2" name="ZoneTexte 11"/>
          <p:cNvSpPr txBox="1"/>
          <p:nvPr/>
        </p:nvSpPr>
        <p:spPr>
          <a:xfrm>
            <a:off x="279400" y="2234030"/>
            <a:ext cx="8644466" cy="646331"/>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pPr>
              <a:defRPr/>
            </a:pPr>
            <a:r>
              <a:rPr lang="it-IT" sz="1200" dirty="0"/>
              <a:t>&gt;gi|45478711|ref|NC_005816.1|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 pPCP1, complete </a:t>
            </a:r>
            <a:r>
              <a:rPr lang="it-IT" sz="1200" dirty="0" err="1"/>
              <a:t>sequence</a:t>
            </a:r>
            <a:r>
              <a:rPr lang="it-IT" sz="1200" dirty="0"/>
              <a:t> TGTAACGAACGGTGCAATAGTGATCCACACCCAACGCCTGAAATCAGATCCAGGGGGTAATCTGCTCTCC </a:t>
            </a:r>
          </a:p>
          <a:p>
            <a:pPr>
              <a:defRPr/>
            </a:pPr>
            <a:r>
              <a:rPr lang="it-IT" sz="1200" dirty="0"/>
              <a:t>... </a:t>
            </a:r>
          </a:p>
        </p:txBody>
      </p:sp>
    </p:spTree>
    <p:extLst>
      <p:ext uri="{BB962C8B-B14F-4D97-AF65-F5344CB8AC3E}">
        <p14:creationId xmlns:p14="http://schemas.microsoft.com/office/powerpoint/2010/main" val="4639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 (2)</a:t>
            </a:r>
            <a:endParaRPr lang="fr-FR" dirty="0"/>
          </a:p>
        </p:txBody>
      </p:sp>
      <p:sp>
        <p:nvSpPr>
          <p:cNvPr id="3" name="Espace réservé du contenu 2"/>
          <p:cNvSpPr>
            <a:spLocks noGrp="1"/>
          </p:cNvSpPr>
          <p:nvPr>
            <p:ph idx="1"/>
          </p:nvPr>
        </p:nvSpPr>
        <p:spPr>
          <a:xfrm>
            <a:off x="248539" y="3969081"/>
            <a:ext cx="8644466" cy="669070"/>
          </a:xfrm>
        </p:spPr>
        <p:txBody>
          <a:bodyPr/>
          <a:lstStyle/>
          <a:p>
            <a:r>
              <a:rPr lang="en-US" dirty="0"/>
              <a:t>Note that none of the other annotation attributes get populated when reading a FASTA file </a:t>
            </a:r>
          </a:p>
          <a:p>
            <a:endParaRPr lang="fr-FR" dirty="0"/>
          </a:p>
        </p:txBody>
      </p:sp>
      <p:sp>
        <p:nvSpPr>
          <p:cNvPr id="4" name="Espace réservé de la date 3"/>
          <p:cNvSpPr>
            <a:spLocks noGrp="1"/>
          </p:cNvSpPr>
          <p:nvPr>
            <p:ph type="dt" sz="half" idx="10"/>
          </p:nvPr>
        </p:nvSpPr>
        <p:spPr/>
        <p:txBody>
          <a:bodyPr/>
          <a:lstStyle/>
          <a:p>
            <a:fld id="{BE3E0818-2A22-BB4C-A3D2-172170FC9800}" type="datetime1">
              <a:rPr lang="fr-FR" smtClean="0"/>
              <a:t>13/11/16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52630" y="2706258"/>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8" name="Espace réservé du contenu 2"/>
          <p:cNvSpPr txBox="1">
            <a:spLocks/>
          </p:cNvSpPr>
          <p:nvPr/>
        </p:nvSpPr>
        <p:spPr>
          <a:xfrm>
            <a:off x="279400" y="1247424"/>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
        <p:nvSpPr>
          <p:cNvPr id="9" name="ZoneTexte 8"/>
          <p:cNvSpPr txBox="1"/>
          <p:nvPr/>
        </p:nvSpPr>
        <p:spPr>
          <a:xfrm>
            <a:off x="279400" y="4837041"/>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en-US" sz="1200" dirty="0"/>
              <a:t>&gt;&gt;&gt; </a:t>
            </a:r>
            <a:r>
              <a:rPr lang="en-US" sz="1200" dirty="0" err="1"/>
              <a:t>record.dbxrefs</a:t>
            </a:r>
            <a:r>
              <a:rPr lang="en-US" sz="1200" dirty="0"/>
              <a:t> </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record.letter_annotations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a:t>record.features</a:t>
            </a:r>
            <a:r>
              <a:rPr lang="en-US" sz="1200" dirty="0"/>
              <a:t> </a:t>
            </a:r>
            <a:endParaRPr lang="en-US" sz="1200" dirty="0" smtClean="0"/>
          </a:p>
          <a:p>
            <a:pPr>
              <a:defRPr/>
            </a:pPr>
            <a:r>
              <a:rPr lang="en-US" sz="1200" dirty="0" smtClean="0"/>
              <a:t>[</a:t>
            </a:r>
            <a:r>
              <a:rPr lang="en-US" sz="1200" dirty="0"/>
              <a:t>] </a:t>
            </a:r>
          </a:p>
        </p:txBody>
      </p:sp>
    </p:spTree>
    <p:extLst>
      <p:ext uri="{BB962C8B-B14F-4D97-AF65-F5344CB8AC3E}">
        <p14:creationId xmlns:p14="http://schemas.microsoft.com/office/powerpoint/2010/main" val="1654523584"/>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26752</TotalTime>
  <Words>5544</Words>
  <Application>Microsoft Macintosh PowerPoint</Application>
  <PresentationFormat>Présentation à l'écran (4:3)</PresentationFormat>
  <Paragraphs>638</Paragraphs>
  <Slides>35</Slides>
  <Notes>15</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Présentation PowerPoint</vt:lpstr>
      <vt:lpstr>  Formation CNRS 18 Novembre 2016 Python pour la biologie  </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SeqRecord objects from FASTA files (2)</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 in »</vt:lpstr>
      <vt:lpstr>Sequence described by a feature or location</vt:lpstr>
      <vt:lpstr>Sequence described by a feature or location (2)</vt:lpstr>
      <vt:lpstr>Présentation PowerPoint</vt:lpstr>
      <vt:lpstr>Présentation PowerPoint</vt:lpstr>
      <vt:lpstr>Comparison</vt:lpstr>
      <vt:lpstr>References</vt:lpstr>
      <vt:lpstr>The format method</vt:lpstr>
      <vt:lpstr>Slicing a SeqRecord</vt:lpstr>
      <vt:lpstr>Slicing a SeqRecord (2)</vt:lpstr>
      <vt:lpstr>Slicing a SeqRecord (3)</vt:lpstr>
      <vt:lpstr>Slicing a SeqRecord (3)</vt:lpstr>
      <vt:lpstr>Adding SeqRecord objects</vt:lpstr>
      <vt:lpstr>Adding SeqRecord objects (2)</vt:lpstr>
      <vt:lpstr>Adding SeqRecord objects (3) -circular genome</vt:lpstr>
      <vt:lpstr>Reverse-complementing SeqRecord objects</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313</cp:revision>
  <dcterms:created xsi:type="dcterms:W3CDTF">2013-12-13T12:27:54Z</dcterms:created>
  <dcterms:modified xsi:type="dcterms:W3CDTF">2016-11-13T13:49:17Z</dcterms:modified>
</cp:coreProperties>
</file>