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7" r:id="rId2"/>
    <p:sldId id="256" r:id="rId3"/>
    <p:sldId id="487" r:id="rId4"/>
    <p:sldId id="488" r:id="rId5"/>
    <p:sldId id="373" r:id="rId6"/>
    <p:sldId id="374" r:id="rId7"/>
    <p:sldId id="375" r:id="rId8"/>
    <p:sldId id="383" r:id="rId9"/>
    <p:sldId id="384" r:id="rId10"/>
    <p:sldId id="385" r:id="rId11"/>
    <p:sldId id="386" r:id="rId12"/>
    <p:sldId id="377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64" r:id="rId23"/>
    <p:sldId id="465" r:id="rId24"/>
    <p:sldId id="467" r:id="rId25"/>
    <p:sldId id="468" r:id="rId26"/>
    <p:sldId id="466" r:id="rId27"/>
    <p:sldId id="469" r:id="rId28"/>
    <p:sldId id="470" r:id="rId29"/>
    <p:sldId id="471" r:id="rId30"/>
    <p:sldId id="472" r:id="rId31"/>
    <p:sldId id="473" r:id="rId32"/>
    <p:sldId id="474" r:id="rId33"/>
    <p:sldId id="475" r:id="rId3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re" id="{EDBB1433-DB27-184B-9163-3A925A392F73}">
          <p14:sldIdLst>
            <p14:sldId id="257"/>
            <p14:sldId id="256"/>
          </p14:sldIdLst>
        </p14:section>
        <p14:section name="Sequence Input/Output" id="{7DA80375-AA07-FE4F-9737-33786933E7C5}">
          <p14:sldIdLst/>
        </p14:section>
        <p14:section name="Parsing or reading sequences" id="{7B93112A-D16A-5742-A059-8C7BD62BF0C9}">
          <p14:sldIdLst>
            <p14:sldId id="487"/>
            <p14:sldId id="488"/>
          </p14:sldIdLst>
        </p14:section>
        <p14:section name="reading sequence files" id="{617D847A-8D82-244B-A550-6753AFFC1964}">
          <p14:sldIdLst>
            <p14:sldId id="373"/>
            <p14:sldId id="374"/>
            <p14:sldId id="375"/>
          </p14:sldIdLst>
        </p14:section>
        <p14:section name="Iterating over the records in a sequence file" id="{DD07B770-818B-144B-8F7F-FB5B481F1BE3}">
          <p14:sldIdLst>
            <p14:sldId id="383"/>
          </p14:sldIdLst>
        </p14:section>
        <p14:section name="Getting a list of the records in a sequence file" id="{8C9C01DF-17ED-DF4C-B104-ABBDFB0AEE7B}">
          <p14:sldIdLst>
            <p14:sldId id="384"/>
          </p14:sldIdLst>
        </p14:section>
        <p14:section name="Extracting data" id="{23B4E1FB-B633-D64F-B419-5B7B69DD8FE9}">
          <p14:sldIdLst>
            <p14:sldId id="385"/>
            <p14:sldId id="386"/>
            <p14:sldId id="377"/>
          </p14:sldIdLst>
        </p14:section>
        <p14:section name="Parsing sequences from compressed files" id="{52ACF61C-42D2-E24A-B499-E9832D29F75F}">
          <p14:sldIdLst>
            <p14:sldId id="447"/>
          </p14:sldIdLst>
        </p14:section>
        <p14:section name="Parsing sequences from the net" id="{14F4644E-9313-EE42-BCB5-D29B53BD58B9}">
          <p14:sldIdLst>
            <p14:sldId id="448"/>
          </p14:sldIdLst>
        </p14:section>
        <p14:section name=" Parsing SwissProt sequences from the net" id="{D7E0BA25-7EAB-AA4E-B9CE-3BC96523E84F}">
          <p14:sldIdLst>
            <p14:sldId id="449"/>
          </p14:sldIdLst>
        </p14:section>
        <p14:section name="Sequence files as Dictionaries" id="{883FE811-F81E-854E-ACE2-EF53752F4D59}">
          <p14:sldIdLst>
            <p14:sldId id="450"/>
          </p14:sldIdLst>
        </p14:section>
        <p14:section name="Sequence files as Dictionaries - In memory" id="{8A61E0FB-62BD-194E-8965-6A76F24CEC80}">
          <p14:sldIdLst>
            <p14:sldId id="451"/>
          </p14:sldIdLst>
        </p14:section>
        <p14:section name=" Sequence files as Dictionaries - Indexed les" id="{1C40D418-95CC-F74D-BB78-A8B8138A7AC6}">
          <p14:sldIdLst>
            <p14:sldId id="452"/>
          </p14:sldIdLst>
        </p14:section>
        <p14:section name=" Sequence files as Dictionaries - Database indexed les" id="{C0F96960-1AD9-F24A-991E-67BBFEC5E3EF}">
          <p14:sldIdLst>
            <p14:sldId id="453"/>
          </p14:sldIdLst>
        </p14:section>
        <p14:section name=" Indexing compressed files" id="{1E76C9BD-8FC8-CD48-8DA0-4B742856FD66}">
          <p14:sldIdLst>
            <p14:sldId id="454"/>
          </p14:sldIdLst>
        </p14:section>
        <p14:section name="Writing Sequence Files" id="{46ED8698-E080-704E-843B-5F84FE99BAD7}">
          <p14:sldIdLst>
            <p14:sldId id="455"/>
          </p14:sldIdLst>
        </p14:section>
        <p14:section name="TP - Seq Record Object" id="{C9403ED5-68EA-B549-AEC8-2E953CA31335}">
          <p14:sldIdLst>
            <p14:sldId id="464"/>
            <p14:sldId id="465"/>
            <p14:sldId id="467"/>
            <p14:sldId id="468"/>
            <p14:sldId id="466"/>
            <p14:sldId id="469"/>
            <p14:sldId id="470"/>
            <p14:sldId id="471"/>
            <p14:sldId id="472"/>
            <p14:sldId id="473"/>
            <p14:sldId id="474"/>
            <p14:sldId id="4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6" autoAdjust="0"/>
    <p:restoredTop sz="87627" autoAdjust="0"/>
  </p:normalViewPr>
  <p:slideViewPr>
    <p:cSldViewPr snapToGrid="0" snapToObjects="1">
      <p:cViewPr>
        <p:scale>
          <a:sx n="112" d="100"/>
          <a:sy n="112" d="100"/>
        </p:scale>
        <p:origin x="-38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8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13/11/16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13/11/16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Cpte élève: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padawan</a:t>
            </a:r>
            <a:endParaRPr lang="fr-FR" dirty="0" smtClean="0"/>
          </a:p>
          <a:p>
            <a:r>
              <a:rPr lang="fr-FR" dirty="0" smtClean="0"/>
              <a:t>Mot de passe:</a:t>
            </a:r>
            <a:r>
              <a:rPr lang="fr-FR" baseline="0" dirty="0" smtClean="0"/>
              <a:t> trust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341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 readable summary of most of the annotation data for the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SeqRecord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7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Cliquez pour modifier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93F68C3-195D-9E4F-A0F2-F73993E4FFAC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9DE0"/>
                </a:solidFill>
              </a:rPr>
              <a:t>Chapitre 2</a:t>
            </a:r>
            <a:endParaRPr lang="fr-FR" sz="3200" dirty="0">
              <a:solidFill>
                <a:srgbClr val="009DE0"/>
              </a:solidFill>
            </a:endParaRP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/>
              <a:t>reptiumende re omnisinis dolori 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>
                <a:solidFill>
                  <a:srgbClr val="FFFFFF"/>
                </a:solidFill>
              </a:rPr>
              <a:t>Itas eaquis et </a:t>
            </a:r>
            <a:r>
              <a:rPr lang="fr-FR" b="1" baseline="30000" dirty="0">
                <a:solidFill>
                  <a:srgbClr val="FFFFFF"/>
                </a:solidFill>
              </a:rPr>
              <a:t>excerferum nuscien </a:t>
            </a:r>
            <a:r>
              <a:rPr lang="fr-FR" baseline="30000" dirty="0">
                <a:solidFill>
                  <a:srgbClr val="FFFFFF"/>
                </a:solidFill>
              </a:rPr>
              <a:t>ditione dic tem hiciliciist, con rem aut volest, sedi doles erro te sa sam volum dolumqui aceprae eicipsa </a:t>
            </a:r>
            <a:r>
              <a:rPr lang="fr-FR" baseline="30000" dirty="0" smtClean="0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chemeClr val="accent1"/>
                </a:solidFill>
              </a:rPr>
              <a:t>titre</a:t>
            </a:r>
            <a:endParaRPr lang="fr-FR" sz="1200" b="1" dirty="0">
              <a:solidFill>
                <a:schemeClr val="accent1"/>
              </a:solidFill>
            </a:endParaRP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/>
              <a:t>Itas eaquis et </a:t>
            </a:r>
            <a:endParaRPr lang="fr-FR" sz="3200" b="1" baseline="30000" dirty="0" smtClean="0"/>
          </a:p>
          <a:p>
            <a:pPr>
              <a:buSzPct val="90000"/>
            </a:pPr>
            <a:r>
              <a:rPr lang="fr-FR" sz="2400" b="1" baseline="30000" dirty="0" smtClean="0"/>
              <a:t>excerferum </a:t>
            </a:r>
            <a:r>
              <a:rPr lang="fr-FR" sz="2400" b="1" baseline="30000" dirty="0"/>
              <a:t>nuscien </a:t>
            </a:r>
            <a:r>
              <a:rPr lang="fr-FR" sz="2400" baseline="30000" dirty="0"/>
              <a:t>ditione dic tem hiciliciist, con rem aut volest, sedi doles erro te sa sam volum dolumqui aceprae eicipsa pelesequod que cum hicieni hillant endi consequ iduciet ut lab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aut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 smtClean="0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 smtClean="0"/>
              <a:t>omnis</a:t>
            </a:r>
            <a:r>
              <a:rPr lang="fr-FR" sz="2400" baseline="30000" dirty="0" smtClean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 smtClean="0"/>
              <a:t>iliciae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cepernat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fugitas</a:t>
            </a:r>
            <a:r>
              <a:rPr lang="fr-FR" sz="2400" baseline="30000" dirty="0" smtClean="0"/>
              <a:t> sa </a:t>
            </a:r>
            <a:r>
              <a:rPr lang="fr-FR" sz="2400" baseline="30000" dirty="0" err="1" smtClean="0"/>
              <a:t>conse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molo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modi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berecti</a:t>
            </a:r>
            <a:r>
              <a:rPr lang="fr-FR" sz="2400" baseline="30000" dirty="0" smtClean="0"/>
              <a:t> tem </a:t>
            </a:r>
            <a:r>
              <a:rPr lang="fr-FR" sz="2400" baseline="30000" dirty="0" err="1" smtClean="0"/>
              <a:t>ius</a:t>
            </a:r>
            <a:r>
              <a:rPr lang="fr-FR" sz="2400" baseline="30000" dirty="0" smtClean="0"/>
              <a:t>, officie </a:t>
            </a:r>
            <a:r>
              <a:rPr lang="fr-FR" sz="2400" baseline="30000" dirty="0" err="1" smtClean="0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97E56E4-32A0-A24B-AE7B-5E5E4DFEC148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/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smtClean="0"/>
              <a:t>excerferum 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smtClean="0"/>
              <a:t>ditione </a:t>
            </a:r>
            <a:r>
              <a:rPr lang="fr-FR" sz="2800" b="1" i="0" baseline="30000" dirty="0"/>
              <a:t>dic tem hiciliciist, con rem aut volest, sedi doles </a:t>
            </a:r>
            <a:endParaRPr lang="fr-FR" sz="2800" b="1" i="0" baseline="30000" dirty="0" smtClean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 smtClean="0"/>
              <a:t>erro</a:t>
            </a:r>
            <a:r>
              <a:rPr lang="fr-FR" sz="2800" b="1" i="0" baseline="30000" dirty="0" smtClean="0"/>
              <a:t> </a:t>
            </a:r>
            <a:r>
              <a:rPr lang="fr-FR" sz="2800" b="1" i="0" baseline="30000" dirty="0"/>
              <a:t>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 smtClean="0"/>
              <a:t>eicipsa</a:t>
            </a:r>
            <a:endParaRPr lang="fr-FR" sz="2800" b="1" i="0" baseline="30000" dirty="0" smtClean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 smtClean="0"/>
              <a:t>pelesequod</a:t>
            </a:r>
            <a:r>
              <a:rPr lang="fr-FR" sz="2800" b="1" i="0" baseline="30000" dirty="0" smtClean="0"/>
              <a:t> </a:t>
            </a:r>
            <a:r>
              <a:rPr lang="fr-FR" sz="2800" b="1" i="0" baseline="30000" dirty="0"/>
              <a:t>que cum </a:t>
            </a:r>
            <a:r>
              <a:rPr lang="fr-FR" sz="2800" b="1" i="0" baseline="30000" dirty="0" err="1" smtClean="0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 smtClean="0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E9A3856-CABC-754C-812C-14B8D30E1B18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Wiki%20SeqIO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data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3"/>
            <a:ext cx="8644466" cy="759745"/>
          </a:xfrm>
        </p:spPr>
        <p:txBody>
          <a:bodyPr/>
          <a:lstStyle/>
          <a:p>
            <a:r>
              <a:rPr lang="en-US" dirty="0" smtClean="0"/>
              <a:t>As </a:t>
            </a:r>
            <a:r>
              <a:rPr lang="en-US" dirty="0"/>
              <a:t>an </a:t>
            </a:r>
            <a:r>
              <a:rPr lang="en-US" dirty="0" smtClean="0"/>
              <a:t>example of </a:t>
            </a:r>
            <a:r>
              <a:rPr lang="en-US" dirty="0"/>
              <a:t>how annotations are stored, we'll look at the output from parsing the </a:t>
            </a:r>
            <a:r>
              <a:rPr lang="en-US" dirty="0" smtClean="0"/>
              <a:t>first </a:t>
            </a:r>
            <a:r>
              <a:rPr lang="en-US" dirty="0"/>
              <a:t>record in the </a:t>
            </a:r>
            <a:r>
              <a:rPr lang="en-US" dirty="0" err="1"/>
              <a:t>GenBank</a:t>
            </a:r>
            <a:r>
              <a:rPr lang="en-US" dirty="0"/>
              <a:t> </a:t>
            </a:r>
            <a:r>
              <a:rPr lang="en-US" dirty="0" smtClean="0"/>
              <a:t>file </a:t>
            </a:r>
            <a:r>
              <a:rPr lang="en-US" dirty="0" err="1" smtClean="0"/>
              <a:t>ls</a:t>
            </a:r>
            <a:r>
              <a:rPr lang="en-US" dirty="0" err="1"/>
              <a:t>_</a:t>
            </a:r>
            <a:r>
              <a:rPr lang="en-US" dirty="0" err="1" smtClean="0"/>
              <a:t>orchid.gbk</a:t>
            </a:r>
            <a:r>
              <a:rPr lang="en-US" dirty="0"/>
              <a:t>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1CE2-FA4A-BF48-A633-72794A498081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2737837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 smtClean="0"/>
              <a:t>record_iterator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SeqIO.parse</a:t>
            </a:r>
            <a:r>
              <a:rPr lang="en-US" sz="1200" dirty="0"/>
              <a:t>("</a:t>
            </a:r>
            <a:r>
              <a:rPr lang="en-US" sz="1200" dirty="0" err="1"/>
              <a:t>ls_orchid.gbk</a:t>
            </a:r>
            <a:r>
              <a:rPr lang="en-US" sz="1200" dirty="0"/>
              <a:t>", "</a:t>
            </a:r>
            <a:r>
              <a:rPr lang="en-US" sz="1200" dirty="0" err="1"/>
              <a:t>genbank</a:t>
            </a:r>
            <a:r>
              <a:rPr lang="en-US" sz="1200" dirty="0"/>
              <a:t>")</a:t>
            </a:r>
          </a:p>
          <a:p>
            <a:r>
              <a:rPr lang="en-US" sz="1200" dirty="0" err="1"/>
              <a:t>first_record</a:t>
            </a:r>
            <a:r>
              <a:rPr lang="en-US" sz="1200" dirty="0"/>
              <a:t> = next(</a:t>
            </a:r>
            <a:r>
              <a:rPr lang="en-US" sz="1200" dirty="0" err="1"/>
              <a:t>record_iterator</a:t>
            </a:r>
            <a:r>
              <a:rPr lang="en-US" sz="1200" dirty="0"/>
              <a:t>)</a:t>
            </a:r>
          </a:p>
          <a:p>
            <a:r>
              <a:rPr lang="en-US" sz="1200" dirty="0"/>
              <a:t>print(</a:t>
            </a:r>
            <a:r>
              <a:rPr lang="en-US" sz="1200" dirty="0" err="1"/>
              <a:t>first_record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9400" y="1978092"/>
            <a:ext cx="8644466" cy="7597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Human </a:t>
            </a:r>
            <a:r>
              <a:rPr lang="en-US" dirty="0"/>
              <a:t>readable summary of most of the annotation data for the </a:t>
            </a:r>
            <a:r>
              <a:rPr lang="en-US" dirty="0" err="1"/>
              <a:t>SeqRecord</a:t>
            </a:r>
            <a:endParaRPr lang="en-US" dirty="0"/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79400" y="3374441"/>
            <a:ext cx="8644466" cy="28623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ID: Z78533.1</a:t>
            </a:r>
          </a:p>
          <a:p>
            <a:r>
              <a:rPr lang="en-US" sz="1200" dirty="0">
                <a:solidFill>
                  <a:srgbClr val="FF0000"/>
                </a:solidFill>
              </a:rPr>
              <a:t>Name: Z78533</a:t>
            </a:r>
          </a:p>
          <a:p>
            <a:r>
              <a:rPr lang="en-US" sz="1200" dirty="0">
                <a:solidFill>
                  <a:srgbClr val="FF0000"/>
                </a:solidFill>
              </a:rPr>
              <a:t>Description: </a:t>
            </a:r>
            <a:r>
              <a:rPr lang="en-US" sz="1200" dirty="0" err="1">
                <a:solidFill>
                  <a:srgbClr val="FF0000"/>
                </a:solidFill>
              </a:rPr>
              <a:t>C.irapeanum</a:t>
            </a:r>
            <a:r>
              <a:rPr lang="en-US" sz="1200" dirty="0">
                <a:solidFill>
                  <a:srgbClr val="FF0000"/>
                </a:solidFill>
              </a:rPr>
              <a:t> 5.8S </a:t>
            </a:r>
            <a:r>
              <a:rPr lang="en-US" sz="1200" dirty="0" err="1">
                <a:solidFill>
                  <a:srgbClr val="FF0000"/>
                </a:solidFill>
              </a:rPr>
              <a:t>rRNA</a:t>
            </a:r>
            <a:r>
              <a:rPr lang="en-US" sz="1200" dirty="0">
                <a:solidFill>
                  <a:srgbClr val="FF0000"/>
                </a:solidFill>
              </a:rPr>
              <a:t> gene and ITS1 and ITS2 DNA.</a:t>
            </a:r>
          </a:p>
          <a:p>
            <a:r>
              <a:rPr lang="en-US" sz="1200" dirty="0">
                <a:solidFill>
                  <a:srgbClr val="FF0000"/>
                </a:solidFill>
              </a:rPr>
              <a:t>Number of features: 5</a:t>
            </a:r>
          </a:p>
          <a:p>
            <a:r>
              <a:rPr lang="en-US" sz="1200" dirty="0">
                <a:solidFill>
                  <a:srgbClr val="FF0000"/>
                </a:solidFill>
              </a:rPr>
              <a:t>/</a:t>
            </a:r>
            <a:r>
              <a:rPr lang="en-US" sz="1200" dirty="0" err="1">
                <a:solidFill>
                  <a:srgbClr val="FF0000"/>
                </a:solidFill>
              </a:rPr>
              <a:t>sequence_version</a:t>
            </a:r>
            <a:r>
              <a:rPr lang="en-US" sz="1200" dirty="0">
                <a:solidFill>
                  <a:srgbClr val="FF0000"/>
                </a:solidFill>
              </a:rPr>
              <a:t>=1</a:t>
            </a:r>
          </a:p>
          <a:p>
            <a:r>
              <a:rPr lang="en-US" sz="1200" dirty="0">
                <a:solidFill>
                  <a:srgbClr val="FF0000"/>
                </a:solidFill>
              </a:rPr>
              <a:t>/source=Cypripedium </a:t>
            </a:r>
            <a:r>
              <a:rPr lang="en-US" sz="1200" dirty="0" err="1">
                <a:solidFill>
                  <a:srgbClr val="FF0000"/>
                </a:solidFill>
              </a:rPr>
              <a:t>irapeanum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/taxonomy=['</a:t>
            </a:r>
            <a:r>
              <a:rPr lang="en-US" sz="1200" dirty="0" err="1">
                <a:solidFill>
                  <a:srgbClr val="FF0000"/>
                </a:solidFill>
              </a:rPr>
              <a:t>Eukaryota</a:t>
            </a:r>
            <a:r>
              <a:rPr lang="en-US" sz="1200" dirty="0">
                <a:solidFill>
                  <a:srgbClr val="FF0000"/>
                </a:solidFill>
              </a:rPr>
              <a:t>', '</a:t>
            </a:r>
            <a:r>
              <a:rPr lang="en-US" sz="1200" dirty="0" err="1">
                <a:solidFill>
                  <a:srgbClr val="FF0000"/>
                </a:solidFill>
              </a:rPr>
              <a:t>Viridiplantae</a:t>
            </a:r>
            <a:r>
              <a:rPr lang="en-US" sz="1200" dirty="0">
                <a:solidFill>
                  <a:srgbClr val="FF0000"/>
                </a:solidFill>
              </a:rPr>
              <a:t>', '</a:t>
            </a:r>
            <a:r>
              <a:rPr lang="en-US" sz="1200" dirty="0" err="1">
                <a:solidFill>
                  <a:srgbClr val="FF0000"/>
                </a:solidFill>
              </a:rPr>
              <a:t>Streptophyta</a:t>
            </a:r>
            <a:r>
              <a:rPr lang="en-US" sz="1200" dirty="0">
                <a:solidFill>
                  <a:srgbClr val="FF0000"/>
                </a:solidFill>
              </a:rPr>
              <a:t>', ..., 'Cypripedium']</a:t>
            </a:r>
          </a:p>
          <a:p>
            <a:r>
              <a:rPr lang="en-US" sz="1200" dirty="0">
                <a:solidFill>
                  <a:srgbClr val="FF0000"/>
                </a:solidFill>
              </a:rPr>
              <a:t>/keywords=['5.8S ribosomal RNA', '5.8S </a:t>
            </a:r>
            <a:r>
              <a:rPr lang="en-US" sz="1200" dirty="0" err="1">
                <a:solidFill>
                  <a:srgbClr val="FF0000"/>
                </a:solidFill>
              </a:rPr>
              <a:t>rRNA</a:t>
            </a:r>
            <a:r>
              <a:rPr lang="en-US" sz="1200" dirty="0">
                <a:solidFill>
                  <a:srgbClr val="FF0000"/>
                </a:solidFill>
              </a:rPr>
              <a:t> gene', ..., 'ITS1', 'ITS2']</a:t>
            </a:r>
          </a:p>
          <a:p>
            <a:r>
              <a:rPr lang="en-US" sz="1200" dirty="0">
                <a:solidFill>
                  <a:srgbClr val="FF0000"/>
                </a:solidFill>
              </a:rPr>
              <a:t>/references=[...]</a:t>
            </a:r>
          </a:p>
          <a:p>
            <a:r>
              <a:rPr lang="en-US" sz="1200" dirty="0">
                <a:solidFill>
                  <a:srgbClr val="FF0000"/>
                </a:solidFill>
              </a:rPr>
              <a:t>/accessions=['Z78533']</a:t>
            </a:r>
          </a:p>
          <a:p>
            <a:r>
              <a:rPr lang="en-US" sz="1200" dirty="0">
                <a:solidFill>
                  <a:srgbClr val="FF0000"/>
                </a:solidFill>
              </a:rPr>
              <a:t>/</a:t>
            </a:r>
            <a:r>
              <a:rPr lang="en-US" sz="1200" dirty="0" err="1">
                <a:solidFill>
                  <a:srgbClr val="FF0000"/>
                </a:solidFill>
              </a:rPr>
              <a:t>data_file_division</a:t>
            </a:r>
            <a:r>
              <a:rPr lang="en-US" sz="1200" dirty="0">
                <a:solidFill>
                  <a:srgbClr val="FF0000"/>
                </a:solidFill>
              </a:rPr>
              <a:t>=PLN</a:t>
            </a:r>
          </a:p>
          <a:p>
            <a:r>
              <a:rPr lang="en-US" sz="1200" dirty="0">
                <a:solidFill>
                  <a:srgbClr val="FF0000"/>
                </a:solidFill>
              </a:rPr>
              <a:t>/date=30-NOV-2006</a:t>
            </a:r>
          </a:p>
          <a:p>
            <a:r>
              <a:rPr lang="en-US" sz="1200" dirty="0">
                <a:solidFill>
                  <a:srgbClr val="FF0000"/>
                </a:solidFill>
              </a:rPr>
              <a:t>/organism=Cypripedium </a:t>
            </a:r>
            <a:r>
              <a:rPr lang="en-US" sz="1200" dirty="0" err="1">
                <a:solidFill>
                  <a:srgbClr val="FF0000"/>
                </a:solidFill>
              </a:rPr>
              <a:t>irapeanum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/</a:t>
            </a:r>
            <a:r>
              <a:rPr lang="en-US" sz="1200" dirty="0" err="1">
                <a:solidFill>
                  <a:srgbClr val="FF0000"/>
                </a:solidFill>
              </a:rPr>
              <a:t>gi</a:t>
            </a:r>
            <a:r>
              <a:rPr lang="en-US" sz="1200" dirty="0">
                <a:solidFill>
                  <a:srgbClr val="FF0000"/>
                </a:solidFill>
              </a:rPr>
              <a:t>=2765658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('CGTAACAAGGTTTCCGTAGGTGAACCTGCGGAAGGATCATTGATGAGACCGTGG...CGC', </a:t>
            </a:r>
            <a:r>
              <a:rPr lang="en-US" sz="1200" dirty="0" err="1">
                <a:solidFill>
                  <a:srgbClr val="FF0000"/>
                </a:solidFill>
              </a:rPr>
              <a:t>IUPACAmbiguousDNA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4035227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691704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smtClean="0"/>
              <a:t>annotations attribute </a:t>
            </a:r>
            <a:r>
              <a:rPr lang="en-US" dirty="0"/>
              <a:t>which is just a Python dictionary</a:t>
            </a:r>
            <a:r>
              <a:rPr lang="en-US" dirty="0" smtClean="0"/>
              <a:t>. </a:t>
            </a:r>
            <a:r>
              <a:rPr lang="en-US" dirty="0"/>
              <a:t>Like any Python dictionary, you can easily get a list of the </a:t>
            </a:r>
            <a:r>
              <a:rPr lang="en-US" dirty="0" smtClean="0"/>
              <a:t>keys and values:</a:t>
            </a:r>
            <a:endParaRPr lang="en-US" dirty="0"/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6DDF-712C-D346-ACEE-2353D137A244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029900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print(</a:t>
            </a:r>
            <a:r>
              <a:rPr lang="en-US" sz="1200" dirty="0" err="1"/>
              <a:t>first_record.annotations</a:t>
            </a:r>
            <a:r>
              <a:rPr lang="en-US" sz="1200" dirty="0"/>
              <a:t>)</a:t>
            </a:r>
          </a:p>
          <a:p>
            <a:r>
              <a:rPr lang="en-US" sz="1200" dirty="0" smtClean="0"/>
              <a:t>print</a:t>
            </a:r>
            <a:r>
              <a:rPr lang="en-US" sz="1200" dirty="0"/>
              <a:t>(</a:t>
            </a:r>
            <a:r>
              <a:rPr lang="en-US" sz="1200" dirty="0" err="1"/>
              <a:t>first_record.annotations.keys</a:t>
            </a:r>
            <a:r>
              <a:rPr lang="en-US" sz="1200" dirty="0"/>
              <a:t>())</a:t>
            </a:r>
          </a:p>
          <a:p>
            <a:r>
              <a:rPr lang="en-US" sz="1200" dirty="0" smtClean="0"/>
              <a:t>print</a:t>
            </a:r>
            <a:r>
              <a:rPr lang="en-US" sz="1200" dirty="0"/>
              <a:t>(</a:t>
            </a:r>
            <a:r>
              <a:rPr lang="en-US" sz="1200" dirty="0" err="1"/>
              <a:t>first_record.annotations.values</a:t>
            </a:r>
            <a:r>
              <a:rPr lang="en-US" sz="1200" dirty="0"/>
              <a:t>())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3863851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print(</a:t>
            </a:r>
            <a:r>
              <a:rPr lang="en-US" sz="1200" dirty="0" err="1"/>
              <a:t>first_record.annotations</a:t>
            </a:r>
            <a:r>
              <a:rPr lang="en-US" sz="1200" dirty="0"/>
              <a:t>["source"])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Cypripedium </a:t>
            </a:r>
            <a:r>
              <a:rPr lang="en-US" sz="1200" dirty="0" err="1" smtClean="0">
                <a:solidFill>
                  <a:srgbClr val="FF0000"/>
                </a:solidFill>
              </a:rPr>
              <a:t>irapeanum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431800" y="2862763"/>
            <a:ext cx="8644466" cy="691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extract a list of the species from the </a:t>
            </a:r>
            <a:r>
              <a:rPr lang="en-US" dirty="0" err="1" smtClean="0"/>
              <a:t>ls</a:t>
            </a:r>
            <a:r>
              <a:rPr lang="en-US" dirty="0"/>
              <a:t> </a:t>
            </a:r>
            <a:r>
              <a:rPr lang="en-US" dirty="0" err="1" smtClean="0"/>
              <a:t>orchid.gbk</a:t>
            </a:r>
            <a:r>
              <a:rPr lang="en-US" dirty="0" smtClean="0"/>
              <a:t> </a:t>
            </a:r>
            <a:r>
              <a:rPr lang="en-US" dirty="0" err="1"/>
              <a:t>GenBank</a:t>
            </a:r>
            <a:r>
              <a:rPr lang="en-US" dirty="0"/>
              <a:t> le. The </a:t>
            </a:r>
            <a:r>
              <a:rPr lang="en-US" dirty="0" smtClean="0"/>
              <a:t>information we want is </a:t>
            </a:r>
            <a:r>
              <a:rPr lang="en-US" dirty="0"/>
              <a:t>held in the annotations dictionary under `source' and `</a:t>
            </a:r>
            <a:r>
              <a:rPr lang="en-US" dirty="0" smtClean="0"/>
              <a:t>organism’:</a:t>
            </a:r>
            <a:endParaRPr lang="en-US" dirty="0"/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279400" y="5167878"/>
            <a:ext cx="8644466" cy="1133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general, `organism' is used for the scientific name (in Latin, e.g. Arabidopsis thaliana), while `source’ will often be the common name (e.g. </a:t>
            </a:r>
            <a:r>
              <a:rPr lang="en-US" dirty="0" err="1" smtClean="0"/>
              <a:t>thale</a:t>
            </a:r>
            <a:r>
              <a:rPr lang="en-US" dirty="0" smtClean="0"/>
              <a:t> cress)</a:t>
            </a:r>
          </a:p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279400" y="4542752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print(</a:t>
            </a:r>
            <a:r>
              <a:rPr lang="en-US" sz="1200" dirty="0" err="1"/>
              <a:t>first_record.annotations</a:t>
            </a:r>
            <a:r>
              <a:rPr lang="en-US" sz="1200" dirty="0"/>
              <a:t>["organism"])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Cypripedium </a:t>
            </a:r>
            <a:r>
              <a:rPr lang="en-US" sz="1200" dirty="0" err="1">
                <a:solidFill>
                  <a:srgbClr val="FF0000"/>
                </a:solidFill>
              </a:rPr>
              <a:t>irapeanum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462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1133973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general, `organism' is used for the </a:t>
            </a:r>
            <a:r>
              <a:rPr lang="en-US" dirty="0" smtClean="0"/>
              <a:t>scientific </a:t>
            </a:r>
            <a:r>
              <a:rPr lang="en-US" dirty="0"/>
              <a:t>name (in Latin, </a:t>
            </a:r>
            <a:r>
              <a:rPr lang="en-US" dirty="0" smtClean="0"/>
              <a:t>e.g. Arabidopsis thaliana)</a:t>
            </a:r>
            <a:r>
              <a:rPr lang="en-US" dirty="0"/>
              <a:t>, while `</a:t>
            </a:r>
            <a:r>
              <a:rPr lang="en-US" dirty="0" smtClean="0"/>
              <a:t>source’</a:t>
            </a:r>
            <a:r>
              <a:rPr lang="en-US" dirty="0"/>
              <a:t> </a:t>
            </a:r>
            <a:r>
              <a:rPr lang="en-US" dirty="0" smtClean="0"/>
              <a:t>will </a:t>
            </a:r>
            <a:r>
              <a:rPr lang="en-US" dirty="0"/>
              <a:t>often be the common </a:t>
            </a:r>
            <a:r>
              <a:rPr lang="en-US" dirty="0" smtClean="0"/>
              <a:t>name (</a:t>
            </a:r>
            <a:r>
              <a:rPr lang="en-US" dirty="0"/>
              <a:t>e.g. </a:t>
            </a:r>
            <a:r>
              <a:rPr lang="en-US" dirty="0" err="1"/>
              <a:t>thale</a:t>
            </a:r>
            <a:r>
              <a:rPr lang="en-US" dirty="0"/>
              <a:t> cress)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63C9-4338-7443-BE61-F4B71B9923D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744333"/>
            <a:ext cx="8644466" cy="10464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from Bio import </a:t>
            </a:r>
            <a:r>
              <a:rPr lang="en-US" sz="1200" dirty="0" err="1"/>
              <a:t>SeqIO</a:t>
            </a:r>
            <a:endParaRPr lang="en-US" sz="1200" dirty="0"/>
          </a:p>
          <a:p>
            <a:r>
              <a:rPr lang="en-US" sz="1200" dirty="0" err="1"/>
              <a:t>all_species</a:t>
            </a:r>
            <a:r>
              <a:rPr lang="en-US" sz="1200" dirty="0"/>
              <a:t> = []</a:t>
            </a:r>
          </a:p>
          <a:p>
            <a:r>
              <a:rPr lang="en-US" sz="1200" dirty="0"/>
              <a:t>for </a:t>
            </a:r>
            <a:r>
              <a:rPr lang="en-US" sz="1200" dirty="0" err="1"/>
              <a:t>seq_record</a:t>
            </a:r>
            <a:r>
              <a:rPr lang="en-US" sz="1200" dirty="0"/>
              <a:t> in </a:t>
            </a:r>
            <a:r>
              <a:rPr lang="en-US" sz="1200" dirty="0" err="1"/>
              <a:t>SeqIO.parse</a:t>
            </a:r>
            <a:r>
              <a:rPr lang="en-US" sz="1200" dirty="0"/>
              <a:t>("</a:t>
            </a:r>
            <a:r>
              <a:rPr lang="en-US" sz="1200" dirty="0" err="1"/>
              <a:t>ls_orchid.gbk</a:t>
            </a:r>
            <a:r>
              <a:rPr lang="en-US" sz="1200" dirty="0"/>
              <a:t>", "</a:t>
            </a:r>
            <a:r>
              <a:rPr lang="en-US" sz="1200" dirty="0" err="1"/>
              <a:t>genbank</a:t>
            </a:r>
            <a:r>
              <a:rPr lang="en-US" sz="1200" dirty="0"/>
              <a:t>"):</a:t>
            </a:r>
          </a:p>
          <a:p>
            <a:r>
              <a:rPr lang="en-US" sz="1200" dirty="0" err="1"/>
              <a:t>all_species.append</a:t>
            </a:r>
            <a:r>
              <a:rPr lang="en-US" sz="1200" dirty="0"/>
              <a:t>(</a:t>
            </a:r>
            <a:r>
              <a:rPr lang="en-US" sz="1200" dirty="0" err="1"/>
              <a:t>seq_record.annotations</a:t>
            </a:r>
            <a:r>
              <a:rPr lang="en-US" sz="1200" dirty="0"/>
              <a:t>["organism"])</a:t>
            </a:r>
          </a:p>
          <a:p>
            <a:r>
              <a:rPr lang="en-US" sz="1200" dirty="0"/>
              <a:t>print(</a:t>
            </a:r>
            <a:r>
              <a:rPr lang="en-US" sz="1200" dirty="0" err="1"/>
              <a:t>all_species</a:t>
            </a:r>
            <a:r>
              <a:rPr lang="en-US" sz="1200" dirty="0"/>
              <a:t>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4450344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from Bio import </a:t>
            </a:r>
            <a:r>
              <a:rPr lang="en-US" sz="1200" dirty="0" err="1"/>
              <a:t>SeqIO</a:t>
            </a:r>
            <a:endParaRPr lang="en-US" sz="1200" dirty="0"/>
          </a:p>
          <a:p>
            <a:r>
              <a:rPr lang="en-US" sz="1200" dirty="0" err="1"/>
              <a:t>all_species</a:t>
            </a:r>
            <a:r>
              <a:rPr lang="en-US" sz="1200" dirty="0"/>
              <a:t> = [</a:t>
            </a:r>
            <a:r>
              <a:rPr lang="en-US" sz="1200" dirty="0" err="1"/>
              <a:t>seq_record.annotations</a:t>
            </a:r>
            <a:r>
              <a:rPr lang="en-US" sz="1200" dirty="0"/>
              <a:t>["organism"] for </a:t>
            </a:r>
            <a:r>
              <a:rPr lang="en-US" sz="1200" dirty="0" err="1"/>
              <a:t>seq_record</a:t>
            </a:r>
            <a:r>
              <a:rPr lang="en-US" sz="1200" dirty="0"/>
              <a:t> in \</a:t>
            </a:r>
          </a:p>
          <a:p>
            <a:r>
              <a:rPr lang="en-US" sz="1200" dirty="0" err="1"/>
              <a:t>SeqIO.parse</a:t>
            </a:r>
            <a:r>
              <a:rPr lang="en-US" sz="1200" dirty="0"/>
              <a:t>("</a:t>
            </a:r>
            <a:r>
              <a:rPr lang="en-US" sz="1200" dirty="0" err="1"/>
              <a:t>ls_orchid.gbk</a:t>
            </a:r>
            <a:r>
              <a:rPr lang="en-US" sz="1200" dirty="0"/>
              <a:t>", "</a:t>
            </a:r>
            <a:r>
              <a:rPr lang="en-US" sz="1200" dirty="0" err="1"/>
              <a:t>genbank</a:t>
            </a:r>
            <a:r>
              <a:rPr lang="en-US" sz="1200" dirty="0"/>
              <a:t>")]</a:t>
            </a:r>
          </a:p>
          <a:p>
            <a:r>
              <a:rPr lang="en-US" sz="1200" dirty="0"/>
              <a:t>print(</a:t>
            </a:r>
            <a:r>
              <a:rPr lang="en-US" sz="1200" dirty="0" err="1"/>
              <a:t>all_species</a:t>
            </a:r>
            <a:r>
              <a:rPr lang="en-US" sz="1200" dirty="0" smtClean="0"/>
              <a:t>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537388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pt-BR" sz="1200" dirty="0" smtClean="0"/>
              <a:t>[</a:t>
            </a:r>
            <a:r>
              <a:rPr lang="pt-BR" sz="1200" dirty="0"/>
              <a:t>'</a:t>
            </a:r>
            <a:r>
              <a:rPr lang="pt-BR" sz="1200" dirty="0" err="1"/>
              <a:t>Cypripedium</a:t>
            </a:r>
            <a:r>
              <a:rPr lang="pt-BR" sz="1200" dirty="0"/>
              <a:t> </a:t>
            </a:r>
            <a:r>
              <a:rPr lang="pt-BR" sz="1200" dirty="0" err="1"/>
              <a:t>irapeanum</a:t>
            </a:r>
            <a:r>
              <a:rPr lang="pt-BR" sz="1200" dirty="0"/>
              <a:t>', '</a:t>
            </a:r>
            <a:r>
              <a:rPr lang="pt-BR" sz="1200" dirty="0" err="1"/>
              <a:t>Cypripedium</a:t>
            </a:r>
            <a:r>
              <a:rPr lang="pt-BR" sz="1200" dirty="0"/>
              <a:t> </a:t>
            </a:r>
            <a:r>
              <a:rPr lang="pt-BR" sz="1200" dirty="0" err="1"/>
              <a:t>californicum</a:t>
            </a:r>
            <a:r>
              <a:rPr lang="pt-BR" sz="1200" dirty="0"/>
              <a:t>', ..., '</a:t>
            </a:r>
            <a:r>
              <a:rPr lang="pt-BR" sz="1200" dirty="0" err="1"/>
              <a:t>Paphiopedilum</a:t>
            </a:r>
            <a:r>
              <a:rPr lang="pt-BR" sz="1200" dirty="0"/>
              <a:t> </a:t>
            </a:r>
            <a:r>
              <a:rPr lang="pt-BR" sz="1200" dirty="0" err="1"/>
              <a:t>barbatum</a:t>
            </a:r>
            <a:r>
              <a:rPr lang="pt-BR" sz="1200" dirty="0"/>
              <a:t>']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6216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Lucida Grande"/>
                <a:ea typeface="Lucida Grande"/>
                <a:cs typeface="Lucida Grande"/>
              </a:rPr>
              <a:t>Parsing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latin typeface="Lucida Grande"/>
                <a:ea typeface="Lucida Grande"/>
                <a:cs typeface="Lucida Grande"/>
              </a:rPr>
              <a:t>sequences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latin typeface="Lucida Grande"/>
                <a:ea typeface="Lucida Grande"/>
                <a:cs typeface="Lucida Grande"/>
              </a:rPr>
              <a:t>from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latin typeface="Lucida Grande"/>
                <a:ea typeface="Lucida Grande"/>
                <a:cs typeface="Lucida Grande"/>
              </a:rPr>
              <a:t>compressed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files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979B-4747-FB4A-BF70-76809C1BEB78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0563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Lucida Grande"/>
                <a:ea typeface="Lucida Grande"/>
                <a:cs typeface="Lucida Grande"/>
              </a:rPr>
              <a:t>Parsing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latin typeface="Lucida Grande"/>
                <a:ea typeface="Lucida Grande"/>
                <a:cs typeface="Lucida Grande"/>
              </a:rPr>
              <a:t>sequences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latin typeface="Lucida Grande"/>
                <a:ea typeface="Lucida Grande"/>
                <a:cs typeface="Lucida Grande"/>
              </a:rPr>
              <a:t>from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the 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B906-DB60-254B-B982-F62329EB7F88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3303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Parsing</a:t>
            </a:r>
            <a:r>
              <a:rPr lang="fr-FR" dirty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SwissProt</a:t>
            </a:r>
            <a:r>
              <a:rPr lang="fr-FR" dirty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sequences</a:t>
            </a:r>
            <a:r>
              <a:rPr lang="fr-FR" dirty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from</a:t>
            </a:r>
            <a:r>
              <a:rPr lang="fr-FR" dirty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 the net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58708-4CAF-1A47-81A8-BC938940ABD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5624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4141E-DF15-6A4B-AB0F-EE54CEFF66C2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5380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1B44-14FB-CB48-A03B-1F7DA3ADFE13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3507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4B18-61A7-9B43-B5CE-EC1D9E847737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3443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B787-8F71-564D-ADC4-44CAACA8D6A4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193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784960" y="2929600"/>
            <a:ext cx="6266183" cy="1016798"/>
          </a:xfrm>
        </p:spPr>
        <p:txBody>
          <a:bodyPr/>
          <a:lstStyle/>
          <a:p>
            <a:pPr algn="ctr"/>
            <a:r>
              <a:rPr lang="fr-FR" dirty="0" err="1" smtClean="0"/>
              <a:t>Biopython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3199" y="262056"/>
            <a:ext cx="7847944" cy="20665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>
                <a:solidFill>
                  <a:schemeClr val="tx1"/>
                </a:solidFill>
              </a:rPr>
              <a:t>Formation CNRS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18 Novembre 2016</a:t>
            </a:r>
            <a:br>
              <a:rPr lang="fr-FR" dirty="0" smtClean="0"/>
            </a:br>
            <a:r>
              <a:rPr lang="en-US" b="1" dirty="0" smtClean="0">
                <a:solidFill>
                  <a:schemeClr val="tx1"/>
                </a:solidFill>
              </a:rPr>
              <a:t>Python pour la </a:t>
            </a:r>
            <a:r>
              <a:rPr lang="en-US" b="1" dirty="0" err="1" smtClean="0">
                <a:solidFill>
                  <a:schemeClr val="tx1"/>
                </a:solidFill>
              </a:rPr>
              <a:t>biologie</a:t>
            </a:r>
            <a:r>
              <a:rPr lang="en-US" b="1" dirty="0"/>
              <a:t/>
            </a:r>
            <a:br>
              <a:rPr lang="en-US" b="1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2" name="Image 1" descr="bioinformatiqu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3335"/>
            <a:ext cx="3311174" cy="1646520"/>
          </a:xfrm>
          <a:prstGeom prst="rect">
            <a:avLst/>
          </a:prstGeom>
        </p:spPr>
      </p:pic>
      <p:pic>
        <p:nvPicPr>
          <p:cNvPr id="3" name="Image 2" descr="biopython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249" y="3946398"/>
            <a:ext cx="4082269" cy="13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CA78-5A92-9040-A7AF-F8B5E50C1FFF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4183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BAE1-792B-294E-9F62-9711CC38FF3F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6935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 sequence </a:t>
            </a:r>
            <a:r>
              <a:rPr lang="en-US" dirty="0" smtClean="0"/>
              <a:t>file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759745"/>
          </a:xfrm>
        </p:spPr>
        <p:txBody>
          <a:bodyPr/>
          <a:lstStyle/>
          <a:p>
            <a:r>
              <a:rPr lang="en-US" dirty="0"/>
              <a:t>large </a:t>
            </a:r>
            <a:r>
              <a:rPr lang="en-US" dirty="0" smtClean="0"/>
              <a:t>file </a:t>
            </a:r>
            <a:r>
              <a:rPr lang="en-US" dirty="0"/>
              <a:t>with many sequences in </a:t>
            </a:r>
            <a:r>
              <a:rPr lang="en-US" dirty="0" smtClean="0"/>
              <a:t>it (</a:t>
            </a:r>
            <a:r>
              <a:rPr lang="en-US" dirty="0"/>
              <a:t>e.g. FASTA le or genes, or a FASTQ or SFF </a:t>
            </a:r>
            <a:r>
              <a:rPr lang="en-US" dirty="0" smtClean="0"/>
              <a:t>file of </a:t>
            </a:r>
            <a:r>
              <a:rPr lang="en-US" dirty="0"/>
              <a:t>reads)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189267"/>
            <a:ext cx="8407400" cy="21544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from Bio import </a:t>
            </a:r>
            <a:r>
              <a:rPr lang="en-US" sz="1200" dirty="0" err="1"/>
              <a:t>SeqIO</a:t>
            </a:r>
            <a:endParaRPr lang="en-US" sz="1200" dirty="0"/>
          </a:p>
          <a:p>
            <a:r>
              <a:rPr lang="en-US" sz="1200" dirty="0" err="1"/>
              <a:t>input_file</a:t>
            </a:r>
            <a:r>
              <a:rPr lang="en-US" sz="1200" dirty="0"/>
              <a:t> = "</a:t>
            </a:r>
            <a:r>
              <a:rPr lang="en-US" sz="1200" dirty="0" err="1"/>
              <a:t>big_file.sff</a:t>
            </a:r>
            <a:r>
              <a:rPr lang="en-US" sz="1200" dirty="0"/>
              <a:t>"</a:t>
            </a:r>
          </a:p>
          <a:p>
            <a:r>
              <a:rPr lang="en-US" sz="1200" dirty="0" err="1"/>
              <a:t>id_file</a:t>
            </a:r>
            <a:r>
              <a:rPr lang="en-US" sz="1200" dirty="0"/>
              <a:t> = "</a:t>
            </a:r>
            <a:r>
              <a:rPr lang="en-US" sz="1200" dirty="0" err="1"/>
              <a:t>short_list.txt</a:t>
            </a:r>
            <a:r>
              <a:rPr lang="en-US" sz="1200" dirty="0"/>
              <a:t>"</a:t>
            </a:r>
          </a:p>
          <a:p>
            <a:r>
              <a:rPr lang="en-US" sz="1200" dirty="0" err="1"/>
              <a:t>output_file</a:t>
            </a:r>
            <a:r>
              <a:rPr lang="en-US" sz="1200" dirty="0"/>
              <a:t> = "</a:t>
            </a:r>
            <a:r>
              <a:rPr lang="en-US" sz="1200" dirty="0" err="1"/>
              <a:t>short_list.sff</a:t>
            </a:r>
            <a:r>
              <a:rPr lang="en-US" sz="1200" dirty="0"/>
              <a:t>"</a:t>
            </a:r>
          </a:p>
          <a:p>
            <a:r>
              <a:rPr lang="en-US" sz="1200" dirty="0"/>
              <a:t>wanted = set(</a:t>
            </a:r>
            <a:r>
              <a:rPr lang="en-US" sz="1200" dirty="0" err="1"/>
              <a:t>line.rstrip</a:t>
            </a:r>
            <a:r>
              <a:rPr lang="en-US" sz="1200" dirty="0"/>
              <a:t>("\n").split(None,1)[0] for line in open(</a:t>
            </a:r>
            <a:r>
              <a:rPr lang="en-US" sz="1200" dirty="0" err="1"/>
              <a:t>id_file</a:t>
            </a:r>
            <a:r>
              <a:rPr lang="en-US" sz="1200" dirty="0"/>
              <a:t>))</a:t>
            </a:r>
          </a:p>
          <a:p>
            <a:r>
              <a:rPr lang="en-US" sz="1200" dirty="0"/>
              <a:t>print("Found %</a:t>
            </a:r>
            <a:r>
              <a:rPr lang="en-US" sz="1200" dirty="0" err="1"/>
              <a:t>i</a:t>
            </a:r>
            <a:r>
              <a:rPr lang="en-US" sz="1200" dirty="0"/>
              <a:t> unique identifiers in %s" % (</a:t>
            </a:r>
            <a:r>
              <a:rPr lang="en-US" sz="1200" dirty="0" err="1"/>
              <a:t>len</a:t>
            </a:r>
            <a:r>
              <a:rPr lang="en-US" sz="1200" dirty="0"/>
              <a:t>(wanted), </a:t>
            </a:r>
            <a:r>
              <a:rPr lang="en-US" sz="1200" dirty="0" err="1"/>
              <a:t>id_file</a:t>
            </a:r>
            <a:r>
              <a:rPr lang="en-US" sz="1200" dirty="0"/>
              <a:t>))</a:t>
            </a:r>
          </a:p>
          <a:p>
            <a:r>
              <a:rPr lang="en-US" sz="1200" dirty="0"/>
              <a:t>records = (r for r in </a:t>
            </a:r>
            <a:r>
              <a:rPr lang="en-US" sz="1200" dirty="0" err="1"/>
              <a:t>SeqIO.parse</a:t>
            </a:r>
            <a:r>
              <a:rPr lang="en-US" sz="1200" dirty="0"/>
              <a:t>(</a:t>
            </a:r>
            <a:r>
              <a:rPr lang="en-US" sz="1200" dirty="0" err="1"/>
              <a:t>input_file</a:t>
            </a:r>
            <a:r>
              <a:rPr lang="en-US" sz="1200" dirty="0"/>
              <a:t>, "</a:t>
            </a:r>
            <a:r>
              <a:rPr lang="en-US" sz="1200" dirty="0" err="1"/>
              <a:t>sff</a:t>
            </a:r>
            <a:r>
              <a:rPr lang="en-US" sz="1200" dirty="0"/>
              <a:t>") if </a:t>
            </a:r>
            <a:r>
              <a:rPr lang="en-US" sz="1200" dirty="0" err="1"/>
              <a:t>r.id</a:t>
            </a:r>
            <a:r>
              <a:rPr lang="en-US" sz="1200" dirty="0"/>
              <a:t> in wanted)</a:t>
            </a:r>
          </a:p>
          <a:p>
            <a:r>
              <a:rPr lang="en-US" sz="1200" dirty="0"/>
              <a:t>count = </a:t>
            </a:r>
            <a:r>
              <a:rPr lang="en-US" sz="1200" dirty="0" err="1"/>
              <a:t>SeqIO.write</a:t>
            </a:r>
            <a:r>
              <a:rPr lang="en-US" sz="1200" dirty="0"/>
              <a:t>(records, </a:t>
            </a:r>
            <a:r>
              <a:rPr lang="en-US" sz="1200" dirty="0" err="1"/>
              <a:t>output_file</a:t>
            </a:r>
            <a:r>
              <a:rPr lang="en-US" sz="1200" dirty="0"/>
              <a:t>, "</a:t>
            </a:r>
            <a:r>
              <a:rPr lang="en-US" sz="1200" dirty="0" err="1"/>
              <a:t>sff</a:t>
            </a:r>
            <a:r>
              <a:rPr lang="en-US" sz="1200" dirty="0"/>
              <a:t>")</a:t>
            </a:r>
          </a:p>
          <a:p>
            <a:r>
              <a:rPr lang="en-US" sz="1200" dirty="0"/>
              <a:t>print("Saved %</a:t>
            </a:r>
            <a:r>
              <a:rPr lang="en-US" sz="1200" dirty="0" err="1"/>
              <a:t>i</a:t>
            </a:r>
            <a:r>
              <a:rPr lang="en-US" sz="1200" dirty="0"/>
              <a:t> records from %s to %s" % (count, </a:t>
            </a:r>
            <a:r>
              <a:rPr lang="en-US" sz="1200" dirty="0" err="1"/>
              <a:t>input_file</a:t>
            </a:r>
            <a:r>
              <a:rPr lang="en-US" sz="1200" dirty="0"/>
              <a:t>, </a:t>
            </a:r>
            <a:r>
              <a:rPr lang="en-US" sz="1200" dirty="0" err="1"/>
              <a:t>output_file</a:t>
            </a:r>
            <a:r>
              <a:rPr lang="en-US" sz="1200" dirty="0"/>
              <a:t>))</a:t>
            </a:r>
          </a:p>
          <a:p>
            <a:r>
              <a:rPr lang="en-US" sz="1200" dirty="0"/>
              <a:t>if count &lt; </a:t>
            </a:r>
            <a:r>
              <a:rPr lang="en-US" sz="1200" dirty="0" err="1"/>
              <a:t>len</a:t>
            </a:r>
            <a:r>
              <a:rPr lang="en-US" sz="1200" dirty="0"/>
              <a:t>(wanted):</a:t>
            </a:r>
          </a:p>
          <a:p>
            <a:r>
              <a:rPr lang="en-US" sz="1200" dirty="0"/>
              <a:t>print("Warning %</a:t>
            </a:r>
            <a:r>
              <a:rPr lang="en-US" sz="1200" dirty="0" err="1"/>
              <a:t>i</a:t>
            </a:r>
            <a:r>
              <a:rPr lang="en-US" sz="1200" dirty="0"/>
              <a:t> IDs not found in %s" % (</a:t>
            </a:r>
            <a:r>
              <a:rPr lang="en-US" sz="1200" dirty="0" err="1"/>
              <a:t>len</a:t>
            </a:r>
            <a:r>
              <a:rPr lang="en-US" sz="1200" dirty="0"/>
              <a:t>(wanted)-count, </a:t>
            </a:r>
            <a:r>
              <a:rPr lang="en-US" sz="1200" dirty="0" err="1"/>
              <a:t>input_file</a:t>
            </a:r>
            <a:r>
              <a:rPr lang="en-US" sz="1200" dirty="0"/>
              <a:t>))</a:t>
            </a:r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279400" y="4495755"/>
            <a:ext cx="8644466" cy="1683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Let's say the list of IDs is in a simple text </a:t>
            </a:r>
            <a:r>
              <a:rPr lang="en-US" dirty="0" smtClean="0"/>
              <a:t>file</a:t>
            </a:r>
            <a:r>
              <a:rPr lang="en-US" dirty="0"/>
              <a:t>, as the </a:t>
            </a:r>
            <a:r>
              <a:rPr lang="en-US" dirty="0" smtClean="0"/>
              <a:t>first </a:t>
            </a:r>
            <a:r>
              <a:rPr lang="en-US" dirty="0"/>
              <a:t>word on each line.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could be a </a:t>
            </a:r>
            <a:r>
              <a:rPr lang="en-US" dirty="0" smtClean="0"/>
              <a:t>tabular file where </a:t>
            </a:r>
            <a:r>
              <a:rPr lang="en-US" dirty="0"/>
              <a:t>the </a:t>
            </a:r>
            <a:r>
              <a:rPr lang="en-US" dirty="0" smtClean="0"/>
              <a:t>first </a:t>
            </a:r>
            <a:r>
              <a:rPr lang="en-US" dirty="0"/>
              <a:t>column is the </a:t>
            </a:r>
            <a:r>
              <a:rPr lang="en-US" dirty="0" smtClean="0"/>
              <a:t>ID</a:t>
            </a:r>
          </a:p>
          <a:p>
            <a:r>
              <a:rPr lang="en-US" dirty="0"/>
              <a:t>Note that we use a </a:t>
            </a:r>
            <a:r>
              <a:rPr lang="en-US" dirty="0" smtClean="0"/>
              <a:t>Python set rather </a:t>
            </a:r>
            <a:r>
              <a:rPr lang="en-US" dirty="0"/>
              <a:t>than </a:t>
            </a:r>
            <a:r>
              <a:rPr lang="en-US" dirty="0" smtClean="0"/>
              <a:t>a list, </a:t>
            </a:r>
            <a:r>
              <a:rPr lang="en-US" dirty="0"/>
              <a:t>this makes testing membership faster</a:t>
            </a:r>
          </a:p>
          <a:p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732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Producing </a:t>
            </a:r>
            <a:r>
              <a:rPr lang="en-US" dirty="0" err="1"/>
              <a:t>randomised</a:t>
            </a:r>
            <a:r>
              <a:rPr lang="en-US" dirty="0"/>
              <a:t> genomes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18614"/>
            <a:ext cx="8644466" cy="1015161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ame </a:t>
            </a:r>
            <a:r>
              <a:rPr lang="en-US" dirty="0"/>
              <a:t>search on </a:t>
            </a:r>
            <a:r>
              <a:rPr lang="en-US" dirty="0" err="1"/>
              <a:t>randomised</a:t>
            </a:r>
            <a:r>
              <a:rPr lang="en-US" dirty="0"/>
              <a:t> versions of the same genome for </a:t>
            </a:r>
            <a:r>
              <a:rPr lang="en-US" dirty="0" smtClean="0"/>
              <a:t>statistical analysis</a:t>
            </a:r>
          </a:p>
          <a:p>
            <a:r>
              <a:rPr lang="en-US" dirty="0"/>
              <a:t>get it from </a:t>
            </a:r>
            <a:r>
              <a:rPr lang="en-US" dirty="0" smtClean="0"/>
              <a:t>our website, NC</a:t>
            </a:r>
            <a:r>
              <a:rPr lang="en-US" dirty="0"/>
              <a:t>_</a:t>
            </a:r>
            <a:r>
              <a:rPr lang="en-US" dirty="0" smtClean="0"/>
              <a:t>005816</a:t>
            </a:r>
            <a:r>
              <a:rPr lang="en-US" dirty="0"/>
              <a:t>.</a:t>
            </a:r>
            <a:r>
              <a:rPr lang="en-US" dirty="0" smtClean="0"/>
              <a:t>gb</a:t>
            </a:r>
          </a:p>
          <a:p>
            <a:r>
              <a:rPr lang="en-US" dirty="0"/>
              <a:t>read it in as a </a:t>
            </a:r>
            <a:r>
              <a:rPr lang="en-US" dirty="0" err="1"/>
              <a:t>SeqRecord</a:t>
            </a:r>
            <a:r>
              <a:rPr lang="en-US" dirty="0"/>
              <a:t> using the </a:t>
            </a:r>
            <a:r>
              <a:rPr lang="en-US" dirty="0" err="1"/>
              <a:t>Bio.SeqIO.read</a:t>
            </a:r>
            <a:r>
              <a:rPr lang="en-US" dirty="0"/>
              <a:t>() function</a:t>
            </a:r>
          </a:p>
          <a:p>
            <a:endParaRPr lang="en-US" dirty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4363216"/>
            <a:ext cx="8407400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Bio.Seq</a:t>
            </a:r>
            <a:r>
              <a:rPr lang="en-US" sz="1200" dirty="0"/>
              <a:t> import </a:t>
            </a:r>
            <a:r>
              <a:rPr lang="en-US" sz="1200" dirty="0" err="1"/>
              <a:t>Seq</a:t>
            </a:r>
            <a:endParaRPr lang="en-US" sz="1200" dirty="0"/>
          </a:p>
          <a:p>
            <a:r>
              <a:rPr lang="en-US" sz="1200" dirty="0"/>
              <a:t>&gt;&gt;&gt; from </a:t>
            </a:r>
            <a:r>
              <a:rPr lang="en-US" sz="1200" dirty="0" err="1"/>
              <a:t>Bio.SeqRecord</a:t>
            </a:r>
            <a:r>
              <a:rPr lang="en-US" sz="1200" dirty="0"/>
              <a:t> import </a:t>
            </a:r>
            <a:r>
              <a:rPr lang="en-US" sz="1200" dirty="0" err="1"/>
              <a:t>SeqRecord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shuffled_rec</a:t>
            </a:r>
            <a:r>
              <a:rPr lang="en-US" sz="1200" dirty="0"/>
              <a:t> = </a:t>
            </a:r>
            <a:r>
              <a:rPr lang="en-US" sz="1200" dirty="0" err="1"/>
              <a:t>SeqRecord</a:t>
            </a:r>
            <a:r>
              <a:rPr lang="en-US" sz="1200" dirty="0"/>
              <a:t>(</a:t>
            </a:r>
            <a:r>
              <a:rPr lang="en-US" sz="1200" dirty="0" err="1"/>
              <a:t>Seq</a:t>
            </a:r>
            <a:r>
              <a:rPr lang="en-US" sz="1200" dirty="0"/>
              <a:t>("".join(</a:t>
            </a:r>
            <a:r>
              <a:rPr lang="en-US" sz="1200" dirty="0" err="1"/>
              <a:t>nuc_list</a:t>
            </a:r>
            <a:r>
              <a:rPr lang="en-US" sz="1200" dirty="0"/>
              <a:t>), </a:t>
            </a:r>
            <a:r>
              <a:rPr lang="en-US" sz="1200" dirty="0" err="1"/>
              <a:t>original_rec.seq.alphabet</a:t>
            </a:r>
            <a:r>
              <a:rPr lang="en-US" sz="1200" dirty="0"/>
              <a:t>),</a:t>
            </a:r>
          </a:p>
          <a:p>
            <a:r>
              <a:rPr lang="en-US" sz="1200" dirty="0"/>
              <a:t>... id="Shuffled", description="Based on %s" % </a:t>
            </a:r>
            <a:r>
              <a:rPr lang="en-US" sz="1200" dirty="0" err="1"/>
              <a:t>original_rec.id</a:t>
            </a:r>
            <a:r>
              <a:rPr lang="en-US" sz="1200" dirty="0"/>
              <a:t>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2446040"/>
            <a:ext cx="8407400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from Bio import SeqIO</a:t>
            </a:r>
          </a:p>
          <a:p>
            <a:r>
              <a:rPr lang="mr-IN" sz="1200" dirty="0">
                <a:latin typeface="Arial"/>
                <a:cs typeface="Arial"/>
              </a:rPr>
              <a:t>&gt;&gt;&gt; original_rec = SeqIO.read("NC_005816.gb", "genbank")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3449362"/>
            <a:ext cx="84074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import random</a:t>
            </a:r>
          </a:p>
          <a:p>
            <a:r>
              <a:rPr lang="mr-IN" sz="1200" dirty="0">
                <a:latin typeface="Arial"/>
                <a:cs typeface="Arial"/>
              </a:rPr>
              <a:t>&gt;&gt;&gt; nuc_list = list(original_rec.seq)</a:t>
            </a:r>
          </a:p>
          <a:p>
            <a:r>
              <a:rPr lang="mr-IN" sz="1200" dirty="0">
                <a:latin typeface="Arial"/>
                <a:cs typeface="Arial"/>
              </a:rPr>
              <a:t>&gt;&gt;&gt; random.shuffle(nuc_list) #acts in situ!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5669106"/>
            <a:ext cx="8644466" cy="544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Construct </a:t>
            </a:r>
            <a:r>
              <a:rPr lang="en-US" dirty="0"/>
              <a:t>a </a:t>
            </a:r>
            <a:r>
              <a:rPr lang="en-US" dirty="0" smtClean="0"/>
              <a:t>new </a:t>
            </a:r>
            <a:r>
              <a:rPr lang="en-US" dirty="0" err="1" smtClean="0"/>
              <a:t>SeqRecord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a </a:t>
            </a:r>
            <a:r>
              <a:rPr lang="en-US" dirty="0" smtClean="0"/>
              <a:t>new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 </a:t>
            </a:r>
            <a:r>
              <a:rPr lang="en-US" dirty="0"/>
              <a:t>using this </a:t>
            </a:r>
            <a:r>
              <a:rPr lang="en-US" dirty="0" smtClean="0"/>
              <a:t>shuffled </a:t>
            </a:r>
            <a:r>
              <a:rPr lang="en-US" dirty="0"/>
              <a:t>list. </a:t>
            </a:r>
          </a:p>
          <a:p>
            <a:endParaRPr lang="fr-FR" dirty="0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279400" y="2905081"/>
            <a:ext cx="8644466" cy="544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Python</a:t>
            </a:r>
            <a:r>
              <a:rPr lang="en-US" dirty="0"/>
              <a:t> </a:t>
            </a:r>
            <a:r>
              <a:rPr lang="en-US" dirty="0" smtClean="0"/>
              <a:t>random</a:t>
            </a:r>
            <a:r>
              <a:rPr lang="en-US" dirty="0"/>
              <a:t> </a:t>
            </a:r>
            <a:r>
              <a:rPr lang="en-US" dirty="0" smtClean="0"/>
              <a:t>module, </a:t>
            </a:r>
            <a:r>
              <a:rPr lang="en-US" dirty="0"/>
              <a:t>in particular the </a:t>
            </a:r>
            <a:r>
              <a:rPr lang="en-US" dirty="0" smtClean="0"/>
              <a:t>function </a:t>
            </a:r>
            <a:r>
              <a:rPr lang="en-US" dirty="0" err="1" smtClean="0"/>
              <a:t>random.shuffle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108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Complete </a:t>
            </a:r>
            <a:r>
              <a:rPr lang="fr-FR" dirty="0"/>
              <a:t>script (version 1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29954"/>
            <a:ext cx="8644466" cy="49892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132581"/>
            <a:ext cx="8644466" cy="27392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import random</a:t>
            </a:r>
          </a:p>
          <a:p>
            <a:r>
              <a:rPr lang="en-US" sz="1200" dirty="0"/>
              <a:t>from </a:t>
            </a:r>
            <a:r>
              <a:rPr lang="en-US" sz="1200" dirty="0" err="1"/>
              <a:t>Bio.Seq</a:t>
            </a:r>
            <a:r>
              <a:rPr lang="en-US" sz="1200" dirty="0"/>
              <a:t> import </a:t>
            </a:r>
            <a:r>
              <a:rPr lang="en-US" sz="1200" dirty="0" err="1"/>
              <a:t>Seq</a:t>
            </a:r>
            <a:endParaRPr lang="en-US" sz="1200" dirty="0"/>
          </a:p>
          <a:p>
            <a:r>
              <a:rPr lang="en-US" sz="1200" dirty="0"/>
              <a:t>from </a:t>
            </a:r>
            <a:r>
              <a:rPr lang="en-US" sz="1200" dirty="0" err="1"/>
              <a:t>Bio.SeqRecord</a:t>
            </a:r>
            <a:r>
              <a:rPr lang="en-US" sz="1200" dirty="0"/>
              <a:t> import </a:t>
            </a:r>
            <a:r>
              <a:rPr lang="en-US" sz="1200" dirty="0" err="1"/>
              <a:t>SeqRecord</a:t>
            </a:r>
            <a:endParaRPr lang="en-US" sz="1200" dirty="0"/>
          </a:p>
          <a:p>
            <a:r>
              <a:rPr lang="en-US" sz="1200" dirty="0"/>
              <a:t>from Bio import </a:t>
            </a:r>
            <a:r>
              <a:rPr lang="en-US" sz="1200" dirty="0" err="1"/>
              <a:t>SeqIO</a:t>
            </a:r>
            <a:endParaRPr lang="en-US" sz="1200" dirty="0"/>
          </a:p>
          <a:p>
            <a:r>
              <a:rPr lang="en-US" sz="1200" dirty="0" err="1"/>
              <a:t>original_rec</a:t>
            </a:r>
            <a:r>
              <a:rPr lang="en-US" sz="1200" dirty="0"/>
              <a:t> = </a:t>
            </a:r>
            <a:r>
              <a:rPr lang="en-US" sz="1200" dirty="0" err="1"/>
              <a:t>SeqIO.read</a:t>
            </a:r>
            <a:r>
              <a:rPr lang="en-US" sz="1200" dirty="0"/>
              <a:t>("NC_005816.gb","genbank")</a:t>
            </a:r>
          </a:p>
          <a:p>
            <a:r>
              <a:rPr lang="en-US" sz="1200" dirty="0"/>
              <a:t>handle = open("</a:t>
            </a:r>
            <a:r>
              <a:rPr lang="en-US" sz="1200" dirty="0" err="1"/>
              <a:t>shuffled.fasta</a:t>
            </a:r>
            <a:r>
              <a:rPr lang="en-US" sz="1200" dirty="0"/>
              <a:t>", "w")</a:t>
            </a:r>
          </a:p>
          <a:p>
            <a:r>
              <a:rPr lang="en-US" sz="1200" dirty="0"/>
              <a:t>for </a:t>
            </a:r>
            <a:r>
              <a:rPr lang="en-US" sz="1200" dirty="0" err="1"/>
              <a:t>i</a:t>
            </a:r>
            <a:r>
              <a:rPr lang="en-US" sz="1200" dirty="0"/>
              <a:t> in range(30):</a:t>
            </a:r>
          </a:p>
          <a:p>
            <a:r>
              <a:rPr lang="en-US" sz="1200" dirty="0" err="1"/>
              <a:t>nuc_list</a:t>
            </a:r>
            <a:r>
              <a:rPr lang="en-US" sz="1200" dirty="0"/>
              <a:t> = list(</a:t>
            </a:r>
            <a:r>
              <a:rPr lang="en-US" sz="1200" dirty="0" err="1"/>
              <a:t>original_rec.seq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random.shuffle</a:t>
            </a:r>
            <a:r>
              <a:rPr lang="en-US" sz="1200" dirty="0"/>
              <a:t>(</a:t>
            </a:r>
            <a:r>
              <a:rPr lang="en-US" sz="1200" dirty="0" err="1"/>
              <a:t>nuc_list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shuffled_rec</a:t>
            </a:r>
            <a:r>
              <a:rPr lang="en-US" sz="1200" dirty="0"/>
              <a:t> = </a:t>
            </a:r>
            <a:r>
              <a:rPr lang="en-US" sz="1200" dirty="0" err="1"/>
              <a:t>SeqRecord</a:t>
            </a:r>
            <a:r>
              <a:rPr lang="en-US" sz="1200" dirty="0"/>
              <a:t>(</a:t>
            </a:r>
            <a:r>
              <a:rPr lang="en-US" sz="1200" dirty="0" err="1"/>
              <a:t>Seq</a:t>
            </a:r>
            <a:r>
              <a:rPr lang="en-US" sz="1200" dirty="0"/>
              <a:t>("".join(</a:t>
            </a:r>
            <a:r>
              <a:rPr lang="en-US" sz="1200" dirty="0" err="1"/>
              <a:t>nuc_list</a:t>
            </a:r>
            <a:r>
              <a:rPr lang="en-US" sz="1200" dirty="0"/>
              <a:t>), </a:t>
            </a:r>
            <a:r>
              <a:rPr lang="en-US" sz="1200" dirty="0" err="1"/>
              <a:t>original_rec.seq.alphabet</a:t>
            </a:r>
            <a:r>
              <a:rPr lang="en-US" sz="1200" dirty="0"/>
              <a:t>), \</a:t>
            </a:r>
          </a:p>
          <a:p>
            <a:r>
              <a:rPr lang="en-US" sz="1200" dirty="0"/>
              <a:t>id="</a:t>
            </a:r>
            <a:r>
              <a:rPr lang="en-US" sz="1200" dirty="0" err="1"/>
              <a:t>Shuffled%i</a:t>
            </a:r>
            <a:r>
              <a:rPr lang="en-US" sz="1200" dirty="0"/>
              <a:t>" % (i+1), \</a:t>
            </a:r>
          </a:p>
          <a:p>
            <a:r>
              <a:rPr lang="en-US" sz="1200" dirty="0"/>
              <a:t>description="Based on %s" % </a:t>
            </a:r>
            <a:r>
              <a:rPr lang="en-US" sz="1200" dirty="0" err="1"/>
              <a:t>original_rec.id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handle.write</a:t>
            </a:r>
            <a:r>
              <a:rPr lang="en-US" sz="1200" dirty="0"/>
              <a:t>(</a:t>
            </a:r>
            <a:r>
              <a:rPr lang="en-US" sz="1200" dirty="0" err="1"/>
              <a:t>shuffled_rec.format</a:t>
            </a:r>
            <a:r>
              <a:rPr lang="en-US" sz="1200" dirty="0"/>
              <a:t>("</a:t>
            </a:r>
            <a:r>
              <a:rPr lang="en-US" sz="1200" dirty="0" err="1"/>
              <a:t>fasta</a:t>
            </a:r>
            <a:r>
              <a:rPr lang="en-US" sz="1200" dirty="0"/>
              <a:t>"))</a:t>
            </a:r>
          </a:p>
          <a:p>
            <a:r>
              <a:rPr lang="en-US" sz="1200" dirty="0" err="1"/>
              <a:t>handle.close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96139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Complete script (version 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29954"/>
            <a:ext cx="8644466" cy="49892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429487"/>
            <a:ext cx="8407400" cy="29238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import random</a:t>
            </a:r>
          </a:p>
          <a:p>
            <a:r>
              <a:rPr lang="en-US" sz="1200" dirty="0"/>
              <a:t>from </a:t>
            </a:r>
            <a:r>
              <a:rPr lang="en-US" sz="1200" dirty="0" err="1"/>
              <a:t>Bio.Seq</a:t>
            </a:r>
            <a:r>
              <a:rPr lang="en-US" sz="1200" dirty="0"/>
              <a:t> import </a:t>
            </a:r>
            <a:r>
              <a:rPr lang="en-US" sz="1200" dirty="0" err="1"/>
              <a:t>Seq</a:t>
            </a:r>
            <a:endParaRPr lang="en-US" sz="1200" dirty="0"/>
          </a:p>
          <a:p>
            <a:r>
              <a:rPr lang="en-US" sz="1200" dirty="0"/>
              <a:t>from </a:t>
            </a:r>
            <a:r>
              <a:rPr lang="en-US" sz="1200" dirty="0" err="1"/>
              <a:t>Bio.SeqRecord</a:t>
            </a:r>
            <a:r>
              <a:rPr lang="en-US" sz="1200" dirty="0"/>
              <a:t> import </a:t>
            </a:r>
            <a:r>
              <a:rPr lang="en-US" sz="1200" dirty="0" err="1"/>
              <a:t>SeqRecord</a:t>
            </a:r>
            <a:endParaRPr lang="en-US" sz="1200" dirty="0"/>
          </a:p>
          <a:p>
            <a:r>
              <a:rPr lang="en-US" sz="1200" dirty="0"/>
              <a:t>from Bio import </a:t>
            </a:r>
            <a:r>
              <a:rPr lang="en-US" sz="1200" dirty="0" err="1"/>
              <a:t>SeqIO</a:t>
            </a:r>
            <a:endParaRPr lang="en-US" sz="1200" dirty="0"/>
          </a:p>
          <a:p>
            <a:r>
              <a:rPr lang="en-US" sz="1200" dirty="0" err="1"/>
              <a:t>def</a:t>
            </a:r>
            <a:r>
              <a:rPr lang="en-US" sz="1200" dirty="0"/>
              <a:t> </a:t>
            </a:r>
            <a:r>
              <a:rPr lang="en-US" sz="1200" dirty="0" err="1"/>
              <a:t>make_shuffle_record</a:t>
            </a:r>
            <a:r>
              <a:rPr lang="en-US" sz="1200" dirty="0"/>
              <a:t>(record, </a:t>
            </a:r>
            <a:r>
              <a:rPr lang="en-US" sz="1200" dirty="0" err="1"/>
              <a:t>new_id</a:t>
            </a:r>
            <a:r>
              <a:rPr lang="en-US" sz="1200" dirty="0"/>
              <a:t>):</a:t>
            </a:r>
          </a:p>
          <a:p>
            <a:r>
              <a:rPr lang="en-US" sz="1200" dirty="0" err="1"/>
              <a:t>nuc_list</a:t>
            </a:r>
            <a:r>
              <a:rPr lang="en-US" sz="1200" dirty="0"/>
              <a:t> = list(</a:t>
            </a:r>
            <a:r>
              <a:rPr lang="en-US" sz="1200" dirty="0" err="1"/>
              <a:t>record.seq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random.shuffle</a:t>
            </a:r>
            <a:r>
              <a:rPr lang="en-US" sz="1200" dirty="0"/>
              <a:t>(</a:t>
            </a:r>
            <a:r>
              <a:rPr lang="en-US" sz="1200" dirty="0" err="1"/>
              <a:t>nuc_list</a:t>
            </a:r>
            <a:r>
              <a:rPr lang="en-US" sz="1200" dirty="0"/>
              <a:t>)</a:t>
            </a:r>
          </a:p>
          <a:p>
            <a:r>
              <a:rPr lang="en-US" sz="1200" dirty="0"/>
              <a:t>return </a:t>
            </a:r>
            <a:r>
              <a:rPr lang="en-US" sz="1200" dirty="0" err="1"/>
              <a:t>SeqRecord</a:t>
            </a:r>
            <a:r>
              <a:rPr lang="en-US" sz="1200" dirty="0"/>
              <a:t>(</a:t>
            </a:r>
            <a:r>
              <a:rPr lang="en-US" sz="1200" dirty="0" err="1"/>
              <a:t>Seq</a:t>
            </a:r>
            <a:r>
              <a:rPr lang="en-US" sz="1200" dirty="0"/>
              <a:t>("".join(</a:t>
            </a:r>
            <a:r>
              <a:rPr lang="en-US" sz="1200" dirty="0" err="1"/>
              <a:t>nuc_list</a:t>
            </a:r>
            <a:r>
              <a:rPr lang="en-US" sz="1200" dirty="0"/>
              <a:t>), </a:t>
            </a:r>
            <a:r>
              <a:rPr lang="en-US" sz="1200" dirty="0" err="1"/>
              <a:t>record.seq.alphabet</a:t>
            </a:r>
            <a:r>
              <a:rPr lang="en-US" sz="1200" dirty="0"/>
              <a:t>), \</a:t>
            </a:r>
          </a:p>
          <a:p>
            <a:r>
              <a:rPr lang="en-US" sz="1200" dirty="0"/>
              <a:t>id=</a:t>
            </a:r>
            <a:r>
              <a:rPr lang="en-US" sz="1200" dirty="0" err="1"/>
              <a:t>new_id</a:t>
            </a:r>
            <a:r>
              <a:rPr lang="en-US" sz="1200" dirty="0"/>
              <a:t>, description="Based on %s" % </a:t>
            </a:r>
            <a:r>
              <a:rPr lang="en-US" sz="1200" dirty="0" err="1"/>
              <a:t>original_rec.id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original_rec</a:t>
            </a:r>
            <a:r>
              <a:rPr lang="en-US" sz="1200" dirty="0"/>
              <a:t> = </a:t>
            </a:r>
            <a:r>
              <a:rPr lang="en-US" sz="1200" dirty="0" err="1"/>
              <a:t>SeqIO.read</a:t>
            </a:r>
            <a:r>
              <a:rPr lang="en-US" sz="1200" dirty="0"/>
              <a:t>("NC_005816.gb","genbank")</a:t>
            </a:r>
          </a:p>
          <a:p>
            <a:r>
              <a:rPr lang="en-US" sz="1200" dirty="0" err="1"/>
              <a:t>shuffled_recs</a:t>
            </a:r>
            <a:r>
              <a:rPr lang="en-US" sz="1200" dirty="0"/>
              <a:t> = (</a:t>
            </a:r>
            <a:r>
              <a:rPr lang="en-US" sz="1200" dirty="0" err="1"/>
              <a:t>make_shuffle_record</a:t>
            </a:r>
            <a:r>
              <a:rPr lang="en-US" sz="1200" dirty="0"/>
              <a:t>(</a:t>
            </a:r>
            <a:r>
              <a:rPr lang="en-US" sz="1200" dirty="0" err="1"/>
              <a:t>original_rec</a:t>
            </a:r>
            <a:r>
              <a:rPr lang="en-US" sz="1200" dirty="0"/>
              <a:t>, "</a:t>
            </a:r>
            <a:r>
              <a:rPr lang="en-US" sz="1200" dirty="0" err="1"/>
              <a:t>Shuffled%i</a:t>
            </a:r>
            <a:r>
              <a:rPr lang="en-US" sz="1200" dirty="0"/>
              <a:t>" % (i+1)) \</a:t>
            </a:r>
          </a:p>
          <a:p>
            <a:r>
              <a:rPr lang="en-US" sz="1200" dirty="0"/>
              <a:t>for </a:t>
            </a:r>
            <a:r>
              <a:rPr lang="en-US" sz="1200" dirty="0" err="1"/>
              <a:t>i</a:t>
            </a:r>
            <a:r>
              <a:rPr lang="en-US" sz="1200" dirty="0"/>
              <a:t> in range(30))</a:t>
            </a:r>
          </a:p>
          <a:p>
            <a:r>
              <a:rPr lang="en-US" sz="1200" dirty="0"/>
              <a:t>handle = open("</a:t>
            </a:r>
            <a:r>
              <a:rPr lang="en-US" sz="1200" dirty="0" err="1"/>
              <a:t>shuffled.fasta</a:t>
            </a:r>
            <a:r>
              <a:rPr lang="en-US" sz="1200" dirty="0"/>
              <a:t>", "w")</a:t>
            </a:r>
          </a:p>
          <a:p>
            <a:r>
              <a:rPr lang="en-US" sz="1200" dirty="0" err="1"/>
              <a:t>SeqIO.write</a:t>
            </a:r>
            <a:r>
              <a:rPr lang="en-US" sz="1200" dirty="0"/>
              <a:t>(</a:t>
            </a:r>
            <a:r>
              <a:rPr lang="en-US" sz="1200" dirty="0" err="1"/>
              <a:t>shuffled_recs</a:t>
            </a:r>
            <a:r>
              <a:rPr lang="en-US" sz="1200" dirty="0"/>
              <a:t>, handle, "</a:t>
            </a:r>
            <a:r>
              <a:rPr lang="en-US" sz="1200" dirty="0" err="1"/>
              <a:t>fasta</a:t>
            </a:r>
            <a:r>
              <a:rPr lang="en-US" sz="1200" dirty="0"/>
              <a:t>")</a:t>
            </a:r>
          </a:p>
          <a:p>
            <a:r>
              <a:rPr lang="en-US" sz="1200" dirty="0" err="1"/>
              <a:t>handle.close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50146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a FASTA le of CDS entries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55562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79400" y="3070437"/>
            <a:ext cx="8407400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from Bio import </a:t>
            </a:r>
            <a:r>
              <a:rPr lang="en-US" sz="1200" dirty="0" err="1"/>
              <a:t>SeqIO</a:t>
            </a:r>
            <a:endParaRPr lang="en-US" sz="1200" dirty="0"/>
          </a:p>
          <a:p>
            <a:r>
              <a:rPr lang="en-US" sz="1200" dirty="0"/>
              <a:t>proteins = (</a:t>
            </a:r>
            <a:r>
              <a:rPr lang="en-US" sz="1200" dirty="0" err="1"/>
              <a:t>make_protein_record</a:t>
            </a:r>
            <a:r>
              <a:rPr lang="en-US" sz="1200" dirty="0"/>
              <a:t>(</a:t>
            </a:r>
            <a:r>
              <a:rPr lang="en-US" sz="1200" dirty="0" err="1"/>
              <a:t>nuc_rec</a:t>
            </a:r>
            <a:r>
              <a:rPr lang="en-US" sz="1200" dirty="0"/>
              <a:t>) for </a:t>
            </a:r>
            <a:r>
              <a:rPr lang="en-US" sz="1200" dirty="0" err="1"/>
              <a:t>nuc_rec</a:t>
            </a:r>
            <a:r>
              <a:rPr lang="en-US" sz="1200" dirty="0"/>
              <a:t> in \</a:t>
            </a:r>
          </a:p>
          <a:p>
            <a:r>
              <a:rPr lang="en-US" sz="1200" dirty="0" err="1"/>
              <a:t>SeqIO.parse</a:t>
            </a:r>
            <a:r>
              <a:rPr lang="en-US" sz="1200" dirty="0"/>
              <a:t>("</a:t>
            </a:r>
            <a:r>
              <a:rPr lang="en-US" sz="1200" dirty="0" err="1"/>
              <a:t>coding_sequences.fasta</a:t>
            </a:r>
            <a:r>
              <a:rPr lang="en-US" sz="1200" dirty="0"/>
              <a:t>", "</a:t>
            </a:r>
            <a:r>
              <a:rPr lang="en-US" sz="1200" dirty="0" err="1"/>
              <a:t>fasta</a:t>
            </a:r>
            <a:r>
              <a:rPr lang="en-US" sz="1200" dirty="0"/>
              <a:t>"))</a:t>
            </a:r>
          </a:p>
          <a:p>
            <a:r>
              <a:rPr lang="en-US" sz="1200" dirty="0" err="1"/>
              <a:t>SeqIO.write</a:t>
            </a:r>
            <a:r>
              <a:rPr lang="en-US" sz="1200" dirty="0"/>
              <a:t>(proteins, "</a:t>
            </a:r>
            <a:r>
              <a:rPr lang="en-US" sz="1200" dirty="0" err="1"/>
              <a:t>translations.fasta</a:t>
            </a:r>
            <a:r>
              <a:rPr lang="en-US" sz="1200" dirty="0"/>
              <a:t>", "</a:t>
            </a:r>
            <a:r>
              <a:rPr lang="en-US" sz="1200" dirty="0" err="1"/>
              <a:t>fasta</a:t>
            </a:r>
            <a:r>
              <a:rPr lang="en-US" sz="1200" dirty="0"/>
              <a:t>")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9400" y="1809032"/>
            <a:ext cx="8407400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from </a:t>
            </a:r>
            <a:r>
              <a:rPr lang="en-US" sz="1200" dirty="0" err="1"/>
              <a:t>Bio.SeqRecord</a:t>
            </a:r>
            <a:r>
              <a:rPr lang="en-US" sz="1200" dirty="0"/>
              <a:t> import </a:t>
            </a:r>
            <a:r>
              <a:rPr lang="en-US" sz="1200" dirty="0" err="1"/>
              <a:t>SeqRecord</a:t>
            </a:r>
            <a:endParaRPr lang="en-US" sz="1200" dirty="0"/>
          </a:p>
          <a:p>
            <a:r>
              <a:rPr lang="en-US" sz="1200" dirty="0" err="1"/>
              <a:t>def</a:t>
            </a:r>
            <a:r>
              <a:rPr lang="en-US" sz="1200" dirty="0"/>
              <a:t> </a:t>
            </a:r>
            <a:r>
              <a:rPr lang="en-US" sz="1200" dirty="0" err="1"/>
              <a:t>make_protein_record</a:t>
            </a:r>
            <a:r>
              <a:rPr lang="en-US" sz="1200" dirty="0"/>
              <a:t>(</a:t>
            </a:r>
            <a:r>
              <a:rPr lang="en-US" sz="1200" dirty="0" err="1"/>
              <a:t>nuc_record</a:t>
            </a:r>
            <a:r>
              <a:rPr lang="en-US" sz="1200" dirty="0"/>
              <a:t>):</a:t>
            </a:r>
          </a:p>
          <a:p>
            <a:r>
              <a:rPr lang="en-US" sz="1200" dirty="0"/>
              <a:t>"""Returns a new </a:t>
            </a:r>
            <a:r>
              <a:rPr lang="en-US" sz="1200" dirty="0" err="1"/>
              <a:t>SeqRecord</a:t>
            </a:r>
            <a:r>
              <a:rPr lang="en-US" sz="1200" dirty="0"/>
              <a:t> with the translated sequence (default table)."""</a:t>
            </a:r>
          </a:p>
          <a:p>
            <a:r>
              <a:rPr lang="en-US" sz="1200" dirty="0"/>
              <a:t>return </a:t>
            </a:r>
            <a:r>
              <a:rPr lang="en-US" sz="1200" dirty="0" err="1"/>
              <a:t>SeqRecord</a:t>
            </a:r>
            <a:r>
              <a:rPr lang="en-US" sz="1200" dirty="0"/>
              <a:t>(</a:t>
            </a:r>
            <a:r>
              <a:rPr lang="en-US" sz="1200" dirty="0" err="1"/>
              <a:t>seq</a:t>
            </a:r>
            <a:r>
              <a:rPr lang="en-US" sz="1200" dirty="0"/>
              <a:t> = </a:t>
            </a:r>
            <a:r>
              <a:rPr lang="en-US" sz="1200" dirty="0" err="1"/>
              <a:t>nuc_record.seq.translate</a:t>
            </a:r>
            <a:r>
              <a:rPr lang="en-US" sz="1200" dirty="0"/>
              <a:t>(</a:t>
            </a:r>
            <a:r>
              <a:rPr lang="en-US" sz="1200" dirty="0" err="1"/>
              <a:t>cds</a:t>
            </a:r>
            <a:r>
              <a:rPr lang="en-US" sz="1200" dirty="0"/>
              <a:t>=True), \</a:t>
            </a:r>
          </a:p>
          <a:p>
            <a:r>
              <a:rPr lang="en-US" sz="1200" dirty="0"/>
              <a:t>id = "trans_" + </a:t>
            </a:r>
            <a:r>
              <a:rPr lang="en-US" sz="1200" dirty="0" err="1"/>
              <a:t>nuc_record.id</a:t>
            </a:r>
            <a:r>
              <a:rPr lang="en-US" sz="1200" dirty="0"/>
              <a:t>, \</a:t>
            </a:r>
          </a:p>
          <a:p>
            <a:r>
              <a:rPr lang="en-US" sz="1200" dirty="0"/>
              <a:t>description = "translation of CDS, using default table")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9400" y="4068377"/>
            <a:ext cx="8407400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</a:t>
            </a:r>
            <a:r>
              <a:rPr lang="en-US" sz="1200" dirty="0" err="1" smtClean="0"/>
              <a:t>first_record</a:t>
            </a:r>
            <a:r>
              <a:rPr lang="en-US" sz="1200" dirty="0" smtClean="0"/>
              <a:t> = records[0] #remember, Python counts from zero</a:t>
            </a:r>
          </a:p>
          <a:p>
            <a:r>
              <a:rPr lang="en-US" sz="1200" dirty="0"/>
              <a:t>&gt;&gt;&gt;</a:t>
            </a:r>
            <a:r>
              <a:rPr lang="en-US" sz="1200" dirty="0" smtClean="0"/>
              <a:t>print(</a:t>
            </a:r>
            <a:r>
              <a:rPr lang="en-US" sz="1200" dirty="0" err="1" smtClean="0"/>
              <a:t>first_record.id</a:t>
            </a:r>
            <a:r>
              <a:rPr lang="en-US" sz="1200" dirty="0" smtClean="0"/>
              <a:t>)</a:t>
            </a:r>
          </a:p>
          <a:p>
            <a:r>
              <a:rPr lang="en-US" sz="1200" dirty="0"/>
              <a:t>&gt;&gt;&gt;</a:t>
            </a:r>
            <a:r>
              <a:rPr lang="en-US" sz="1200" dirty="0" smtClean="0"/>
              <a:t>print(</a:t>
            </a:r>
            <a:r>
              <a:rPr lang="en-US" sz="1200" dirty="0" err="1" smtClean="0"/>
              <a:t>repr</a:t>
            </a:r>
            <a:r>
              <a:rPr lang="en-US" sz="1200" dirty="0" smtClean="0"/>
              <a:t>(</a:t>
            </a:r>
            <a:r>
              <a:rPr lang="en-US" sz="1200" dirty="0" err="1" smtClean="0"/>
              <a:t>first_record.seq</a:t>
            </a:r>
            <a:r>
              <a:rPr lang="en-US" sz="1200" dirty="0" smtClean="0"/>
              <a:t>))</a:t>
            </a:r>
          </a:p>
          <a:p>
            <a:r>
              <a:rPr lang="en-US" sz="1200" dirty="0"/>
              <a:t>&gt;&gt;&gt;</a:t>
            </a:r>
            <a:r>
              <a:rPr lang="en-US" sz="1200" dirty="0" smtClean="0"/>
              <a:t>print(</a:t>
            </a:r>
            <a:r>
              <a:rPr lang="en-US" sz="1200" dirty="0" err="1" smtClean="0"/>
              <a:t>len</a:t>
            </a:r>
            <a:r>
              <a:rPr lang="en-US" sz="1200" dirty="0" smtClean="0"/>
              <a:t>(</a:t>
            </a:r>
            <a:r>
              <a:rPr lang="en-US" sz="1200" dirty="0" err="1" smtClean="0"/>
              <a:t>first_record</a:t>
            </a:r>
            <a:r>
              <a:rPr lang="en-US" sz="1200" dirty="0" smtClean="0"/>
              <a:t>))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79400" y="5001436"/>
            <a:ext cx="84074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CE4215"/>
                </a:solidFill>
              </a:rPr>
              <a:t>Z78439.1</a:t>
            </a:r>
            <a:endParaRPr lang="en-US" sz="1200" dirty="0">
              <a:solidFill>
                <a:srgbClr val="CE4215"/>
              </a:solidFill>
            </a:endParaRPr>
          </a:p>
          <a:p>
            <a:r>
              <a:rPr lang="en-US" sz="1200" dirty="0" err="1">
                <a:solidFill>
                  <a:srgbClr val="CE4215"/>
                </a:solidFill>
              </a:rPr>
              <a:t>Seq</a:t>
            </a:r>
            <a:r>
              <a:rPr lang="en-US" sz="1200" dirty="0">
                <a:solidFill>
                  <a:srgbClr val="CE4215"/>
                </a:solidFill>
              </a:rPr>
              <a:t>('CATTGTTGAGATCACATAATAATTGATCGAGTTAATCTGGAGGATCTGTTTACT...GCC', </a:t>
            </a:r>
            <a:r>
              <a:rPr lang="en-US" sz="1200" dirty="0" err="1">
                <a:solidFill>
                  <a:srgbClr val="CE4215"/>
                </a:solidFill>
              </a:rPr>
              <a:t>IUPACAmbiguousDNA</a:t>
            </a:r>
            <a:r>
              <a:rPr lang="en-US" sz="1200" dirty="0">
                <a:solidFill>
                  <a:srgbClr val="CE4215"/>
                </a:solidFill>
              </a:rPr>
              <a:t>())</a:t>
            </a:r>
          </a:p>
          <a:p>
            <a:r>
              <a:rPr lang="en-US" sz="1200" dirty="0" smtClean="0">
                <a:solidFill>
                  <a:srgbClr val="CE4215"/>
                </a:solidFill>
              </a:rPr>
              <a:t>592</a:t>
            </a:r>
            <a:endParaRPr lang="en-US" sz="1200" dirty="0">
              <a:solidFill>
                <a:srgbClr val="CE42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229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the sequences in a FASTA </a:t>
            </a:r>
            <a:r>
              <a:rPr lang="en-US" dirty="0" smtClean="0"/>
              <a:t>file </a:t>
            </a:r>
            <a:r>
              <a:rPr lang="en-US" dirty="0"/>
              <a:t>upper </a:t>
            </a:r>
            <a:r>
              <a:rPr lang="en-US" dirty="0" smtClean="0"/>
              <a:t>case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2713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sequence file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3782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quality </a:t>
            </a:r>
            <a:r>
              <a:rPr lang="en-US" dirty="0" smtClean="0"/>
              <a:t>filtering </a:t>
            </a:r>
            <a:r>
              <a:rPr lang="en-US" dirty="0"/>
              <a:t>for FASTQ </a:t>
            </a:r>
            <a:r>
              <a:rPr lang="en-US" dirty="0" smtClean="0"/>
              <a:t>files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395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476240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AD9E-7669-5248-BB26-CB9ACFE4FF1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790899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int(my_location.start)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</a:p>
          <a:p>
            <a:r>
              <a:rPr lang="mr-IN" sz="1200" dirty="0">
                <a:latin typeface="Arial"/>
                <a:cs typeface="Arial"/>
              </a:rPr>
              <a:t>&gt;&gt;&gt; int(my_location.end)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9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3606190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en-US" sz="1200" dirty="0" err="1"/>
              <a:t>my_location.nofuzzy_start</a:t>
            </a:r>
            <a:endParaRPr lang="en-US" sz="1200" dirty="0"/>
          </a:p>
          <a:p>
            <a:r>
              <a:rPr lang="en-US" sz="1200" dirty="0">
                <a:solidFill>
                  <a:srgbClr val="FF0000"/>
                </a:solidFill>
              </a:rPr>
              <a:t>5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my_location.nofuzzy_end</a:t>
            </a:r>
            <a:endParaRPr lang="en-US" sz="1200" dirty="0"/>
          </a:p>
          <a:p>
            <a:r>
              <a:rPr lang="en-US" sz="1200" dirty="0">
                <a:solidFill>
                  <a:srgbClr val="FF00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50064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</a:t>
            </a:r>
            <a:r>
              <a:rPr lang="en-US" dirty="0" smtClean="0"/>
              <a:t>of </a:t>
            </a:r>
            <a:r>
              <a:rPr lang="en-US" dirty="0"/>
              <a:t>primer sequences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31062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</a:t>
            </a:r>
            <a:r>
              <a:rPr lang="en-US" dirty="0" smtClean="0"/>
              <a:t>off </a:t>
            </a:r>
            <a:r>
              <a:rPr lang="en-US" dirty="0"/>
              <a:t>adaptor sequences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4539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FASTQ </a:t>
            </a:r>
            <a:r>
              <a:rPr lang="en-US" dirty="0" smtClean="0"/>
              <a:t>files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6431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FASTA and QUAL </a:t>
            </a:r>
            <a:r>
              <a:rPr lang="en-US" dirty="0" smtClean="0"/>
              <a:t>files </a:t>
            </a:r>
            <a:r>
              <a:rPr lang="en-US" dirty="0"/>
              <a:t>into FASTQ </a:t>
            </a:r>
            <a:r>
              <a:rPr lang="en-US" dirty="0" smtClean="0"/>
              <a:t>files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833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476240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AD9E-7669-5248-BB26-CB9ACFE4FF1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790899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int(my_location.start)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</a:p>
          <a:p>
            <a:r>
              <a:rPr lang="mr-IN" sz="1200" dirty="0">
                <a:latin typeface="Arial"/>
                <a:cs typeface="Arial"/>
              </a:rPr>
              <a:t>&gt;&gt;&gt; int(my_location.end)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9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3606190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en-US" sz="1200" dirty="0" err="1"/>
              <a:t>my_location.nofuzzy_start</a:t>
            </a:r>
            <a:endParaRPr lang="en-US" sz="1200" dirty="0"/>
          </a:p>
          <a:p>
            <a:r>
              <a:rPr lang="en-US" sz="1200" dirty="0">
                <a:solidFill>
                  <a:srgbClr val="FF0000"/>
                </a:solidFill>
              </a:rPr>
              <a:t>5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my_location.nofuzzy_end</a:t>
            </a:r>
            <a:endParaRPr lang="en-US" sz="1200" dirty="0"/>
          </a:p>
          <a:p>
            <a:r>
              <a:rPr lang="en-US" sz="1200" dirty="0">
                <a:solidFill>
                  <a:srgbClr val="FF00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5006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Parsing</a:t>
            </a:r>
            <a:r>
              <a:rPr lang="fr-FR" dirty="0" smtClean="0"/>
              <a:t> </a:t>
            </a:r>
            <a:r>
              <a:rPr lang="fr-FR" dirty="0" err="1" smtClean="0"/>
              <a:t>sequences</a:t>
            </a:r>
            <a:r>
              <a:rPr lang="fr-FR" dirty="0" smtClean="0"/>
              <a:t> file formats : L’objet </a:t>
            </a:r>
            <a:r>
              <a:rPr lang="fr-FR" dirty="0" err="1" smtClean="0"/>
              <a:t>SeqRecord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ioinformatics </a:t>
            </a:r>
            <a:r>
              <a:rPr lang="en-US" dirty="0"/>
              <a:t>work involves dealing with the many types of </a:t>
            </a:r>
            <a:r>
              <a:rPr lang="en-US" dirty="0" smtClean="0"/>
              <a:t>file </a:t>
            </a:r>
            <a:r>
              <a:rPr lang="en-US" dirty="0"/>
              <a:t>formats designed </a:t>
            </a:r>
            <a:r>
              <a:rPr lang="en-US" dirty="0" smtClean="0"/>
              <a:t>to hold </a:t>
            </a:r>
            <a:r>
              <a:rPr lang="en-US" dirty="0"/>
              <a:t>biological data.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These files </a:t>
            </a:r>
            <a:r>
              <a:rPr lang="en-US" dirty="0"/>
              <a:t>are loaded with interesting biological data, and a special challenge is </a:t>
            </a:r>
            <a:r>
              <a:rPr lang="en-US" dirty="0" smtClean="0"/>
              <a:t>parsing these files </a:t>
            </a:r>
            <a:r>
              <a:rPr lang="en-US" dirty="0"/>
              <a:t>into a format so that you can manipulate them with some kind of programming language.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However, the </a:t>
            </a:r>
            <a:r>
              <a:rPr lang="en-US" dirty="0"/>
              <a:t>task of parsing these </a:t>
            </a:r>
            <a:r>
              <a:rPr lang="en-US" dirty="0" smtClean="0"/>
              <a:t>files </a:t>
            </a:r>
            <a:r>
              <a:rPr lang="en-US" dirty="0"/>
              <a:t>can be frustrated by the fact that the formats can change quite regularly, </a:t>
            </a:r>
            <a:r>
              <a:rPr lang="en-US" dirty="0" smtClean="0"/>
              <a:t>and that </a:t>
            </a:r>
            <a:r>
              <a:rPr lang="en-US" dirty="0"/>
              <a:t>formats may contain small subtleties which can break even the most well designed parsers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Remember to load module </a:t>
            </a:r>
            <a:r>
              <a:rPr lang="en-US" dirty="0" err="1" smtClean="0"/>
              <a:t>SeqIO</a:t>
            </a:r>
            <a:r>
              <a:rPr lang="en-US" dirty="0" smtClean="0"/>
              <a:t> using </a:t>
            </a:r>
          </a:p>
          <a:p>
            <a:pPr lvl="1"/>
            <a:r>
              <a:rPr lang="en-US" dirty="0" smtClean="0"/>
              <a:t>from </a:t>
            </a:r>
            <a:r>
              <a:rPr lang="en-US" dirty="0"/>
              <a:t>Bio import </a:t>
            </a:r>
            <a:r>
              <a:rPr lang="en-US" dirty="0" err="1"/>
              <a:t>SeqIO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9545-D80F-6940-8935-5444DDD11EC2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7644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FASTA parsing 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884488"/>
          </a:xfrm>
        </p:spPr>
        <p:txBody>
          <a:bodyPr/>
          <a:lstStyle/>
          <a:p>
            <a:r>
              <a:rPr lang="en-US" dirty="0"/>
              <a:t>If you open the lady slipper orchids FASTA </a:t>
            </a:r>
            <a:r>
              <a:rPr lang="en-US" dirty="0" smtClean="0"/>
              <a:t>file </a:t>
            </a:r>
            <a:r>
              <a:rPr lang="en-US" dirty="0" err="1" smtClean="0"/>
              <a:t>ls_orchid.fasta</a:t>
            </a:r>
            <a:r>
              <a:rPr lang="en-US" dirty="0" smtClean="0"/>
              <a:t> (</a:t>
            </a:r>
            <a:r>
              <a:rPr lang="en-US" dirty="0"/>
              <a:t>94 </a:t>
            </a:r>
            <a:r>
              <a:rPr lang="en-US" dirty="0" smtClean="0"/>
              <a:t>records) in </a:t>
            </a:r>
            <a:r>
              <a:rPr lang="en-US" dirty="0"/>
              <a:t>your </a:t>
            </a:r>
            <a:r>
              <a:rPr lang="en-US" dirty="0" err="1"/>
              <a:t>favourite</a:t>
            </a:r>
            <a:r>
              <a:rPr lang="en-US" dirty="0"/>
              <a:t> text editor, you'll </a:t>
            </a:r>
            <a:r>
              <a:rPr lang="en-US" dirty="0" smtClean="0"/>
              <a:t>see that </a:t>
            </a:r>
            <a:r>
              <a:rPr lang="en-US" dirty="0"/>
              <a:t>the le starts like this: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86D2-2400-D240-81D5-6CBAAA5AF84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109282"/>
            <a:ext cx="8644466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&gt;gi|2765658|emb|Z78533.1|CIZ78533 </a:t>
            </a:r>
            <a:r>
              <a:rPr lang="en-US" sz="1400" dirty="0" err="1"/>
              <a:t>C.irapeanum</a:t>
            </a:r>
            <a:r>
              <a:rPr lang="en-US" sz="1400" dirty="0"/>
              <a:t> 5.8S </a:t>
            </a:r>
            <a:r>
              <a:rPr lang="en-US" sz="1400" dirty="0" err="1"/>
              <a:t>rRNA</a:t>
            </a:r>
            <a:r>
              <a:rPr lang="en-US" sz="1400" dirty="0"/>
              <a:t> gene and ITS1 and ITS2 DNA</a:t>
            </a:r>
          </a:p>
          <a:p>
            <a:r>
              <a:rPr lang="en-US" sz="1400" dirty="0" smtClean="0"/>
              <a:t>CGTAACAAGGTTTCCGTAGGTGAACCTGCGGAAGGATCATTGATGAGACCGTGGAATAAACGATCGAGTGAATCCGGAGGACCGGTGTACTCAGCTCACCGGGGGCATTGCTCCCGTGGTGACCCTGATTTGTTGTTGGG</a:t>
            </a:r>
            <a:endParaRPr lang="en-US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279400" y="3277316"/>
            <a:ext cx="8644466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latin typeface="(Corps)"/>
                <a:cs typeface="(Corps)"/>
              </a:rPr>
              <a:t>&gt;&gt;&gt;</a:t>
            </a:r>
            <a:r>
              <a:rPr lang="en-US" sz="1200" dirty="0" smtClean="0">
                <a:latin typeface="(Corps)"/>
                <a:cs typeface="(Corps)"/>
              </a:rPr>
              <a:t>from </a:t>
            </a:r>
            <a:r>
              <a:rPr lang="en-US" sz="1200" dirty="0">
                <a:latin typeface="(Corps)"/>
                <a:cs typeface="(Corps)"/>
              </a:rPr>
              <a:t>Bio import </a:t>
            </a:r>
            <a:r>
              <a:rPr lang="en-US" sz="1200" dirty="0" err="1">
                <a:latin typeface="(Corps)"/>
                <a:cs typeface="(Corps)"/>
              </a:rPr>
              <a:t>SeqIO</a:t>
            </a:r>
            <a:endParaRPr lang="en-US" sz="1200" dirty="0">
              <a:latin typeface="(Corps)"/>
              <a:cs typeface="(Corps)"/>
            </a:endParaRPr>
          </a:p>
          <a:p>
            <a:r>
              <a:rPr lang="fr-FR" sz="1200" dirty="0" smtClean="0">
                <a:latin typeface="(Corps)"/>
                <a:cs typeface="(Corps)"/>
              </a:rPr>
              <a:t>&gt;&gt;&gt;</a:t>
            </a:r>
            <a:r>
              <a:rPr lang="en-US" sz="1200" dirty="0" smtClean="0">
                <a:latin typeface="(Corps)"/>
                <a:cs typeface="(Corps)"/>
              </a:rPr>
              <a:t>for </a:t>
            </a:r>
            <a:r>
              <a:rPr lang="en-US" sz="1200" dirty="0" err="1">
                <a:latin typeface="(Corps)"/>
                <a:cs typeface="(Corps)"/>
              </a:rPr>
              <a:t>seq_record</a:t>
            </a:r>
            <a:r>
              <a:rPr lang="en-US" sz="1200" dirty="0">
                <a:latin typeface="(Corps)"/>
                <a:cs typeface="(Corps)"/>
              </a:rPr>
              <a:t> in </a:t>
            </a:r>
            <a:r>
              <a:rPr lang="en-US" sz="1200" dirty="0" err="1">
                <a:latin typeface="(Corps)"/>
                <a:cs typeface="(Corps)"/>
              </a:rPr>
              <a:t>SeqIO.parse</a:t>
            </a:r>
            <a:r>
              <a:rPr lang="en-US" sz="1200" dirty="0">
                <a:latin typeface="(Corps)"/>
                <a:cs typeface="(Corps)"/>
              </a:rPr>
              <a:t>("</a:t>
            </a:r>
            <a:r>
              <a:rPr lang="en-US" sz="1200" dirty="0" err="1">
                <a:latin typeface="(Corps)"/>
                <a:cs typeface="(Corps)"/>
              </a:rPr>
              <a:t>ls_orchid.fasta</a:t>
            </a:r>
            <a:r>
              <a:rPr lang="en-US" sz="1200" dirty="0">
                <a:latin typeface="(Corps)"/>
                <a:cs typeface="(Corps)"/>
              </a:rPr>
              <a:t>", "</a:t>
            </a:r>
            <a:r>
              <a:rPr lang="en-US" sz="1200" dirty="0" err="1">
                <a:latin typeface="(Corps)"/>
                <a:cs typeface="(Corps)"/>
              </a:rPr>
              <a:t>fasta</a:t>
            </a:r>
            <a:r>
              <a:rPr lang="en-US" sz="1200" dirty="0">
                <a:latin typeface="(Corps)"/>
                <a:cs typeface="(Corps)"/>
              </a:rPr>
              <a:t>"):</a:t>
            </a:r>
          </a:p>
          <a:p>
            <a:r>
              <a:rPr lang="en-US" sz="1200" dirty="0" smtClean="0">
                <a:latin typeface="(Corps)"/>
                <a:cs typeface="(Corps)"/>
              </a:rPr>
              <a:t>	print</a:t>
            </a:r>
            <a:r>
              <a:rPr lang="en-US" sz="1200" dirty="0">
                <a:latin typeface="(Corps)"/>
                <a:cs typeface="(Corps)"/>
              </a:rPr>
              <a:t>(</a:t>
            </a:r>
            <a:r>
              <a:rPr lang="en-US" sz="1200" dirty="0" err="1">
                <a:latin typeface="(Corps)"/>
                <a:cs typeface="(Corps)"/>
              </a:rPr>
              <a:t>seq_record.id</a:t>
            </a:r>
            <a:r>
              <a:rPr lang="en-US" sz="1200" dirty="0" smtClean="0">
                <a:latin typeface="(Corps)"/>
                <a:cs typeface="(Corps)"/>
              </a:rPr>
              <a:t>)</a:t>
            </a:r>
          </a:p>
          <a:p>
            <a:r>
              <a:rPr lang="en-US" sz="1200" dirty="0" smtClean="0">
                <a:latin typeface="(Corps)"/>
                <a:cs typeface="(Corps)"/>
              </a:rPr>
              <a:t>	print</a:t>
            </a:r>
            <a:r>
              <a:rPr lang="en-US" sz="1200" dirty="0">
                <a:latin typeface="(Corps)"/>
                <a:cs typeface="(Corps)"/>
              </a:rPr>
              <a:t>(</a:t>
            </a:r>
            <a:r>
              <a:rPr lang="en-US" sz="1200" dirty="0" err="1">
                <a:latin typeface="(Corps)"/>
                <a:cs typeface="(Corps)"/>
              </a:rPr>
              <a:t>repr</a:t>
            </a:r>
            <a:r>
              <a:rPr lang="en-US" sz="1200" dirty="0">
                <a:latin typeface="(Corps)"/>
                <a:cs typeface="(Corps)"/>
              </a:rPr>
              <a:t>(</a:t>
            </a:r>
            <a:r>
              <a:rPr lang="en-US" sz="1200" dirty="0" err="1">
                <a:latin typeface="(Corps)"/>
                <a:cs typeface="(Corps)"/>
              </a:rPr>
              <a:t>seq_record.seq</a:t>
            </a:r>
            <a:r>
              <a:rPr lang="en-US" sz="1200" dirty="0">
                <a:latin typeface="(Corps)"/>
                <a:cs typeface="(Corps)"/>
              </a:rPr>
              <a:t>)</a:t>
            </a:r>
            <a:r>
              <a:rPr lang="en-US" sz="1200" dirty="0" smtClean="0">
                <a:latin typeface="(Corps)"/>
                <a:cs typeface="(Corps)"/>
              </a:rPr>
              <a:t>)</a:t>
            </a:r>
          </a:p>
          <a:p>
            <a:r>
              <a:rPr lang="en-US" sz="1200" dirty="0" smtClean="0">
                <a:latin typeface="(Corps)"/>
                <a:cs typeface="(Corps)"/>
              </a:rPr>
              <a:t>	print</a:t>
            </a:r>
            <a:r>
              <a:rPr lang="en-US" sz="1200" dirty="0">
                <a:latin typeface="(Corps)"/>
                <a:cs typeface="(Corps)"/>
              </a:rPr>
              <a:t>(</a:t>
            </a:r>
            <a:r>
              <a:rPr lang="en-US" sz="1200" dirty="0" err="1">
                <a:latin typeface="(Corps)"/>
                <a:cs typeface="(Corps)"/>
              </a:rPr>
              <a:t>len</a:t>
            </a:r>
            <a:r>
              <a:rPr lang="en-US" sz="1200" dirty="0">
                <a:latin typeface="(Corps)"/>
                <a:cs typeface="(Corps)"/>
              </a:rPr>
              <a:t>(</a:t>
            </a:r>
            <a:r>
              <a:rPr lang="en-US" sz="1200" dirty="0" err="1">
                <a:latin typeface="(Corps)"/>
                <a:cs typeface="(Corps)"/>
              </a:rPr>
              <a:t>seq_record</a:t>
            </a:r>
            <a:r>
              <a:rPr lang="en-US" sz="1200" dirty="0">
                <a:latin typeface="(Corps)"/>
                <a:cs typeface="(Corps)"/>
              </a:rPr>
              <a:t>)</a:t>
            </a:r>
            <a:r>
              <a:rPr lang="en-US" sz="1200" dirty="0" smtClean="0">
                <a:latin typeface="(Corps)"/>
                <a:cs typeface="(Corps)"/>
              </a:rPr>
              <a:t>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9400" y="4270299"/>
            <a:ext cx="8644466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CE4215"/>
                </a:solidFill>
              </a:rPr>
              <a:t>gi</a:t>
            </a:r>
            <a:r>
              <a:rPr lang="en-US" sz="1200" dirty="0">
                <a:solidFill>
                  <a:srgbClr val="CE4215"/>
                </a:solidFill>
              </a:rPr>
              <a:t>|2765658|emb|Z78533.1|</a:t>
            </a:r>
            <a:r>
              <a:rPr lang="en-US" sz="1200" dirty="0" smtClean="0">
                <a:solidFill>
                  <a:srgbClr val="CE4215"/>
                </a:solidFill>
              </a:rPr>
              <a:t>CIZ78533</a:t>
            </a:r>
          </a:p>
          <a:p>
            <a:r>
              <a:rPr lang="en-US" sz="1200" dirty="0" err="1">
                <a:solidFill>
                  <a:srgbClr val="CE4215"/>
                </a:solidFill>
              </a:rPr>
              <a:t>Seq</a:t>
            </a:r>
            <a:r>
              <a:rPr lang="en-US" sz="1200" dirty="0">
                <a:solidFill>
                  <a:srgbClr val="CE4215"/>
                </a:solidFill>
              </a:rPr>
              <a:t>('CGTAACAAGGTTTCCGTAGGTGAACCTGCGGAAGGATCATTGATGAGACCGTGG...CGC', </a:t>
            </a:r>
            <a:r>
              <a:rPr lang="en-US" sz="1200" dirty="0" err="1">
                <a:solidFill>
                  <a:srgbClr val="CE4215"/>
                </a:solidFill>
              </a:rPr>
              <a:t>SingleLetterAlphabet</a:t>
            </a:r>
            <a:r>
              <a:rPr lang="en-US" sz="1200" dirty="0">
                <a:solidFill>
                  <a:srgbClr val="CE4215"/>
                </a:solidFill>
              </a:rPr>
              <a:t>()</a:t>
            </a:r>
            <a:r>
              <a:rPr lang="en-US" sz="1200" dirty="0" smtClean="0">
                <a:solidFill>
                  <a:srgbClr val="CE4215"/>
                </a:solidFill>
              </a:rPr>
              <a:t>)</a:t>
            </a:r>
            <a:endParaRPr lang="en-US" sz="1200" dirty="0">
              <a:solidFill>
                <a:srgbClr val="CE4215"/>
              </a:solidFill>
            </a:endParaRPr>
          </a:p>
          <a:p>
            <a:r>
              <a:rPr lang="en-US" sz="1200" dirty="0" smtClean="0">
                <a:solidFill>
                  <a:srgbClr val="CE4215"/>
                </a:solidFill>
              </a:rPr>
              <a:t>740</a:t>
            </a:r>
          </a:p>
          <a:p>
            <a:r>
              <a:rPr lang="fr-FR" sz="1200" dirty="0" smtClean="0">
                <a:solidFill>
                  <a:srgbClr val="CE4215"/>
                </a:solidFill>
              </a:rPr>
              <a:t>[</a:t>
            </a:r>
            <a:r>
              <a:rPr lang="mr-IN" sz="1200" dirty="0" smtClean="0">
                <a:solidFill>
                  <a:srgbClr val="CE4215"/>
                </a:solidFill>
              </a:rPr>
              <a:t>…</a:t>
            </a:r>
            <a:r>
              <a:rPr lang="fr-FR" sz="1200" dirty="0" smtClean="0">
                <a:solidFill>
                  <a:srgbClr val="CE4215"/>
                </a:solidFill>
              </a:rPr>
              <a:t>]</a:t>
            </a:r>
            <a:endParaRPr lang="en-US" sz="1200" dirty="0" smtClean="0">
              <a:solidFill>
                <a:srgbClr val="CE4215"/>
              </a:solidFill>
            </a:endParaRPr>
          </a:p>
          <a:p>
            <a:r>
              <a:rPr lang="en-US" sz="1200" dirty="0">
                <a:solidFill>
                  <a:srgbClr val="CE4215"/>
                </a:solidFill>
              </a:rPr>
              <a:t>gi|2765564|emb|Z78439.1|PBZ78439</a:t>
            </a:r>
          </a:p>
          <a:p>
            <a:r>
              <a:rPr lang="en-US" sz="1200" dirty="0" err="1">
                <a:solidFill>
                  <a:srgbClr val="CE4215"/>
                </a:solidFill>
              </a:rPr>
              <a:t>Seq</a:t>
            </a:r>
            <a:r>
              <a:rPr lang="en-US" sz="1200" dirty="0">
                <a:solidFill>
                  <a:srgbClr val="CE4215"/>
                </a:solidFill>
              </a:rPr>
              <a:t>('CATTGTTGAGATCACATAATAATTGATCGAGTTAATCTGGAGGATCTGTTTACT...GCC', </a:t>
            </a:r>
            <a:r>
              <a:rPr lang="en-US" sz="1200" dirty="0" err="1">
                <a:solidFill>
                  <a:srgbClr val="CE4215"/>
                </a:solidFill>
              </a:rPr>
              <a:t>SingleLetterAlphabet</a:t>
            </a:r>
            <a:r>
              <a:rPr lang="en-US" sz="1200" dirty="0">
                <a:solidFill>
                  <a:srgbClr val="CE4215"/>
                </a:solidFill>
              </a:rPr>
              <a:t>())</a:t>
            </a:r>
          </a:p>
          <a:p>
            <a:r>
              <a:rPr lang="en-US" sz="1200" dirty="0" smtClean="0">
                <a:solidFill>
                  <a:srgbClr val="CE4215"/>
                </a:solidFill>
              </a:rPr>
              <a:t>592</a:t>
            </a:r>
          </a:p>
        </p:txBody>
      </p:sp>
    </p:spTree>
    <p:extLst>
      <p:ext uri="{BB962C8B-B14F-4D97-AF65-F5344CB8AC3E}">
        <p14:creationId xmlns:p14="http://schemas.microsoft.com/office/powerpoint/2010/main" val="219572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err="1" smtClean="0"/>
              <a:t>genbank</a:t>
            </a:r>
            <a:r>
              <a:rPr lang="en-US" dirty="0" smtClean="0"/>
              <a:t> </a:t>
            </a:r>
            <a:r>
              <a:rPr lang="en-US" dirty="0"/>
              <a:t>parsing example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6AB2-EF21-D540-84B2-7C8042AC94AB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17513" y="1149104"/>
            <a:ext cx="85482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</a:t>
            </a:r>
            <a:r>
              <a:rPr lang="fr-FR" sz="1200" dirty="0"/>
              <a:t>&gt;</a:t>
            </a:r>
            <a:r>
              <a:rPr lang="fr-FR" sz="1200" dirty="0" smtClean="0"/>
              <a:t>&gt; </a:t>
            </a:r>
            <a:r>
              <a:rPr lang="en-US" sz="1200" dirty="0" smtClean="0"/>
              <a:t>for </a:t>
            </a:r>
            <a:r>
              <a:rPr lang="en-US" sz="1200" dirty="0" err="1" smtClean="0"/>
              <a:t>seq_record</a:t>
            </a:r>
            <a:r>
              <a:rPr lang="en-US" sz="1200" dirty="0" smtClean="0"/>
              <a:t> in </a:t>
            </a:r>
            <a:r>
              <a:rPr lang="en-US" sz="1200" dirty="0" err="1" smtClean="0"/>
              <a:t>SeqIO.parse</a:t>
            </a:r>
            <a:r>
              <a:rPr lang="en-US" sz="1200" dirty="0" smtClean="0"/>
              <a:t>("</a:t>
            </a:r>
            <a:r>
              <a:rPr lang="en-US" sz="1200" dirty="0" err="1" smtClean="0"/>
              <a:t>ls_orchid.gbk</a:t>
            </a:r>
            <a:r>
              <a:rPr lang="en-US" sz="1200" dirty="0" smtClean="0"/>
              <a:t>", </a:t>
            </a:r>
            <a:r>
              <a:rPr lang="en-US" sz="1200" dirty="0" err="1" smtClean="0"/>
              <a:t>genbank</a:t>
            </a:r>
            <a:r>
              <a:rPr lang="en-US" sz="1200" dirty="0" smtClean="0"/>
              <a:t>"):</a:t>
            </a:r>
          </a:p>
          <a:p>
            <a:r>
              <a:rPr lang="en-US" sz="1200" dirty="0" smtClean="0"/>
              <a:t>	print(</a:t>
            </a:r>
            <a:r>
              <a:rPr lang="en-US" sz="1200" dirty="0" err="1" smtClean="0"/>
              <a:t>seq_record.id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	print(</a:t>
            </a:r>
            <a:r>
              <a:rPr lang="en-US" sz="1200" dirty="0" err="1" smtClean="0"/>
              <a:t>repr</a:t>
            </a:r>
            <a:r>
              <a:rPr lang="en-US" sz="1200" dirty="0" smtClean="0"/>
              <a:t>(</a:t>
            </a:r>
            <a:r>
              <a:rPr lang="en-US" sz="1200" dirty="0" err="1" smtClean="0"/>
              <a:t>seq_record.seq</a:t>
            </a:r>
            <a:r>
              <a:rPr lang="en-US" sz="1200" dirty="0" smtClean="0"/>
              <a:t>))</a:t>
            </a:r>
          </a:p>
          <a:p>
            <a:r>
              <a:rPr lang="en-US" sz="1200" dirty="0" smtClean="0"/>
              <a:t>	print(</a:t>
            </a:r>
            <a:r>
              <a:rPr lang="en-US" sz="1200" dirty="0" err="1" smtClean="0"/>
              <a:t>len</a:t>
            </a:r>
            <a:r>
              <a:rPr lang="en-US" sz="1200" dirty="0" smtClean="0"/>
              <a:t>(</a:t>
            </a:r>
            <a:r>
              <a:rPr lang="en-US" sz="1200" dirty="0" err="1" smtClean="0"/>
              <a:t>seq_record</a:t>
            </a:r>
            <a:r>
              <a:rPr lang="en-US" sz="1200" dirty="0" smtClean="0"/>
              <a:t>))</a:t>
            </a:r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431800" y="5629766"/>
            <a:ext cx="8644466" cy="884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Also “</a:t>
            </a:r>
            <a:r>
              <a:rPr lang="en-US" dirty="0" err="1" smtClean="0"/>
              <a:t>swiss</a:t>
            </a:r>
            <a:r>
              <a:rPr lang="en-US" dirty="0" smtClean="0"/>
              <a:t>” </a:t>
            </a:r>
            <a:r>
              <a:rPr lang="en-US" dirty="0"/>
              <a:t>for </a:t>
            </a:r>
            <a:r>
              <a:rPr lang="en-US" dirty="0" err="1"/>
              <a:t>SwissProt</a:t>
            </a:r>
            <a:r>
              <a:rPr lang="en-US" dirty="0"/>
              <a:t> files or </a:t>
            </a:r>
            <a:r>
              <a:rPr lang="en-US" dirty="0" smtClean="0"/>
              <a:t>“</a:t>
            </a:r>
            <a:r>
              <a:rPr lang="en-US" dirty="0" err="1" smtClean="0"/>
              <a:t>embl</a:t>
            </a:r>
            <a:r>
              <a:rPr lang="en-US" dirty="0" smtClean="0"/>
              <a:t>” </a:t>
            </a:r>
            <a:r>
              <a:rPr lang="en-US" dirty="0"/>
              <a:t>for EMBL text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See </a:t>
            </a:r>
            <a:r>
              <a:rPr lang="en-US" dirty="0"/>
              <a:t>wiki page (</a:t>
            </a:r>
            <a:r>
              <a:rPr lang="en-US" dirty="0">
                <a:hlinkClick r:id="rId2" action="ppaction://hlinkfile"/>
              </a:rPr>
              <a:t>http://</a:t>
            </a:r>
            <a:r>
              <a:rPr lang="en-US" dirty="0" err="1">
                <a:hlinkClick r:id="rId2" action="ppaction://hlinkfile"/>
              </a:rPr>
              <a:t>biopython.org</a:t>
            </a:r>
            <a:r>
              <a:rPr lang="en-US" dirty="0">
                <a:hlinkClick r:id="rId2" action="ppaction://hlinkfile"/>
              </a:rPr>
              <a:t>/wiki/</a:t>
            </a:r>
            <a:r>
              <a:rPr lang="en-US" dirty="0" err="1">
                <a:hlinkClick r:id="rId2" action="ppaction://hlinkfile"/>
              </a:rPr>
              <a:t>SeqIO</a:t>
            </a:r>
            <a:r>
              <a:rPr lang="en-US" dirty="0" smtClean="0"/>
              <a:t>)</a:t>
            </a:r>
          </a:p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17513" y="4509317"/>
            <a:ext cx="8548284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identifiers = [</a:t>
            </a:r>
            <a:r>
              <a:rPr lang="en-US" sz="1200" dirty="0" err="1"/>
              <a:t>seq_record.id</a:t>
            </a:r>
            <a:r>
              <a:rPr lang="en-US" sz="1200" dirty="0"/>
              <a:t> for </a:t>
            </a:r>
            <a:r>
              <a:rPr lang="en-US" sz="1200" dirty="0" err="1"/>
              <a:t>seq_record</a:t>
            </a:r>
            <a:r>
              <a:rPr lang="en-US" sz="1200" dirty="0"/>
              <a:t> in </a:t>
            </a:r>
            <a:r>
              <a:rPr lang="en-US" sz="1200" dirty="0" err="1"/>
              <a:t>SeqIO.parse</a:t>
            </a:r>
            <a:r>
              <a:rPr lang="en-US" sz="1200" dirty="0"/>
              <a:t>("</a:t>
            </a:r>
            <a:r>
              <a:rPr lang="en-US" sz="1200" dirty="0" err="1"/>
              <a:t>ls_orchid.gbk</a:t>
            </a:r>
            <a:r>
              <a:rPr lang="en-US" sz="1200" dirty="0"/>
              <a:t>", "</a:t>
            </a:r>
            <a:r>
              <a:rPr lang="en-US" sz="1200" dirty="0" err="1"/>
              <a:t>genbank</a:t>
            </a:r>
            <a:r>
              <a:rPr lang="en-US" sz="1200" dirty="0"/>
              <a:t>")]</a:t>
            </a:r>
          </a:p>
          <a:p>
            <a:r>
              <a:rPr lang="en-US" sz="1200" dirty="0"/>
              <a:t>&gt;&gt;&gt; </a:t>
            </a:r>
            <a:r>
              <a:rPr lang="en-US" sz="1200" dirty="0" smtClean="0"/>
              <a:t>identifiers</a:t>
            </a:r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221331" y="3702038"/>
            <a:ext cx="8644466" cy="686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Python iterator is within a list comprehension (or a generator expression)</a:t>
            </a:r>
            <a:endParaRPr lang="en-US" dirty="0">
              <a:solidFill>
                <a:srgbClr val="CE4215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17513" y="4945227"/>
            <a:ext cx="8548284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CE4215"/>
                </a:solidFill>
              </a:rPr>
              <a:t>[</a:t>
            </a:r>
            <a:r>
              <a:rPr lang="en-US" sz="1200" dirty="0">
                <a:solidFill>
                  <a:srgbClr val="CE4215"/>
                </a:solidFill>
              </a:rPr>
              <a:t>'Z78533.1', 'Z78532.1', 'Z78531.1', 'Z78530.1', 'Z78529.1', 'Z78527.1', ..., '</a:t>
            </a:r>
            <a:r>
              <a:rPr lang="en-US" sz="1200" dirty="0" smtClean="0">
                <a:solidFill>
                  <a:srgbClr val="CE4215"/>
                </a:solidFill>
              </a:rPr>
              <a:t>Z78439.1’]</a:t>
            </a:r>
            <a:endParaRPr lang="en-US" sz="1200" dirty="0">
              <a:solidFill>
                <a:srgbClr val="CE4215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17513" y="1931483"/>
            <a:ext cx="8548284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CE4215"/>
                </a:solidFill>
              </a:rPr>
              <a:t>Z78533.1</a:t>
            </a:r>
          </a:p>
          <a:p>
            <a:r>
              <a:rPr lang="en-US" sz="1200" dirty="0" err="1" smtClean="0">
                <a:solidFill>
                  <a:srgbClr val="CE4215"/>
                </a:solidFill>
              </a:rPr>
              <a:t>Seq</a:t>
            </a:r>
            <a:r>
              <a:rPr lang="en-US" sz="1200" dirty="0" smtClean="0">
                <a:solidFill>
                  <a:srgbClr val="CE4215"/>
                </a:solidFill>
              </a:rPr>
              <a:t>('CGTAACAAGGTTTCCGTAGGTGAACCTGCGGAAGGATCATTGATGAGACCGTGG...CGC', </a:t>
            </a:r>
            <a:r>
              <a:rPr lang="en-US" sz="1200" dirty="0" err="1" smtClean="0">
                <a:solidFill>
                  <a:srgbClr val="CE4215"/>
                </a:solidFill>
              </a:rPr>
              <a:t>IUPACAmbiguousDNA</a:t>
            </a:r>
            <a:r>
              <a:rPr lang="en-US" sz="1200" dirty="0" smtClean="0">
                <a:solidFill>
                  <a:srgbClr val="CE4215"/>
                </a:solidFill>
              </a:rPr>
              <a:t>())</a:t>
            </a:r>
          </a:p>
          <a:p>
            <a:r>
              <a:rPr lang="en-US" sz="1200" dirty="0" smtClean="0">
                <a:solidFill>
                  <a:srgbClr val="CE4215"/>
                </a:solidFill>
              </a:rPr>
              <a:t>740</a:t>
            </a:r>
          </a:p>
          <a:p>
            <a:r>
              <a:rPr lang="fr-FR" sz="1200" dirty="0" smtClean="0">
                <a:solidFill>
                  <a:srgbClr val="CE4215"/>
                </a:solidFill>
              </a:rPr>
              <a:t>[</a:t>
            </a:r>
            <a:r>
              <a:rPr lang="mr-IN" sz="1200" dirty="0" smtClean="0">
                <a:solidFill>
                  <a:srgbClr val="CE4215"/>
                </a:solidFill>
              </a:rPr>
              <a:t>…</a:t>
            </a:r>
            <a:r>
              <a:rPr lang="fr-FR" sz="1200" dirty="0" smtClean="0">
                <a:solidFill>
                  <a:srgbClr val="CE4215"/>
                </a:solidFill>
              </a:rPr>
              <a:t>]</a:t>
            </a:r>
            <a:endParaRPr lang="en-US" sz="1200" dirty="0" smtClean="0">
              <a:solidFill>
                <a:srgbClr val="CE4215"/>
              </a:solidFill>
            </a:endParaRPr>
          </a:p>
          <a:p>
            <a:r>
              <a:rPr lang="en-US" sz="1200" dirty="0" smtClean="0">
                <a:solidFill>
                  <a:srgbClr val="CE4215"/>
                </a:solidFill>
              </a:rPr>
              <a:t>Z78439.1</a:t>
            </a:r>
          </a:p>
          <a:p>
            <a:r>
              <a:rPr lang="en-US" sz="1200" dirty="0" err="1" smtClean="0">
                <a:solidFill>
                  <a:srgbClr val="CE4215"/>
                </a:solidFill>
              </a:rPr>
              <a:t>Seq</a:t>
            </a:r>
            <a:r>
              <a:rPr lang="en-US" sz="1200" dirty="0" smtClean="0">
                <a:solidFill>
                  <a:srgbClr val="CE4215"/>
                </a:solidFill>
              </a:rPr>
              <a:t>('CATTGTTGAGATCACATAATAATTGATCGAGTTAATCTGGAGGATCTGTTTACT...GCC', </a:t>
            </a:r>
            <a:r>
              <a:rPr lang="en-US" sz="1200" dirty="0" err="1" smtClean="0">
                <a:solidFill>
                  <a:srgbClr val="CE4215"/>
                </a:solidFill>
              </a:rPr>
              <a:t>IUPACAmbiguousDNA</a:t>
            </a:r>
            <a:r>
              <a:rPr lang="en-US" sz="1200" dirty="0" smtClean="0">
                <a:solidFill>
                  <a:srgbClr val="CE4215"/>
                </a:solidFill>
              </a:rPr>
              <a:t>())</a:t>
            </a:r>
          </a:p>
          <a:p>
            <a:r>
              <a:rPr lang="en-US" sz="1200" dirty="0" smtClean="0">
                <a:solidFill>
                  <a:srgbClr val="CE4215"/>
                </a:solidFill>
              </a:rPr>
              <a:t>592</a:t>
            </a:r>
          </a:p>
        </p:txBody>
      </p:sp>
    </p:spTree>
    <p:extLst>
      <p:ext uri="{BB962C8B-B14F-4D97-AF65-F5344CB8AC3E}">
        <p14:creationId xmlns:p14="http://schemas.microsoft.com/office/powerpoint/2010/main" val="238713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</a:t>
            </a:r>
            <a:r>
              <a:rPr lang="en-US" dirty="0"/>
              <a:t>over the records in a sequence </a:t>
            </a:r>
            <a:r>
              <a:rPr lang="en-US" dirty="0" smtClean="0"/>
              <a:t>file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5"/>
            <a:ext cx="8644466" cy="691704"/>
          </a:xfrm>
        </p:spPr>
        <p:txBody>
          <a:bodyPr/>
          <a:lstStyle/>
          <a:p>
            <a:r>
              <a:rPr lang="en-US" dirty="0"/>
              <a:t>The object returned </a:t>
            </a:r>
            <a:r>
              <a:rPr lang="en-US" dirty="0" smtClean="0"/>
              <a:t>by </a:t>
            </a:r>
            <a:r>
              <a:rPr lang="en-US" dirty="0" err="1" smtClean="0"/>
              <a:t>Bio.SeqIO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actually an iterator which </a:t>
            </a:r>
            <a:r>
              <a:rPr lang="en-US" dirty="0" smtClean="0"/>
              <a:t>returns </a:t>
            </a:r>
            <a:r>
              <a:rPr lang="en-US" dirty="0" err="1" smtClean="0"/>
              <a:t>SeqRecord</a:t>
            </a:r>
            <a:r>
              <a:rPr lang="en-US" dirty="0"/>
              <a:t> </a:t>
            </a:r>
            <a:r>
              <a:rPr lang="en-US" dirty="0" smtClean="0"/>
              <a:t>objects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C328-EAC5-6D4F-BF89-2F637320300D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143302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&gt;&gt;&gt;</a:t>
            </a:r>
            <a:r>
              <a:rPr lang="en-US" sz="1200" dirty="0" err="1" smtClean="0"/>
              <a:t>record_iterator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SeqIO.parse</a:t>
            </a:r>
            <a:r>
              <a:rPr lang="en-US" sz="1200" dirty="0"/>
              <a:t>("</a:t>
            </a:r>
            <a:r>
              <a:rPr lang="en-US" sz="1200" dirty="0" err="1"/>
              <a:t>ls_orchid.fasta</a:t>
            </a:r>
            <a:r>
              <a:rPr lang="en-US" sz="1200" dirty="0"/>
              <a:t>", "</a:t>
            </a:r>
            <a:r>
              <a:rPr lang="en-US" sz="1200" dirty="0" err="1" smtClean="0"/>
              <a:t>fasta</a:t>
            </a:r>
            <a:r>
              <a:rPr lang="en-US" sz="1200" dirty="0" smtClean="0"/>
              <a:t>”)</a:t>
            </a:r>
          </a:p>
          <a:p>
            <a:r>
              <a:rPr lang="en-US" sz="1200" dirty="0" smtClean="0"/>
              <a:t>&gt;&gt;&gt;</a:t>
            </a:r>
            <a:r>
              <a:rPr lang="en-US" sz="1200" dirty="0" err="1" smtClean="0"/>
              <a:t>first_record</a:t>
            </a:r>
            <a:r>
              <a:rPr lang="en-US" sz="1200" dirty="0" smtClean="0"/>
              <a:t> </a:t>
            </a:r>
            <a:r>
              <a:rPr lang="en-US" sz="1200" dirty="0"/>
              <a:t>= next(</a:t>
            </a:r>
            <a:r>
              <a:rPr lang="en-US" sz="1200" dirty="0" err="1"/>
              <a:t>record_iterator</a:t>
            </a:r>
            <a:r>
              <a:rPr lang="en-US" sz="1200" dirty="0"/>
              <a:t>)</a:t>
            </a:r>
          </a:p>
          <a:p>
            <a:r>
              <a:rPr lang="en-US" sz="1200" dirty="0" smtClean="0"/>
              <a:t>&gt;&gt;&gt;print</a:t>
            </a:r>
            <a:r>
              <a:rPr lang="en-US" sz="1200" dirty="0"/>
              <a:t>(</a:t>
            </a:r>
            <a:r>
              <a:rPr lang="en-US" sz="1200" dirty="0" err="1"/>
              <a:t>first_record.id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&gt;&gt;&gt;print</a:t>
            </a:r>
            <a:r>
              <a:rPr lang="en-US" sz="1200" dirty="0"/>
              <a:t>(</a:t>
            </a:r>
            <a:r>
              <a:rPr lang="en-US" sz="1200" dirty="0" err="1"/>
              <a:t>first_record.description</a:t>
            </a:r>
            <a:r>
              <a:rPr lang="en-US" sz="1200" dirty="0" smtClean="0"/>
              <a:t>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452972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&gt;&gt;&gt;</a:t>
            </a:r>
            <a:r>
              <a:rPr lang="en-US" sz="1200" dirty="0" err="1" smtClean="0"/>
              <a:t>first_record</a:t>
            </a:r>
            <a:r>
              <a:rPr lang="en-US" sz="1200" dirty="0" smtClean="0"/>
              <a:t> </a:t>
            </a:r>
            <a:r>
              <a:rPr lang="en-US" sz="1200" dirty="0"/>
              <a:t>= next(</a:t>
            </a:r>
            <a:r>
              <a:rPr lang="en-US" sz="1200" dirty="0" err="1"/>
              <a:t>SeqIO.parse</a:t>
            </a:r>
            <a:r>
              <a:rPr lang="en-US" sz="1200" dirty="0"/>
              <a:t>("</a:t>
            </a:r>
            <a:r>
              <a:rPr lang="en-US" sz="1200" dirty="0" err="1"/>
              <a:t>ls_orchid.gbk</a:t>
            </a:r>
            <a:r>
              <a:rPr lang="en-US" sz="1200" dirty="0"/>
              <a:t>", "</a:t>
            </a:r>
            <a:r>
              <a:rPr lang="en-US" sz="1200" dirty="0" err="1"/>
              <a:t>genbank</a:t>
            </a:r>
            <a:r>
              <a:rPr lang="en-US" sz="1200" dirty="0"/>
              <a:t>"))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408103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CE4215"/>
                </a:solidFill>
              </a:rPr>
              <a:t>Z78439.1</a:t>
            </a:r>
            <a:endParaRPr lang="en-US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279400" y="3434701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&gt;&gt;&gt;</a:t>
            </a:r>
            <a:r>
              <a:rPr lang="en-US" sz="1200" dirty="0" err="1" smtClean="0"/>
              <a:t>second_record</a:t>
            </a:r>
            <a:r>
              <a:rPr lang="en-US" sz="1200" dirty="0" smtClean="0"/>
              <a:t> </a:t>
            </a:r>
            <a:r>
              <a:rPr lang="en-US" sz="1200" dirty="0"/>
              <a:t>= next(</a:t>
            </a:r>
            <a:r>
              <a:rPr lang="en-US" sz="1200" dirty="0" err="1"/>
              <a:t>record_iterator</a:t>
            </a:r>
            <a:r>
              <a:rPr lang="en-US" sz="1200" dirty="0"/>
              <a:t>)</a:t>
            </a:r>
          </a:p>
          <a:p>
            <a:r>
              <a:rPr lang="en-US" sz="1200" dirty="0" smtClean="0"/>
              <a:t>&gt;&gt;&gt;print</a:t>
            </a:r>
            <a:r>
              <a:rPr lang="en-US" sz="1200" dirty="0"/>
              <a:t>(</a:t>
            </a:r>
            <a:r>
              <a:rPr lang="en-US" sz="1200" dirty="0" err="1"/>
              <a:t>second_record.id</a:t>
            </a:r>
            <a:r>
              <a:rPr lang="en-US" sz="1200" dirty="0" smtClean="0"/>
              <a:t>)</a:t>
            </a:r>
          </a:p>
          <a:p>
            <a:r>
              <a:rPr lang="en-US" sz="1200" dirty="0"/>
              <a:t>&gt;&gt;&gt;print(</a:t>
            </a:r>
            <a:r>
              <a:rPr lang="en-US" sz="1200" dirty="0" err="1"/>
              <a:t>second_record.description</a:t>
            </a:r>
            <a:r>
              <a:rPr lang="en-US" sz="1200" dirty="0" smtClean="0"/>
              <a:t>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9400" y="297429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CE4215"/>
                </a:solidFill>
              </a:rPr>
              <a:t>Z78533.1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6932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 list of the records in a sequence </a:t>
            </a:r>
            <a:r>
              <a:rPr lang="en-US" dirty="0" smtClean="0"/>
              <a:t>file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054695"/>
            <a:ext cx="8644466" cy="1099952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ccess records </a:t>
            </a:r>
            <a:r>
              <a:rPr lang="en-US" dirty="0"/>
              <a:t>in any </a:t>
            </a:r>
            <a:r>
              <a:rPr lang="en-US" dirty="0" smtClean="0"/>
              <a:t>order using Python list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/>
              <a:t>type </a:t>
            </a:r>
            <a:r>
              <a:rPr lang="en-US" dirty="0" smtClean="0"/>
              <a:t>Using </a:t>
            </a:r>
            <a:r>
              <a:rPr lang="en-US" dirty="0"/>
              <a:t>a </a:t>
            </a:r>
            <a:r>
              <a:rPr lang="en-US" dirty="0" smtClean="0"/>
              <a:t>list</a:t>
            </a:r>
          </a:p>
          <a:p>
            <a:r>
              <a:rPr lang="en-US" dirty="0"/>
              <a:t>M</a:t>
            </a:r>
            <a:r>
              <a:rPr lang="en-US" dirty="0" smtClean="0"/>
              <a:t>uch </a:t>
            </a:r>
            <a:r>
              <a:rPr lang="en-US" dirty="0"/>
              <a:t>more </a:t>
            </a:r>
            <a:r>
              <a:rPr lang="en-US" dirty="0" smtClean="0"/>
              <a:t>flexible than </a:t>
            </a:r>
            <a:r>
              <a:rPr lang="en-US" dirty="0"/>
              <a:t>an iterator </a:t>
            </a:r>
            <a:r>
              <a:rPr lang="en-US" dirty="0" smtClean="0"/>
              <a:t>(length </a:t>
            </a:r>
            <a:r>
              <a:rPr lang="en-US" dirty="0"/>
              <a:t>of the list</a:t>
            </a:r>
            <a:r>
              <a:rPr lang="en-US" dirty="0" smtClean="0"/>
              <a:t>) but need </a:t>
            </a:r>
            <a:r>
              <a:rPr lang="en-US" dirty="0"/>
              <a:t>more memory </a:t>
            </a:r>
            <a:r>
              <a:rPr lang="en-US" dirty="0" smtClean="0"/>
              <a:t>(hold </a:t>
            </a:r>
            <a:r>
              <a:rPr lang="en-US" dirty="0"/>
              <a:t>all the records in memory at </a:t>
            </a:r>
            <a:r>
              <a:rPr lang="en-US" dirty="0" smtClean="0"/>
              <a:t>once).</a:t>
            </a:r>
            <a:endParaRPr lang="en-US" dirty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10B8-6126-3C41-B9B4-558208F84FEB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177308"/>
            <a:ext cx="8407400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&gt;&gt;&gt;records = list(</a:t>
            </a:r>
            <a:r>
              <a:rPr lang="en-US" sz="1200" dirty="0" err="1" smtClean="0"/>
              <a:t>SeqIO.parse</a:t>
            </a:r>
            <a:r>
              <a:rPr lang="en-US" sz="1200" dirty="0" smtClean="0"/>
              <a:t>("</a:t>
            </a:r>
            <a:r>
              <a:rPr lang="en-US" sz="1200" dirty="0" err="1" smtClean="0"/>
              <a:t>ls_orchid.gbk</a:t>
            </a:r>
            <a:r>
              <a:rPr lang="en-US" sz="1200" dirty="0" smtClean="0"/>
              <a:t>", "</a:t>
            </a:r>
            <a:r>
              <a:rPr lang="en-US" sz="1200" dirty="0" err="1" smtClean="0"/>
              <a:t>genbank</a:t>
            </a:r>
            <a:r>
              <a:rPr lang="en-US" sz="1200" dirty="0" smtClean="0"/>
              <a:t>"))</a:t>
            </a:r>
          </a:p>
          <a:p>
            <a:r>
              <a:rPr lang="en-US" sz="1200" dirty="0" smtClean="0"/>
              <a:t>&gt;&gt;&gt;print("Found %</a:t>
            </a:r>
            <a:r>
              <a:rPr lang="en-US" sz="1200" dirty="0" err="1" smtClean="0"/>
              <a:t>i</a:t>
            </a:r>
            <a:r>
              <a:rPr lang="en-US" sz="1200" dirty="0" smtClean="0"/>
              <a:t> records" % </a:t>
            </a:r>
            <a:r>
              <a:rPr lang="en-US" sz="1200" dirty="0" err="1" smtClean="0"/>
              <a:t>len</a:t>
            </a:r>
            <a:r>
              <a:rPr lang="en-US" sz="1200" dirty="0" smtClean="0"/>
              <a:t>(records))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3070437"/>
            <a:ext cx="8407400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&gt;&gt;&gt;</a:t>
            </a:r>
            <a:r>
              <a:rPr lang="en-US" sz="1200" dirty="0" err="1" smtClean="0"/>
              <a:t>last_record</a:t>
            </a:r>
            <a:r>
              <a:rPr lang="en-US" sz="1200" dirty="0" smtClean="0"/>
              <a:t> = records[-1] #using Python's list tricks</a:t>
            </a:r>
          </a:p>
          <a:p>
            <a:r>
              <a:rPr lang="en-US" sz="1200" dirty="0" smtClean="0"/>
              <a:t>&gt;&gt;&gt;print(</a:t>
            </a:r>
            <a:r>
              <a:rPr lang="en-US" sz="1200" dirty="0" err="1" smtClean="0"/>
              <a:t>last_record.id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&gt;&gt;&gt;print(</a:t>
            </a:r>
            <a:r>
              <a:rPr lang="en-US" sz="1200" dirty="0" err="1" smtClean="0"/>
              <a:t>repr</a:t>
            </a:r>
            <a:r>
              <a:rPr lang="en-US" sz="1200" dirty="0" smtClean="0"/>
              <a:t>(</a:t>
            </a:r>
            <a:r>
              <a:rPr lang="en-US" sz="1200" dirty="0" err="1" smtClean="0"/>
              <a:t>last_record.seq</a:t>
            </a:r>
            <a:r>
              <a:rPr lang="en-US" sz="1200" dirty="0" smtClean="0"/>
              <a:t>))</a:t>
            </a:r>
          </a:p>
          <a:p>
            <a:r>
              <a:rPr lang="en-US" sz="1200" dirty="0" smtClean="0"/>
              <a:t>&gt;&gt;&gt;print(</a:t>
            </a:r>
            <a:r>
              <a:rPr lang="en-US" sz="1200" dirty="0" err="1" smtClean="0"/>
              <a:t>len</a:t>
            </a:r>
            <a:r>
              <a:rPr lang="en-US" sz="1200" dirty="0" smtClean="0"/>
              <a:t>(</a:t>
            </a:r>
            <a:r>
              <a:rPr lang="en-US" sz="1200" dirty="0" err="1" smtClean="0"/>
              <a:t>last_record</a:t>
            </a:r>
            <a:r>
              <a:rPr lang="en-US" sz="1200" dirty="0" smtClean="0"/>
              <a:t>))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9400" y="2614188"/>
            <a:ext cx="8407400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CE4215"/>
                </a:solidFill>
              </a:rPr>
              <a:t>Found </a:t>
            </a:r>
            <a:r>
              <a:rPr lang="en-US" sz="1200" dirty="0">
                <a:solidFill>
                  <a:srgbClr val="CE4215"/>
                </a:solidFill>
              </a:rPr>
              <a:t>94 </a:t>
            </a:r>
            <a:r>
              <a:rPr lang="en-US" sz="1200" dirty="0" smtClean="0">
                <a:solidFill>
                  <a:srgbClr val="CE4215"/>
                </a:solidFill>
              </a:rPr>
              <a:t>records</a:t>
            </a:r>
            <a:endParaRPr lang="en-US" sz="1200" dirty="0">
              <a:solidFill>
                <a:srgbClr val="CE4215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79400" y="4758369"/>
            <a:ext cx="8407400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</a:t>
            </a:r>
            <a:r>
              <a:rPr lang="en-US" sz="1200" dirty="0" err="1" smtClean="0"/>
              <a:t>first_record</a:t>
            </a:r>
            <a:r>
              <a:rPr lang="en-US" sz="1200" dirty="0" smtClean="0"/>
              <a:t> = records[0] #remember, Python counts from zero</a:t>
            </a:r>
          </a:p>
          <a:p>
            <a:r>
              <a:rPr lang="en-US" sz="1200" dirty="0"/>
              <a:t>&gt;&gt;&gt;</a:t>
            </a:r>
            <a:r>
              <a:rPr lang="en-US" sz="1200" dirty="0" smtClean="0"/>
              <a:t>print(</a:t>
            </a:r>
            <a:r>
              <a:rPr lang="en-US" sz="1200" dirty="0" err="1" smtClean="0"/>
              <a:t>first_record.id</a:t>
            </a:r>
            <a:r>
              <a:rPr lang="en-US" sz="1200" dirty="0" smtClean="0"/>
              <a:t>)</a:t>
            </a:r>
          </a:p>
          <a:p>
            <a:r>
              <a:rPr lang="en-US" sz="1200" dirty="0"/>
              <a:t>&gt;&gt;&gt;</a:t>
            </a:r>
            <a:r>
              <a:rPr lang="en-US" sz="1200" dirty="0" smtClean="0"/>
              <a:t>print(</a:t>
            </a:r>
            <a:r>
              <a:rPr lang="en-US" sz="1200" dirty="0" err="1" smtClean="0"/>
              <a:t>repr</a:t>
            </a:r>
            <a:r>
              <a:rPr lang="en-US" sz="1200" dirty="0" smtClean="0"/>
              <a:t>(</a:t>
            </a:r>
            <a:r>
              <a:rPr lang="en-US" sz="1200" dirty="0" err="1" smtClean="0"/>
              <a:t>first_record.seq</a:t>
            </a:r>
            <a:r>
              <a:rPr lang="en-US" sz="1200" dirty="0" smtClean="0"/>
              <a:t>))</a:t>
            </a:r>
          </a:p>
          <a:p>
            <a:r>
              <a:rPr lang="en-US" sz="1200" dirty="0"/>
              <a:t>&gt;&gt;&gt;</a:t>
            </a:r>
            <a:r>
              <a:rPr lang="en-US" sz="1200" dirty="0" smtClean="0"/>
              <a:t>print(</a:t>
            </a:r>
            <a:r>
              <a:rPr lang="en-US" sz="1200" dirty="0" err="1" smtClean="0"/>
              <a:t>len</a:t>
            </a:r>
            <a:r>
              <a:rPr lang="en-US" sz="1200" dirty="0" smtClean="0"/>
              <a:t>(</a:t>
            </a:r>
            <a:r>
              <a:rPr lang="en-US" sz="1200" dirty="0" err="1" smtClean="0"/>
              <a:t>first_record</a:t>
            </a:r>
            <a:r>
              <a:rPr lang="en-US" sz="1200" dirty="0" smtClean="0"/>
              <a:t>))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79400" y="3901434"/>
            <a:ext cx="84074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CE4215"/>
                </a:solidFill>
              </a:rPr>
              <a:t>Z78439.1</a:t>
            </a:r>
            <a:endParaRPr lang="en-US" sz="1200" dirty="0">
              <a:solidFill>
                <a:srgbClr val="CE4215"/>
              </a:solidFill>
            </a:endParaRPr>
          </a:p>
          <a:p>
            <a:r>
              <a:rPr lang="en-US" sz="1200" dirty="0" err="1">
                <a:solidFill>
                  <a:srgbClr val="CE4215"/>
                </a:solidFill>
              </a:rPr>
              <a:t>Seq</a:t>
            </a:r>
            <a:r>
              <a:rPr lang="en-US" sz="1200" dirty="0">
                <a:solidFill>
                  <a:srgbClr val="CE4215"/>
                </a:solidFill>
              </a:rPr>
              <a:t>('CATTGTTGAGATCACATAATAATTGATCGAGTTAATCTGGAGGATCTGTTTACT...GCC', </a:t>
            </a:r>
            <a:r>
              <a:rPr lang="en-US" sz="1200" dirty="0" err="1">
                <a:solidFill>
                  <a:srgbClr val="CE4215"/>
                </a:solidFill>
              </a:rPr>
              <a:t>IUPACAmbiguousDNA</a:t>
            </a:r>
            <a:r>
              <a:rPr lang="en-US" sz="1200" dirty="0">
                <a:solidFill>
                  <a:srgbClr val="CE4215"/>
                </a:solidFill>
              </a:rPr>
              <a:t>())</a:t>
            </a:r>
          </a:p>
          <a:p>
            <a:r>
              <a:rPr lang="en-US" sz="1200" dirty="0" smtClean="0">
                <a:solidFill>
                  <a:srgbClr val="CE4215"/>
                </a:solidFill>
              </a:rPr>
              <a:t>592</a:t>
            </a:r>
            <a:endParaRPr lang="en-US" sz="1200" dirty="0">
              <a:solidFill>
                <a:srgbClr val="CE4215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79400" y="5589366"/>
            <a:ext cx="8407400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CE4215"/>
                </a:solidFill>
              </a:rPr>
              <a:t>Z78533.1</a:t>
            </a:r>
            <a:endParaRPr lang="en-US" sz="1200" dirty="0">
              <a:solidFill>
                <a:srgbClr val="CE4215"/>
              </a:solidFill>
            </a:endParaRPr>
          </a:p>
          <a:p>
            <a:r>
              <a:rPr lang="en-US" sz="1200" dirty="0" err="1">
                <a:solidFill>
                  <a:srgbClr val="CE4215"/>
                </a:solidFill>
              </a:rPr>
              <a:t>Seq</a:t>
            </a:r>
            <a:r>
              <a:rPr lang="en-US" sz="1200" dirty="0">
                <a:solidFill>
                  <a:srgbClr val="CE4215"/>
                </a:solidFill>
              </a:rPr>
              <a:t>('CGTAACAAGGTTTCCGTAGGTGAACCTGCGGAAGGATCATTGATGAGACCGTGG...CGC', </a:t>
            </a:r>
            <a:r>
              <a:rPr lang="en-US" sz="1200" dirty="0" err="1">
                <a:solidFill>
                  <a:srgbClr val="CE4215"/>
                </a:solidFill>
              </a:rPr>
              <a:t>IUPACAmbiguousDNA</a:t>
            </a:r>
            <a:r>
              <a:rPr lang="en-US" sz="1200" dirty="0">
                <a:solidFill>
                  <a:srgbClr val="CE4215"/>
                </a:solidFill>
              </a:rPr>
              <a:t>())</a:t>
            </a:r>
          </a:p>
          <a:p>
            <a:r>
              <a:rPr lang="en-US" sz="1200" dirty="0" smtClean="0">
                <a:solidFill>
                  <a:srgbClr val="CE4215"/>
                </a:solidFill>
              </a:rPr>
              <a:t>740</a:t>
            </a:r>
            <a:endParaRPr lang="en-US" sz="1200" dirty="0">
              <a:solidFill>
                <a:srgbClr val="CE42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181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26755</TotalTime>
  <Words>2300</Words>
  <Application>Microsoft Macintosh PowerPoint</Application>
  <PresentationFormat>Présentation à l'écran (4:3)</PresentationFormat>
  <Paragraphs>323</Paragraphs>
  <Slides>33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4" baseType="lpstr">
      <vt:lpstr>Thème Office</vt:lpstr>
      <vt:lpstr>Présentation PowerPoint</vt:lpstr>
      <vt:lpstr>  Formation CNRS 18 Novembre 2016 Python pour la biologie  </vt:lpstr>
      <vt:lpstr>Présentation PowerPoint</vt:lpstr>
      <vt:lpstr>Présentation PowerPoint</vt:lpstr>
      <vt:lpstr>Parsing sequences file formats : L’objet SeqRecord</vt:lpstr>
      <vt:lpstr>Simple FASTA parsing example</vt:lpstr>
      <vt:lpstr>Simple genbank parsing example</vt:lpstr>
      <vt:lpstr>Iterating over the records in a sequence file</vt:lpstr>
      <vt:lpstr>Getting a list of the records in a sequence file</vt:lpstr>
      <vt:lpstr>Extracting data</vt:lpstr>
      <vt:lpstr>Présentation PowerPoint</vt:lpstr>
      <vt:lpstr>Présentation PowerPoint</vt:lpstr>
      <vt:lpstr>Parsing sequences from compressed files</vt:lpstr>
      <vt:lpstr>Parsing sequences from the net</vt:lpstr>
      <vt:lpstr> Parsing SwissProt sequences from the net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Filtering a sequence file</vt:lpstr>
      <vt:lpstr>Producing randomised genomes</vt:lpstr>
      <vt:lpstr>Complete script (version 1)</vt:lpstr>
      <vt:lpstr>Complete script (version 2)</vt:lpstr>
      <vt:lpstr>Translating a FASTA le of CDS entries</vt:lpstr>
      <vt:lpstr>Making the sequences in a FASTA file upper case</vt:lpstr>
      <vt:lpstr>Sorting a sequence file</vt:lpstr>
      <vt:lpstr>Simple quality filtering for FASTQ files</vt:lpstr>
      <vt:lpstr>Trimming of primer sequences</vt:lpstr>
      <vt:lpstr>Trimming off adaptor sequences</vt:lpstr>
      <vt:lpstr>Converting FASTQ files</vt:lpstr>
      <vt:lpstr>Converting FASTA and QUAL files into FASTQ files</vt:lpstr>
    </vt:vector>
  </TitlesOfParts>
  <Company>UBx1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benjamin dartigues</cp:lastModifiedBy>
  <cp:revision>314</cp:revision>
  <dcterms:created xsi:type="dcterms:W3CDTF">2013-12-13T12:27:54Z</dcterms:created>
  <dcterms:modified xsi:type="dcterms:W3CDTF">2016-11-13T13:49:23Z</dcterms:modified>
</cp:coreProperties>
</file>