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6" r:id="rId3"/>
    <p:sldId id="258" r:id="rId4"/>
    <p:sldId id="259" r:id="rId5"/>
    <p:sldId id="261" r:id="rId6"/>
    <p:sldId id="271" r:id="rId7"/>
    <p:sldId id="260" r:id="rId8"/>
    <p:sldId id="268" r:id="rId9"/>
    <p:sldId id="262" r:id="rId10"/>
    <p:sldId id="263" r:id="rId11"/>
    <p:sldId id="269" r:id="rId12"/>
    <p:sldId id="264" r:id="rId13"/>
    <p:sldId id="270" r:id="rId14"/>
    <p:sldId id="272" r:id="rId15"/>
    <p:sldId id="273" r:id="rId16"/>
    <p:sldId id="274" r:id="rId17"/>
    <p:sldId id="265" r:id="rId18"/>
    <p:sldId id="266" r:id="rId19"/>
    <p:sldId id="267" r:id="rId2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A2D537EA-99E8-924B-BFB8-14CCF597C5B7}">
          <p14:sldIdLst>
            <p14:sldId id="257"/>
            <p14:sldId id="256"/>
          </p14:sldIdLst>
        </p14:section>
        <p14:section name="Accessing NCBI's Entrez databases" id="{BF622671-5E5B-F24E-8081-5DC82D63F47A}">
          <p14:sldIdLst/>
        </p14:section>
        <p14:section name="Entrez Guidelines" id="{8AC04DF4-620B-1244-A945-8425BD82D386}">
          <p14:sldIdLst>
            <p14:sldId id="258"/>
          </p14:sldIdLst>
        </p14:section>
        <p14:section name="EInfo: Obtaining information about the Entrez databases" id="{DC32098F-F799-E649-9808-8C51F285B585}">
          <p14:sldIdLst>
            <p14:sldId id="259"/>
            <p14:sldId id="261"/>
            <p14:sldId id="271"/>
          </p14:sldIdLst>
        </p14:section>
        <p14:section name="ESearch: Searching the Entrez databases" id="{AE7EFAF0-B2A5-0145-9179-DF655899554C}">
          <p14:sldIdLst>
            <p14:sldId id="260"/>
            <p14:sldId id="268"/>
          </p14:sldIdLst>
        </p14:section>
        <p14:section name="EPost: Uploading a list of identi ers" id="{053F817D-1E17-EC42-8940-8990BC9892D8}">
          <p14:sldIdLst>
            <p14:sldId id="262"/>
          </p14:sldIdLst>
        </p14:section>
        <p14:section name="ESummary: Retrieving summaries from primary IDs" id="{D382A79F-E5B2-C642-A014-A7C85C3D774F}">
          <p14:sldIdLst>
            <p14:sldId id="263"/>
            <p14:sldId id="269"/>
          </p14:sldIdLst>
        </p14:section>
        <p14:section name="EFetch: Downloading full records from Entrez" id="{5BAED512-980A-9F42-B6DB-A36BCB0C91E4}">
          <p14:sldIdLst>
            <p14:sldId id="264"/>
            <p14:sldId id="270"/>
            <p14:sldId id="272"/>
            <p14:sldId id="273"/>
            <p14:sldId id="274"/>
          </p14:sldIdLst>
        </p14:section>
        <p14:section name="ELink: Searching for related items in NCBI Entrez" id="{65D86FD4-600F-3E4A-931F-87AF1F33DB42}">
          <p14:sldIdLst/>
        </p14:section>
        <p14:section name="EGQuery: Global Query - counts for search terms" id="{73678C64-97CF-0C4C-A57A-8E363BBB1F5A}">
          <p14:sldIdLst>
            <p14:sldId id="265"/>
          </p14:sldIdLst>
        </p14:section>
        <p14:section name="ESpell: Obtaining spelling suggestions" id="{0CDCBFED-0F56-F54E-804B-9EE558BE1BD3}">
          <p14:sldIdLst>
            <p14:sldId id="266"/>
          </p14:sldIdLst>
        </p14:section>
        <p14:section name="Parsing huge Entrez XML les" id="{A2B6C5F3-EC8E-694A-8CE9-2F03C34AFF8F}">
          <p14:sldIdLst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66" autoAdjust="0"/>
    <p:restoredTop sz="94231" autoAdjust="0"/>
  </p:normalViewPr>
  <p:slideViewPr>
    <p:cSldViewPr snapToGrid="0" snapToObjects="1">
      <p:cViewPr>
        <p:scale>
          <a:sx n="112" d="100"/>
          <a:sy n="112" d="100"/>
        </p:scale>
        <p:origin x="-368" y="10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08/11/16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08/11/16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Cpte élève: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padawan</a:t>
            </a:r>
            <a:endParaRPr lang="fr-FR" dirty="0" smtClean="0"/>
          </a:p>
          <a:p>
            <a:r>
              <a:rPr lang="fr-FR" dirty="0" smtClean="0"/>
              <a:t>Mot de passe:</a:t>
            </a:r>
            <a:r>
              <a:rPr lang="fr-FR" baseline="0" dirty="0" smtClean="0"/>
              <a:t> trust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341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&lt;DbName&gt;unigene&lt;/DbName&gt;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&lt;DbName&gt;unists&lt;/DbName&gt;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&lt;/DbList&gt;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&lt;/eInfoResult&gt;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072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values stored in this key is the list of database names shown in the XML above: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446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record["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DbInfo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"].keys()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other information stored in this record. One of the most useful is a list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possible search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elds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use with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ESearch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722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095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from Bio import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Entrez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SeqIO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handle 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Entrez.efetch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="nucleotide", id="186972394",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rettype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retmode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="text")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record 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SeqIO.read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(handle, 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genbank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handle.close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print(record)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ID: EU490707.1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 EU490707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Selenipedium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aequinoctiale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maturase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gene, partial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chloroplast.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features: 3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('ATTTTTTACGAACCTGTGGAAATTTTTGGTTATGACAATAAATCTAGTTTAGTA...GAA',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IUPACAmbiguousDNA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816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232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9400" y="1236134"/>
            <a:ext cx="8644466" cy="4890030"/>
          </a:xfrm>
        </p:spPr>
        <p:txBody>
          <a:bodyPr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Cliquez pour modifier les styles du texte du masque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93F68C3-195D-9E4F-A0F2-F73993E4FFAC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09DE0"/>
                </a:solidFill>
              </a:rPr>
              <a:t>Chapitre 2</a:t>
            </a:r>
            <a:endParaRPr lang="fr-FR" sz="3200" dirty="0">
              <a:solidFill>
                <a:srgbClr val="009DE0"/>
              </a:solidFill>
            </a:endParaRP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/>
              <a:t>reptiumende re omnisinis dolori 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>
                <a:solidFill>
                  <a:srgbClr val="FFFFFF"/>
                </a:solidFill>
              </a:rPr>
              <a:t>Itas eaquis et </a:t>
            </a:r>
            <a:r>
              <a:rPr lang="fr-FR" b="1" baseline="30000" dirty="0">
                <a:solidFill>
                  <a:srgbClr val="FFFFFF"/>
                </a:solidFill>
              </a:rPr>
              <a:t>excerferum nuscien </a:t>
            </a:r>
            <a:r>
              <a:rPr lang="fr-FR" baseline="30000" dirty="0">
                <a:solidFill>
                  <a:srgbClr val="FFFFFF"/>
                </a:solidFill>
              </a:rPr>
              <a:t>ditione dic tem hiciliciist, con rem aut volest, sedi doles erro te sa sam volum dolumqui aceprae eicipsa </a:t>
            </a:r>
            <a:r>
              <a:rPr lang="fr-FR" baseline="30000" dirty="0" smtClean="0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chemeClr val="accent1"/>
                </a:solidFill>
              </a:rPr>
              <a:t>titre</a:t>
            </a:r>
            <a:endParaRPr lang="fr-FR" sz="1200" b="1" dirty="0">
              <a:solidFill>
                <a:schemeClr val="accent1"/>
              </a:solidFill>
            </a:endParaRP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/>
              <a:t>Itas eaquis et </a:t>
            </a:r>
            <a:endParaRPr lang="fr-FR" sz="3200" b="1" baseline="30000" dirty="0" smtClean="0"/>
          </a:p>
          <a:p>
            <a:pPr>
              <a:buSzPct val="90000"/>
            </a:pPr>
            <a:r>
              <a:rPr lang="fr-FR" sz="2400" b="1" baseline="30000" dirty="0" smtClean="0"/>
              <a:t>excerferum </a:t>
            </a:r>
            <a:r>
              <a:rPr lang="fr-FR" sz="2400" b="1" baseline="30000" dirty="0"/>
              <a:t>nuscien </a:t>
            </a:r>
            <a:r>
              <a:rPr lang="fr-FR" sz="2400" baseline="30000" dirty="0"/>
              <a:t>ditione dic tem hiciliciist, con rem aut volest, sedi doles erro te sa sam volum dolumqui aceprae eicipsa pelesequod que cum hicieni hillant endi consequ iduciet ut lab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aut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 smtClean="0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 smtClean="0"/>
              <a:t>omnis</a:t>
            </a:r>
            <a:r>
              <a:rPr lang="fr-FR" sz="2400" baseline="30000" dirty="0" smtClean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 smtClean="0"/>
              <a:t>iliciae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cepernat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fugitas</a:t>
            </a:r>
            <a:r>
              <a:rPr lang="fr-FR" sz="2400" baseline="30000" dirty="0" smtClean="0"/>
              <a:t> sa </a:t>
            </a:r>
            <a:r>
              <a:rPr lang="fr-FR" sz="2400" baseline="30000" dirty="0" err="1" smtClean="0"/>
              <a:t>conse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molo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modi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berecti</a:t>
            </a:r>
            <a:r>
              <a:rPr lang="fr-FR" sz="2400" baseline="30000" dirty="0" smtClean="0"/>
              <a:t> tem </a:t>
            </a:r>
            <a:r>
              <a:rPr lang="fr-FR" sz="2400" baseline="30000" dirty="0" err="1" smtClean="0"/>
              <a:t>ius</a:t>
            </a:r>
            <a:r>
              <a:rPr lang="fr-FR" sz="2400" baseline="30000" dirty="0" smtClean="0"/>
              <a:t>, officie </a:t>
            </a:r>
            <a:r>
              <a:rPr lang="fr-FR" sz="2400" baseline="30000" dirty="0" err="1" smtClean="0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97E56E4-32A0-A24B-AE7B-5E5E4DFEC148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/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smtClean="0"/>
              <a:t>excerferum 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smtClean="0"/>
              <a:t>ditione </a:t>
            </a:r>
            <a:r>
              <a:rPr lang="fr-FR" sz="2800" b="1" i="0" baseline="30000" dirty="0"/>
              <a:t>dic tem hiciliciist, con rem aut volest, sedi doles </a:t>
            </a:r>
            <a:endParaRPr lang="fr-FR" sz="2800" b="1" i="0" baseline="30000" dirty="0" smtClean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 smtClean="0"/>
              <a:t>erro</a:t>
            </a:r>
            <a:r>
              <a:rPr lang="fr-FR" sz="2800" b="1" i="0" baseline="30000" dirty="0" smtClean="0"/>
              <a:t> </a:t>
            </a:r>
            <a:r>
              <a:rPr lang="fr-FR" sz="2800" b="1" i="0" baseline="30000" dirty="0"/>
              <a:t>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 smtClean="0"/>
              <a:t>eicipsa</a:t>
            </a:r>
            <a:endParaRPr lang="fr-FR" sz="2800" b="1" i="0" baseline="30000" dirty="0" smtClean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 smtClean="0"/>
              <a:t>pelesequod</a:t>
            </a:r>
            <a:r>
              <a:rPr lang="fr-FR" sz="2800" b="1" i="0" baseline="30000" dirty="0" smtClean="0"/>
              <a:t> </a:t>
            </a:r>
            <a:r>
              <a:rPr lang="fr-FR" sz="2800" b="1" i="0" baseline="30000" dirty="0"/>
              <a:t>que cum </a:t>
            </a:r>
            <a:r>
              <a:rPr lang="fr-FR" sz="2800" b="1" i="0" baseline="30000" dirty="0" err="1" smtClean="0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 smtClean="0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E9A3856-CABC-754C-812C-14B8D30E1B18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ESummary</a:t>
            </a:r>
            <a:r>
              <a:rPr lang="en-US" dirty="0"/>
              <a:t>: Retrieving summaries from primary IDs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793766"/>
          </a:xfrm>
        </p:spPr>
        <p:txBody>
          <a:bodyPr/>
          <a:lstStyle/>
          <a:p>
            <a:r>
              <a:rPr lang="en-US" dirty="0" err="1"/>
              <a:t>ESummary</a:t>
            </a:r>
            <a:r>
              <a:rPr lang="en-US" dirty="0"/>
              <a:t> retrieves document summaries from a list of primary </a:t>
            </a:r>
            <a:r>
              <a:rPr lang="en-US" dirty="0" smtClean="0"/>
              <a:t>IDs</a:t>
            </a:r>
          </a:p>
          <a:p>
            <a:r>
              <a:rPr lang="en-US" dirty="0" smtClean="0"/>
              <a:t>In </a:t>
            </a:r>
            <a:r>
              <a:rPr lang="en-US" dirty="0"/>
              <a:t>Biopython, </a:t>
            </a:r>
            <a:r>
              <a:rPr lang="en-US" dirty="0" err="1"/>
              <a:t>ESummary</a:t>
            </a:r>
            <a:r>
              <a:rPr lang="en-US" dirty="0"/>
              <a:t> is available </a:t>
            </a:r>
            <a:r>
              <a:rPr lang="en-US" dirty="0" smtClean="0"/>
              <a:t>as </a:t>
            </a:r>
            <a:r>
              <a:rPr lang="en-US" dirty="0" err="1" smtClean="0"/>
              <a:t>Bio.Entrez.esummary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776922"/>
            <a:ext cx="8644466" cy="1754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Bio import </a:t>
            </a:r>
            <a:r>
              <a:rPr lang="en-US" sz="1200" dirty="0" err="1"/>
              <a:t>Entrez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Entrez.email</a:t>
            </a:r>
            <a:r>
              <a:rPr lang="en-US" sz="1200" dirty="0"/>
              <a:t> = "</a:t>
            </a:r>
            <a:r>
              <a:rPr lang="en-US" sz="1200" dirty="0" err="1"/>
              <a:t>A.N.Other@example.com</a:t>
            </a:r>
            <a:r>
              <a:rPr lang="en-US" sz="1200" dirty="0"/>
              <a:t>" # Always tell NCBI who you are</a:t>
            </a:r>
          </a:p>
          <a:p>
            <a:r>
              <a:rPr lang="en-US" sz="1200" dirty="0"/>
              <a:t>&gt;&gt;&gt; handle = </a:t>
            </a:r>
            <a:r>
              <a:rPr lang="en-US" sz="1200" dirty="0" err="1"/>
              <a:t>Entrez.esummary</a:t>
            </a:r>
            <a:r>
              <a:rPr lang="en-US" sz="1200" dirty="0"/>
              <a:t>(</a:t>
            </a:r>
            <a:r>
              <a:rPr lang="en-US" sz="1200" dirty="0" err="1"/>
              <a:t>db</a:t>
            </a:r>
            <a:r>
              <a:rPr lang="en-US" sz="1200" dirty="0"/>
              <a:t>="</a:t>
            </a:r>
            <a:r>
              <a:rPr lang="en-US" sz="1200" dirty="0" err="1"/>
              <a:t>nlmcatalog</a:t>
            </a:r>
            <a:r>
              <a:rPr lang="en-US" sz="1200" dirty="0"/>
              <a:t>", id="101660833")</a:t>
            </a:r>
          </a:p>
          <a:p>
            <a:r>
              <a:rPr lang="en-US" sz="1200" dirty="0"/>
              <a:t>&gt;&gt;&gt; record = </a:t>
            </a:r>
            <a:r>
              <a:rPr lang="en-US" sz="1200" dirty="0" err="1"/>
              <a:t>Entrez.read</a:t>
            </a:r>
            <a:r>
              <a:rPr lang="en-US" sz="1200" dirty="0"/>
              <a:t>(handle)</a:t>
            </a:r>
          </a:p>
          <a:p>
            <a:r>
              <a:rPr lang="en-US" sz="1200" dirty="0"/>
              <a:t>&gt;&gt;&gt; info = record[0]['</a:t>
            </a:r>
            <a:r>
              <a:rPr lang="en-US" sz="1200" dirty="0" err="1"/>
              <a:t>TitleMainList</a:t>
            </a:r>
            <a:r>
              <a:rPr lang="en-US" sz="1200" dirty="0"/>
              <a:t>'][0]</a:t>
            </a:r>
          </a:p>
          <a:p>
            <a:r>
              <a:rPr lang="en-US" sz="1200" dirty="0"/>
              <a:t>&gt;&gt;&gt; print("Journal info\</a:t>
            </a:r>
            <a:r>
              <a:rPr lang="en-US" sz="1200" dirty="0" err="1"/>
              <a:t>nid</a:t>
            </a:r>
            <a:r>
              <a:rPr lang="en-US" sz="1200" dirty="0"/>
              <a:t>: {}\</a:t>
            </a:r>
            <a:r>
              <a:rPr lang="en-US" sz="1200" dirty="0" err="1"/>
              <a:t>nTitle</a:t>
            </a:r>
            <a:r>
              <a:rPr lang="en-US" sz="1200" dirty="0"/>
              <a:t>: {}".format(record[0]["Id"], info["Title"]))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Journal info</a:t>
            </a:r>
          </a:p>
          <a:p>
            <a:r>
              <a:rPr lang="en-US" sz="1200" dirty="0">
                <a:solidFill>
                  <a:srgbClr val="FF0000"/>
                </a:solidFill>
              </a:rPr>
              <a:t>id: 101660833</a:t>
            </a:r>
          </a:p>
          <a:p>
            <a:r>
              <a:rPr lang="en-US" sz="1200" dirty="0">
                <a:solidFill>
                  <a:srgbClr val="FF0000"/>
                </a:solidFill>
              </a:rPr>
              <a:t>Title: IEEE transactions on computational imaging.</a:t>
            </a:r>
          </a:p>
        </p:txBody>
      </p:sp>
    </p:spTree>
    <p:extLst>
      <p:ext uri="{BB962C8B-B14F-4D97-AF65-F5344CB8AC3E}">
        <p14:creationId xmlns:p14="http://schemas.microsoft.com/office/powerpoint/2010/main" val="3020398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4526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EFetch</a:t>
            </a:r>
            <a:r>
              <a:rPr lang="en-US" dirty="0"/>
              <a:t>: Downloading full records from </a:t>
            </a:r>
            <a:r>
              <a:rPr lang="en-US" dirty="0" err="1"/>
              <a:t>Entrez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81728"/>
            <a:ext cx="8644466" cy="1031911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when you want to retrieve a full record from </a:t>
            </a:r>
            <a:r>
              <a:rPr lang="en-US" dirty="0" err="1"/>
              <a:t>Entrez</a:t>
            </a:r>
            <a:r>
              <a:rPr lang="en-US" dirty="0" smtClean="0"/>
              <a:t>.</a:t>
            </a:r>
          </a:p>
          <a:p>
            <a:r>
              <a:rPr lang="en-US" dirty="0"/>
              <a:t>For most of their databases, the NCBI support several </a:t>
            </a:r>
            <a:r>
              <a:rPr lang="en-US" dirty="0" smtClean="0"/>
              <a:t>different </a:t>
            </a:r>
            <a:r>
              <a:rPr lang="en-US" dirty="0"/>
              <a:t>formats </a:t>
            </a:r>
            <a:endParaRPr lang="en-US" dirty="0" smtClean="0"/>
          </a:p>
          <a:p>
            <a:r>
              <a:rPr lang="en-US" dirty="0" smtClean="0"/>
              <a:t>Requires </a:t>
            </a:r>
            <a:r>
              <a:rPr lang="en-US" dirty="0"/>
              <a:t>specifying </a:t>
            </a:r>
            <a:r>
              <a:rPr lang="en-US" dirty="0" smtClean="0"/>
              <a:t>the </a:t>
            </a:r>
            <a:r>
              <a:rPr lang="en-US" dirty="0" err="1" smtClean="0"/>
              <a:t>rettype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/>
              <a:t>/</a:t>
            </a:r>
            <a:r>
              <a:rPr lang="en-US" dirty="0" smtClean="0"/>
              <a:t>or </a:t>
            </a:r>
            <a:r>
              <a:rPr lang="en-US" dirty="0" err="1" smtClean="0"/>
              <a:t>retmode</a:t>
            </a:r>
            <a:r>
              <a:rPr lang="en-US" dirty="0"/>
              <a:t> </a:t>
            </a:r>
            <a:r>
              <a:rPr lang="en-US" dirty="0" smtClean="0"/>
              <a:t>optional</a:t>
            </a:r>
            <a:r>
              <a:rPr lang="en-US" dirty="0"/>
              <a:t> </a:t>
            </a:r>
            <a:r>
              <a:rPr lang="en-US" dirty="0" smtClean="0"/>
              <a:t>arguments</a:t>
            </a:r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131261"/>
            <a:ext cx="8644466" cy="41549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Bio import </a:t>
            </a:r>
            <a:r>
              <a:rPr lang="en-US" sz="1200" dirty="0" err="1"/>
              <a:t>Entrez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Entrez.email</a:t>
            </a:r>
            <a:r>
              <a:rPr lang="en-US" sz="1200" dirty="0"/>
              <a:t> = "</a:t>
            </a:r>
            <a:r>
              <a:rPr lang="en-US" sz="1200" dirty="0" err="1"/>
              <a:t>A.N.Other@example.com</a:t>
            </a:r>
            <a:r>
              <a:rPr lang="en-US" sz="1200" dirty="0"/>
              <a:t>" # Always tell NCBI who you are</a:t>
            </a:r>
          </a:p>
          <a:p>
            <a:r>
              <a:rPr lang="en-US" sz="1200" dirty="0"/>
              <a:t>&gt;&gt;&gt; handle = </a:t>
            </a:r>
            <a:r>
              <a:rPr lang="en-US" sz="1200" dirty="0" err="1"/>
              <a:t>Entrez.efetch</a:t>
            </a:r>
            <a:r>
              <a:rPr lang="en-US" sz="1200" dirty="0"/>
              <a:t>(</a:t>
            </a:r>
            <a:r>
              <a:rPr lang="en-US" sz="1200" dirty="0" err="1"/>
              <a:t>db</a:t>
            </a:r>
            <a:r>
              <a:rPr lang="en-US" sz="1200" dirty="0"/>
              <a:t>="nucleotide", id="186972394", </a:t>
            </a:r>
            <a:r>
              <a:rPr lang="en-US" sz="1200" dirty="0" err="1"/>
              <a:t>rettype</a:t>
            </a:r>
            <a:r>
              <a:rPr lang="en-US" sz="1200" dirty="0"/>
              <a:t>="</a:t>
            </a:r>
            <a:r>
              <a:rPr lang="en-US" sz="1200" dirty="0" err="1"/>
              <a:t>gb</a:t>
            </a:r>
            <a:r>
              <a:rPr lang="en-US" sz="1200" dirty="0"/>
              <a:t>", </a:t>
            </a:r>
            <a:r>
              <a:rPr lang="en-US" sz="1200" dirty="0" err="1"/>
              <a:t>retmode</a:t>
            </a:r>
            <a:r>
              <a:rPr lang="en-US" sz="1200" dirty="0"/>
              <a:t>="text")</a:t>
            </a:r>
          </a:p>
          <a:p>
            <a:r>
              <a:rPr lang="en-US" sz="1200" dirty="0"/>
              <a:t>&gt;&gt;&gt; print(</a:t>
            </a:r>
            <a:r>
              <a:rPr lang="en-US" sz="1200" dirty="0" err="1"/>
              <a:t>handle.read</a:t>
            </a:r>
            <a:r>
              <a:rPr lang="en-US" sz="1200" dirty="0"/>
              <a:t>())</a:t>
            </a:r>
          </a:p>
          <a:p>
            <a:r>
              <a:rPr lang="pt-BR" sz="1200" dirty="0"/>
              <a:t>LOCUS EU490707 1302 </a:t>
            </a:r>
            <a:r>
              <a:rPr lang="pt-BR" sz="1200" dirty="0" err="1"/>
              <a:t>bp</a:t>
            </a:r>
            <a:r>
              <a:rPr lang="pt-BR" sz="1200" dirty="0"/>
              <a:t> DNA linear PLN 05-MAY-2008</a:t>
            </a:r>
          </a:p>
          <a:p>
            <a:r>
              <a:rPr lang="pt-BR" sz="1200" dirty="0"/>
              <a:t>DEFINITION </a:t>
            </a:r>
            <a:r>
              <a:rPr lang="pt-BR" sz="1200" dirty="0" err="1"/>
              <a:t>Selenipedium</a:t>
            </a:r>
            <a:r>
              <a:rPr lang="pt-BR" sz="1200" dirty="0"/>
              <a:t> </a:t>
            </a:r>
            <a:r>
              <a:rPr lang="pt-BR" sz="1200" dirty="0" err="1"/>
              <a:t>aequinoctiale</a:t>
            </a:r>
            <a:r>
              <a:rPr lang="pt-BR" sz="1200" dirty="0"/>
              <a:t> </a:t>
            </a:r>
            <a:r>
              <a:rPr lang="pt-BR" sz="1200" dirty="0" err="1"/>
              <a:t>maturase</a:t>
            </a:r>
            <a:r>
              <a:rPr lang="pt-BR" sz="1200" dirty="0"/>
              <a:t> </a:t>
            </a:r>
            <a:r>
              <a:rPr lang="pt-BR" sz="1200" dirty="0" err="1"/>
              <a:t>K</a:t>
            </a:r>
            <a:r>
              <a:rPr lang="pt-BR" sz="1200" dirty="0"/>
              <a:t> (</a:t>
            </a:r>
            <a:r>
              <a:rPr lang="pt-BR" sz="1200" dirty="0" err="1"/>
              <a:t>matK</a:t>
            </a:r>
            <a:r>
              <a:rPr lang="pt-BR" sz="1200" dirty="0"/>
              <a:t>) gene, </a:t>
            </a:r>
            <a:r>
              <a:rPr lang="pt-BR" sz="1200" dirty="0" err="1"/>
              <a:t>partial</a:t>
            </a:r>
            <a:r>
              <a:rPr lang="pt-BR" sz="1200" dirty="0"/>
              <a:t> </a:t>
            </a:r>
            <a:r>
              <a:rPr lang="pt-BR" sz="1200" dirty="0" err="1"/>
              <a:t>cds</a:t>
            </a:r>
            <a:r>
              <a:rPr lang="pt-BR" sz="1200" dirty="0"/>
              <a:t>;</a:t>
            </a:r>
          </a:p>
          <a:p>
            <a:r>
              <a:rPr lang="pt-BR" sz="1200" dirty="0" err="1"/>
              <a:t>chloroplast</a:t>
            </a:r>
            <a:r>
              <a:rPr lang="pt-BR" sz="1200" dirty="0"/>
              <a:t>.</a:t>
            </a:r>
          </a:p>
          <a:p>
            <a:r>
              <a:rPr lang="pt-BR" sz="1200" dirty="0"/>
              <a:t>ACCESSION EU490707</a:t>
            </a:r>
          </a:p>
          <a:p>
            <a:r>
              <a:rPr lang="pt-BR" sz="1200" dirty="0"/>
              <a:t>VERSION EU490707.1 GI:186972394</a:t>
            </a:r>
          </a:p>
          <a:p>
            <a:r>
              <a:rPr lang="pt-BR" sz="1200" dirty="0"/>
              <a:t>KEYWORDS .</a:t>
            </a:r>
          </a:p>
          <a:p>
            <a:r>
              <a:rPr lang="pt-BR" sz="1200" dirty="0"/>
              <a:t>SOURCE </a:t>
            </a:r>
            <a:r>
              <a:rPr lang="pt-BR" sz="1200" dirty="0" err="1"/>
              <a:t>chloroplast</a:t>
            </a:r>
            <a:r>
              <a:rPr lang="pt-BR" sz="1200" dirty="0"/>
              <a:t> </a:t>
            </a:r>
            <a:r>
              <a:rPr lang="pt-BR" sz="1200" dirty="0" err="1"/>
              <a:t>Selenipedium</a:t>
            </a:r>
            <a:r>
              <a:rPr lang="pt-BR" sz="1200" dirty="0"/>
              <a:t> </a:t>
            </a:r>
            <a:r>
              <a:rPr lang="pt-BR" sz="1200" dirty="0" err="1"/>
              <a:t>aequinoctiale</a:t>
            </a:r>
            <a:endParaRPr lang="pt-BR" sz="1200" dirty="0"/>
          </a:p>
          <a:p>
            <a:r>
              <a:rPr lang="pt-BR" sz="1200" dirty="0"/>
              <a:t>ORGANISM </a:t>
            </a:r>
            <a:r>
              <a:rPr lang="pt-BR" sz="1200" dirty="0" err="1"/>
              <a:t>Selenipedium</a:t>
            </a:r>
            <a:r>
              <a:rPr lang="pt-BR" sz="1200" dirty="0"/>
              <a:t> </a:t>
            </a:r>
            <a:r>
              <a:rPr lang="pt-BR" sz="1200" dirty="0" err="1"/>
              <a:t>aequinoctiale</a:t>
            </a:r>
            <a:endParaRPr lang="pt-BR" sz="1200" dirty="0"/>
          </a:p>
          <a:p>
            <a:r>
              <a:rPr lang="pt-BR" sz="1200" dirty="0" err="1"/>
              <a:t>Eukaryota</a:t>
            </a:r>
            <a:r>
              <a:rPr lang="pt-BR" sz="1200" dirty="0"/>
              <a:t>; </a:t>
            </a:r>
            <a:r>
              <a:rPr lang="pt-BR" sz="1200" dirty="0" err="1"/>
              <a:t>Viridiplantae</a:t>
            </a:r>
            <a:r>
              <a:rPr lang="pt-BR" sz="1200" dirty="0"/>
              <a:t>; </a:t>
            </a:r>
            <a:r>
              <a:rPr lang="pt-BR" sz="1200" dirty="0" err="1"/>
              <a:t>Streptophyta</a:t>
            </a:r>
            <a:r>
              <a:rPr lang="pt-BR" sz="1200" dirty="0"/>
              <a:t>; </a:t>
            </a:r>
            <a:r>
              <a:rPr lang="pt-BR" sz="1200" dirty="0" err="1"/>
              <a:t>Embryophyta</a:t>
            </a:r>
            <a:r>
              <a:rPr lang="pt-BR" sz="1200" dirty="0"/>
              <a:t>; </a:t>
            </a:r>
            <a:r>
              <a:rPr lang="pt-BR" sz="1200" dirty="0" err="1"/>
              <a:t>Tracheophyta</a:t>
            </a:r>
            <a:r>
              <a:rPr lang="pt-BR" sz="1200" dirty="0"/>
              <a:t>;</a:t>
            </a:r>
          </a:p>
          <a:p>
            <a:r>
              <a:rPr lang="pt-BR" sz="1200" dirty="0" err="1"/>
              <a:t>Spermatophyta</a:t>
            </a:r>
            <a:r>
              <a:rPr lang="pt-BR" sz="1200" dirty="0"/>
              <a:t>; </a:t>
            </a:r>
            <a:r>
              <a:rPr lang="pt-BR" sz="1200" dirty="0" err="1"/>
              <a:t>Magnoliophyta</a:t>
            </a:r>
            <a:r>
              <a:rPr lang="pt-BR" sz="1200" dirty="0"/>
              <a:t>; </a:t>
            </a:r>
            <a:r>
              <a:rPr lang="pt-BR" sz="1200" dirty="0" err="1"/>
              <a:t>Liliopsida</a:t>
            </a:r>
            <a:r>
              <a:rPr lang="pt-BR" sz="1200" dirty="0"/>
              <a:t>; </a:t>
            </a:r>
            <a:r>
              <a:rPr lang="pt-BR" sz="1200" dirty="0" err="1"/>
              <a:t>Asparagales</a:t>
            </a:r>
            <a:r>
              <a:rPr lang="pt-BR" sz="1200" dirty="0"/>
              <a:t>; </a:t>
            </a:r>
            <a:r>
              <a:rPr lang="pt-BR" sz="1200" dirty="0" err="1"/>
              <a:t>Orchidaceae</a:t>
            </a:r>
            <a:r>
              <a:rPr lang="pt-BR" sz="1200" dirty="0"/>
              <a:t>;</a:t>
            </a:r>
          </a:p>
          <a:p>
            <a:r>
              <a:rPr lang="pt-BR" sz="1200" dirty="0" err="1"/>
              <a:t>Cypripedioideae</a:t>
            </a:r>
            <a:r>
              <a:rPr lang="pt-BR" sz="1200" dirty="0"/>
              <a:t>; </a:t>
            </a:r>
            <a:r>
              <a:rPr lang="pt-BR" sz="1200" dirty="0" err="1"/>
              <a:t>Selenipedium</a:t>
            </a:r>
            <a:r>
              <a:rPr lang="pt-BR" sz="1200" dirty="0"/>
              <a:t>.</a:t>
            </a:r>
          </a:p>
          <a:p>
            <a:r>
              <a:rPr lang="pt-BR" sz="1200" dirty="0"/>
              <a:t>REFERENCE 1 (bases 1 </a:t>
            </a:r>
            <a:r>
              <a:rPr lang="pt-BR" sz="1200" dirty="0" err="1"/>
              <a:t>to</a:t>
            </a:r>
            <a:r>
              <a:rPr lang="pt-BR" sz="1200" dirty="0"/>
              <a:t> 1302)</a:t>
            </a:r>
          </a:p>
          <a:p>
            <a:r>
              <a:rPr lang="pt-BR" sz="1200" dirty="0"/>
              <a:t>AUTHORS </a:t>
            </a:r>
            <a:r>
              <a:rPr lang="pt-BR" sz="1200" dirty="0" err="1"/>
              <a:t>Neubig,K.M</a:t>
            </a:r>
            <a:r>
              <a:rPr lang="pt-BR" sz="1200" dirty="0"/>
              <a:t>., </a:t>
            </a:r>
            <a:r>
              <a:rPr lang="pt-BR" sz="1200" dirty="0" err="1"/>
              <a:t>Whitten,W.M</a:t>
            </a:r>
            <a:r>
              <a:rPr lang="pt-BR" sz="1200" dirty="0"/>
              <a:t>., </a:t>
            </a:r>
            <a:r>
              <a:rPr lang="pt-BR" sz="1200" dirty="0" err="1"/>
              <a:t>Carlsward,B.S</a:t>
            </a:r>
            <a:r>
              <a:rPr lang="pt-BR" sz="1200" dirty="0"/>
              <a:t>., </a:t>
            </a:r>
            <a:r>
              <a:rPr lang="pt-BR" sz="1200" dirty="0" err="1"/>
              <a:t>Blanco,M.A</a:t>
            </a:r>
            <a:r>
              <a:rPr lang="pt-BR" sz="1200" dirty="0"/>
              <a:t>.,</a:t>
            </a:r>
          </a:p>
          <a:p>
            <a:r>
              <a:rPr lang="pt-BR" sz="1200" dirty="0" err="1"/>
              <a:t>Endara,C.L</a:t>
            </a:r>
            <a:r>
              <a:rPr lang="pt-BR" sz="1200" dirty="0"/>
              <a:t>., </a:t>
            </a:r>
            <a:r>
              <a:rPr lang="pt-BR" sz="1200" dirty="0" err="1"/>
              <a:t>Williams,N.H</a:t>
            </a:r>
            <a:r>
              <a:rPr lang="pt-BR" sz="1200" dirty="0"/>
              <a:t>. </a:t>
            </a:r>
            <a:r>
              <a:rPr lang="pt-BR" sz="1200" dirty="0" err="1"/>
              <a:t>and</a:t>
            </a:r>
            <a:r>
              <a:rPr lang="pt-BR" sz="1200" dirty="0"/>
              <a:t> </a:t>
            </a:r>
            <a:r>
              <a:rPr lang="pt-BR" sz="1200" dirty="0" err="1"/>
              <a:t>Moore,M.J</a:t>
            </a:r>
            <a:r>
              <a:rPr lang="pt-BR" sz="1200" dirty="0"/>
              <a:t>.</a:t>
            </a:r>
          </a:p>
          <a:p>
            <a:r>
              <a:rPr lang="pt-BR" sz="1200" dirty="0"/>
              <a:t>TITLE </a:t>
            </a:r>
            <a:r>
              <a:rPr lang="pt-BR" sz="1200" dirty="0" err="1"/>
              <a:t>Phylogenetic</a:t>
            </a:r>
            <a:r>
              <a:rPr lang="pt-BR" sz="1200" dirty="0"/>
              <a:t> </a:t>
            </a:r>
            <a:r>
              <a:rPr lang="pt-BR" sz="1200" dirty="0" err="1"/>
              <a:t>utility</a:t>
            </a:r>
            <a:r>
              <a:rPr lang="pt-BR" sz="1200" dirty="0"/>
              <a:t> </a:t>
            </a:r>
            <a:r>
              <a:rPr lang="pt-BR" sz="1200" dirty="0" err="1"/>
              <a:t>of</a:t>
            </a:r>
            <a:r>
              <a:rPr lang="pt-BR" sz="1200" dirty="0"/>
              <a:t> ycf1 in </a:t>
            </a:r>
            <a:r>
              <a:rPr lang="pt-BR" sz="1200" dirty="0" err="1"/>
              <a:t>orchids</a:t>
            </a:r>
            <a:endParaRPr lang="pt-BR" sz="1200" dirty="0"/>
          </a:p>
          <a:p>
            <a:r>
              <a:rPr lang="pt-BR" sz="1200" dirty="0"/>
              <a:t>JOURNAL </a:t>
            </a:r>
            <a:r>
              <a:rPr lang="pt-BR" sz="1200" dirty="0" err="1"/>
              <a:t>Unpublished</a:t>
            </a:r>
            <a:endParaRPr lang="pt-BR" sz="1200" dirty="0"/>
          </a:p>
          <a:p>
            <a:r>
              <a:rPr lang="pt-BR" sz="1200" dirty="0"/>
              <a:t>REFERENCE 2 (bases 1 </a:t>
            </a:r>
            <a:r>
              <a:rPr lang="pt-BR" sz="1200" dirty="0" err="1"/>
              <a:t>to</a:t>
            </a:r>
            <a:r>
              <a:rPr lang="pt-BR" sz="1200" dirty="0"/>
              <a:t> 1302)</a:t>
            </a:r>
          </a:p>
          <a:p>
            <a:r>
              <a:rPr lang="pt-BR" sz="1200" dirty="0"/>
              <a:t>AUTHORS </a:t>
            </a:r>
            <a:r>
              <a:rPr lang="pt-BR" sz="1200" dirty="0" err="1"/>
              <a:t>Neubig,K.M</a:t>
            </a:r>
            <a:r>
              <a:rPr lang="pt-BR" sz="1200" dirty="0"/>
              <a:t>., </a:t>
            </a:r>
            <a:r>
              <a:rPr lang="pt-BR" sz="1200" dirty="0" err="1"/>
              <a:t>Whitten,W.M</a:t>
            </a:r>
            <a:r>
              <a:rPr lang="pt-BR" sz="1200" dirty="0"/>
              <a:t>., </a:t>
            </a:r>
            <a:r>
              <a:rPr lang="pt-BR" sz="1200" dirty="0" err="1"/>
              <a:t>Carlsward,B.S</a:t>
            </a:r>
            <a:r>
              <a:rPr lang="pt-BR" sz="1200" dirty="0"/>
              <a:t>., </a:t>
            </a:r>
            <a:r>
              <a:rPr lang="pt-BR" sz="1200" dirty="0" err="1"/>
              <a:t>Blanco,M.A</a:t>
            </a:r>
            <a:r>
              <a:rPr lang="pt-BR" sz="1200" dirty="0"/>
              <a:t>.</a:t>
            </a:r>
            <a:r>
              <a:rPr lang="pt-BR" sz="1200" dirty="0" smtClean="0"/>
              <a:t>,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449187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GenBank</a:t>
            </a:r>
            <a:r>
              <a:rPr lang="en-US" dirty="0"/>
              <a:t> </a:t>
            </a:r>
            <a:r>
              <a:rPr lang="en-US" dirty="0" smtClean="0"/>
              <a:t>record 186972394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156002"/>
            <a:ext cx="8644466" cy="43396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TITLE Direct Submission</a:t>
            </a:r>
          </a:p>
          <a:p>
            <a:r>
              <a:rPr lang="en-US" sz="1200" dirty="0"/>
              <a:t>JOURNAL Submitted (14-FEB-2008) Department of Botany, University of</a:t>
            </a:r>
          </a:p>
          <a:p>
            <a:r>
              <a:rPr lang="en-US" sz="1200" dirty="0"/>
              <a:t>Florida, 220 Bartram Hall, Gainesville, FL 32611-8526, USA</a:t>
            </a:r>
          </a:p>
          <a:p>
            <a:r>
              <a:rPr lang="en-US" sz="1200" dirty="0"/>
              <a:t>FEATURES Location/Qualifiers</a:t>
            </a:r>
          </a:p>
          <a:p>
            <a:r>
              <a:rPr lang="en-US" sz="1200" dirty="0"/>
              <a:t>source 1..1302</a:t>
            </a:r>
          </a:p>
          <a:p>
            <a:r>
              <a:rPr lang="en-US" sz="1200" dirty="0"/>
              <a:t>/organism="</a:t>
            </a:r>
            <a:r>
              <a:rPr lang="en-US" sz="1200" dirty="0" err="1"/>
              <a:t>Selenipedium</a:t>
            </a:r>
            <a:r>
              <a:rPr lang="en-US" sz="1200" dirty="0"/>
              <a:t> </a:t>
            </a:r>
            <a:r>
              <a:rPr lang="en-US" sz="1200" dirty="0" err="1"/>
              <a:t>aequinoctiale</a:t>
            </a:r>
            <a:r>
              <a:rPr lang="en-US" sz="1200" dirty="0"/>
              <a:t>"</a:t>
            </a:r>
          </a:p>
          <a:p>
            <a:r>
              <a:rPr lang="en-US" sz="1200" dirty="0"/>
              <a:t>/organelle="</a:t>
            </a:r>
            <a:r>
              <a:rPr lang="en-US" sz="1200" dirty="0" err="1"/>
              <a:t>plastid:chloroplast</a:t>
            </a:r>
            <a:r>
              <a:rPr lang="en-US" sz="1200" dirty="0"/>
              <a:t>"</a:t>
            </a:r>
          </a:p>
          <a:p>
            <a:r>
              <a:rPr lang="en-US" sz="1200" dirty="0"/>
              <a:t>/</a:t>
            </a:r>
            <a:r>
              <a:rPr lang="en-US" sz="1200" dirty="0" err="1"/>
              <a:t>mol_type</a:t>
            </a:r>
            <a:r>
              <a:rPr lang="en-US" sz="1200" dirty="0"/>
              <a:t>="genomic DNA"</a:t>
            </a:r>
          </a:p>
          <a:p>
            <a:r>
              <a:rPr lang="en-US" sz="1200" dirty="0"/>
              <a:t>/</a:t>
            </a:r>
            <a:r>
              <a:rPr lang="en-US" sz="1200" dirty="0" err="1"/>
              <a:t>specimen_voucher</a:t>
            </a:r>
            <a:r>
              <a:rPr lang="en-US" sz="1200" dirty="0"/>
              <a:t>="</a:t>
            </a:r>
            <a:r>
              <a:rPr lang="en-US" sz="1200" dirty="0" err="1"/>
              <a:t>FLAS:Blanco</a:t>
            </a:r>
            <a:r>
              <a:rPr lang="en-US" sz="1200" dirty="0"/>
              <a:t> 2475"</a:t>
            </a:r>
          </a:p>
          <a:p>
            <a:r>
              <a:rPr lang="en-US" sz="1200" dirty="0"/>
              <a:t>/</a:t>
            </a:r>
            <a:r>
              <a:rPr lang="en-US" sz="1200" dirty="0" err="1"/>
              <a:t>db_xref</a:t>
            </a:r>
            <a:r>
              <a:rPr lang="en-US" sz="1200" dirty="0"/>
              <a:t>="taxon:256374"</a:t>
            </a:r>
          </a:p>
          <a:p>
            <a:r>
              <a:rPr lang="en-US" sz="1200" dirty="0"/>
              <a:t>gene &lt;1..&gt;1302</a:t>
            </a:r>
          </a:p>
          <a:p>
            <a:r>
              <a:rPr lang="en-US" sz="1200" dirty="0"/>
              <a:t>/gene="</a:t>
            </a:r>
            <a:r>
              <a:rPr lang="en-US" sz="1200" dirty="0" err="1"/>
              <a:t>matK</a:t>
            </a:r>
            <a:r>
              <a:rPr lang="en-US" sz="1200" dirty="0"/>
              <a:t>"</a:t>
            </a:r>
          </a:p>
          <a:p>
            <a:r>
              <a:rPr lang="en-US" sz="1200" dirty="0"/>
              <a:t>CDS &lt;1..&gt;1302</a:t>
            </a:r>
          </a:p>
          <a:p>
            <a:r>
              <a:rPr lang="en-US" sz="1200" dirty="0"/>
              <a:t>/gene="</a:t>
            </a:r>
            <a:r>
              <a:rPr lang="en-US" sz="1200" dirty="0" err="1"/>
              <a:t>matK</a:t>
            </a:r>
            <a:r>
              <a:rPr lang="en-US" sz="1200" dirty="0"/>
              <a:t>"</a:t>
            </a:r>
          </a:p>
          <a:p>
            <a:r>
              <a:rPr lang="en-US" sz="1200" dirty="0"/>
              <a:t>/</a:t>
            </a:r>
            <a:r>
              <a:rPr lang="en-US" sz="1200" dirty="0" err="1"/>
              <a:t>codon_start</a:t>
            </a:r>
            <a:r>
              <a:rPr lang="en-US" sz="1200" dirty="0"/>
              <a:t>=1</a:t>
            </a:r>
          </a:p>
          <a:p>
            <a:r>
              <a:rPr lang="en-US" sz="1200" dirty="0"/>
              <a:t>/</a:t>
            </a:r>
            <a:r>
              <a:rPr lang="en-US" sz="1200" dirty="0" err="1"/>
              <a:t>transl_table</a:t>
            </a:r>
            <a:r>
              <a:rPr lang="en-US" sz="1200" dirty="0"/>
              <a:t>=11</a:t>
            </a:r>
          </a:p>
          <a:p>
            <a:r>
              <a:rPr lang="en-US" sz="1200" dirty="0"/>
              <a:t>/product="</a:t>
            </a:r>
            <a:r>
              <a:rPr lang="en-US" sz="1200" dirty="0" err="1"/>
              <a:t>maturase</a:t>
            </a:r>
            <a:r>
              <a:rPr lang="en-US" sz="1200" dirty="0"/>
              <a:t> K"</a:t>
            </a:r>
          </a:p>
          <a:p>
            <a:r>
              <a:rPr lang="en-US" sz="1200" dirty="0"/>
              <a:t>/</a:t>
            </a:r>
            <a:r>
              <a:rPr lang="en-US" sz="1200" dirty="0" err="1"/>
              <a:t>protein_id</a:t>
            </a:r>
            <a:r>
              <a:rPr lang="en-US" sz="1200" dirty="0"/>
              <a:t>="ACC99456.1"</a:t>
            </a:r>
          </a:p>
          <a:p>
            <a:r>
              <a:rPr lang="en-US" sz="1200" dirty="0"/>
              <a:t>/</a:t>
            </a:r>
            <a:r>
              <a:rPr lang="en-US" sz="1200" dirty="0" err="1"/>
              <a:t>db_xref</a:t>
            </a:r>
            <a:r>
              <a:rPr lang="en-US" sz="1200" dirty="0"/>
              <a:t>="GI:186972395"</a:t>
            </a:r>
          </a:p>
          <a:p>
            <a:r>
              <a:rPr lang="en-US" sz="1200" dirty="0"/>
              <a:t>/translation="IFYEPVEIFGYDNKSSLVLVKRLITRMYQQNFLISSVNDSNQKG</a:t>
            </a:r>
          </a:p>
          <a:p>
            <a:r>
              <a:rPr lang="en-US" sz="1200" dirty="0"/>
              <a:t>FWGHKHFFSSHFSSQMVSEGFGVILEIPFSSQLVSSLEEKKIPKYQNLRSIHSIFPFL</a:t>
            </a:r>
          </a:p>
          <a:p>
            <a:r>
              <a:rPr lang="en-US" sz="1200" dirty="0"/>
              <a:t>EDKFLHLNYVSDLLIPHPIHLEILVQILQCRIKDVPSLHLLRLLFHEYHNLNSLITSK</a:t>
            </a:r>
          </a:p>
          <a:p>
            <a:r>
              <a:rPr lang="en-US" sz="1200" dirty="0" smtClean="0"/>
              <a:t>KFIYAFSKRKKRFLWLLYNSYVYECEYLFQFLRKQSSYLRSTSSGVFLERTHLYVKIE</a:t>
            </a:r>
          </a:p>
        </p:txBody>
      </p:sp>
    </p:spTree>
    <p:extLst>
      <p:ext uri="{BB962C8B-B14F-4D97-AF65-F5344CB8AC3E}">
        <p14:creationId xmlns:p14="http://schemas.microsoft.com/office/powerpoint/2010/main" val="3299662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GenBank</a:t>
            </a:r>
            <a:r>
              <a:rPr lang="en-US" dirty="0"/>
              <a:t> record </a:t>
            </a:r>
            <a:r>
              <a:rPr lang="en-US" dirty="0" smtClean="0"/>
              <a:t>186972394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464899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156002"/>
            <a:ext cx="8644466" cy="52014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nl-NL" sz="1200" dirty="0"/>
              <a:t>HLLVVCCNSFQRILCFLKDPFMHYVRYQGKAILASKGTLILMKKWKFHLVNFWQSYFH</a:t>
            </a:r>
          </a:p>
          <a:p>
            <a:r>
              <a:rPr lang="nl-NL" sz="1200" dirty="0"/>
              <a:t>FWSQPYRIHIKQLSNYSFSFLGYFSSVLENHLVVRNQMLENSFIINLLTKKFDTIAPV</a:t>
            </a:r>
          </a:p>
          <a:p>
            <a:r>
              <a:rPr lang="nl-NL" sz="1200" dirty="0"/>
              <a:t>ISLIGSLSKAQFCTVLGHPISKPIWTDFSDSDILDRFCRICRNLCRYHSGSSKKQVLY</a:t>
            </a:r>
          </a:p>
          <a:p>
            <a:r>
              <a:rPr lang="nl-NL" sz="1200" dirty="0"/>
              <a:t>RIKYILRLSCARTLARKHKSTVRTFMRRLGSGLLEEFFMEEE"</a:t>
            </a:r>
          </a:p>
          <a:p>
            <a:r>
              <a:rPr lang="nl-NL" sz="1200" dirty="0"/>
              <a:t>ORIGIN</a:t>
            </a:r>
          </a:p>
          <a:p>
            <a:r>
              <a:rPr lang="nl-NL" sz="1200" dirty="0"/>
              <a:t>1 </a:t>
            </a:r>
            <a:r>
              <a:rPr lang="nl-NL" sz="1200" dirty="0" err="1"/>
              <a:t>attttttacg</a:t>
            </a:r>
            <a:r>
              <a:rPr lang="nl-NL" sz="1200" dirty="0"/>
              <a:t> </a:t>
            </a:r>
            <a:r>
              <a:rPr lang="nl-NL" sz="1200" dirty="0" err="1"/>
              <a:t>aacctgtgga</a:t>
            </a:r>
            <a:r>
              <a:rPr lang="nl-NL" sz="1200" dirty="0"/>
              <a:t> </a:t>
            </a:r>
            <a:r>
              <a:rPr lang="nl-NL" sz="1200" dirty="0" err="1"/>
              <a:t>aatttttggt</a:t>
            </a:r>
            <a:r>
              <a:rPr lang="nl-NL" sz="1200" dirty="0"/>
              <a:t> </a:t>
            </a:r>
            <a:r>
              <a:rPr lang="nl-NL" sz="1200" dirty="0" err="1"/>
              <a:t>tatgacaata</a:t>
            </a:r>
            <a:r>
              <a:rPr lang="nl-NL" sz="1200" dirty="0"/>
              <a:t> </a:t>
            </a:r>
            <a:r>
              <a:rPr lang="nl-NL" sz="1200" dirty="0" err="1"/>
              <a:t>aatctagttt</a:t>
            </a:r>
            <a:r>
              <a:rPr lang="nl-NL" sz="1200" dirty="0"/>
              <a:t> </a:t>
            </a:r>
            <a:r>
              <a:rPr lang="nl-NL" sz="1200" dirty="0" err="1"/>
              <a:t>agtacttgtg</a:t>
            </a:r>
            <a:endParaRPr lang="nl-NL" sz="1200" dirty="0"/>
          </a:p>
          <a:p>
            <a:r>
              <a:rPr lang="nl-NL" sz="1200" dirty="0"/>
              <a:t>61 </a:t>
            </a:r>
            <a:r>
              <a:rPr lang="nl-NL" sz="1200" dirty="0" err="1"/>
              <a:t>aaacgtttaa</a:t>
            </a:r>
            <a:r>
              <a:rPr lang="nl-NL" sz="1200" dirty="0"/>
              <a:t> </a:t>
            </a:r>
            <a:r>
              <a:rPr lang="nl-NL" sz="1200" dirty="0" err="1"/>
              <a:t>ttactcgaat</a:t>
            </a:r>
            <a:r>
              <a:rPr lang="nl-NL" sz="1200" dirty="0"/>
              <a:t> </a:t>
            </a:r>
            <a:r>
              <a:rPr lang="nl-NL" sz="1200" dirty="0" err="1"/>
              <a:t>gtatcaacag</a:t>
            </a:r>
            <a:r>
              <a:rPr lang="nl-NL" sz="1200" dirty="0"/>
              <a:t> </a:t>
            </a:r>
            <a:r>
              <a:rPr lang="nl-NL" sz="1200" dirty="0" err="1"/>
              <a:t>aattttttga</a:t>
            </a:r>
            <a:r>
              <a:rPr lang="nl-NL" sz="1200" dirty="0"/>
              <a:t> </a:t>
            </a:r>
            <a:r>
              <a:rPr lang="nl-NL" sz="1200" dirty="0" err="1"/>
              <a:t>tttcttcggt</a:t>
            </a:r>
            <a:r>
              <a:rPr lang="nl-NL" sz="1200" dirty="0"/>
              <a:t> </a:t>
            </a:r>
            <a:r>
              <a:rPr lang="nl-NL" sz="1200" dirty="0" err="1"/>
              <a:t>taatgattct</a:t>
            </a:r>
            <a:endParaRPr lang="nl-NL" sz="1200" dirty="0"/>
          </a:p>
          <a:p>
            <a:r>
              <a:rPr lang="nl-NL" sz="1200" dirty="0"/>
              <a:t>121 </a:t>
            </a:r>
            <a:r>
              <a:rPr lang="nl-NL" sz="1200" dirty="0" err="1"/>
              <a:t>aaccaaaaag</a:t>
            </a:r>
            <a:r>
              <a:rPr lang="nl-NL" sz="1200" dirty="0"/>
              <a:t> </a:t>
            </a:r>
            <a:r>
              <a:rPr lang="nl-NL" sz="1200" dirty="0" err="1"/>
              <a:t>gattttgggg</a:t>
            </a:r>
            <a:r>
              <a:rPr lang="nl-NL" sz="1200" dirty="0"/>
              <a:t> </a:t>
            </a:r>
            <a:r>
              <a:rPr lang="nl-NL" sz="1200" dirty="0" err="1"/>
              <a:t>gcacaagcat</a:t>
            </a:r>
            <a:r>
              <a:rPr lang="nl-NL" sz="1200" dirty="0"/>
              <a:t> </a:t>
            </a:r>
            <a:r>
              <a:rPr lang="nl-NL" sz="1200" dirty="0" err="1"/>
              <a:t>tttttttctt</a:t>
            </a:r>
            <a:r>
              <a:rPr lang="nl-NL" sz="1200" dirty="0"/>
              <a:t> </a:t>
            </a:r>
            <a:r>
              <a:rPr lang="nl-NL" sz="1200" dirty="0" err="1"/>
              <a:t>ctcatttttc</a:t>
            </a:r>
            <a:r>
              <a:rPr lang="nl-NL" sz="1200" dirty="0"/>
              <a:t> </a:t>
            </a:r>
            <a:r>
              <a:rPr lang="nl-NL" sz="1200" dirty="0" err="1"/>
              <a:t>ttctcaaatg</a:t>
            </a:r>
            <a:endParaRPr lang="nl-NL" sz="1200" dirty="0"/>
          </a:p>
          <a:p>
            <a:r>
              <a:rPr lang="nl-NL" sz="1200" dirty="0"/>
              <a:t>181 </a:t>
            </a:r>
            <a:r>
              <a:rPr lang="nl-NL" sz="1200" dirty="0" err="1"/>
              <a:t>gtatcagaag</a:t>
            </a:r>
            <a:r>
              <a:rPr lang="nl-NL" sz="1200" dirty="0"/>
              <a:t> </a:t>
            </a:r>
            <a:r>
              <a:rPr lang="nl-NL" sz="1200" dirty="0" err="1"/>
              <a:t>gttttggagt</a:t>
            </a:r>
            <a:r>
              <a:rPr lang="nl-NL" sz="1200" dirty="0"/>
              <a:t> </a:t>
            </a:r>
            <a:r>
              <a:rPr lang="nl-NL" sz="1200" dirty="0" err="1"/>
              <a:t>cattctggaa</a:t>
            </a:r>
            <a:r>
              <a:rPr lang="nl-NL" sz="1200" dirty="0"/>
              <a:t> </a:t>
            </a:r>
            <a:r>
              <a:rPr lang="nl-NL" sz="1200" dirty="0" err="1"/>
              <a:t>attccattct</a:t>
            </a:r>
            <a:r>
              <a:rPr lang="nl-NL" sz="1200" dirty="0"/>
              <a:t> </a:t>
            </a:r>
            <a:r>
              <a:rPr lang="nl-NL" sz="1200" dirty="0" err="1"/>
              <a:t>cgtcgcaatt</a:t>
            </a:r>
            <a:r>
              <a:rPr lang="nl-NL" sz="1200" dirty="0"/>
              <a:t> </a:t>
            </a:r>
            <a:r>
              <a:rPr lang="nl-NL" sz="1200" dirty="0" err="1"/>
              <a:t>agtatcttct</a:t>
            </a:r>
            <a:endParaRPr lang="nl-NL" sz="1200" dirty="0"/>
          </a:p>
          <a:p>
            <a:r>
              <a:rPr lang="nl-NL" sz="1200" dirty="0"/>
              <a:t>241 </a:t>
            </a:r>
            <a:r>
              <a:rPr lang="nl-NL" sz="1200" dirty="0" err="1"/>
              <a:t>cttgaagaaa</a:t>
            </a:r>
            <a:r>
              <a:rPr lang="nl-NL" sz="1200" dirty="0"/>
              <a:t> </a:t>
            </a:r>
            <a:r>
              <a:rPr lang="nl-NL" sz="1200" dirty="0" err="1"/>
              <a:t>aaaaaatacc</a:t>
            </a:r>
            <a:r>
              <a:rPr lang="nl-NL" sz="1200" dirty="0"/>
              <a:t> </a:t>
            </a:r>
            <a:r>
              <a:rPr lang="nl-NL" sz="1200" dirty="0" err="1"/>
              <a:t>aaaatatcag</a:t>
            </a:r>
            <a:r>
              <a:rPr lang="nl-NL" sz="1200" dirty="0"/>
              <a:t> </a:t>
            </a:r>
            <a:r>
              <a:rPr lang="nl-NL" sz="1200" dirty="0" err="1"/>
              <a:t>aatttacgat</a:t>
            </a:r>
            <a:r>
              <a:rPr lang="nl-NL" sz="1200" dirty="0"/>
              <a:t> </a:t>
            </a:r>
            <a:r>
              <a:rPr lang="nl-NL" sz="1200" dirty="0" err="1"/>
              <a:t>ctattcattc</a:t>
            </a:r>
            <a:r>
              <a:rPr lang="nl-NL" sz="1200" dirty="0"/>
              <a:t> </a:t>
            </a:r>
            <a:r>
              <a:rPr lang="nl-NL" sz="1200" dirty="0" err="1"/>
              <a:t>aatatttccc</a:t>
            </a:r>
            <a:endParaRPr lang="nl-NL" sz="1200" dirty="0"/>
          </a:p>
          <a:p>
            <a:r>
              <a:rPr lang="nl-NL" sz="1200" dirty="0"/>
              <a:t>301 </a:t>
            </a:r>
            <a:r>
              <a:rPr lang="nl-NL" sz="1200" dirty="0" err="1"/>
              <a:t>tttttagaag</a:t>
            </a:r>
            <a:r>
              <a:rPr lang="nl-NL" sz="1200" dirty="0"/>
              <a:t> </a:t>
            </a:r>
            <a:r>
              <a:rPr lang="nl-NL" sz="1200" dirty="0" err="1"/>
              <a:t>acaaattttt</a:t>
            </a:r>
            <a:r>
              <a:rPr lang="nl-NL" sz="1200" dirty="0"/>
              <a:t> </a:t>
            </a:r>
            <a:r>
              <a:rPr lang="nl-NL" sz="1200" dirty="0" err="1"/>
              <a:t>acatttgaat</a:t>
            </a:r>
            <a:r>
              <a:rPr lang="nl-NL" sz="1200" dirty="0"/>
              <a:t> </a:t>
            </a:r>
            <a:r>
              <a:rPr lang="nl-NL" sz="1200" dirty="0" err="1"/>
              <a:t>tatgtgtcag</a:t>
            </a:r>
            <a:r>
              <a:rPr lang="nl-NL" sz="1200" dirty="0"/>
              <a:t> </a:t>
            </a:r>
            <a:r>
              <a:rPr lang="nl-NL" sz="1200" dirty="0" err="1"/>
              <a:t>atctactaat</a:t>
            </a:r>
            <a:r>
              <a:rPr lang="nl-NL" sz="1200" dirty="0"/>
              <a:t> </a:t>
            </a:r>
            <a:r>
              <a:rPr lang="nl-NL" sz="1200" dirty="0" err="1"/>
              <a:t>accccatccc</a:t>
            </a:r>
            <a:endParaRPr lang="nl-NL" sz="1200" dirty="0"/>
          </a:p>
          <a:p>
            <a:r>
              <a:rPr lang="nl-NL" sz="1200" dirty="0"/>
              <a:t>361 </a:t>
            </a:r>
            <a:r>
              <a:rPr lang="nl-NL" sz="1200" dirty="0" err="1"/>
              <a:t>atccatctgg</a:t>
            </a:r>
            <a:r>
              <a:rPr lang="nl-NL" sz="1200" dirty="0"/>
              <a:t> </a:t>
            </a:r>
            <a:r>
              <a:rPr lang="nl-NL" sz="1200" dirty="0" err="1"/>
              <a:t>aaatcttggt</a:t>
            </a:r>
            <a:r>
              <a:rPr lang="nl-NL" sz="1200" dirty="0"/>
              <a:t> </a:t>
            </a:r>
            <a:r>
              <a:rPr lang="nl-NL" sz="1200" dirty="0" err="1"/>
              <a:t>tcaaatcctt</a:t>
            </a:r>
            <a:r>
              <a:rPr lang="nl-NL" sz="1200" dirty="0"/>
              <a:t> </a:t>
            </a:r>
            <a:r>
              <a:rPr lang="nl-NL" sz="1200" dirty="0" err="1"/>
              <a:t>caatgccgga</a:t>
            </a:r>
            <a:r>
              <a:rPr lang="nl-NL" sz="1200" dirty="0"/>
              <a:t> </a:t>
            </a:r>
            <a:r>
              <a:rPr lang="nl-NL" sz="1200" dirty="0" err="1"/>
              <a:t>tcaaggatgt</a:t>
            </a:r>
            <a:r>
              <a:rPr lang="nl-NL" sz="1200" dirty="0"/>
              <a:t> </a:t>
            </a:r>
            <a:r>
              <a:rPr lang="nl-NL" sz="1200" dirty="0" err="1"/>
              <a:t>tccttctttg</a:t>
            </a:r>
            <a:endParaRPr lang="nl-NL" sz="1200" dirty="0"/>
          </a:p>
          <a:p>
            <a:r>
              <a:rPr lang="nl-NL" sz="1200" dirty="0"/>
              <a:t>421 </a:t>
            </a:r>
            <a:r>
              <a:rPr lang="nl-NL" sz="1200" dirty="0" err="1"/>
              <a:t>catttattgc</a:t>
            </a:r>
            <a:r>
              <a:rPr lang="nl-NL" sz="1200" dirty="0"/>
              <a:t> </a:t>
            </a:r>
            <a:r>
              <a:rPr lang="nl-NL" sz="1200" dirty="0" err="1"/>
              <a:t>gattgctttt</a:t>
            </a:r>
            <a:r>
              <a:rPr lang="nl-NL" sz="1200" dirty="0"/>
              <a:t> </a:t>
            </a:r>
            <a:r>
              <a:rPr lang="nl-NL" sz="1200" dirty="0" err="1"/>
              <a:t>ccacgaatat</a:t>
            </a:r>
            <a:r>
              <a:rPr lang="nl-NL" sz="1200" dirty="0"/>
              <a:t> </a:t>
            </a:r>
            <a:r>
              <a:rPr lang="nl-NL" sz="1200" dirty="0" err="1"/>
              <a:t>cataatttga</a:t>
            </a:r>
            <a:r>
              <a:rPr lang="nl-NL" sz="1200" dirty="0"/>
              <a:t> </a:t>
            </a:r>
            <a:r>
              <a:rPr lang="nl-NL" sz="1200" dirty="0" err="1"/>
              <a:t>atagtctcat</a:t>
            </a:r>
            <a:r>
              <a:rPr lang="nl-NL" sz="1200" dirty="0"/>
              <a:t> </a:t>
            </a:r>
            <a:r>
              <a:rPr lang="nl-NL" sz="1200" dirty="0" err="1"/>
              <a:t>tacttcaaag</a:t>
            </a:r>
            <a:endParaRPr lang="nl-NL" sz="1200" dirty="0"/>
          </a:p>
          <a:p>
            <a:r>
              <a:rPr lang="nl-NL" sz="1200" dirty="0"/>
              <a:t>481 </a:t>
            </a:r>
            <a:r>
              <a:rPr lang="nl-NL" sz="1200" dirty="0" err="1"/>
              <a:t>aaattcattt</a:t>
            </a:r>
            <a:r>
              <a:rPr lang="nl-NL" sz="1200" dirty="0"/>
              <a:t> </a:t>
            </a:r>
            <a:r>
              <a:rPr lang="nl-NL" sz="1200" dirty="0" err="1"/>
              <a:t>acgccttttc</a:t>
            </a:r>
            <a:r>
              <a:rPr lang="nl-NL" sz="1200" dirty="0"/>
              <a:t> </a:t>
            </a:r>
            <a:r>
              <a:rPr lang="nl-NL" sz="1200" dirty="0" err="1"/>
              <a:t>aaaaagaaag</a:t>
            </a:r>
            <a:r>
              <a:rPr lang="nl-NL" sz="1200" dirty="0"/>
              <a:t> </a:t>
            </a:r>
            <a:r>
              <a:rPr lang="nl-NL" sz="1200" dirty="0" err="1"/>
              <a:t>aaaagattcc</a:t>
            </a:r>
            <a:r>
              <a:rPr lang="nl-NL" sz="1200" dirty="0"/>
              <a:t> </a:t>
            </a:r>
            <a:r>
              <a:rPr lang="nl-NL" sz="1200" dirty="0" err="1"/>
              <a:t>tttggttact</a:t>
            </a:r>
            <a:r>
              <a:rPr lang="nl-NL" sz="1200" dirty="0"/>
              <a:t> </a:t>
            </a:r>
            <a:r>
              <a:rPr lang="nl-NL" sz="1200" dirty="0" err="1"/>
              <a:t>atataattct</a:t>
            </a:r>
            <a:endParaRPr lang="nl-NL" sz="1200" dirty="0"/>
          </a:p>
          <a:p>
            <a:r>
              <a:rPr lang="nl-NL" sz="1200" dirty="0"/>
              <a:t>541 </a:t>
            </a:r>
            <a:r>
              <a:rPr lang="nl-NL" sz="1200" dirty="0" err="1"/>
              <a:t>tatgtatatg</a:t>
            </a:r>
            <a:r>
              <a:rPr lang="nl-NL" sz="1200" dirty="0"/>
              <a:t> </a:t>
            </a:r>
            <a:r>
              <a:rPr lang="nl-NL" sz="1200" dirty="0" err="1"/>
              <a:t>aatgcgaata</a:t>
            </a:r>
            <a:r>
              <a:rPr lang="nl-NL" sz="1200" dirty="0"/>
              <a:t> </a:t>
            </a:r>
            <a:r>
              <a:rPr lang="nl-NL" sz="1200" dirty="0" err="1"/>
              <a:t>tctattccag</a:t>
            </a:r>
            <a:r>
              <a:rPr lang="nl-NL" sz="1200" dirty="0"/>
              <a:t> </a:t>
            </a:r>
            <a:r>
              <a:rPr lang="nl-NL" sz="1200" dirty="0" err="1"/>
              <a:t>tttcttcgta</a:t>
            </a:r>
            <a:r>
              <a:rPr lang="nl-NL" sz="1200" dirty="0"/>
              <a:t> </a:t>
            </a:r>
            <a:r>
              <a:rPr lang="nl-NL" sz="1200" dirty="0" err="1"/>
              <a:t>aacagtcttc</a:t>
            </a:r>
            <a:r>
              <a:rPr lang="nl-NL" sz="1200" dirty="0"/>
              <a:t> </a:t>
            </a:r>
            <a:r>
              <a:rPr lang="nl-NL" sz="1200" dirty="0" err="1"/>
              <a:t>ttatttacga</a:t>
            </a:r>
            <a:endParaRPr lang="nl-NL" sz="1200" dirty="0"/>
          </a:p>
          <a:p>
            <a:r>
              <a:rPr lang="nl-NL" sz="1200" dirty="0"/>
              <a:t>601 </a:t>
            </a:r>
            <a:r>
              <a:rPr lang="nl-NL" sz="1200" dirty="0" err="1"/>
              <a:t>tcaacatctt</a:t>
            </a:r>
            <a:r>
              <a:rPr lang="nl-NL" sz="1200" dirty="0"/>
              <a:t> </a:t>
            </a:r>
            <a:r>
              <a:rPr lang="nl-NL" sz="1200" dirty="0" err="1"/>
              <a:t>ctggagtctt</a:t>
            </a:r>
            <a:r>
              <a:rPr lang="nl-NL" sz="1200" dirty="0"/>
              <a:t> </a:t>
            </a:r>
            <a:r>
              <a:rPr lang="nl-NL" sz="1200" dirty="0" err="1"/>
              <a:t>tcttgagcga</a:t>
            </a:r>
            <a:r>
              <a:rPr lang="nl-NL" sz="1200" dirty="0"/>
              <a:t> </a:t>
            </a:r>
            <a:r>
              <a:rPr lang="nl-NL" sz="1200" dirty="0" err="1"/>
              <a:t>acacatttat</a:t>
            </a:r>
            <a:r>
              <a:rPr lang="nl-NL" sz="1200" dirty="0"/>
              <a:t> </a:t>
            </a:r>
            <a:r>
              <a:rPr lang="nl-NL" sz="1200" dirty="0" err="1"/>
              <a:t>atgtaaaaat</a:t>
            </a:r>
            <a:r>
              <a:rPr lang="nl-NL" sz="1200" dirty="0"/>
              <a:t> </a:t>
            </a:r>
            <a:r>
              <a:rPr lang="nl-NL" sz="1200" dirty="0" err="1"/>
              <a:t>agaacatctt</a:t>
            </a:r>
            <a:endParaRPr lang="nl-NL" sz="1200" dirty="0"/>
          </a:p>
          <a:p>
            <a:r>
              <a:rPr lang="nl-NL" sz="1200" dirty="0"/>
              <a:t>661 </a:t>
            </a:r>
            <a:r>
              <a:rPr lang="nl-NL" sz="1200" dirty="0" err="1"/>
              <a:t>ctagtagtgt</a:t>
            </a:r>
            <a:r>
              <a:rPr lang="nl-NL" sz="1200" dirty="0"/>
              <a:t> </a:t>
            </a:r>
            <a:r>
              <a:rPr lang="nl-NL" sz="1200" dirty="0" err="1"/>
              <a:t>gttgtaattc</a:t>
            </a:r>
            <a:r>
              <a:rPr lang="nl-NL" sz="1200" dirty="0"/>
              <a:t> </a:t>
            </a:r>
            <a:r>
              <a:rPr lang="nl-NL" sz="1200" dirty="0" err="1"/>
              <a:t>ttttcagagg</a:t>
            </a:r>
            <a:r>
              <a:rPr lang="nl-NL" sz="1200" dirty="0"/>
              <a:t> </a:t>
            </a:r>
            <a:r>
              <a:rPr lang="nl-NL" sz="1200" dirty="0" err="1"/>
              <a:t>atcctatgct</a:t>
            </a:r>
            <a:r>
              <a:rPr lang="nl-NL" sz="1200" dirty="0"/>
              <a:t> </a:t>
            </a:r>
            <a:r>
              <a:rPr lang="nl-NL" sz="1200" dirty="0" err="1"/>
              <a:t>ttctcaagga</a:t>
            </a:r>
            <a:r>
              <a:rPr lang="nl-NL" sz="1200" dirty="0"/>
              <a:t> </a:t>
            </a:r>
            <a:r>
              <a:rPr lang="nl-NL" sz="1200" dirty="0" err="1"/>
              <a:t>tcctttcatg</a:t>
            </a:r>
            <a:endParaRPr lang="nl-NL" sz="1200" dirty="0"/>
          </a:p>
          <a:p>
            <a:r>
              <a:rPr lang="nl-NL" sz="1200" dirty="0"/>
              <a:t>721 </a:t>
            </a:r>
            <a:r>
              <a:rPr lang="nl-NL" sz="1200" dirty="0" err="1"/>
              <a:t>cattatgttc</a:t>
            </a:r>
            <a:r>
              <a:rPr lang="nl-NL" sz="1200" dirty="0"/>
              <a:t> </a:t>
            </a:r>
            <a:r>
              <a:rPr lang="nl-NL" sz="1200" dirty="0" err="1"/>
              <a:t>gatatcaagg</a:t>
            </a:r>
            <a:r>
              <a:rPr lang="nl-NL" sz="1200" dirty="0"/>
              <a:t> </a:t>
            </a:r>
            <a:r>
              <a:rPr lang="nl-NL" sz="1200" dirty="0" err="1"/>
              <a:t>aaaagcaatt</a:t>
            </a:r>
            <a:r>
              <a:rPr lang="nl-NL" sz="1200" dirty="0"/>
              <a:t> </a:t>
            </a:r>
            <a:r>
              <a:rPr lang="nl-NL" sz="1200" dirty="0" err="1"/>
              <a:t>ctggcttcaa</a:t>
            </a:r>
            <a:r>
              <a:rPr lang="nl-NL" sz="1200" dirty="0"/>
              <a:t> </a:t>
            </a:r>
            <a:r>
              <a:rPr lang="nl-NL" sz="1200" dirty="0" err="1"/>
              <a:t>agggaactct</a:t>
            </a:r>
            <a:r>
              <a:rPr lang="nl-NL" sz="1200" dirty="0"/>
              <a:t> </a:t>
            </a:r>
            <a:r>
              <a:rPr lang="nl-NL" sz="1200" dirty="0" err="1"/>
              <a:t>tattctgatg</a:t>
            </a:r>
            <a:endParaRPr lang="nl-NL" sz="1200" dirty="0"/>
          </a:p>
          <a:p>
            <a:r>
              <a:rPr lang="nl-NL" sz="1200" dirty="0"/>
              <a:t>781 </a:t>
            </a:r>
            <a:r>
              <a:rPr lang="nl-NL" sz="1200" dirty="0" err="1"/>
              <a:t>aagaaatgga</a:t>
            </a:r>
            <a:r>
              <a:rPr lang="nl-NL" sz="1200" dirty="0"/>
              <a:t> </a:t>
            </a:r>
            <a:r>
              <a:rPr lang="nl-NL" sz="1200" dirty="0" err="1"/>
              <a:t>aatttcatct</a:t>
            </a:r>
            <a:r>
              <a:rPr lang="nl-NL" sz="1200" dirty="0"/>
              <a:t> </a:t>
            </a:r>
            <a:r>
              <a:rPr lang="nl-NL" sz="1200" dirty="0" err="1"/>
              <a:t>tgtgaatttt</a:t>
            </a:r>
            <a:r>
              <a:rPr lang="nl-NL" sz="1200" dirty="0"/>
              <a:t> </a:t>
            </a:r>
            <a:r>
              <a:rPr lang="nl-NL" sz="1200" dirty="0" err="1"/>
              <a:t>tggcaatctt</a:t>
            </a:r>
            <a:r>
              <a:rPr lang="nl-NL" sz="1200" dirty="0"/>
              <a:t> </a:t>
            </a:r>
            <a:r>
              <a:rPr lang="nl-NL" sz="1200" dirty="0" err="1"/>
              <a:t>attttcactt</a:t>
            </a:r>
            <a:r>
              <a:rPr lang="nl-NL" sz="1200" dirty="0"/>
              <a:t> </a:t>
            </a:r>
            <a:r>
              <a:rPr lang="nl-NL" sz="1200" dirty="0" err="1"/>
              <a:t>ttggtctcaa</a:t>
            </a:r>
            <a:endParaRPr lang="nl-NL" sz="1200" dirty="0"/>
          </a:p>
          <a:p>
            <a:r>
              <a:rPr lang="nl-NL" sz="1200" dirty="0"/>
              <a:t>841 </a:t>
            </a:r>
            <a:r>
              <a:rPr lang="nl-NL" sz="1200" dirty="0" err="1"/>
              <a:t>ccgtatagga</a:t>
            </a:r>
            <a:r>
              <a:rPr lang="nl-NL" sz="1200" dirty="0"/>
              <a:t> </a:t>
            </a:r>
            <a:r>
              <a:rPr lang="nl-NL" sz="1200" dirty="0" err="1"/>
              <a:t>ttcatataaa</a:t>
            </a:r>
            <a:r>
              <a:rPr lang="nl-NL" sz="1200" dirty="0"/>
              <a:t> </a:t>
            </a:r>
            <a:r>
              <a:rPr lang="nl-NL" sz="1200" dirty="0" err="1"/>
              <a:t>gcaattatcc</a:t>
            </a:r>
            <a:r>
              <a:rPr lang="nl-NL" sz="1200" dirty="0"/>
              <a:t> </a:t>
            </a:r>
            <a:r>
              <a:rPr lang="nl-NL" sz="1200" dirty="0" err="1"/>
              <a:t>aactattcct</a:t>
            </a:r>
            <a:r>
              <a:rPr lang="nl-NL" sz="1200" dirty="0"/>
              <a:t> </a:t>
            </a:r>
            <a:r>
              <a:rPr lang="nl-NL" sz="1200" dirty="0" err="1"/>
              <a:t>tctcttttct</a:t>
            </a:r>
            <a:r>
              <a:rPr lang="nl-NL" sz="1200" dirty="0"/>
              <a:t> </a:t>
            </a:r>
            <a:r>
              <a:rPr lang="nl-NL" sz="1200" dirty="0" err="1"/>
              <a:t>ggggtatttt</a:t>
            </a:r>
            <a:endParaRPr lang="nl-NL" sz="1200" dirty="0"/>
          </a:p>
          <a:p>
            <a:r>
              <a:rPr lang="nl-NL" sz="1200" dirty="0"/>
              <a:t>901 </a:t>
            </a:r>
            <a:r>
              <a:rPr lang="nl-NL" sz="1200" dirty="0" err="1"/>
              <a:t>tcaagtgtac</a:t>
            </a:r>
            <a:r>
              <a:rPr lang="nl-NL" sz="1200" dirty="0"/>
              <a:t> </a:t>
            </a:r>
            <a:r>
              <a:rPr lang="nl-NL" sz="1200" dirty="0" err="1"/>
              <a:t>tagaaaatca</a:t>
            </a:r>
            <a:r>
              <a:rPr lang="nl-NL" sz="1200" dirty="0"/>
              <a:t> </a:t>
            </a:r>
            <a:r>
              <a:rPr lang="nl-NL" sz="1200" dirty="0" err="1"/>
              <a:t>tttggtagta</a:t>
            </a:r>
            <a:r>
              <a:rPr lang="nl-NL" sz="1200" dirty="0"/>
              <a:t> </a:t>
            </a:r>
            <a:r>
              <a:rPr lang="nl-NL" sz="1200" dirty="0" err="1"/>
              <a:t>agaaatcaaa</a:t>
            </a:r>
            <a:r>
              <a:rPr lang="nl-NL" sz="1200" dirty="0"/>
              <a:t> </a:t>
            </a:r>
            <a:r>
              <a:rPr lang="nl-NL" sz="1200" dirty="0" err="1"/>
              <a:t>tgctagagaa</a:t>
            </a:r>
            <a:r>
              <a:rPr lang="nl-NL" sz="1200" dirty="0"/>
              <a:t> </a:t>
            </a:r>
            <a:r>
              <a:rPr lang="nl-NL" sz="1200" dirty="0" err="1"/>
              <a:t>ttcatttata</a:t>
            </a:r>
            <a:endParaRPr lang="nl-NL" sz="1200" dirty="0"/>
          </a:p>
          <a:p>
            <a:r>
              <a:rPr lang="nl-NL" sz="1200" dirty="0"/>
              <a:t>961 </a:t>
            </a:r>
            <a:r>
              <a:rPr lang="nl-NL" sz="1200" dirty="0" err="1"/>
              <a:t>ataaatcttc</a:t>
            </a:r>
            <a:r>
              <a:rPr lang="nl-NL" sz="1200" dirty="0"/>
              <a:t> </a:t>
            </a:r>
            <a:r>
              <a:rPr lang="nl-NL" sz="1200" dirty="0" err="1"/>
              <a:t>tgactaagaa</a:t>
            </a:r>
            <a:r>
              <a:rPr lang="nl-NL" sz="1200" dirty="0"/>
              <a:t> </a:t>
            </a:r>
            <a:r>
              <a:rPr lang="nl-NL" sz="1200" dirty="0" err="1"/>
              <a:t>attcgatacc</a:t>
            </a:r>
            <a:r>
              <a:rPr lang="nl-NL" sz="1200" dirty="0"/>
              <a:t> </a:t>
            </a:r>
            <a:r>
              <a:rPr lang="nl-NL" sz="1200" dirty="0" err="1"/>
              <a:t>atagccccag</a:t>
            </a:r>
            <a:r>
              <a:rPr lang="nl-NL" sz="1200" dirty="0"/>
              <a:t> </a:t>
            </a:r>
            <a:r>
              <a:rPr lang="nl-NL" sz="1200" dirty="0" err="1"/>
              <a:t>ttatttctct</a:t>
            </a:r>
            <a:r>
              <a:rPr lang="nl-NL" sz="1200" dirty="0"/>
              <a:t> </a:t>
            </a:r>
            <a:r>
              <a:rPr lang="nl-NL" sz="1200" dirty="0" err="1"/>
              <a:t>tattggatca</a:t>
            </a:r>
            <a:endParaRPr lang="nl-NL" sz="1200" dirty="0"/>
          </a:p>
          <a:p>
            <a:r>
              <a:rPr lang="nl-NL" sz="1200" dirty="0"/>
              <a:t>1021 </a:t>
            </a:r>
            <a:r>
              <a:rPr lang="nl-NL" sz="1200" dirty="0" err="1"/>
              <a:t>ttgtcgaaag</a:t>
            </a:r>
            <a:r>
              <a:rPr lang="nl-NL" sz="1200" dirty="0"/>
              <a:t> </a:t>
            </a:r>
            <a:r>
              <a:rPr lang="nl-NL" sz="1200" dirty="0" err="1"/>
              <a:t>ctcaattttg</a:t>
            </a:r>
            <a:r>
              <a:rPr lang="nl-NL" sz="1200" dirty="0"/>
              <a:t> </a:t>
            </a:r>
            <a:r>
              <a:rPr lang="nl-NL" sz="1200" dirty="0" err="1"/>
              <a:t>tactgtattg</a:t>
            </a:r>
            <a:r>
              <a:rPr lang="nl-NL" sz="1200" dirty="0"/>
              <a:t> </a:t>
            </a:r>
            <a:r>
              <a:rPr lang="nl-NL" sz="1200" dirty="0" err="1"/>
              <a:t>ggtcatccta</a:t>
            </a:r>
            <a:r>
              <a:rPr lang="nl-NL" sz="1200" dirty="0"/>
              <a:t> </a:t>
            </a:r>
            <a:r>
              <a:rPr lang="nl-NL" sz="1200" dirty="0" err="1"/>
              <a:t>ttagtaaacc</a:t>
            </a:r>
            <a:r>
              <a:rPr lang="nl-NL" sz="1200" dirty="0"/>
              <a:t> </a:t>
            </a:r>
            <a:r>
              <a:rPr lang="nl-NL" sz="1200" dirty="0" err="1"/>
              <a:t>gatctggacc</a:t>
            </a:r>
            <a:endParaRPr lang="nl-NL" sz="1200" dirty="0"/>
          </a:p>
          <a:p>
            <a:r>
              <a:rPr lang="nl-NL" sz="1200" dirty="0"/>
              <a:t>1081 </a:t>
            </a:r>
            <a:r>
              <a:rPr lang="nl-NL" sz="1200" dirty="0" err="1"/>
              <a:t>gatttctcgg</a:t>
            </a:r>
            <a:r>
              <a:rPr lang="nl-NL" sz="1200" dirty="0"/>
              <a:t> </a:t>
            </a:r>
            <a:r>
              <a:rPr lang="nl-NL" sz="1200" dirty="0" err="1"/>
              <a:t>attctgatat</a:t>
            </a:r>
            <a:r>
              <a:rPr lang="nl-NL" sz="1200" dirty="0"/>
              <a:t> </a:t>
            </a:r>
            <a:r>
              <a:rPr lang="nl-NL" sz="1200" dirty="0" err="1"/>
              <a:t>tcttgatcga</a:t>
            </a:r>
            <a:r>
              <a:rPr lang="nl-NL" sz="1200" dirty="0"/>
              <a:t> </a:t>
            </a:r>
            <a:r>
              <a:rPr lang="nl-NL" sz="1200" dirty="0" err="1"/>
              <a:t>ttttgccgga</a:t>
            </a:r>
            <a:r>
              <a:rPr lang="nl-NL" sz="1200" dirty="0"/>
              <a:t> </a:t>
            </a:r>
            <a:r>
              <a:rPr lang="nl-NL" sz="1200" dirty="0" err="1"/>
              <a:t>tatgtagaaa</a:t>
            </a:r>
            <a:r>
              <a:rPr lang="nl-NL" sz="1200" dirty="0"/>
              <a:t> </a:t>
            </a:r>
            <a:r>
              <a:rPr lang="nl-NL" sz="1200" dirty="0" err="1"/>
              <a:t>tctttgtcgt</a:t>
            </a:r>
            <a:endParaRPr lang="nl-NL" sz="1200" dirty="0"/>
          </a:p>
          <a:p>
            <a:r>
              <a:rPr lang="nl-NL" sz="1200" dirty="0"/>
              <a:t>1141 </a:t>
            </a:r>
            <a:r>
              <a:rPr lang="nl-NL" sz="1200" dirty="0" err="1"/>
              <a:t>tatcacagcg</a:t>
            </a:r>
            <a:r>
              <a:rPr lang="nl-NL" sz="1200" dirty="0"/>
              <a:t> </a:t>
            </a:r>
            <a:r>
              <a:rPr lang="nl-NL" sz="1200" dirty="0" err="1"/>
              <a:t>gatcctcaaa</a:t>
            </a:r>
            <a:r>
              <a:rPr lang="nl-NL" sz="1200" dirty="0"/>
              <a:t> </a:t>
            </a:r>
            <a:r>
              <a:rPr lang="nl-NL" sz="1200" dirty="0" err="1"/>
              <a:t>aaaacaggtt</a:t>
            </a:r>
            <a:r>
              <a:rPr lang="nl-NL" sz="1200" dirty="0"/>
              <a:t> </a:t>
            </a:r>
            <a:r>
              <a:rPr lang="nl-NL" sz="1200" dirty="0" err="1"/>
              <a:t>ttgtatcgta</a:t>
            </a:r>
            <a:r>
              <a:rPr lang="nl-NL" sz="1200" dirty="0"/>
              <a:t> </a:t>
            </a:r>
            <a:r>
              <a:rPr lang="nl-NL" sz="1200" dirty="0" err="1"/>
              <a:t>taaaatatat</a:t>
            </a:r>
            <a:r>
              <a:rPr lang="nl-NL" sz="1200" dirty="0"/>
              <a:t> </a:t>
            </a:r>
            <a:r>
              <a:rPr lang="nl-NL" sz="1200" dirty="0" err="1"/>
              <a:t>acttcgactt</a:t>
            </a:r>
            <a:endParaRPr lang="nl-NL" sz="1200" dirty="0"/>
          </a:p>
          <a:p>
            <a:r>
              <a:rPr lang="nl-NL" sz="1200" dirty="0"/>
              <a:t>1201 </a:t>
            </a:r>
            <a:r>
              <a:rPr lang="nl-NL" sz="1200" dirty="0" err="1"/>
              <a:t>tcgtgtgcta</a:t>
            </a:r>
            <a:r>
              <a:rPr lang="nl-NL" sz="1200" dirty="0"/>
              <a:t> </a:t>
            </a:r>
            <a:r>
              <a:rPr lang="nl-NL" sz="1200" dirty="0" err="1"/>
              <a:t>gaactttggc</a:t>
            </a:r>
            <a:r>
              <a:rPr lang="nl-NL" sz="1200" dirty="0"/>
              <a:t> </a:t>
            </a:r>
            <a:r>
              <a:rPr lang="nl-NL" sz="1200" dirty="0" err="1"/>
              <a:t>acggaaacat</a:t>
            </a:r>
            <a:r>
              <a:rPr lang="nl-NL" sz="1200" dirty="0"/>
              <a:t> </a:t>
            </a:r>
            <a:r>
              <a:rPr lang="nl-NL" sz="1200" dirty="0" err="1"/>
              <a:t>aaaagtacag</a:t>
            </a:r>
            <a:r>
              <a:rPr lang="nl-NL" sz="1200" dirty="0"/>
              <a:t> </a:t>
            </a:r>
            <a:r>
              <a:rPr lang="nl-NL" sz="1200" dirty="0" err="1"/>
              <a:t>tacgcacttt</a:t>
            </a:r>
            <a:r>
              <a:rPr lang="nl-NL" sz="1200" dirty="0"/>
              <a:t> </a:t>
            </a:r>
            <a:r>
              <a:rPr lang="nl-NL" sz="1200" dirty="0" err="1"/>
              <a:t>tatgcgaaga</a:t>
            </a:r>
            <a:endParaRPr lang="nl-NL" sz="1200" dirty="0"/>
          </a:p>
          <a:p>
            <a:r>
              <a:rPr lang="nl-NL" sz="1200" dirty="0"/>
              <a:t>1261 </a:t>
            </a:r>
            <a:r>
              <a:rPr lang="nl-NL" sz="1200" dirty="0" err="1"/>
              <a:t>ttaggttcgg</a:t>
            </a:r>
            <a:r>
              <a:rPr lang="nl-NL" sz="1200" dirty="0"/>
              <a:t> </a:t>
            </a:r>
            <a:r>
              <a:rPr lang="nl-NL" sz="1200" dirty="0" err="1"/>
              <a:t>gattattaga</a:t>
            </a:r>
            <a:r>
              <a:rPr lang="nl-NL" sz="1200" dirty="0"/>
              <a:t> </a:t>
            </a:r>
            <a:r>
              <a:rPr lang="nl-NL" sz="1200" dirty="0" err="1"/>
              <a:t>agaattcttt</a:t>
            </a:r>
            <a:r>
              <a:rPr lang="nl-NL" sz="1200" dirty="0"/>
              <a:t> </a:t>
            </a:r>
            <a:r>
              <a:rPr lang="nl-NL" sz="1200" dirty="0" err="1"/>
              <a:t>atggaagaag</a:t>
            </a:r>
            <a:r>
              <a:rPr lang="nl-NL" sz="1200" dirty="0"/>
              <a:t> </a:t>
            </a:r>
            <a:r>
              <a:rPr lang="nl-NL" sz="1200" dirty="0" err="1"/>
              <a:t>aa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425082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Parse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a </a:t>
            </a:r>
            <a:r>
              <a:rPr lang="fr-FR" dirty="0" err="1" smtClean="0"/>
              <a:t>seq</a:t>
            </a:r>
            <a:r>
              <a:rPr lang="fr-FR" dirty="0" smtClean="0"/>
              <a:t> record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If </a:t>
            </a:r>
            <a:r>
              <a:rPr lang="en-US" dirty="0" smtClean="0"/>
              <a:t>format </a:t>
            </a:r>
            <a:r>
              <a:rPr lang="en-US" dirty="0"/>
              <a:t>accepted </a:t>
            </a:r>
            <a:r>
              <a:rPr lang="en-US" dirty="0" smtClean="0"/>
              <a:t>by </a:t>
            </a:r>
            <a:r>
              <a:rPr lang="en-US" dirty="0" err="1" smtClean="0"/>
              <a:t>Bio.SeqIO</a:t>
            </a:r>
            <a:r>
              <a:rPr lang="en-US" dirty="0" smtClean="0"/>
              <a:t>, </a:t>
            </a:r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156002"/>
            <a:ext cx="8644466" cy="2123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Bio import </a:t>
            </a:r>
            <a:r>
              <a:rPr lang="en-US" sz="1200" dirty="0" err="1"/>
              <a:t>Entrez</a:t>
            </a:r>
            <a:r>
              <a:rPr lang="en-US" sz="1200" dirty="0"/>
              <a:t>, </a:t>
            </a:r>
            <a:r>
              <a:rPr lang="en-US" sz="1200" dirty="0" err="1"/>
              <a:t>SeqIO</a:t>
            </a:r>
            <a:endParaRPr lang="en-US" sz="1200" dirty="0"/>
          </a:p>
          <a:p>
            <a:r>
              <a:rPr lang="en-US" sz="1200" dirty="0"/>
              <a:t>&gt;&gt;&gt; handle = </a:t>
            </a:r>
            <a:r>
              <a:rPr lang="en-US" sz="1200" dirty="0" err="1"/>
              <a:t>Entrez.efetch</a:t>
            </a:r>
            <a:r>
              <a:rPr lang="en-US" sz="1200" dirty="0"/>
              <a:t>(</a:t>
            </a:r>
            <a:r>
              <a:rPr lang="en-US" sz="1200" dirty="0" err="1"/>
              <a:t>db</a:t>
            </a:r>
            <a:r>
              <a:rPr lang="en-US" sz="1200" dirty="0"/>
              <a:t>="nucleotide", id="186972394", </a:t>
            </a:r>
            <a:r>
              <a:rPr lang="en-US" sz="1200" dirty="0" err="1"/>
              <a:t>rettype</a:t>
            </a:r>
            <a:r>
              <a:rPr lang="en-US" sz="1200" dirty="0"/>
              <a:t>="</a:t>
            </a:r>
            <a:r>
              <a:rPr lang="en-US" sz="1200" dirty="0" err="1"/>
              <a:t>gb</a:t>
            </a:r>
            <a:r>
              <a:rPr lang="en-US" sz="1200" dirty="0"/>
              <a:t>", </a:t>
            </a:r>
            <a:r>
              <a:rPr lang="en-US" sz="1200" dirty="0" err="1"/>
              <a:t>retmode</a:t>
            </a:r>
            <a:r>
              <a:rPr lang="en-US" sz="1200" dirty="0"/>
              <a:t>="text")</a:t>
            </a:r>
          </a:p>
          <a:p>
            <a:r>
              <a:rPr lang="en-US" sz="1200" dirty="0"/>
              <a:t>&gt;&gt;&gt; record = </a:t>
            </a:r>
            <a:r>
              <a:rPr lang="en-US" sz="1200" dirty="0" err="1"/>
              <a:t>SeqIO.read</a:t>
            </a:r>
            <a:r>
              <a:rPr lang="en-US" sz="1200" dirty="0"/>
              <a:t>(handle, "</a:t>
            </a:r>
            <a:r>
              <a:rPr lang="en-US" sz="1200" dirty="0" err="1"/>
              <a:t>genbank</a:t>
            </a:r>
            <a:r>
              <a:rPr lang="en-US" sz="1200" dirty="0"/>
              <a:t>")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handle.close</a:t>
            </a:r>
            <a:r>
              <a:rPr lang="en-US" sz="1200" dirty="0"/>
              <a:t>()</a:t>
            </a:r>
          </a:p>
          <a:p>
            <a:r>
              <a:rPr lang="en-US" sz="1200" dirty="0"/>
              <a:t>&gt;&gt;&gt; print(record)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ID: EU490707.1</a:t>
            </a:r>
          </a:p>
          <a:p>
            <a:r>
              <a:rPr lang="en-US" sz="1200" dirty="0">
                <a:solidFill>
                  <a:srgbClr val="FF0000"/>
                </a:solidFill>
              </a:rPr>
              <a:t>Name: EU490707</a:t>
            </a:r>
          </a:p>
          <a:p>
            <a:r>
              <a:rPr lang="en-US" sz="1200" dirty="0">
                <a:solidFill>
                  <a:srgbClr val="FF0000"/>
                </a:solidFill>
              </a:rPr>
              <a:t>Description: </a:t>
            </a:r>
            <a:r>
              <a:rPr lang="en-US" sz="1200" dirty="0" err="1">
                <a:solidFill>
                  <a:srgbClr val="FF0000"/>
                </a:solidFill>
              </a:rPr>
              <a:t>Selenipedium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aequinoctiale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maturase</a:t>
            </a:r>
            <a:r>
              <a:rPr lang="en-US" sz="1200" dirty="0">
                <a:solidFill>
                  <a:srgbClr val="FF0000"/>
                </a:solidFill>
              </a:rPr>
              <a:t> K (</a:t>
            </a:r>
            <a:r>
              <a:rPr lang="en-US" sz="1200" dirty="0" err="1">
                <a:solidFill>
                  <a:srgbClr val="FF0000"/>
                </a:solidFill>
              </a:rPr>
              <a:t>matK</a:t>
            </a:r>
            <a:r>
              <a:rPr lang="en-US" sz="1200" dirty="0">
                <a:solidFill>
                  <a:srgbClr val="FF0000"/>
                </a:solidFill>
              </a:rPr>
              <a:t>) gene, partial </a:t>
            </a:r>
            <a:r>
              <a:rPr lang="en-US" sz="1200" dirty="0" err="1">
                <a:solidFill>
                  <a:srgbClr val="FF0000"/>
                </a:solidFill>
              </a:rPr>
              <a:t>cds</a:t>
            </a:r>
            <a:r>
              <a:rPr lang="en-US" sz="1200" dirty="0">
                <a:solidFill>
                  <a:srgbClr val="FF0000"/>
                </a:solidFill>
              </a:rPr>
              <a:t>; chloroplast.</a:t>
            </a:r>
          </a:p>
          <a:p>
            <a:r>
              <a:rPr lang="en-US" sz="1200" dirty="0">
                <a:solidFill>
                  <a:srgbClr val="FF0000"/>
                </a:solidFill>
              </a:rPr>
              <a:t>Number of features: 3</a:t>
            </a:r>
          </a:p>
          <a:p>
            <a:r>
              <a:rPr lang="en-US" sz="1200" dirty="0">
                <a:solidFill>
                  <a:srgbClr val="FF0000"/>
                </a:solidFill>
              </a:rPr>
              <a:t>...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('ATTTTTTACGAACCTGTGGAAATTTTTGGTTATGACAATAAATCTAGTTTAGTA...GAA', </a:t>
            </a:r>
            <a:r>
              <a:rPr lang="en-US" sz="1200" dirty="0" err="1">
                <a:solidFill>
                  <a:srgbClr val="FF0000"/>
                </a:solidFill>
              </a:rPr>
              <a:t>IUPACAmbiguousDNA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493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</a:t>
            </a:r>
            <a:r>
              <a:rPr lang="en-US" dirty="0"/>
              <a:t>the sequence data to a local </a:t>
            </a:r>
            <a:r>
              <a:rPr lang="en-US" dirty="0" smtClean="0"/>
              <a:t>file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589642"/>
          </a:xfrm>
        </p:spPr>
        <p:txBody>
          <a:bodyPr/>
          <a:lstStyle/>
          <a:p>
            <a:r>
              <a:rPr lang="en-US" dirty="0" smtClean="0"/>
              <a:t>Typical </a:t>
            </a:r>
            <a:r>
              <a:rPr lang="en-US" dirty="0"/>
              <a:t>use would be to save the sequence data to a local </a:t>
            </a:r>
            <a:r>
              <a:rPr lang="en-US" dirty="0" smtClean="0"/>
              <a:t>file </a:t>
            </a:r>
            <a:r>
              <a:rPr lang="fr-FR" dirty="0"/>
              <a:t>a</a:t>
            </a:r>
            <a:r>
              <a:rPr lang="en-US" dirty="0" err="1" smtClean="0"/>
              <a:t>nd</a:t>
            </a:r>
            <a:r>
              <a:rPr lang="en-US" dirty="0" smtClean="0"/>
              <a:t> then</a:t>
            </a:r>
            <a:r>
              <a:rPr lang="en-US" dirty="0"/>
              <a:t> </a:t>
            </a:r>
            <a:r>
              <a:rPr lang="en-US" dirty="0" smtClean="0"/>
              <a:t>parse </a:t>
            </a:r>
            <a:r>
              <a:rPr lang="en-US" dirty="0"/>
              <a:t>it </a:t>
            </a:r>
            <a:r>
              <a:rPr lang="en-US" dirty="0" smtClean="0"/>
              <a:t>with </a:t>
            </a:r>
            <a:r>
              <a:rPr lang="en-US" dirty="0" err="1" smtClean="0"/>
              <a:t>Bio.SeqIO</a:t>
            </a:r>
            <a:endParaRPr lang="en-US" dirty="0"/>
          </a:p>
          <a:p>
            <a:r>
              <a:rPr lang="en-US" dirty="0" smtClean="0"/>
              <a:t>Save you to </a:t>
            </a:r>
            <a:r>
              <a:rPr lang="en-US" dirty="0"/>
              <a:t>re-download the same </a:t>
            </a:r>
            <a:r>
              <a:rPr lang="en-US" dirty="0" smtClean="0"/>
              <a:t>file repeatedly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2528170"/>
            <a:ext cx="8644466" cy="3077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import </a:t>
            </a:r>
            <a:r>
              <a:rPr lang="en-US" sz="1200" dirty="0" err="1"/>
              <a:t>os</a:t>
            </a:r>
            <a:endParaRPr lang="en-US" sz="1200" dirty="0"/>
          </a:p>
          <a:p>
            <a:r>
              <a:rPr lang="en-US" sz="1200" dirty="0"/>
              <a:t>from Bio import </a:t>
            </a:r>
            <a:r>
              <a:rPr lang="en-US" sz="1200" dirty="0" err="1"/>
              <a:t>SeqIO</a:t>
            </a:r>
            <a:endParaRPr lang="en-US" sz="1200" dirty="0"/>
          </a:p>
          <a:p>
            <a:r>
              <a:rPr lang="en-US" sz="1200" dirty="0"/>
              <a:t>from Bio import </a:t>
            </a:r>
            <a:r>
              <a:rPr lang="en-US" sz="1200" dirty="0" err="1"/>
              <a:t>Entrez</a:t>
            </a:r>
            <a:endParaRPr lang="en-US" sz="1200" dirty="0"/>
          </a:p>
          <a:p>
            <a:r>
              <a:rPr lang="en-US" sz="1200" dirty="0" err="1"/>
              <a:t>Entrez.email</a:t>
            </a:r>
            <a:r>
              <a:rPr lang="en-US" sz="1200" dirty="0"/>
              <a:t> = "</a:t>
            </a:r>
            <a:r>
              <a:rPr lang="en-US" sz="1200" dirty="0" err="1"/>
              <a:t>A.N.Other@example.com</a:t>
            </a:r>
            <a:r>
              <a:rPr lang="en-US" sz="1200" dirty="0"/>
              <a:t>" # Always tell NCBI who you are</a:t>
            </a:r>
          </a:p>
          <a:p>
            <a:r>
              <a:rPr lang="en-US" sz="1200" dirty="0"/>
              <a:t>filename = "gi_186972394.gbk"</a:t>
            </a:r>
          </a:p>
          <a:p>
            <a:r>
              <a:rPr lang="en-US" sz="1200" dirty="0"/>
              <a:t>if not </a:t>
            </a:r>
            <a:r>
              <a:rPr lang="en-US" sz="1200" dirty="0" err="1"/>
              <a:t>os.path.isfile</a:t>
            </a:r>
            <a:r>
              <a:rPr lang="en-US" sz="1200" dirty="0"/>
              <a:t>(filename):</a:t>
            </a:r>
          </a:p>
          <a:p>
            <a:r>
              <a:rPr lang="en-US" sz="1200" dirty="0"/>
              <a:t>print</a:t>
            </a:r>
            <a:r>
              <a:rPr lang="en-US" sz="1200" dirty="0" smtClean="0"/>
              <a:t>(“Downloading</a:t>
            </a:r>
            <a:r>
              <a:rPr lang="en-US" sz="1200" dirty="0"/>
              <a:t>..</a:t>
            </a:r>
            <a:r>
              <a:rPr lang="en-US" sz="1200" dirty="0" smtClean="0"/>
              <a:t>.”)</a:t>
            </a:r>
            <a:endParaRPr lang="en-US" sz="1200" dirty="0"/>
          </a:p>
          <a:p>
            <a:r>
              <a:rPr lang="en-US" sz="1200" dirty="0" err="1"/>
              <a:t>net_handle</a:t>
            </a:r>
            <a:r>
              <a:rPr lang="en-US" sz="1200" dirty="0"/>
              <a:t> = </a:t>
            </a:r>
            <a:r>
              <a:rPr lang="en-US" sz="1200" dirty="0" err="1"/>
              <a:t>Entrez.efetch</a:t>
            </a:r>
            <a:r>
              <a:rPr lang="en-US" sz="1200" dirty="0"/>
              <a:t>(</a:t>
            </a:r>
            <a:r>
              <a:rPr lang="en-US" sz="1200" dirty="0" err="1"/>
              <a:t>db</a:t>
            </a:r>
            <a:r>
              <a:rPr lang="en-US" sz="1200" dirty="0"/>
              <a:t>="nucleotide", id="186972394", </a:t>
            </a:r>
            <a:r>
              <a:rPr lang="en-US" sz="1200" dirty="0" err="1"/>
              <a:t>rettype</a:t>
            </a:r>
            <a:r>
              <a:rPr lang="en-US" sz="1200" dirty="0"/>
              <a:t>="</a:t>
            </a:r>
            <a:r>
              <a:rPr lang="en-US" sz="1200" dirty="0" err="1"/>
              <a:t>gb</a:t>
            </a:r>
            <a:r>
              <a:rPr lang="en-US" sz="1200" dirty="0"/>
              <a:t>", </a:t>
            </a:r>
            <a:r>
              <a:rPr lang="en-US" sz="1200" dirty="0" err="1"/>
              <a:t>retmode</a:t>
            </a:r>
            <a:r>
              <a:rPr lang="en-US" sz="1200" dirty="0"/>
              <a:t>="text")</a:t>
            </a:r>
          </a:p>
          <a:p>
            <a:r>
              <a:rPr lang="en-US" sz="1200" dirty="0" err="1"/>
              <a:t>out_handle</a:t>
            </a:r>
            <a:r>
              <a:rPr lang="en-US" sz="1200" dirty="0"/>
              <a:t> = open(filename, "w")</a:t>
            </a:r>
          </a:p>
          <a:p>
            <a:r>
              <a:rPr lang="en-US" sz="1200" dirty="0" err="1"/>
              <a:t>out_handle.write</a:t>
            </a:r>
            <a:r>
              <a:rPr lang="en-US" sz="1200" dirty="0"/>
              <a:t>(</a:t>
            </a:r>
            <a:r>
              <a:rPr lang="en-US" sz="1200" dirty="0" err="1"/>
              <a:t>net_handle.read</a:t>
            </a:r>
            <a:r>
              <a:rPr lang="en-US" sz="1200" dirty="0"/>
              <a:t>())</a:t>
            </a:r>
          </a:p>
          <a:p>
            <a:r>
              <a:rPr lang="en-US" sz="1200" dirty="0" err="1"/>
              <a:t>out_handle.close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net_handle.close</a:t>
            </a:r>
            <a:r>
              <a:rPr lang="en-US" sz="1200" dirty="0"/>
              <a:t>()</a:t>
            </a:r>
          </a:p>
          <a:p>
            <a:r>
              <a:rPr lang="en-US" sz="1200" dirty="0"/>
              <a:t>print("Saved")</a:t>
            </a:r>
          </a:p>
          <a:p>
            <a:r>
              <a:rPr lang="en-US" sz="1200" dirty="0"/>
              <a:t>print("Parsing...")</a:t>
            </a:r>
          </a:p>
          <a:p>
            <a:r>
              <a:rPr lang="en-US" sz="1200" dirty="0"/>
              <a:t>record = </a:t>
            </a:r>
            <a:r>
              <a:rPr lang="en-US" sz="1200" dirty="0" err="1"/>
              <a:t>SeqIO.read</a:t>
            </a:r>
            <a:r>
              <a:rPr lang="en-US" sz="1200" dirty="0"/>
              <a:t>(filename, "</a:t>
            </a:r>
            <a:r>
              <a:rPr lang="en-US" sz="1200" dirty="0" err="1"/>
              <a:t>genbank</a:t>
            </a:r>
            <a:r>
              <a:rPr lang="en-US" sz="1200" dirty="0"/>
              <a:t>")</a:t>
            </a:r>
          </a:p>
          <a:p>
            <a:r>
              <a:rPr lang="en-US" sz="1200" dirty="0"/>
              <a:t>print(record)</a:t>
            </a:r>
          </a:p>
        </p:txBody>
      </p:sp>
    </p:spTree>
    <p:extLst>
      <p:ext uri="{BB962C8B-B14F-4D97-AF65-F5344CB8AC3E}">
        <p14:creationId xmlns:p14="http://schemas.microsoft.com/office/powerpoint/2010/main" val="935734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7144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8744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875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784960" y="2929600"/>
            <a:ext cx="6266183" cy="1016798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Biopython: </a:t>
            </a:r>
            <a:r>
              <a:rPr lang="en-US" dirty="0"/>
              <a:t>Accessing NCBI's </a:t>
            </a:r>
            <a:r>
              <a:rPr lang="en-US" dirty="0" err="1"/>
              <a:t>Entrez</a:t>
            </a:r>
            <a:r>
              <a:rPr lang="en-US" dirty="0"/>
              <a:t> databases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03199" y="262056"/>
            <a:ext cx="7847944" cy="20665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>
                <a:solidFill>
                  <a:schemeClr val="tx1"/>
                </a:solidFill>
              </a:rPr>
              <a:t>Formation CNRS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18 Novembre 2016</a:t>
            </a:r>
            <a:br>
              <a:rPr lang="fr-FR" dirty="0" smtClean="0"/>
            </a:br>
            <a:r>
              <a:rPr lang="en-US" b="1" dirty="0" smtClean="0">
                <a:solidFill>
                  <a:schemeClr val="tx1"/>
                </a:solidFill>
              </a:rPr>
              <a:t>Python pour la </a:t>
            </a:r>
            <a:r>
              <a:rPr lang="en-US" b="1" dirty="0" err="1" smtClean="0">
                <a:solidFill>
                  <a:schemeClr val="tx1"/>
                </a:solidFill>
              </a:rPr>
              <a:t>biologie</a:t>
            </a:r>
            <a:r>
              <a:rPr lang="en-US" b="1" dirty="0"/>
              <a:t/>
            </a:r>
            <a:br>
              <a:rPr lang="en-US" b="1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2" name="Image 1" descr="bioinformatiqu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3335"/>
            <a:ext cx="3311174" cy="1646520"/>
          </a:xfrm>
          <a:prstGeom prst="rect">
            <a:avLst/>
          </a:prstGeom>
        </p:spPr>
      </p:pic>
      <p:pic>
        <p:nvPicPr>
          <p:cNvPr id="3" name="Image 2" descr="biopython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801" y="262056"/>
            <a:ext cx="1956495" cy="66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Entrez</a:t>
            </a:r>
            <a:r>
              <a:rPr lang="nl-NL" dirty="0"/>
              <a:t> </a:t>
            </a:r>
            <a:r>
              <a:rPr lang="nl-NL" dirty="0" err="1"/>
              <a:t>Guidelines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e </a:t>
            </a:r>
            <a:r>
              <a:rPr lang="en-US" dirty="0"/>
              <a:t>sensible with your usage levels. If you plan to download lots of data, consider </a:t>
            </a:r>
            <a:r>
              <a:rPr lang="en-US" dirty="0" smtClean="0"/>
              <a:t>other options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if you want easy access to all the human genes, consider fetching each </a:t>
            </a:r>
            <a:r>
              <a:rPr lang="en-US" dirty="0" smtClean="0"/>
              <a:t>chromosome by </a:t>
            </a:r>
            <a:r>
              <a:rPr lang="en-US" dirty="0"/>
              <a:t>FTP as a </a:t>
            </a:r>
            <a:r>
              <a:rPr lang="en-US" dirty="0" err="1"/>
              <a:t>GenBank</a:t>
            </a:r>
            <a:r>
              <a:rPr lang="en-US" dirty="0"/>
              <a:t> </a:t>
            </a:r>
            <a:r>
              <a:rPr lang="en-US" dirty="0" smtClean="0"/>
              <a:t>file</a:t>
            </a:r>
            <a:r>
              <a:rPr lang="en-US" dirty="0"/>
              <a:t>, and importing these into your own </a:t>
            </a:r>
            <a:r>
              <a:rPr lang="en-US" dirty="0" err="1"/>
              <a:t>BioSQL</a:t>
            </a:r>
            <a:r>
              <a:rPr lang="en-US" dirty="0"/>
              <a:t> </a:t>
            </a:r>
            <a:r>
              <a:rPr lang="en-US" dirty="0" smtClean="0"/>
              <a:t>database.</a:t>
            </a:r>
          </a:p>
          <a:p>
            <a:endParaRPr lang="en-US" dirty="0"/>
          </a:p>
          <a:p>
            <a:r>
              <a:rPr lang="en-US" dirty="0" smtClean="0"/>
              <a:t>Don</a:t>
            </a:r>
            <a:r>
              <a:rPr lang="mr-IN" dirty="0" smtClean="0"/>
              <a:t>’</a:t>
            </a:r>
            <a:r>
              <a:rPr lang="en-US" dirty="0" smtClean="0"/>
              <a:t>t forget to import the module </a:t>
            </a:r>
            <a:r>
              <a:rPr lang="en-US" dirty="0" err="1" smtClean="0"/>
              <a:t>Entrez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4C01-D620-5F47-81AE-6CCE1DF3C584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4009829"/>
            <a:ext cx="8644466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2000" dirty="0"/>
              <a:t>&gt;&gt;&gt; from Bio import </a:t>
            </a:r>
            <a:r>
              <a:rPr lang="en-US" sz="2000" dirty="0" err="1" smtClean="0"/>
              <a:t>Entrez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318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EInfo</a:t>
            </a:r>
            <a:r>
              <a:rPr lang="en-US" dirty="0"/>
              <a:t>: Obtaining information about the </a:t>
            </a:r>
            <a:r>
              <a:rPr lang="en-US" dirty="0" err="1"/>
              <a:t>Entrez</a:t>
            </a:r>
            <a:r>
              <a:rPr lang="en-US" dirty="0"/>
              <a:t> databases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5"/>
            <a:ext cx="8644466" cy="748404"/>
          </a:xfrm>
        </p:spPr>
        <p:txBody>
          <a:bodyPr/>
          <a:lstStyle/>
          <a:p>
            <a:r>
              <a:rPr lang="en-US" dirty="0" err="1"/>
              <a:t>EInfo</a:t>
            </a:r>
            <a:r>
              <a:rPr lang="en-US" dirty="0"/>
              <a:t> provides </a:t>
            </a:r>
            <a:r>
              <a:rPr lang="en-US" dirty="0" smtClean="0"/>
              <a:t>field </a:t>
            </a:r>
            <a:r>
              <a:rPr lang="en-US" dirty="0"/>
              <a:t>index term counts, last update, and available links for each of NCBI's databases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4C01-D620-5F47-81AE-6CCE1DF3C584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012147"/>
            <a:ext cx="8644466" cy="39703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latin typeface="Arial"/>
                <a:cs typeface="Arial"/>
              </a:rPr>
              <a:t>&gt;</a:t>
            </a:r>
            <a:r>
              <a:rPr lang="en-US" sz="1200" dirty="0">
                <a:latin typeface="Arial"/>
                <a:cs typeface="Arial"/>
              </a:rPr>
              <a:t>&gt;&gt; </a:t>
            </a:r>
            <a:r>
              <a:rPr lang="en-US" sz="1200" dirty="0" err="1">
                <a:latin typeface="Arial"/>
                <a:cs typeface="Arial"/>
              </a:rPr>
              <a:t>Entrez.email</a:t>
            </a:r>
            <a:r>
              <a:rPr lang="en-US" sz="1200" dirty="0">
                <a:latin typeface="Arial"/>
                <a:cs typeface="Arial"/>
              </a:rPr>
              <a:t> = "</a:t>
            </a:r>
            <a:r>
              <a:rPr lang="en-US" sz="1200" dirty="0" err="1">
                <a:latin typeface="Arial"/>
                <a:cs typeface="Arial"/>
              </a:rPr>
              <a:t>A.N.Other@example.com</a:t>
            </a:r>
            <a:r>
              <a:rPr lang="en-US" sz="1200" dirty="0">
                <a:latin typeface="Arial"/>
                <a:cs typeface="Arial"/>
              </a:rPr>
              <a:t>" # Always tell NCBI who you are</a:t>
            </a:r>
          </a:p>
          <a:p>
            <a:r>
              <a:rPr lang="en-US" sz="1200" dirty="0">
                <a:latin typeface="Arial"/>
                <a:cs typeface="Arial"/>
              </a:rPr>
              <a:t>&gt;&gt;&gt; handle = </a:t>
            </a:r>
            <a:r>
              <a:rPr lang="en-US" sz="1200" dirty="0" err="1">
                <a:latin typeface="Arial"/>
                <a:cs typeface="Arial"/>
              </a:rPr>
              <a:t>Entrez.einfo</a:t>
            </a:r>
            <a:r>
              <a:rPr lang="en-US" sz="1200" dirty="0">
                <a:latin typeface="Arial"/>
                <a:cs typeface="Arial"/>
              </a:rPr>
              <a:t>()</a:t>
            </a:r>
          </a:p>
          <a:p>
            <a:r>
              <a:rPr lang="en-US" sz="1200" dirty="0">
                <a:latin typeface="Arial"/>
                <a:cs typeface="Arial"/>
              </a:rPr>
              <a:t>&gt;&gt;&gt; result = </a:t>
            </a:r>
            <a:r>
              <a:rPr lang="en-US" sz="1200" dirty="0" err="1">
                <a:latin typeface="Arial"/>
                <a:cs typeface="Arial"/>
              </a:rPr>
              <a:t>handle.read</a:t>
            </a:r>
            <a:r>
              <a:rPr lang="en-US" sz="1200" dirty="0">
                <a:latin typeface="Arial"/>
                <a:cs typeface="Arial"/>
              </a:rPr>
              <a:t>(</a:t>
            </a:r>
            <a:r>
              <a:rPr lang="en-US" sz="1200" dirty="0" smtClean="0">
                <a:latin typeface="Arial"/>
                <a:cs typeface="Arial"/>
              </a:rPr>
              <a:t>)</a:t>
            </a:r>
          </a:p>
          <a:p>
            <a:r>
              <a:rPr lang="mr-IN" sz="1200" dirty="0">
                <a:latin typeface="Arial"/>
                <a:cs typeface="Arial"/>
              </a:rPr>
              <a:t>&gt;&gt;&gt; print(result</a:t>
            </a:r>
            <a:r>
              <a:rPr lang="mr-IN" sz="1200" dirty="0" smtClean="0">
                <a:latin typeface="Arial"/>
                <a:cs typeface="Arial"/>
              </a:rPr>
              <a:t>)</a:t>
            </a:r>
            <a:r>
              <a:rPr lang="mr-IN" sz="1200" dirty="0">
                <a:latin typeface="Arial"/>
                <a:cs typeface="Arial"/>
              </a:rPr>
              <a:t> &lt;?xml version="1.0"?&gt;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&lt;!DOCTYPE eInfoResult PUBLIC "-//NLM//DTD eInfoResult, 11 May 2002//EN"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"http://www.ncbi.nlm.nih.gov/entrez/query/DTD/eInfo_020511.dtd"&gt;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&lt;eInfoResult&gt;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&lt;DbList&gt;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&lt;DbName&gt;pubmed&lt;/DbName&gt;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&lt;DbName&gt;protein&lt;/DbName&gt;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&lt;DbName&gt;nucleotide&lt;/DbName&gt;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&lt;DbName&gt;nuccore&lt;/DbName&gt;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&lt;DbName&gt;nucgss&lt;/DbName&gt;</a:t>
            </a:r>
          </a:p>
          <a:p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……</a:t>
            </a:r>
            <a:endParaRPr lang="fr-FR" sz="1200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DbName&gt;genome&lt;/DbName&gt;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&lt;DbName&gt;books&lt;/DbName&gt;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&lt;DbName&gt;cancerchromosomes&lt;/DbName</a:t>
            </a:r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endParaRPr lang="fr-FR" sz="120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&lt;DbName&gt;unigene&lt;/DbName&gt;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&lt;DbName&gt;unists&lt;/DbName&gt;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&lt;/DbList&gt;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&lt;/eInfoResult</a:t>
            </a:r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endParaRPr lang="mr-IN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6753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EInfo</a:t>
            </a:r>
            <a:r>
              <a:rPr lang="en-US" dirty="0"/>
              <a:t>: Obtaining information about the </a:t>
            </a:r>
            <a:r>
              <a:rPr lang="en-US" dirty="0" err="1"/>
              <a:t>Entrez</a:t>
            </a:r>
            <a:r>
              <a:rPr lang="en-US" dirty="0"/>
              <a:t> databases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782426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Bio.Entrez's</a:t>
            </a:r>
            <a:r>
              <a:rPr lang="en-US" dirty="0" smtClean="0"/>
              <a:t> </a:t>
            </a:r>
            <a:r>
              <a:rPr lang="en-US" dirty="0"/>
              <a:t>parser instead, we can directly parse this XML </a:t>
            </a:r>
            <a:r>
              <a:rPr lang="en-US" dirty="0" smtClean="0"/>
              <a:t>file </a:t>
            </a:r>
            <a:r>
              <a:rPr lang="en-US" dirty="0"/>
              <a:t>into a Python object: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2195394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handle = </a:t>
            </a:r>
            <a:r>
              <a:rPr lang="en-US" sz="1200" dirty="0" err="1"/>
              <a:t>Entrez.einfo</a:t>
            </a:r>
            <a:r>
              <a:rPr lang="en-US" sz="1200" dirty="0"/>
              <a:t>()</a:t>
            </a:r>
          </a:p>
          <a:p>
            <a:r>
              <a:rPr lang="en-US" sz="1200" dirty="0"/>
              <a:t>&gt;&gt;&gt; record = </a:t>
            </a:r>
            <a:r>
              <a:rPr lang="en-US" sz="1200" dirty="0" err="1"/>
              <a:t>Entrez.read</a:t>
            </a:r>
            <a:r>
              <a:rPr lang="en-US" sz="1200" dirty="0"/>
              <a:t>(handle)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63969" y="4831154"/>
            <a:ext cx="8644466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nl-NL" sz="1200" dirty="0" smtClean="0">
                <a:latin typeface="Arial"/>
                <a:cs typeface="Arial"/>
              </a:rPr>
              <a:t>&gt;</a:t>
            </a:r>
            <a:r>
              <a:rPr lang="nl-NL" sz="1200" dirty="0">
                <a:latin typeface="Arial"/>
                <a:cs typeface="Arial"/>
              </a:rPr>
              <a:t>&gt;&gt; record["</a:t>
            </a:r>
            <a:r>
              <a:rPr lang="nl-NL" sz="1200" dirty="0" err="1">
                <a:latin typeface="Arial"/>
                <a:cs typeface="Arial"/>
              </a:rPr>
              <a:t>DbList</a:t>
            </a:r>
            <a:r>
              <a:rPr lang="nl-NL" sz="1200" dirty="0">
                <a:latin typeface="Arial"/>
                <a:cs typeface="Arial"/>
              </a:rPr>
              <a:t>"]</a:t>
            </a:r>
          </a:p>
          <a:p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['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pubmed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protein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'nucleotide',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nuccore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nucgss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nucest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</a:t>
            </a:r>
          </a:p>
          <a:p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structure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genome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books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cancerchromosomes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cdd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'gap',</a:t>
            </a:r>
          </a:p>
          <a:p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domains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'gene',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genomeprj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gensat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geo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gds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homologene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</a:t>
            </a:r>
          </a:p>
          <a:p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journals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mesh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ncbisearch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nlmcatalog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omia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omim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pmc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</a:t>
            </a:r>
          </a:p>
          <a:p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popset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probe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proteinclusters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pcassay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pccompound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</a:t>
            </a:r>
          </a:p>
          <a:p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pcsubstance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snp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taxonomy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toolkit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unigene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 smtClean="0">
                <a:solidFill>
                  <a:srgbClr val="FF0000"/>
                </a:solidFill>
                <a:latin typeface="Arial"/>
                <a:cs typeface="Arial"/>
              </a:rPr>
              <a:t>unists</a:t>
            </a:r>
            <a:r>
              <a:rPr lang="nl-NL" sz="1200" dirty="0" smtClean="0">
                <a:solidFill>
                  <a:srgbClr val="FF0000"/>
                </a:solidFill>
                <a:latin typeface="Arial"/>
                <a:cs typeface="Arial"/>
              </a:rPr>
              <a:t>’]</a:t>
            </a:r>
            <a:endParaRPr lang="nl-NL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2851646"/>
            <a:ext cx="8644466" cy="4599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Now record is a dictionary with exactly one key </a:t>
            </a:r>
          </a:p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63969" y="3409746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record.keys()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[u'DbList']</a:t>
            </a:r>
            <a:endParaRPr lang="fr-FR" sz="1200" dirty="0">
              <a:solidFill>
                <a:srgbClr val="FF0000"/>
              </a:solidFill>
              <a:cs typeface="Arial"/>
            </a:endParaRPr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279400" y="3904319"/>
            <a:ext cx="8644466" cy="4599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values stored in this key is the list of database names shown in the XML above: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7913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EInfo</a:t>
            </a:r>
            <a:r>
              <a:rPr lang="en-US" dirty="0"/>
              <a:t>: Obtaining information about the </a:t>
            </a:r>
            <a:r>
              <a:rPr lang="en-US" dirty="0" err="1"/>
              <a:t>Entrez</a:t>
            </a:r>
            <a:r>
              <a:rPr lang="en-US" dirty="0"/>
              <a:t> databases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97994"/>
            <a:ext cx="8644466" cy="691704"/>
          </a:xfrm>
        </p:spPr>
        <p:txBody>
          <a:bodyPr/>
          <a:lstStyle/>
          <a:p>
            <a:r>
              <a:rPr lang="en-US" dirty="0"/>
              <a:t>For each of these databases, we can use </a:t>
            </a:r>
            <a:r>
              <a:rPr lang="en-US" dirty="0" err="1"/>
              <a:t>EInfo</a:t>
            </a:r>
            <a:r>
              <a:rPr lang="en-US" dirty="0"/>
              <a:t> again to obtain more </a:t>
            </a:r>
            <a:r>
              <a:rPr lang="en-US" dirty="0" smtClean="0"/>
              <a:t>information: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746624"/>
            <a:ext cx="8644466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handle = Entrez.einfo(db="pubmed")</a:t>
            </a:r>
          </a:p>
          <a:p>
            <a:r>
              <a:rPr lang="mr-IN" sz="1200" dirty="0">
                <a:latin typeface="Arial"/>
                <a:cs typeface="Arial"/>
              </a:rPr>
              <a:t>&gt;&gt;&gt; record = Entrez.read(handle)</a:t>
            </a:r>
          </a:p>
          <a:p>
            <a:r>
              <a:rPr lang="mr-IN" sz="1200" dirty="0">
                <a:latin typeface="Arial"/>
                <a:cs typeface="Arial"/>
              </a:rPr>
              <a:t>&gt;&gt;&gt; record["DbInfo"]["Description"]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'PubMed bibliographic record'</a:t>
            </a:r>
          </a:p>
          <a:p>
            <a:r>
              <a:rPr lang="mr-IN" sz="1200" dirty="0">
                <a:latin typeface="Arial"/>
                <a:cs typeface="Arial"/>
              </a:rPr>
              <a:t>&gt;&gt;&gt; record["DbInfo"]["Count"]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'17989604'</a:t>
            </a:r>
          </a:p>
          <a:p>
            <a:r>
              <a:rPr lang="mr-IN" sz="1200" dirty="0">
                <a:latin typeface="Arial"/>
                <a:cs typeface="Arial"/>
              </a:rPr>
              <a:t>&gt;&gt;&gt; record["DbInfo"]["LastUpdate"]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'2008/05/24 06:45'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4415110"/>
            <a:ext cx="8644466" cy="1938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for field in record["</a:t>
            </a:r>
            <a:r>
              <a:rPr lang="en-US" sz="1200" dirty="0" err="1"/>
              <a:t>DbInfo</a:t>
            </a:r>
            <a:r>
              <a:rPr lang="en-US" sz="1200" dirty="0"/>
              <a:t>"]["</a:t>
            </a:r>
            <a:r>
              <a:rPr lang="en-US" sz="1200" dirty="0" err="1"/>
              <a:t>FieldList</a:t>
            </a:r>
            <a:r>
              <a:rPr lang="en-US" sz="1200" dirty="0"/>
              <a:t>"]:</a:t>
            </a:r>
          </a:p>
          <a:p>
            <a:r>
              <a:rPr lang="en-US" sz="1200" dirty="0"/>
              <a:t>... print("%(Name)s, %(</a:t>
            </a:r>
            <a:r>
              <a:rPr lang="en-US" sz="1200" dirty="0" err="1"/>
              <a:t>FullName</a:t>
            </a:r>
            <a:r>
              <a:rPr lang="en-US" sz="1200" dirty="0"/>
              <a:t>)s, %(Description)s" % field)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ALL, All Fields, All terms from all searchable fields</a:t>
            </a:r>
          </a:p>
          <a:p>
            <a:r>
              <a:rPr lang="en-US" sz="1200" dirty="0">
                <a:solidFill>
                  <a:srgbClr val="FF0000"/>
                </a:solidFill>
              </a:rPr>
              <a:t>UID, UID, Unique number assigned to publication</a:t>
            </a:r>
          </a:p>
          <a:p>
            <a:r>
              <a:rPr lang="en-US" sz="1200" dirty="0">
                <a:solidFill>
                  <a:srgbClr val="FF0000"/>
                </a:solidFill>
              </a:rPr>
              <a:t>FILT, Filter, Limits the records</a:t>
            </a:r>
          </a:p>
          <a:p>
            <a:r>
              <a:rPr lang="en-US" sz="1200" dirty="0">
                <a:solidFill>
                  <a:srgbClr val="FF0000"/>
                </a:solidFill>
              </a:rPr>
              <a:t>TITL, Title, Words in title of publication</a:t>
            </a:r>
          </a:p>
          <a:p>
            <a:r>
              <a:rPr lang="en-US" sz="1200" dirty="0">
                <a:solidFill>
                  <a:srgbClr val="FF0000"/>
                </a:solidFill>
              </a:rPr>
              <a:t>WORD, Text Word, Free text associated with publication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AUTH</a:t>
            </a:r>
            <a:r>
              <a:rPr lang="en-US" sz="1200" dirty="0">
                <a:solidFill>
                  <a:srgbClr val="FF0000"/>
                </a:solidFill>
              </a:rPr>
              <a:t>, Author, Author(s) of publication</a:t>
            </a:r>
          </a:p>
          <a:p>
            <a:r>
              <a:rPr lang="en-US" sz="1200" dirty="0">
                <a:solidFill>
                  <a:srgbClr val="FF0000"/>
                </a:solidFill>
              </a:rPr>
              <a:t>JOUR, Journal, Journal abbreviation of publication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.</a:t>
            </a:r>
            <a:r>
              <a:rPr lang="en-US" sz="1200" dirty="0">
                <a:solidFill>
                  <a:srgbClr val="FF0000"/>
                </a:solidFill>
              </a:rPr>
              <a:t>..</a:t>
            </a: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9400" y="3331533"/>
            <a:ext cx="8644466" cy="691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Try record["</a:t>
            </a:r>
            <a:r>
              <a:rPr lang="en-US" dirty="0" err="1"/>
              <a:t>DbInfo</a:t>
            </a:r>
            <a:r>
              <a:rPr lang="en-US" dirty="0"/>
              <a:t>"].keys() for other information stored in this record. One of the most useful is a list of possible search </a:t>
            </a:r>
            <a:r>
              <a:rPr lang="en-US" dirty="0" smtClean="0"/>
              <a:t>fields </a:t>
            </a:r>
            <a:r>
              <a:rPr lang="en-US" dirty="0"/>
              <a:t>for use with </a:t>
            </a:r>
            <a:r>
              <a:rPr lang="en-US" dirty="0" err="1"/>
              <a:t>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61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ESearch</a:t>
            </a:r>
            <a:r>
              <a:rPr lang="en-US" dirty="0"/>
              <a:t>: Searching the </a:t>
            </a:r>
            <a:r>
              <a:rPr lang="en-US" dirty="0" err="1"/>
              <a:t>Entrez</a:t>
            </a:r>
            <a:r>
              <a:rPr lang="en-US" dirty="0"/>
              <a:t> databases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5"/>
            <a:ext cx="8644466" cy="510260"/>
          </a:xfrm>
        </p:spPr>
        <p:txBody>
          <a:bodyPr/>
          <a:lstStyle/>
          <a:p>
            <a:r>
              <a:rPr lang="en-US" dirty="0"/>
              <a:t>To search any of these databases, we </a:t>
            </a:r>
            <a:r>
              <a:rPr lang="en-US" dirty="0" smtClean="0"/>
              <a:t>use </a:t>
            </a:r>
            <a:r>
              <a:rPr lang="en-US" dirty="0" err="1" smtClean="0"/>
              <a:t>Bio.Entrez.esearch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r>
              <a:rPr lang="en-US" dirty="0"/>
              <a:t>let's search in PubMed </a:t>
            </a:r>
            <a:r>
              <a:rPr lang="en-US" dirty="0" smtClean="0"/>
              <a:t>for publications </a:t>
            </a:r>
            <a:r>
              <a:rPr lang="en-US" dirty="0"/>
              <a:t>related to Biopython</a:t>
            </a:r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4C01-D620-5F47-81AE-6CCE1DF3C584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114209"/>
            <a:ext cx="8644466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Bio import </a:t>
            </a:r>
            <a:r>
              <a:rPr lang="en-US" sz="1200" dirty="0" err="1"/>
              <a:t>Entrez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Entrez.email</a:t>
            </a:r>
            <a:r>
              <a:rPr lang="en-US" sz="1200" dirty="0"/>
              <a:t> = "</a:t>
            </a:r>
            <a:r>
              <a:rPr lang="en-US" sz="1200" dirty="0" err="1"/>
              <a:t>A.N.Other@example.com</a:t>
            </a:r>
            <a:r>
              <a:rPr lang="en-US" sz="1200" dirty="0"/>
              <a:t>" # Always tell NCBI who you are</a:t>
            </a:r>
          </a:p>
          <a:p>
            <a:r>
              <a:rPr lang="en-US" sz="1200" dirty="0"/>
              <a:t>&gt;&gt;&gt; handle = </a:t>
            </a:r>
            <a:r>
              <a:rPr lang="en-US" sz="1200" dirty="0" err="1"/>
              <a:t>Entrez.esearch</a:t>
            </a:r>
            <a:r>
              <a:rPr lang="en-US" sz="1200" dirty="0"/>
              <a:t>(</a:t>
            </a:r>
            <a:r>
              <a:rPr lang="en-US" sz="1200" dirty="0" err="1"/>
              <a:t>db</a:t>
            </a:r>
            <a:r>
              <a:rPr lang="en-US" sz="1200" dirty="0"/>
              <a:t>="</a:t>
            </a:r>
            <a:r>
              <a:rPr lang="en-US" sz="1200" dirty="0" err="1"/>
              <a:t>pubmed</a:t>
            </a:r>
            <a:r>
              <a:rPr lang="en-US" sz="1200" dirty="0"/>
              <a:t>", term="</a:t>
            </a:r>
            <a:r>
              <a:rPr lang="en-US" sz="1200" dirty="0" err="1"/>
              <a:t>biopython</a:t>
            </a:r>
            <a:r>
              <a:rPr lang="en-US" sz="1200" dirty="0"/>
              <a:t>")</a:t>
            </a:r>
          </a:p>
          <a:p>
            <a:r>
              <a:rPr lang="en-US" sz="1200" dirty="0"/>
              <a:t>&gt;&gt;&gt; record = </a:t>
            </a:r>
            <a:r>
              <a:rPr lang="en-US" sz="1200" dirty="0" err="1"/>
              <a:t>Entrez.read</a:t>
            </a:r>
            <a:r>
              <a:rPr lang="en-US" sz="1200" dirty="0"/>
              <a:t>(handle)</a:t>
            </a:r>
          </a:p>
          <a:p>
            <a:r>
              <a:rPr lang="en-US" sz="1200" dirty="0"/>
              <a:t>&gt;&gt;&gt; record["</a:t>
            </a:r>
            <a:r>
              <a:rPr lang="en-US" sz="1200" dirty="0" err="1"/>
              <a:t>IdList</a:t>
            </a:r>
            <a:r>
              <a:rPr lang="en-US" sz="1200" dirty="0"/>
              <a:t>"]</a:t>
            </a:r>
          </a:p>
          <a:p>
            <a:r>
              <a:rPr lang="en-US" sz="1200" dirty="0">
                <a:solidFill>
                  <a:srgbClr val="FF0000"/>
                </a:solidFill>
              </a:rPr>
              <a:t>['19304878', '18606172', '16403221', '16377612', '14871861', '14630660', '12230038']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4178810"/>
            <a:ext cx="8644466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handle = Entrez.esearch(db="nucleotide", term="Cypripedioideae[Orgn] AND matK[Gene]")</a:t>
            </a:r>
          </a:p>
          <a:p>
            <a:r>
              <a:rPr lang="mr-IN" sz="1200" dirty="0">
                <a:latin typeface="Arial"/>
                <a:cs typeface="Arial"/>
              </a:rPr>
              <a:t>&gt;&gt;&gt; record = Entrez.read(handle)</a:t>
            </a:r>
          </a:p>
          <a:p>
            <a:r>
              <a:rPr lang="mr-IN" sz="1200" dirty="0">
                <a:latin typeface="Arial"/>
                <a:cs typeface="Arial"/>
              </a:rPr>
              <a:t>&gt;&gt;&gt; record["Count"]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'25'</a:t>
            </a:r>
          </a:p>
          <a:p>
            <a:r>
              <a:rPr lang="mr-IN" sz="1200" dirty="0">
                <a:latin typeface="Arial"/>
                <a:cs typeface="Arial"/>
              </a:rPr>
              <a:t>&gt;&gt;&gt; record["IdList"]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['126789333', '37222967', '37222966', '37222965', ..., '61585492']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9400" y="3391573"/>
            <a:ext cx="8447601" cy="769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 smtClean="0"/>
              <a:t>7 PubMed  </a:t>
            </a:r>
            <a:r>
              <a:rPr lang="en-US" dirty="0"/>
              <a:t>IDs  (including  19304878  which  is  the  PMID  for  </a:t>
            </a:r>
            <a:r>
              <a:rPr lang="en-US" dirty="0" smtClean="0"/>
              <a:t>the  Biopython application </a:t>
            </a:r>
            <a:r>
              <a:rPr lang="en-US" dirty="0"/>
              <a:t>note), which can be retrieved by </a:t>
            </a:r>
            <a:r>
              <a:rPr lang="en-US" dirty="0" err="1"/>
              <a:t>EFetch</a:t>
            </a:r>
            <a:r>
              <a:rPr lang="en-US" dirty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2265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ESearch</a:t>
            </a:r>
            <a:r>
              <a:rPr lang="en-US" dirty="0"/>
              <a:t>: Searching the </a:t>
            </a:r>
            <a:r>
              <a:rPr lang="en-US" dirty="0" err="1"/>
              <a:t>Entrez</a:t>
            </a:r>
            <a:r>
              <a:rPr lang="en-US" dirty="0"/>
              <a:t> databases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2199954"/>
          </a:xfrm>
        </p:spPr>
        <p:txBody>
          <a:bodyPr/>
          <a:lstStyle/>
          <a:p>
            <a:r>
              <a:rPr lang="en-US" dirty="0"/>
              <a:t>Note that instead of a species name </a:t>
            </a:r>
            <a:r>
              <a:rPr lang="en-US" dirty="0" smtClean="0"/>
              <a:t>like </a:t>
            </a:r>
            <a:r>
              <a:rPr lang="en-US" dirty="0" err="1" smtClean="0"/>
              <a:t>Cypripedioideae</a:t>
            </a:r>
            <a:r>
              <a:rPr lang="en-US" dirty="0"/>
              <a:t>[</a:t>
            </a:r>
            <a:r>
              <a:rPr lang="en-US" dirty="0" err="1"/>
              <a:t>Orgn</a:t>
            </a:r>
            <a:r>
              <a:rPr lang="en-US" dirty="0" smtClean="0"/>
              <a:t>], </a:t>
            </a:r>
            <a:r>
              <a:rPr lang="en-US" dirty="0"/>
              <a:t>you can restrict the search </a:t>
            </a:r>
            <a:r>
              <a:rPr lang="en-US" dirty="0" smtClean="0"/>
              <a:t>using an </a:t>
            </a:r>
            <a:r>
              <a:rPr lang="en-US" dirty="0"/>
              <a:t>NCBI taxon </a:t>
            </a:r>
            <a:r>
              <a:rPr lang="en-US" dirty="0" smtClean="0"/>
              <a:t>identifier</a:t>
            </a:r>
            <a:r>
              <a:rPr lang="en-US" dirty="0"/>
              <a:t>, here this would </a:t>
            </a:r>
            <a:r>
              <a:rPr lang="en-US" dirty="0" smtClean="0"/>
              <a:t>be txid158330</a:t>
            </a:r>
            <a:r>
              <a:rPr lang="en-US" dirty="0"/>
              <a:t>[</a:t>
            </a:r>
            <a:r>
              <a:rPr lang="en-US" dirty="0" err="1"/>
              <a:t>Orgn</a:t>
            </a:r>
            <a:r>
              <a:rPr lang="en-US" dirty="0" smtClean="0"/>
              <a:t>]</a:t>
            </a:r>
          </a:p>
          <a:p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smtClean="0"/>
              <a:t>including complete</a:t>
            </a:r>
            <a:r>
              <a:rPr lang="en-US" dirty="0"/>
              <a:t>[prop</a:t>
            </a:r>
            <a:r>
              <a:rPr lang="en-US" dirty="0" smtClean="0"/>
              <a:t>] in a genome </a:t>
            </a:r>
            <a:r>
              <a:rPr lang="en-US" dirty="0"/>
              <a:t>search restricts to just completed </a:t>
            </a:r>
            <a:r>
              <a:rPr lang="en-US" dirty="0" smtClean="0"/>
              <a:t>genomes</a:t>
            </a:r>
          </a:p>
          <a:p>
            <a:r>
              <a:rPr lang="en-US" dirty="0" smtClean="0"/>
              <a:t>let's </a:t>
            </a:r>
            <a:r>
              <a:rPr lang="en-US" dirty="0"/>
              <a:t>get a list of computational journal titles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3536668"/>
            <a:ext cx="8644466" cy="1754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handle = </a:t>
            </a:r>
            <a:r>
              <a:rPr lang="en-US" sz="1200" dirty="0" err="1"/>
              <a:t>Entrez.esearch</a:t>
            </a:r>
            <a:r>
              <a:rPr lang="en-US" sz="1200" dirty="0"/>
              <a:t>(</a:t>
            </a:r>
            <a:r>
              <a:rPr lang="en-US" sz="1200" dirty="0" err="1"/>
              <a:t>db</a:t>
            </a:r>
            <a:r>
              <a:rPr lang="en-US" sz="1200" dirty="0"/>
              <a:t>="</a:t>
            </a:r>
            <a:r>
              <a:rPr lang="en-US" sz="1200" dirty="0" err="1"/>
              <a:t>nlmcatalog</a:t>
            </a:r>
            <a:r>
              <a:rPr lang="en-US" sz="1200" dirty="0"/>
              <a:t>", term="computational[Journal]", </a:t>
            </a:r>
            <a:r>
              <a:rPr lang="en-US" sz="1200" dirty="0" err="1"/>
              <a:t>retmax</a:t>
            </a:r>
            <a:r>
              <a:rPr lang="en-US" sz="1200" dirty="0"/>
              <a:t>='20')</a:t>
            </a:r>
          </a:p>
          <a:p>
            <a:r>
              <a:rPr lang="en-US" sz="1200" dirty="0"/>
              <a:t>&gt;&gt;&gt; record = </a:t>
            </a:r>
            <a:r>
              <a:rPr lang="en-US" sz="1200" dirty="0" err="1"/>
              <a:t>Entrez.read</a:t>
            </a:r>
            <a:r>
              <a:rPr lang="en-US" sz="1200" dirty="0"/>
              <a:t>(handle)</a:t>
            </a:r>
          </a:p>
          <a:p>
            <a:r>
              <a:rPr lang="en-US" sz="1200" dirty="0"/>
              <a:t>&gt;&gt;&gt; print("{} computational journals </a:t>
            </a:r>
            <a:r>
              <a:rPr lang="en-US" sz="1200" dirty="0" err="1"/>
              <a:t>found".format</a:t>
            </a:r>
            <a:r>
              <a:rPr lang="en-US" sz="1200" dirty="0"/>
              <a:t>(record["Count"]))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117 computational Journals found</a:t>
            </a:r>
          </a:p>
          <a:p>
            <a:r>
              <a:rPr lang="en-US" sz="1200" dirty="0"/>
              <a:t>&gt;&gt;&gt; print("The first 20 are\n{}".format(record['</a:t>
            </a:r>
            <a:r>
              <a:rPr lang="en-US" sz="1200" dirty="0" err="1"/>
              <a:t>IdList</a:t>
            </a:r>
            <a:r>
              <a:rPr lang="en-US" sz="1200" dirty="0"/>
              <a:t>']))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['101660833', '101664671', '101661657', '101659814', '101657941',</a:t>
            </a:r>
          </a:p>
          <a:p>
            <a:r>
              <a:rPr lang="en-US" sz="1200" dirty="0">
                <a:solidFill>
                  <a:srgbClr val="FF0000"/>
                </a:solidFill>
              </a:rPr>
              <a:t>'101653734', '101669877', '101649614', '101647835', '101639023',</a:t>
            </a:r>
          </a:p>
          <a:p>
            <a:r>
              <a:rPr lang="en-US" sz="1200" dirty="0">
                <a:solidFill>
                  <a:srgbClr val="FF0000"/>
                </a:solidFill>
              </a:rPr>
              <a:t>'101627224', '101647801', '101589678', '101585369', '101645372',</a:t>
            </a:r>
          </a:p>
          <a:p>
            <a:r>
              <a:rPr lang="en-US" sz="1200" dirty="0">
                <a:solidFill>
                  <a:srgbClr val="FF0000"/>
                </a:solidFill>
              </a:rPr>
              <a:t>'101586429', '101582229', '101574747', '101564639', '101671907']</a:t>
            </a:r>
          </a:p>
        </p:txBody>
      </p:sp>
    </p:spTree>
    <p:extLst>
      <p:ext uri="{BB962C8B-B14F-4D97-AF65-F5344CB8AC3E}">
        <p14:creationId xmlns:p14="http://schemas.microsoft.com/office/powerpoint/2010/main" val="1079899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Epost</a:t>
            </a:r>
            <a:r>
              <a:rPr lang="fr-FR" dirty="0" smtClean="0"/>
              <a:t>: </a:t>
            </a:r>
            <a:r>
              <a:rPr lang="fr-FR" dirty="0" err="1" smtClean="0"/>
              <a:t>Uploading</a:t>
            </a:r>
            <a:r>
              <a:rPr lang="fr-FR" dirty="0" smtClean="0"/>
              <a:t> a </a:t>
            </a:r>
            <a:r>
              <a:rPr lang="fr-FR" dirty="0" err="1" smtClean="0"/>
              <a:t>list</a:t>
            </a:r>
            <a:r>
              <a:rPr lang="fr-FR" dirty="0" smtClean="0"/>
              <a:t> of </a:t>
            </a:r>
            <a:r>
              <a:rPr lang="fr-FR" dirty="0" err="1" smtClean="0"/>
              <a:t>identifiers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020674"/>
            <a:ext cx="8644466" cy="714384"/>
          </a:xfrm>
        </p:spPr>
        <p:txBody>
          <a:bodyPr/>
          <a:lstStyle/>
          <a:p>
            <a:r>
              <a:rPr lang="en-US" dirty="0" err="1"/>
              <a:t>EPost</a:t>
            </a:r>
            <a:r>
              <a:rPr lang="en-US" dirty="0"/>
              <a:t> uploads a list of UIs for use in subsequent search </a:t>
            </a:r>
            <a:r>
              <a:rPr lang="en-US" dirty="0" smtClean="0"/>
              <a:t>strategies</a:t>
            </a:r>
          </a:p>
          <a:p>
            <a:r>
              <a:rPr lang="en-US" dirty="0"/>
              <a:t>It is available from Biopython through </a:t>
            </a:r>
            <a:r>
              <a:rPr lang="en-US" dirty="0" smtClean="0"/>
              <a:t>the </a:t>
            </a:r>
            <a:r>
              <a:rPr lang="en-US" dirty="0" err="1" smtClean="0"/>
              <a:t>Bio.Entrez.epost</a:t>
            </a:r>
            <a:r>
              <a:rPr lang="en-US" dirty="0"/>
              <a:t>(</a:t>
            </a:r>
            <a:r>
              <a:rPr lang="en-US" dirty="0" smtClean="0"/>
              <a:t>) function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1842053"/>
            <a:ext cx="8644466" cy="21544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Bio import </a:t>
            </a:r>
            <a:r>
              <a:rPr lang="en-US" sz="1200" dirty="0" err="1"/>
              <a:t>Entrez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Entrez.email</a:t>
            </a:r>
            <a:r>
              <a:rPr lang="en-US" sz="1200" dirty="0"/>
              <a:t> = "</a:t>
            </a:r>
            <a:r>
              <a:rPr lang="en-US" sz="1200" dirty="0" err="1"/>
              <a:t>A.N.Other@example.com</a:t>
            </a:r>
            <a:r>
              <a:rPr lang="en-US" sz="1200" dirty="0"/>
              <a:t>" # Always tell NCBI who you are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id_list</a:t>
            </a:r>
            <a:r>
              <a:rPr lang="en-US" sz="1200" dirty="0"/>
              <a:t> = ["19304878", "18606172", "16403221", "16377612", "14871861", "14630660"]</a:t>
            </a:r>
          </a:p>
          <a:p>
            <a:r>
              <a:rPr lang="en-US" sz="1200" dirty="0"/>
              <a:t>&gt;&gt;&gt; print(</a:t>
            </a:r>
            <a:r>
              <a:rPr lang="en-US" sz="1200" dirty="0" err="1"/>
              <a:t>Entrez.epost</a:t>
            </a:r>
            <a:r>
              <a:rPr lang="en-US" sz="1200" dirty="0"/>
              <a:t>("</a:t>
            </a:r>
            <a:r>
              <a:rPr lang="en-US" sz="1200" dirty="0" err="1"/>
              <a:t>pubmed</a:t>
            </a:r>
            <a:r>
              <a:rPr lang="en-US" sz="1200" dirty="0"/>
              <a:t>", id=",".join(</a:t>
            </a:r>
            <a:r>
              <a:rPr lang="en-US" sz="1200" dirty="0" err="1"/>
              <a:t>id_list</a:t>
            </a:r>
            <a:r>
              <a:rPr lang="en-US" sz="1200" dirty="0"/>
              <a:t>)).read())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&lt;?xml version="1.0"?&gt;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&lt;!DOCTYPE </a:t>
            </a:r>
            <a:r>
              <a:rPr lang="en-US" sz="1200" dirty="0" err="1">
                <a:solidFill>
                  <a:srgbClr val="FF0000"/>
                </a:solidFill>
              </a:rPr>
              <a:t>ePostResult</a:t>
            </a:r>
            <a:r>
              <a:rPr lang="en-US" sz="1200" dirty="0">
                <a:solidFill>
                  <a:srgbClr val="FF0000"/>
                </a:solidFill>
              </a:rPr>
              <a:t> PUBLIC "-//NLM//DTD </a:t>
            </a:r>
            <a:r>
              <a:rPr lang="en-US" sz="1200" dirty="0" err="1">
                <a:solidFill>
                  <a:srgbClr val="FF0000"/>
                </a:solidFill>
              </a:rPr>
              <a:t>ePostResult</a:t>
            </a:r>
            <a:r>
              <a:rPr lang="en-US" sz="1200" dirty="0">
                <a:solidFill>
                  <a:srgbClr val="FF0000"/>
                </a:solidFill>
              </a:rPr>
              <a:t>, 11 May 2002//EN"</a:t>
            </a:r>
          </a:p>
          <a:p>
            <a:r>
              <a:rPr lang="en-US" sz="1200" dirty="0">
                <a:solidFill>
                  <a:srgbClr val="FF0000"/>
                </a:solidFill>
              </a:rPr>
              <a:t>"http://</a:t>
            </a:r>
            <a:r>
              <a:rPr lang="en-US" sz="1200" dirty="0" err="1">
                <a:solidFill>
                  <a:srgbClr val="FF0000"/>
                </a:solidFill>
              </a:rPr>
              <a:t>www.ncbi.nlm.nih.gov</a:t>
            </a:r>
            <a:r>
              <a:rPr lang="en-US" sz="1200" dirty="0">
                <a:solidFill>
                  <a:srgbClr val="FF0000"/>
                </a:solidFill>
              </a:rPr>
              <a:t>/</a:t>
            </a:r>
            <a:r>
              <a:rPr lang="en-US" sz="1200" dirty="0" err="1">
                <a:solidFill>
                  <a:srgbClr val="FF0000"/>
                </a:solidFill>
              </a:rPr>
              <a:t>entrez</a:t>
            </a:r>
            <a:r>
              <a:rPr lang="en-US" sz="1200" dirty="0">
                <a:solidFill>
                  <a:srgbClr val="FF0000"/>
                </a:solidFill>
              </a:rPr>
              <a:t>/query/DTD/ePost_020511.dtd"&gt;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&lt;</a:t>
            </a:r>
            <a:r>
              <a:rPr lang="en-US" sz="1200" dirty="0" err="1">
                <a:solidFill>
                  <a:srgbClr val="FF0000"/>
                </a:solidFill>
              </a:rPr>
              <a:t>ePostResult</a:t>
            </a:r>
            <a:r>
              <a:rPr lang="en-US" sz="1200" dirty="0">
                <a:solidFill>
                  <a:srgbClr val="FF0000"/>
                </a:solidFill>
              </a:rPr>
              <a:t>&gt;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&lt;</a:t>
            </a:r>
            <a:r>
              <a:rPr lang="en-US" sz="1200" dirty="0" err="1">
                <a:solidFill>
                  <a:srgbClr val="FF0000"/>
                </a:solidFill>
              </a:rPr>
              <a:t>QueryKey</a:t>
            </a:r>
            <a:r>
              <a:rPr lang="en-US" sz="1200" dirty="0">
                <a:solidFill>
                  <a:srgbClr val="FF0000"/>
                </a:solidFill>
              </a:rPr>
              <a:t>&gt;1&lt;/</a:t>
            </a:r>
            <a:r>
              <a:rPr lang="en-US" sz="1200" dirty="0" err="1">
                <a:solidFill>
                  <a:srgbClr val="FF0000"/>
                </a:solidFill>
              </a:rPr>
              <a:t>QueryKey</a:t>
            </a:r>
            <a:r>
              <a:rPr lang="en-US" sz="1200" dirty="0">
                <a:solidFill>
                  <a:srgbClr val="FF0000"/>
                </a:solidFill>
              </a:rPr>
              <a:t>&gt;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&lt;</a:t>
            </a:r>
            <a:r>
              <a:rPr lang="en-US" sz="1200" dirty="0" err="1">
                <a:solidFill>
                  <a:srgbClr val="FF0000"/>
                </a:solidFill>
              </a:rPr>
              <a:t>WebEnv</a:t>
            </a:r>
            <a:r>
              <a:rPr lang="en-US" sz="1200" dirty="0">
                <a:solidFill>
                  <a:srgbClr val="FF0000"/>
                </a:solidFill>
              </a:rPr>
              <a:t>&gt;NCID_01_206841095_130.14.22.101_9001_1242061629&lt;/</a:t>
            </a:r>
            <a:r>
              <a:rPr lang="en-US" sz="1200" dirty="0" err="1">
                <a:solidFill>
                  <a:srgbClr val="FF0000"/>
                </a:solidFill>
              </a:rPr>
              <a:t>WebEnv</a:t>
            </a:r>
            <a:r>
              <a:rPr lang="en-US" sz="1200" dirty="0">
                <a:solidFill>
                  <a:srgbClr val="FF0000"/>
                </a:solidFill>
              </a:rPr>
              <a:t>&gt;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&lt;/</a:t>
            </a:r>
            <a:r>
              <a:rPr lang="en-US" sz="1200" dirty="0" err="1">
                <a:solidFill>
                  <a:srgbClr val="FF0000"/>
                </a:solidFill>
              </a:rPr>
              <a:t>ePostResult</a:t>
            </a:r>
            <a:r>
              <a:rPr lang="en-US" sz="1200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9400" y="4052112"/>
            <a:ext cx="8644466" cy="1107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XML </a:t>
            </a:r>
            <a:r>
              <a:rPr lang="en-US" dirty="0"/>
              <a:t>includes two important </a:t>
            </a:r>
            <a:r>
              <a:rPr lang="en-US" dirty="0" smtClean="0"/>
              <a:t>strings:</a:t>
            </a:r>
          </a:p>
          <a:p>
            <a:pPr lvl="1"/>
            <a:r>
              <a:rPr lang="en-US" sz="1600" dirty="0" err="1" smtClean="0"/>
              <a:t>QueryKey</a:t>
            </a:r>
            <a:r>
              <a:rPr lang="en-US" sz="1600" dirty="0" smtClean="0"/>
              <a:t> and</a:t>
            </a:r>
            <a:r>
              <a:rPr lang="en-US" sz="1600" dirty="0"/>
              <a:t> </a:t>
            </a:r>
            <a:r>
              <a:rPr lang="en-US" sz="1600" dirty="0" err="1" smtClean="0"/>
              <a:t>WebEnv</a:t>
            </a:r>
            <a:r>
              <a:rPr lang="en-US" sz="1600" dirty="0"/>
              <a:t> </a:t>
            </a:r>
            <a:r>
              <a:rPr lang="en-US" sz="1600" dirty="0" smtClean="0"/>
              <a:t>which </a:t>
            </a:r>
            <a:r>
              <a:rPr lang="en-US" sz="1600" dirty="0"/>
              <a:t>together de ne your </a:t>
            </a:r>
            <a:r>
              <a:rPr lang="en-US" sz="1600" dirty="0" smtClean="0"/>
              <a:t>history session</a:t>
            </a:r>
            <a:r>
              <a:rPr lang="en-US" sz="1600"/>
              <a:t>. </a:t>
            </a:r>
            <a:endParaRPr lang="en-US" sz="1600" smtClean="0"/>
          </a:p>
          <a:p>
            <a:pPr lvl="1"/>
            <a:r>
              <a:rPr lang="en-US" sz="1600" smtClean="0"/>
              <a:t>You </a:t>
            </a:r>
            <a:r>
              <a:rPr lang="en-US" sz="1600" dirty="0"/>
              <a:t>would extract these values for use with another </a:t>
            </a:r>
            <a:r>
              <a:rPr lang="en-US" sz="1600" dirty="0" err="1"/>
              <a:t>Entrez</a:t>
            </a:r>
            <a:r>
              <a:rPr lang="en-US" sz="1600" dirty="0"/>
              <a:t> call such as </a:t>
            </a:r>
            <a:r>
              <a:rPr lang="en-US" sz="1600" dirty="0" err="1"/>
              <a:t>EFetch</a:t>
            </a:r>
            <a:r>
              <a:rPr lang="en-US" sz="1600" dirty="0"/>
              <a:t>:</a:t>
            </a:r>
          </a:p>
          <a:p>
            <a:endParaRPr lang="fr-FR" sz="1600" dirty="0"/>
          </a:p>
        </p:txBody>
      </p:sp>
      <p:sp>
        <p:nvSpPr>
          <p:cNvPr id="10" name="ZoneTexte 9"/>
          <p:cNvSpPr txBox="1"/>
          <p:nvPr/>
        </p:nvSpPr>
        <p:spPr>
          <a:xfrm>
            <a:off x="279400" y="5135688"/>
            <a:ext cx="8644466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Bio import </a:t>
            </a:r>
            <a:r>
              <a:rPr lang="en-US" sz="1200" dirty="0" err="1"/>
              <a:t>Entrez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Entrez.email</a:t>
            </a:r>
            <a:r>
              <a:rPr lang="en-US" sz="1200" dirty="0"/>
              <a:t> = "</a:t>
            </a:r>
            <a:r>
              <a:rPr lang="en-US" sz="1200" dirty="0" err="1"/>
              <a:t>A.N.Other@example.com</a:t>
            </a:r>
            <a:r>
              <a:rPr lang="en-US" sz="1200" dirty="0"/>
              <a:t>" # Always tell NCBI who you are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id_list</a:t>
            </a:r>
            <a:r>
              <a:rPr lang="en-US" sz="1200" dirty="0"/>
              <a:t> = ["19304878", "18606172", "16403221", "16377612", "14871861", "14630660"]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search_results</a:t>
            </a:r>
            <a:r>
              <a:rPr lang="en-US" sz="1200" dirty="0"/>
              <a:t> = </a:t>
            </a:r>
            <a:r>
              <a:rPr lang="en-US" sz="1200" dirty="0" err="1"/>
              <a:t>Entrez.read</a:t>
            </a:r>
            <a:r>
              <a:rPr lang="en-US" sz="1200" dirty="0"/>
              <a:t>(</a:t>
            </a:r>
            <a:r>
              <a:rPr lang="en-US" sz="1200" dirty="0" err="1"/>
              <a:t>Entrez.epost</a:t>
            </a:r>
            <a:r>
              <a:rPr lang="en-US" sz="1200" dirty="0"/>
              <a:t>("</a:t>
            </a:r>
            <a:r>
              <a:rPr lang="en-US" sz="1200" dirty="0" err="1"/>
              <a:t>pubmed</a:t>
            </a:r>
            <a:r>
              <a:rPr lang="en-US" sz="1200" dirty="0"/>
              <a:t>", id=",".join(</a:t>
            </a:r>
            <a:r>
              <a:rPr lang="en-US" sz="1200" dirty="0" err="1"/>
              <a:t>id_list</a:t>
            </a:r>
            <a:r>
              <a:rPr lang="en-US" sz="1200" dirty="0"/>
              <a:t>)))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webenv</a:t>
            </a:r>
            <a:r>
              <a:rPr lang="en-US" sz="1200" dirty="0"/>
              <a:t> = </a:t>
            </a:r>
            <a:r>
              <a:rPr lang="en-US" sz="1200" dirty="0" err="1"/>
              <a:t>search_results</a:t>
            </a:r>
            <a:r>
              <a:rPr lang="en-US" sz="1200" dirty="0"/>
              <a:t>["</a:t>
            </a:r>
            <a:r>
              <a:rPr lang="en-US" sz="1200" dirty="0" err="1"/>
              <a:t>WebEnv</a:t>
            </a:r>
            <a:r>
              <a:rPr lang="en-US" sz="1200" dirty="0"/>
              <a:t>"]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query_key</a:t>
            </a:r>
            <a:r>
              <a:rPr lang="en-US" sz="1200" dirty="0"/>
              <a:t> = </a:t>
            </a:r>
            <a:r>
              <a:rPr lang="en-US" sz="1200" dirty="0" err="1"/>
              <a:t>search_results</a:t>
            </a:r>
            <a:r>
              <a:rPr lang="en-US" sz="1200" dirty="0"/>
              <a:t>["</a:t>
            </a:r>
            <a:r>
              <a:rPr lang="en-US" sz="1200" dirty="0" err="1"/>
              <a:t>QueryKey</a:t>
            </a:r>
            <a:r>
              <a:rPr lang="en-US" sz="1200" dirty="0"/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27881048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29166</TotalTime>
  <Words>2851</Words>
  <Application>Microsoft Macintosh PowerPoint</Application>
  <PresentationFormat>Présentation à l'écran (4:3)</PresentationFormat>
  <Paragraphs>320</Paragraphs>
  <Slides>19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Présentation PowerPoint</vt:lpstr>
      <vt:lpstr>  Formation CNRS 18 Novembre 2016 Python pour la biologie  </vt:lpstr>
      <vt:lpstr>Entrez Guidelines</vt:lpstr>
      <vt:lpstr>EInfo: Obtaining information about the Entrez databases</vt:lpstr>
      <vt:lpstr>EInfo: Obtaining information about the Entrez databases</vt:lpstr>
      <vt:lpstr>EInfo: Obtaining information about the Entrez databases</vt:lpstr>
      <vt:lpstr>ESearch: Searching the Entrez databases</vt:lpstr>
      <vt:lpstr>ESearch: Searching the Entrez databases</vt:lpstr>
      <vt:lpstr>Epost: Uploading a list of identifiers</vt:lpstr>
      <vt:lpstr>ESummary: Retrieving summaries from primary IDs</vt:lpstr>
      <vt:lpstr>Présentation PowerPoint</vt:lpstr>
      <vt:lpstr>EFetch: Downloading full records from Entrez</vt:lpstr>
      <vt:lpstr>GenBank record 186972394</vt:lpstr>
      <vt:lpstr>GenBank record 186972394</vt:lpstr>
      <vt:lpstr>Parse it into a seq record</vt:lpstr>
      <vt:lpstr>Save the sequence data to a local file</vt:lpstr>
      <vt:lpstr>Présentation PowerPoint</vt:lpstr>
      <vt:lpstr>Présentation PowerPoint</vt:lpstr>
      <vt:lpstr>Présentation PowerPoint</vt:lpstr>
    </vt:vector>
  </TitlesOfParts>
  <Company>UBx1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benjamin dartigues</cp:lastModifiedBy>
  <cp:revision>316</cp:revision>
  <dcterms:created xsi:type="dcterms:W3CDTF">2013-12-13T12:27:54Z</dcterms:created>
  <dcterms:modified xsi:type="dcterms:W3CDTF">2016-11-08T13:25:17Z</dcterms:modified>
</cp:coreProperties>
</file>