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6" r:id="rId3"/>
    <p:sldId id="373" r:id="rId4"/>
    <p:sldId id="374" r:id="rId5"/>
    <p:sldId id="375" r:id="rId6"/>
    <p:sldId id="383" r:id="rId7"/>
    <p:sldId id="384" r:id="rId8"/>
    <p:sldId id="385" r:id="rId9"/>
    <p:sldId id="386" r:id="rId10"/>
    <p:sldId id="377" r:id="rId11"/>
    <p:sldId id="464" r:id="rId12"/>
    <p:sldId id="465" r:id="rId13"/>
    <p:sldId id="467" r:id="rId14"/>
    <p:sldId id="468" r:id="rId15"/>
    <p:sldId id="466" r:id="rId16"/>
    <p:sldId id="471" r:id="rId17"/>
    <p:sldId id="472" r:id="rId18"/>
    <p:sldId id="473" r:id="rId19"/>
    <p:sldId id="474" r:id="rId20"/>
    <p:sldId id="475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Sequence Input/Output" id="{7DA80375-AA07-FE4F-9737-33786933E7C5}">
          <p14:sldIdLst/>
        </p14:section>
        <p14:section name="Parsing or reading sequences" id="{7B93112A-D16A-5742-A059-8C7BD62BF0C9}">
          <p14:sldIdLst/>
        </p14:section>
        <p14:section name="reading sequence files" id="{617D847A-8D82-244B-A550-6753AFFC1964}">
          <p14:sldIdLst>
            <p14:sldId id="373"/>
            <p14:sldId id="374"/>
            <p14:sldId id="375"/>
          </p14:sldIdLst>
        </p14:section>
        <p14:section name="Iterating over the records in a sequence file" id="{DD07B770-818B-144B-8F7F-FB5B481F1BE3}">
          <p14:sldIdLst>
            <p14:sldId id="383"/>
          </p14:sldIdLst>
        </p14:section>
        <p14:section name="Getting a list of the records in a sequence file" id="{8C9C01DF-17ED-DF4C-B104-ABBDFB0AEE7B}">
          <p14:sldIdLst>
            <p14:sldId id="384"/>
          </p14:sldIdLst>
        </p14:section>
        <p14:section name="Extracting data" id="{23B4E1FB-B633-D64F-B419-5B7B69DD8FE9}">
          <p14:sldIdLst>
            <p14:sldId id="385"/>
            <p14:sldId id="386"/>
            <p14:sldId id="377"/>
          </p14:sldIdLst>
        </p14:section>
        <p14:section name="Parsing sequences from compressed files" id="{52ACF61C-42D2-E24A-B499-E9832D29F75F}">
          <p14:sldIdLst/>
        </p14:section>
        <p14:section name="Parsing sequences from the net" id="{14F4644E-9313-EE42-BCB5-D29B53BD58B9}">
          <p14:sldIdLst/>
        </p14:section>
        <p14:section name=" Parsing SwissProt sequences from the net" id="{D7E0BA25-7EAB-AA4E-B9CE-3BC96523E84F}">
          <p14:sldIdLst/>
        </p14:section>
        <p14:section name="Sequence files as Dictionaries" id="{883FE811-F81E-854E-ACE2-EF53752F4D59}">
          <p14:sldIdLst/>
        </p14:section>
        <p14:section name="Sequence files as Dictionaries - In memory" id="{8A61E0FB-62BD-194E-8965-6A76F24CEC80}">
          <p14:sldIdLst/>
        </p14:section>
        <p14:section name=" Sequence files as Dictionaries - Indexed les" id="{1C40D418-95CC-F74D-BB78-A8B8138A7AC6}">
          <p14:sldIdLst/>
        </p14:section>
        <p14:section name=" Sequence files as Dictionaries - Database indexed les" id="{C0F96960-1AD9-F24A-991E-67BBFEC5E3EF}">
          <p14:sldIdLst/>
        </p14:section>
        <p14:section name=" Indexing compressed files" id="{1E76C9BD-8FC8-CD48-8DA0-4B742856FD66}">
          <p14:sldIdLst/>
        </p14:section>
        <p14:section name="Writing Sequence Files" id="{46ED8698-E080-704E-843B-5F84FE99BAD7}">
          <p14:sldIdLst/>
        </p14:section>
        <p14:section name="TP - Seq Record Object" id="{C9403ED5-68EA-B549-AEC8-2E953CA31335}">
          <p14:sldIdLst>
            <p14:sldId id="464"/>
            <p14:sldId id="465"/>
            <p14:sldId id="467"/>
            <p14:sldId id="468"/>
            <p14:sldId id="466"/>
            <p14:sldId id="471"/>
            <p14:sldId id="472"/>
            <p14:sldId id="473"/>
            <p14:sldId id="474"/>
            <p14:sldId id="4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87627" autoAdjust="0"/>
  </p:normalViewPr>
  <p:slideViewPr>
    <p:cSldViewPr snapToGrid="0" snapToObjects="1">
      <p:cViewPr>
        <p:scale>
          <a:sx n="112" d="100"/>
          <a:sy n="112" d="100"/>
        </p:scale>
        <p:origin x="-656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17/11/16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17/11/16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readable summary of most of the annotation data for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SeqRecord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7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Wiki%20Seq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13397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general, `organism' is used for the </a:t>
            </a:r>
            <a:r>
              <a:rPr lang="en-US" dirty="0" smtClean="0"/>
              <a:t>scientific </a:t>
            </a:r>
            <a:r>
              <a:rPr lang="en-US" dirty="0"/>
              <a:t>name (in Latin, </a:t>
            </a:r>
            <a:r>
              <a:rPr lang="en-US" dirty="0" smtClean="0"/>
              <a:t>e.g. Arabidopsis thaliana)</a:t>
            </a:r>
            <a:r>
              <a:rPr lang="en-US" dirty="0"/>
              <a:t>, while `</a:t>
            </a:r>
            <a:r>
              <a:rPr lang="en-US" dirty="0" smtClean="0"/>
              <a:t>source’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often be the common </a:t>
            </a:r>
            <a:r>
              <a:rPr lang="en-US" dirty="0" smtClean="0"/>
              <a:t>name (</a:t>
            </a:r>
            <a:r>
              <a:rPr lang="en-US" dirty="0"/>
              <a:t>e.g. </a:t>
            </a:r>
            <a:r>
              <a:rPr lang="en-US" dirty="0" err="1"/>
              <a:t>thale</a:t>
            </a:r>
            <a:r>
              <a:rPr lang="en-US" dirty="0"/>
              <a:t> cress)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63C9-4338-7443-BE61-F4B71B9923D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44333"/>
            <a:ext cx="8644466" cy="1046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all_species</a:t>
            </a:r>
            <a:r>
              <a:rPr lang="en-US" sz="1200" dirty="0"/>
              <a:t> = []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seq_record</a:t>
            </a:r>
            <a:r>
              <a:rPr lang="en-US" sz="1200" dirty="0"/>
              <a:t> in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"):</a:t>
            </a:r>
          </a:p>
          <a:p>
            <a:r>
              <a:rPr lang="en-US" sz="1200" dirty="0" err="1"/>
              <a:t>all_species.append</a:t>
            </a:r>
            <a:r>
              <a:rPr lang="en-US" sz="1200" dirty="0"/>
              <a:t>(</a:t>
            </a:r>
            <a:r>
              <a:rPr lang="en-US" sz="1200" dirty="0" err="1"/>
              <a:t>seq_record.annotations</a:t>
            </a:r>
            <a:r>
              <a:rPr lang="en-US" sz="1200" dirty="0"/>
              <a:t>["organism"])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all_species</a:t>
            </a:r>
            <a:r>
              <a:rPr lang="en-US" sz="1200" dirty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450344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all_species</a:t>
            </a:r>
            <a:r>
              <a:rPr lang="en-US" sz="1200" dirty="0"/>
              <a:t> = [</a:t>
            </a:r>
            <a:r>
              <a:rPr lang="en-US" sz="1200" dirty="0" err="1"/>
              <a:t>seq_record.annotations</a:t>
            </a:r>
            <a:r>
              <a:rPr lang="en-US" sz="1200" dirty="0"/>
              <a:t>["organism"] for </a:t>
            </a:r>
            <a:r>
              <a:rPr lang="en-US" sz="1200" dirty="0" err="1"/>
              <a:t>seq_record</a:t>
            </a:r>
            <a:r>
              <a:rPr lang="en-US" sz="1200" dirty="0"/>
              <a:t> in \</a:t>
            </a:r>
          </a:p>
          <a:p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")]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all_species</a:t>
            </a:r>
            <a:r>
              <a:rPr lang="en-US" sz="1200" dirty="0" smtClean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3738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smtClean="0"/>
              <a:t>[</a:t>
            </a:r>
            <a:r>
              <a:rPr lang="pt-BR" sz="1200" dirty="0"/>
              <a:t>'</a:t>
            </a:r>
            <a:r>
              <a:rPr lang="pt-BR" sz="1200" dirty="0" err="1"/>
              <a:t>Cypripedium</a:t>
            </a:r>
            <a:r>
              <a:rPr lang="pt-BR" sz="1200" dirty="0"/>
              <a:t> </a:t>
            </a:r>
            <a:r>
              <a:rPr lang="pt-BR" sz="1200" dirty="0" err="1"/>
              <a:t>irapeanum</a:t>
            </a:r>
            <a:r>
              <a:rPr lang="pt-BR" sz="1200" dirty="0"/>
              <a:t>', '</a:t>
            </a:r>
            <a:r>
              <a:rPr lang="pt-BR" sz="1200" dirty="0" err="1"/>
              <a:t>Cypripedium</a:t>
            </a:r>
            <a:r>
              <a:rPr lang="pt-BR" sz="1200" dirty="0"/>
              <a:t> </a:t>
            </a:r>
            <a:r>
              <a:rPr lang="pt-BR" sz="1200" dirty="0" err="1"/>
              <a:t>californicum</a:t>
            </a:r>
            <a:r>
              <a:rPr lang="pt-BR" sz="1200" dirty="0"/>
              <a:t>', ..., '</a:t>
            </a:r>
            <a:r>
              <a:rPr lang="pt-BR" sz="1200" dirty="0" err="1"/>
              <a:t>Paphiopedilum</a:t>
            </a:r>
            <a:r>
              <a:rPr lang="pt-BR" sz="1200" dirty="0"/>
              <a:t> </a:t>
            </a:r>
            <a:r>
              <a:rPr lang="pt-BR" sz="1200" dirty="0" err="1"/>
              <a:t>barbatum</a:t>
            </a:r>
            <a:r>
              <a:rPr lang="pt-BR" sz="1200" dirty="0"/>
              <a:t>']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621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 sequence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59745"/>
          </a:xfrm>
        </p:spPr>
        <p:txBody>
          <a:bodyPr/>
          <a:lstStyle/>
          <a:p>
            <a:r>
              <a:rPr lang="en-US" dirty="0"/>
              <a:t>large </a:t>
            </a:r>
            <a:r>
              <a:rPr lang="en-US" dirty="0" smtClean="0"/>
              <a:t>file </a:t>
            </a:r>
            <a:r>
              <a:rPr lang="en-US" dirty="0"/>
              <a:t>with many sequences in </a:t>
            </a:r>
            <a:r>
              <a:rPr lang="en-US" dirty="0" smtClean="0"/>
              <a:t>it (</a:t>
            </a:r>
            <a:r>
              <a:rPr lang="en-US" dirty="0"/>
              <a:t>e.g. FASTA le or genes, or a FASTQ or SFF </a:t>
            </a:r>
            <a:r>
              <a:rPr lang="en-US" dirty="0" smtClean="0"/>
              <a:t>file of </a:t>
            </a:r>
            <a:r>
              <a:rPr lang="en-US" dirty="0"/>
              <a:t>reads)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89267"/>
            <a:ext cx="8407400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input_file</a:t>
            </a:r>
            <a:r>
              <a:rPr lang="en-US" sz="1200" dirty="0"/>
              <a:t> = "</a:t>
            </a:r>
            <a:r>
              <a:rPr lang="en-US" sz="1200" dirty="0" err="1"/>
              <a:t>big_file.sff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id_file</a:t>
            </a:r>
            <a:r>
              <a:rPr lang="en-US" sz="1200" dirty="0"/>
              <a:t> = "</a:t>
            </a:r>
            <a:r>
              <a:rPr lang="en-US" sz="1200" dirty="0" err="1"/>
              <a:t>short_list.txt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output_file</a:t>
            </a:r>
            <a:r>
              <a:rPr lang="en-US" sz="1200" dirty="0"/>
              <a:t> = "</a:t>
            </a:r>
            <a:r>
              <a:rPr lang="en-US" sz="1200" dirty="0" err="1"/>
              <a:t>short_list.sff</a:t>
            </a:r>
            <a:r>
              <a:rPr lang="en-US" sz="1200" dirty="0"/>
              <a:t>"</a:t>
            </a:r>
          </a:p>
          <a:p>
            <a:r>
              <a:rPr lang="en-US" sz="1200" dirty="0"/>
              <a:t>wanted = set(</a:t>
            </a:r>
            <a:r>
              <a:rPr lang="en-US" sz="1200" dirty="0" err="1"/>
              <a:t>line.rstrip</a:t>
            </a:r>
            <a:r>
              <a:rPr lang="en-US" sz="1200" dirty="0"/>
              <a:t>("\n").split(None,1)[0] for line in open(</a:t>
            </a:r>
            <a:r>
              <a:rPr lang="en-US" sz="1200" dirty="0" err="1"/>
              <a:t>id_file</a:t>
            </a:r>
            <a:r>
              <a:rPr lang="en-US" sz="1200" dirty="0"/>
              <a:t>))</a:t>
            </a:r>
          </a:p>
          <a:p>
            <a:r>
              <a:rPr lang="en-US" sz="1200" dirty="0"/>
              <a:t>print("Found %</a:t>
            </a:r>
            <a:r>
              <a:rPr lang="en-US" sz="1200" dirty="0" err="1"/>
              <a:t>i</a:t>
            </a:r>
            <a:r>
              <a:rPr lang="en-US" sz="1200" dirty="0"/>
              <a:t> unique identifiers in %s" % (</a:t>
            </a:r>
            <a:r>
              <a:rPr lang="en-US" sz="1200" dirty="0" err="1"/>
              <a:t>len</a:t>
            </a:r>
            <a:r>
              <a:rPr lang="en-US" sz="1200" dirty="0"/>
              <a:t>(wanted), </a:t>
            </a:r>
            <a:r>
              <a:rPr lang="en-US" sz="1200" dirty="0" err="1"/>
              <a:t>id_file</a:t>
            </a:r>
            <a:r>
              <a:rPr lang="en-US" sz="1200" dirty="0"/>
              <a:t>))</a:t>
            </a:r>
          </a:p>
          <a:p>
            <a:r>
              <a:rPr lang="en-US" sz="1200" dirty="0"/>
              <a:t>records = (r for r in </a:t>
            </a:r>
            <a:r>
              <a:rPr lang="en-US" sz="1200" dirty="0" err="1"/>
              <a:t>SeqIO.parse</a:t>
            </a:r>
            <a:r>
              <a:rPr lang="en-US" sz="1200" dirty="0"/>
              <a:t>(</a:t>
            </a:r>
            <a:r>
              <a:rPr lang="en-US" sz="1200" dirty="0" err="1"/>
              <a:t>input_file</a:t>
            </a:r>
            <a:r>
              <a:rPr lang="en-US" sz="1200" dirty="0"/>
              <a:t>, "</a:t>
            </a:r>
            <a:r>
              <a:rPr lang="en-US" sz="1200" dirty="0" err="1"/>
              <a:t>sff</a:t>
            </a:r>
            <a:r>
              <a:rPr lang="en-US" sz="1200" dirty="0"/>
              <a:t>") if </a:t>
            </a:r>
            <a:r>
              <a:rPr lang="en-US" sz="1200" dirty="0" err="1"/>
              <a:t>r.id</a:t>
            </a:r>
            <a:r>
              <a:rPr lang="en-US" sz="1200" dirty="0"/>
              <a:t> in wanted)</a:t>
            </a:r>
          </a:p>
          <a:p>
            <a:r>
              <a:rPr lang="en-US" sz="1200" dirty="0"/>
              <a:t>count = </a:t>
            </a:r>
            <a:r>
              <a:rPr lang="en-US" sz="1200" dirty="0" err="1"/>
              <a:t>SeqIO.write</a:t>
            </a:r>
            <a:r>
              <a:rPr lang="en-US" sz="1200" dirty="0"/>
              <a:t>(records, </a:t>
            </a:r>
            <a:r>
              <a:rPr lang="en-US" sz="1200" dirty="0" err="1"/>
              <a:t>output_file</a:t>
            </a:r>
            <a:r>
              <a:rPr lang="en-US" sz="1200" dirty="0"/>
              <a:t>, "</a:t>
            </a:r>
            <a:r>
              <a:rPr lang="en-US" sz="1200" dirty="0" err="1"/>
              <a:t>sff</a:t>
            </a:r>
            <a:r>
              <a:rPr lang="en-US" sz="1200" dirty="0"/>
              <a:t>")</a:t>
            </a:r>
          </a:p>
          <a:p>
            <a:r>
              <a:rPr lang="en-US" sz="1200" dirty="0"/>
              <a:t>print("Saved %</a:t>
            </a:r>
            <a:r>
              <a:rPr lang="en-US" sz="1200" dirty="0" err="1"/>
              <a:t>i</a:t>
            </a:r>
            <a:r>
              <a:rPr lang="en-US" sz="1200" dirty="0"/>
              <a:t> records from %s to %s" % (count, </a:t>
            </a:r>
            <a:r>
              <a:rPr lang="en-US" sz="1200" dirty="0" err="1"/>
              <a:t>input_file</a:t>
            </a:r>
            <a:r>
              <a:rPr lang="en-US" sz="1200" dirty="0"/>
              <a:t>, </a:t>
            </a:r>
            <a:r>
              <a:rPr lang="en-US" sz="1200" dirty="0" err="1"/>
              <a:t>output_file</a:t>
            </a:r>
            <a:r>
              <a:rPr lang="en-US" sz="1200" dirty="0"/>
              <a:t>))</a:t>
            </a:r>
          </a:p>
          <a:p>
            <a:r>
              <a:rPr lang="en-US" sz="1200" dirty="0"/>
              <a:t>if count &lt; </a:t>
            </a:r>
            <a:r>
              <a:rPr lang="en-US" sz="1200" dirty="0" err="1"/>
              <a:t>len</a:t>
            </a:r>
            <a:r>
              <a:rPr lang="en-US" sz="1200" dirty="0"/>
              <a:t>(wanted):</a:t>
            </a:r>
          </a:p>
          <a:p>
            <a:r>
              <a:rPr lang="en-US" sz="1200" dirty="0"/>
              <a:t>print("Warning %</a:t>
            </a:r>
            <a:r>
              <a:rPr lang="en-US" sz="1200" dirty="0" err="1"/>
              <a:t>i</a:t>
            </a:r>
            <a:r>
              <a:rPr lang="en-US" sz="1200" dirty="0"/>
              <a:t> IDs not found in %s" % (</a:t>
            </a:r>
            <a:r>
              <a:rPr lang="en-US" sz="1200" dirty="0" err="1"/>
              <a:t>len</a:t>
            </a:r>
            <a:r>
              <a:rPr lang="en-US" sz="1200" dirty="0"/>
              <a:t>(wanted)-count, </a:t>
            </a:r>
            <a:r>
              <a:rPr lang="en-US" sz="1200" dirty="0" err="1"/>
              <a:t>input_file</a:t>
            </a:r>
            <a:r>
              <a:rPr lang="en-US" sz="1200" dirty="0"/>
              <a:t>))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4495755"/>
            <a:ext cx="8644466" cy="1683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say the list of IDs is in a simple text </a:t>
            </a:r>
            <a:r>
              <a:rPr lang="en-US" dirty="0" smtClean="0"/>
              <a:t>file</a:t>
            </a:r>
            <a:r>
              <a:rPr lang="en-US" dirty="0"/>
              <a:t>, as the </a:t>
            </a:r>
            <a:r>
              <a:rPr lang="en-US" dirty="0" smtClean="0"/>
              <a:t>first </a:t>
            </a:r>
            <a:r>
              <a:rPr lang="en-US" dirty="0"/>
              <a:t>word on each line.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could be a </a:t>
            </a:r>
            <a:r>
              <a:rPr lang="en-US" dirty="0" smtClean="0"/>
              <a:t>tabular file where </a:t>
            </a:r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column is the </a:t>
            </a:r>
            <a:r>
              <a:rPr lang="en-US" dirty="0" smtClean="0"/>
              <a:t>ID</a:t>
            </a:r>
          </a:p>
          <a:p>
            <a:r>
              <a:rPr lang="en-US" dirty="0"/>
              <a:t>Note that we use a </a:t>
            </a:r>
            <a:r>
              <a:rPr lang="en-US" dirty="0" smtClean="0"/>
              <a:t>Python set rather </a:t>
            </a:r>
            <a:r>
              <a:rPr lang="en-US" dirty="0"/>
              <a:t>than </a:t>
            </a:r>
            <a:r>
              <a:rPr lang="en-US" dirty="0" smtClean="0"/>
              <a:t>a list, </a:t>
            </a:r>
            <a:r>
              <a:rPr lang="en-US" dirty="0"/>
              <a:t>this makes testing membership faster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3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</a:t>
            </a:r>
            <a:r>
              <a:rPr lang="en-US" dirty="0" err="1"/>
              <a:t>randomised</a:t>
            </a:r>
            <a:r>
              <a:rPr lang="en-US" dirty="0"/>
              <a:t> genomes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18614"/>
            <a:ext cx="8644466" cy="101516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search on </a:t>
            </a:r>
            <a:r>
              <a:rPr lang="en-US" dirty="0" err="1"/>
              <a:t>randomised</a:t>
            </a:r>
            <a:r>
              <a:rPr lang="en-US" dirty="0"/>
              <a:t> versions of the same genome for </a:t>
            </a:r>
            <a:r>
              <a:rPr lang="en-US" dirty="0" smtClean="0"/>
              <a:t>statistical analysis</a:t>
            </a:r>
          </a:p>
          <a:p>
            <a:r>
              <a:rPr lang="en-US" dirty="0"/>
              <a:t>get it from </a:t>
            </a:r>
            <a:r>
              <a:rPr lang="en-US" dirty="0" smtClean="0"/>
              <a:t>our website, NC</a:t>
            </a:r>
            <a:r>
              <a:rPr lang="en-US" dirty="0"/>
              <a:t>_</a:t>
            </a:r>
            <a:r>
              <a:rPr lang="en-US" dirty="0" smtClean="0"/>
              <a:t>005816</a:t>
            </a:r>
            <a:r>
              <a:rPr lang="en-US" dirty="0"/>
              <a:t>.</a:t>
            </a:r>
            <a:r>
              <a:rPr lang="en-US" dirty="0" smtClean="0"/>
              <a:t>gb</a:t>
            </a:r>
          </a:p>
          <a:p>
            <a:r>
              <a:rPr lang="en-US" dirty="0"/>
              <a:t>read it in as a </a:t>
            </a:r>
            <a:r>
              <a:rPr lang="en-US" dirty="0" err="1"/>
              <a:t>SeqRecord</a:t>
            </a:r>
            <a:r>
              <a:rPr lang="en-US" dirty="0"/>
              <a:t> using the </a:t>
            </a:r>
            <a:r>
              <a:rPr lang="en-US" dirty="0" err="1"/>
              <a:t>Bio.SeqIO.read</a:t>
            </a:r>
            <a:r>
              <a:rPr lang="en-US" dirty="0"/>
              <a:t>() function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363216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shuffled_rec</a:t>
            </a:r>
            <a:r>
              <a:rPr lang="en-US" sz="1200" dirty="0"/>
              <a:t> =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("".join(</a:t>
            </a:r>
            <a:r>
              <a:rPr lang="en-US" sz="1200" dirty="0" err="1"/>
              <a:t>nuc_list</a:t>
            </a:r>
            <a:r>
              <a:rPr lang="en-US" sz="1200" dirty="0"/>
              <a:t>), </a:t>
            </a:r>
            <a:r>
              <a:rPr lang="en-US" sz="1200" dirty="0" err="1"/>
              <a:t>original_rec.seq.alphabet</a:t>
            </a:r>
            <a:r>
              <a:rPr lang="en-US" sz="1200" dirty="0"/>
              <a:t>),</a:t>
            </a:r>
          </a:p>
          <a:p>
            <a:r>
              <a:rPr lang="en-US" sz="1200" dirty="0"/>
              <a:t>... id="Shuffled", description="Based on %s" % </a:t>
            </a:r>
            <a:r>
              <a:rPr lang="en-US" sz="1200" dirty="0" err="1"/>
              <a:t>original_rec.id</a:t>
            </a:r>
            <a:r>
              <a:rPr lang="en-US" sz="1200" dirty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446040"/>
            <a:ext cx="8407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 import SeqIO</a:t>
            </a:r>
          </a:p>
          <a:p>
            <a:r>
              <a:rPr lang="mr-IN" sz="1200" dirty="0">
                <a:latin typeface="Arial"/>
                <a:cs typeface="Arial"/>
              </a:rPr>
              <a:t>&gt;&gt;&gt; original_rec = SeqIO.read("NC_005816.gb", "genbank")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449362"/>
            <a:ext cx="8407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import random</a:t>
            </a:r>
          </a:p>
          <a:p>
            <a:r>
              <a:rPr lang="mr-IN" sz="1200" dirty="0">
                <a:latin typeface="Arial"/>
                <a:cs typeface="Arial"/>
              </a:rPr>
              <a:t>&gt;&gt;&gt; nuc_list = list(original_rec.seq)</a:t>
            </a:r>
          </a:p>
          <a:p>
            <a:r>
              <a:rPr lang="mr-IN" sz="1200" dirty="0">
                <a:latin typeface="Arial"/>
                <a:cs typeface="Arial"/>
              </a:rPr>
              <a:t>&gt;&gt;&gt; random.shuffle(nuc_list) #acts in situ!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5669106"/>
            <a:ext cx="8644466" cy="54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Construct </a:t>
            </a:r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dirty="0" err="1" smtClean="0"/>
              <a:t>SeqRecord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using this </a:t>
            </a:r>
            <a:r>
              <a:rPr lang="en-US" dirty="0" smtClean="0"/>
              <a:t>shuffled </a:t>
            </a:r>
            <a:r>
              <a:rPr lang="en-US" dirty="0"/>
              <a:t>list. </a:t>
            </a:r>
          </a:p>
          <a:p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2905081"/>
            <a:ext cx="8644466" cy="54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</a:t>
            </a:r>
            <a:r>
              <a:rPr lang="en-US" dirty="0"/>
              <a:t> </a:t>
            </a:r>
            <a:r>
              <a:rPr lang="en-US" dirty="0" smtClean="0"/>
              <a:t>random</a:t>
            </a:r>
            <a:r>
              <a:rPr lang="en-US" dirty="0"/>
              <a:t> </a:t>
            </a:r>
            <a:r>
              <a:rPr lang="en-US" dirty="0" smtClean="0"/>
              <a:t>module, </a:t>
            </a:r>
            <a:r>
              <a:rPr lang="en-US" dirty="0"/>
              <a:t>in particular the </a:t>
            </a:r>
            <a:r>
              <a:rPr lang="en-US" dirty="0" smtClean="0"/>
              <a:t>function </a:t>
            </a:r>
            <a:r>
              <a:rPr lang="en-US" dirty="0" err="1" smtClean="0"/>
              <a:t>random.shuffle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0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Complete </a:t>
            </a:r>
            <a:r>
              <a:rPr lang="fr-FR" dirty="0"/>
              <a:t>script (version 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29954"/>
            <a:ext cx="8644466" cy="49892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32581"/>
            <a:ext cx="864446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import random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original_rec</a:t>
            </a:r>
            <a:r>
              <a:rPr lang="en-US" sz="1200" dirty="0"/>
              <a:t> = </a:t>
            </a:r>
            <a:r>
              <a:rPr lang="en-US" sz="1200" dirty="0" err="1"/>
              <a:t>SeqIO.read</a:t>
            </a:r>
            <a:r>
              <a:rPr lang="en-US" sz="1200" dirty="0"/>
              <a:t>("NC_005816.gb","genbank")</a:t>
            </a:r>
          </a:p>
          <a:p>
            <a:r>
              <a:rPr lang="en-US" sz="1200" dirty="0"/>
              <a:t>handle = open("</a:t>
            </a:r>
            <a:r>
              <a:rPr lang="en-US" sz="1200" dirty="0" err="1"/>
              <a:t>shuffled.fasta</a:t>
            </a:r>
            <a:r>
              <a:rPr lang="en-US" sz="1200" dirty="0"/>
              <a:t>", "w")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in range(30):</a:t>
            </a:r>
          </a:p>
          <a:p>
            <a:r>
              <a:rPr lang="en-US" sz="1200" dirty="0" err="1"/>
              <a:t>nuc_list</a:t>
            </a:r>
            <a:r>
              <a:rPr lang="en-US" sz="1200" dirty="0"/>
              <a:t> = list(</a:t>
            </a:r>
            <a:r>
              <a:rPr lang="en-US" sz="1200" dirty="0" err="1"/>
              <a:t>original_rec.seq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random.shuffle</a:t>
            </a:r>
            <a:r>
              <a:rPr lang="en-US" sz="1200" dirty="0"/>
              <a:t>(</a:t>
            </a:r>
            <a:r>
              <a:rPr lang="en-US" sz="1200" dirty="0" err="1"/>
              <a:t>nuc_list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shuffled_rec</a:t>
            </a:r>
            <a:r>
              <a:rPr lang="en-US" sz="1200" dirty="0"/>
              <a:t> =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("".join(</a:t>
            </a:r>
            <a:r>
              <a:rPr lang="en-US" sz="1200" dirty="0" err="1"/>
              <a:t>nuc_list</a:t>
            </a:r>
            <a:r>
              <a:rPr lang="en-US" sz="1200" dirty="0"/>
              <a:t>), </a:t>
            </a:r>
            <a:r>
              <a:rPr lang="en-US" sz="1200" dirty="0" err="1"/>
              <a:t>original_rec.seq.alphabet</a:t>
            </a:r>
            <a:r>
              <a:rPr lang="en-US" sz="1200" dirty="0"/>
              <a:t>), \</a:t>
            </a:r>
          </a:p>
          <a:p>
            <a:r>
              <a:rPr lang="en-US" sz="1200" dirty="0"/>
              <a:t>id="</a:t>
            </a:r>
            <a:r>
              <a:rPr lang="en-US" sz="1200" dirty="0" err="1"/>
              <a:t>Shuffled%i</a:t>
            </a:r>
            <a:r>
              <a:rPr lang="en-US" sz="1200" dirty="0"/>
              <a:t>" % (i+1), \</a:t>
            </a:r>
          </a:p>
          <a:p>
            <a:r>
              <a:rPr lang="en-US" sz="1200" dirty="0"/>
              <a:t>description="Based on %s" % </a:t>
            </a:r>
            <a:r>
              <a:rPr lang="en-US" sz="1200" dirty="0" err="1"/>
              <a:t>original_rec.id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handle.write</a:t>
            </a:r>
            <a:r>
              <a:rPr lang="en-US" sz="1200" dirty="0"/>
              <a:t>(</a:t>
            </a:r>
            <a:r>
              <a:rPr lang="en-US" sz="1200" dirty="0" err="1"/>
              <a:t>shuffled_rec.format</a:t>
            </a:r>
            <a:r>
              <a:rPr lang="en-US" sz="1200" dirty="0"/>
              <a:t>("</a:t>
            </a:r>
            <a:r>
              <a:rPr lang="en-US" sz="1200" dirty="0" err="1"/>
              <a:t>fasta</a:t>
            </a:r>
            <a:r>
              <a:rPr lang="en-US" sz="1200" dirty="0"/>
              <a:t>"))</a:t>
            </a:r>
          </a:p>
          <a:p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613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Complete script (version 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29954"/>
            <a:ext cx="8644466" cy="49892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29487"/>
            <a:ext cx="8407400" cy="29238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import random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make_shuffle_record</a:t>
            </a:r>
            <a:r>
              <a:rPr lang="en-US" sz="1200" dirty="0"/>
              <a:t>(record, </a:t>
            </a:r>
            <a:r>
              <a:rPr lang="en-US" sz="1200" dirty="0" err="1"/>
              <a:t>new_id</a:t>
            </a:r>
            <a:r>
              <a:rPr lang="en-US" sz="1200" dirty="0"/>
              <a:t>):</a:t>
            </a:r>
          </a:p>
          <a:p>
            <a:r>
              <a:rPr lang="en-US" sz="1200" dirty="0" err="1"/>
              <a:t>nuc_list</a:t>
            </a:r>
            <a:r>
              <a:rPr lang="en-US" sz="1200" dirty="0"/>
              <a:t> = list(</a:t>
            </a:r>
            <a:r>
              <a:rPr lang="en-US" sz="1200" dirty="0" err="1"/>
              <a:t>record.seq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random.shuffle</a:t>
            </a:r>
            <a:r>
              <a:rPr lang="en-US" sz="1200" dirty="0"/>
              <a:t>(</a:t>
            </a:r>
            <a:r>
              <a:rPr lang="en-US" sz="1200" dirty="0" err="1"/>
              <a:t>nuc_list</a:t>
            </a:r>
            <a:r>
              <a:rPr lang="en-US" sz="1200" dirty="0"/>
              <a:t>)</a:t>
            </a:r>
          </a:p>
          <a:p>
            <a:r>
              <a:rPr lang="en-US" sz="1200" dirty="0"/>
              <a:t>return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("".join(</a:t>
            </a:r>
            <a:r>
              <a:rPr lang="en-US" sz="1200" dirty="0" err="1"/>
              <a:t>nuc_list</a:t>
            </a:r>
            <a:r>
              <a:rPr lang="en-US" sz="1200" dirty="0"/>
              <a:t>), </a:t>
            </a:r>
            <a:r>
              <a:rPr lang="en-US" sz="1200" dirty="0" err="1"/>
              <a:t>record.seq.alphabet</a:t>
            </a:r>
            <a:r>
              <a:rPr lang="en-US" sz="1200" dirty="0"/>
              <a:t>), \</a:t>
            </a:r>
          </a:p>
          <a:p>
            <a:r>
              <a:rPr lang="en-US" sz="1200" dirty="0"/>
              <a:t>id=</a:t>
            </a:r>
            <a:r>
              <a:rPr lang="en-US" sz="1200" dirty="0" err="1"/>
              <a:t>new_id</a:t>
            </a:r>
            <a:r>
              <a:rPr lang="en-US" sz="1200" dirty="0"/>
              <a:t>, description="Based on %s" % </a:t>
            </a:r>
            <a:r>
              <a:rPr lang="en-US" sz="1200" dirty="0" err="1"/>
              <a:t>original_rec.id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original_rec</a:t>
            </a:r>
            <a:r>
              <a:rPr lang="en-US" sz="1200" dirty="0"/>
              <a:t> = </a:t>
            </a:r>
            <a:r>
              <a:rPr lang="en-US" sz="1200" dirty="0" err="1"/>
              <a:t>SeqIO.read</a:t>
            </a:r>
            <a:r>
              <a:rPr lang="en-US" sz="1200" dirty="0"/>
              <a:t>("NC_005816.gb","genbank")</a:t>
            </a:r>
          </a:p>
          <a:p>
            <a:r>
              <a:rPr lang="en-US" sz="1200" dirty="0" err="1"/>
              <a:t>shuffled_recs</a:t>
            </a:r>
            <a:r>
              <a:rPr lang="en-US" sz="1200" dirty="0"/>
              <a:t> = (</a:t>
            </a:r>
            <a:r>
              <a:rPr lang="en-US" sz="1200" dirty="0" err="1"/>
              <a:t>make_shuffle_record</a:t>
            </a:r>
            <a:r>
              <a:rPr lang="en-US" sz="1200" dirty="0"/>
              <a:t>(</a:t>
            </a:r>
            <a:r>
              <a:rPr lang="en-US" sz="1200" dirty="0" err="1"/>
              <a:t>original_rec</a:t>
            </a:r>
            <a:r>
              <a:rPr lang="en-US" sz="1200" dirty="0"/>
              <a:t>, "</a:t>
            </a:r>
            <a:r>
              <a:rPr lang="en-US" sz="1200" dirty="0" err="1"/>
              <a:t>Shuffled%i</a:t>
            </a:r>
            <a:r>
              <a:rPr lang="en-US" sz="1200" dirty="0"/>
              <a:t>" % (i+1)) \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in range(30))</a:t>
            </a:r>
          </a:p>
          <a:p>
            <a:r>
              <a:rPr lang="en-US" sz="1200" dirty="0"/>
              <a:t>handle = open("</a:t>
            </a:r>
            <a:r>
              <a:rPr lang="en-US" sz="1200" dirty="0" err="1"/>
              <a:t>shuffled.fasta</a:t>
            </a:r>
            <a:r>
              <a:rPr lang="en-US" sz="1200" dirty="0"/>
              <a:t>", "w")</a:t>
            </a:r>
          </a:p>
          <a:p>
            <a:r>
              <a:rPr lang="en-US" sz="1200" dirty="0" err="1"/>
              <a:t>SeqIO.write</a:t>
            </a:r>
            <a:r>
              <a:rPr lang="en-US" sz="1200" dirty="0"/>
              <a:t>(</a:t>
            </a:r>
            <a:r>
              <a:rPr lang="en-US" sz="1200" dirty="0" err="1"/>
              <a:t>shuffled_recs</a:t>
            </a:r>
            <a:r>
              <a:rPr lang="en-US" sz="1200" dirty="0"/>
              <a:t>, handle,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014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a FASTA </a:t>
            </a:r>
            <a:r>
              <a:rPr lang="en-US" dirty="0" smtClean="0"/>
              <a:t>file </a:t>
            </a:r>
            <a:r>
              <a:rPr lang="en-US" dirty="0"/>
              <a:t>of CDS entries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2764251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proteins = (</a:t>
            </a:r>
            <a:r>
              <a:rPr lang="en-US" sz="1200" dirty="0" err="1"/>
              <a:t>make_protein_record</a:t>
            </a:r>
            <a:r>
              <a:rPr lang="en-US" sz="1200" dirty="0"/>
              <a:t>(</a:t>
            </a:r>
            <a:r>
              <a:rPr lang="en-US" sz="1200" dirty="0" err="1"/>
              <a:t>nuc_rec</a:t>
            </a:r>
            <a:r>
              <a:rPr lang="en-US" sz="1200" dirty="0"/>
              <a:t>) for </a:t>
            </a:r>
            <a:r>
              <a:rPr lang="en-US" sz="1200" dirty="0" err="1"/>
              <a:t>nuc_rec</a:t>
            </a:r>
            <a:r>
              <a:rPr lang="en-US" sz="1200" dirty="0"/>
              <a:t> in \</a:t>
            </a:r>
          </a:p>
          <a:p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coding_sequences.fasta</a:t>
            </a:r>
            <a:r>
              <a:rPr lang="en-US" sz="1200" dirty="0"/>
              <a:t>", "</a:t>
            </a:r>
            <a:r>
              <a:rPr lang="en-US" sz="1200" dirty="0" err="1"/>
              <a:t>fasta</a:t>
            </a:r>
            <a:r>
              <a:rPr lang="en-US" sz="1200" dirty="0"/>
              <a:t>"))</a:t>
            </a:r>
          </a:p>
          <a:p>
            <a:r>
              <a:rPr lang="en-US" sz="1200" dirty="0" err="1"/>
              <a:t>SeqIO.write</a:t>
            </a:r>
            <a:r>
              <a:rPr lang="en-US" sz="1200" dirty="0"/>
              <a:t>(proteins, "</a:t>
            </a:r>
            <a:r>
              <a:rPr lang="en-US" sz="1200" dirty="0" err="1"/>
              <a:t>translations.fasta</a:t>
            </a:r>
            <a:r>
              <a:rPr lang="en-US" sz="1200" dirty="0"/>
              <a:t>",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1208867"/>
            <a:ext cx="84074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make_protein_record</a:t>
            </a:r>
            <a:r>
              <a:rPr lang="en-US" sz="1200" dirty="0"/>
              <a:t>(</a:t>
            </a:r>
            <a:r>
              <a:rPr lang="en-US" sz="1200" dirty="0" err="1"/>
              <a:t>nuc_record</a:t>
            </a:r>
            <a:r>
              <a:rPr lang="en-US" sz="1200" dirty="0"/>
              <a:t>):</a:t>
            </a:r>
          </a:p>
          <a:p>
            <a:r>
              <a:rPr lang="en-US" sz="1200" dirty="0"/>
              <a:t>"""Returns a new </a:t>
            </a:r>
            <a:r>
              <a:rPr lang="en-US" sz="1200" dirty="0" err="1"/>
              <a:t>SeqRecord</a:t>
            </a:r>
            <a:r>
              <a:rPr lang="en-US" sz="1200" dirty="0"/>
              <a:t> with the translated sequence (default table)."""</a:t>
            </a:r>
          </a:p>
          <a:p>
            <a:r>
              <a:rPr lang="en-US" sz="1200" dirty="0"/>
              <a:t>return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 = </a:t>
            </a:r>
            <a:r>
              <a:rPr lang="en-US" sz="1200" dirty="0" err="1"/>
              <a:t>nuc_record.seq.translate</a:t>
            </a:r>
            <a:r>
              <a:rPr lang="en-US" sz="1200" dirty="0"/>
              <a:t>(</a:t>
            </a:r>
            <a:r>
              <a:rPr lang="en-US" sz="1200" dirty="0" err="1"/>
              <a:t>cds</a:t>
            </a:r>
            <a:r>
              <a:rPr lang="en-US" sz="1200" dirty="0"/>
              <a:t>=True), \</a:t>
            </a:r>
          </a:p>
          <a:p>
            <a:r>
              <a:rPr lang="en-US" sz="1200" dirty="0"/>
              <a:t>id = "trans_" + </a:t>
            </a:r>
            <a:r>
              <a:rPr lang="en-US" sz="1200" dirty="0" err="1"/>
              <a:t>nuc_record.id</a:t>
            </a:r>
            <a:r>
              <a:rPr lang="en-US" sz="1200" dirty="0"/>
              <a:t>, \</a:t>
            </a:r>
          </a:p>
          <a:p>
            <a:r>
              <a:rPr lang="en-US" sz="1200" dirty="0"/>
              <a:t>description = "translation of CDS, using default table")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886933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= records[0] #remember, Python counts from zero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first_record.id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first_record.seq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))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001436"/>
            <a:ext cx="8407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>
                <a:solidFill>
                  <a:srgbClr val="CE4215"/>
                </a:solidFill>
              </a:rPr>
              <a:t>IUPACAmbiguousDNA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  <a:endParaRPr lang="en-US" sz="1200" dirty="0">
              <a:solidFill>
                <a:srgbClr val="CE42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2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quality </a:t>
            </a:r>
            <a:r>
              <a:rPr lang="en-US" dirty="0" smtClean="0"/>
              <a:t>filtering </a:t>
            </a:r>
            <a:r>
              <a:rPr lang="en-US" dirty="0"/>
              <a:t>for FASTQ </a:t>
            </a:r>
            <a:r>
              <a:rPr lang="en-US" dirty="0" smtClean="0"/>
              <a:t>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95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</a:t>
            </a:r>
            <a:r>
              <a:rPr lang="en-US" dirty="0" smtClean="0"/>
              <a:t>of </a:t>
            </a:r>
            <a:r>
              <a:rPr lang="en-US" dirty="0"/>
              <a:t>primer sequences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10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</a:t>
            </a:r>
            <a:r>
              <a:rPr lang="en-US" dirty="0" smtClean="0"/>
              <a:t>off </a:t>
            </a:r>
            <a:r>
              <a:rPr lang="en-US" dirty="0"/>
              <a:t>adaptor sequences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FASTQ </a:t>
            </a:r>
            <a:r>
              <a:rPr lang="en-US" dirty="0" smtClean="0"/>
              <a:t>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4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err="1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49" y="3946398"/>
            <a:ext cx="4082269" cy="1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FASTA and QUAL </a:t>
            </a:r>
            <a:r>
              <a:rPr lang="en-US" dirty="0" smtClean="0"/>
              <a:t>files </a:t>
            </a:r>
            <a:r>
              <a:rPr lang="en-US" dirty="0"/>
              <a:t>into FASTQ </a:t>
            </a:r>
            <a:r>
              <a:rPr lang="en-US" dirty="0" smtClean="0"/>
              <a:t>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3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file formats : L’objet </a:t>
            </a:r>
            <a:r>
              <a:rPr lang="fr-FR" dirty="0" err="1" smtClean="0"/>
              <a:t>SeqRecord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ioinformatics </a:t>
            </a:r>
            <a:r>
              <a:rPr lang="en-US" dirty="0"/>
              <a:t>work involves dealing with the many types of </a:t>
            </a:r>
            <a:r>
              <a:rPr lang="en-US" dirty="0" smtClean="0"/>
              <a:t>file </a:t>
            </a:r>
            <a:r>
              <a:rPr lang="en-US" dirty="0"/>
              <a:t>formats designed </a:t>
            </a:r>
            <a:r>
              <a:rPr lang="en-US" dirty="0" smtClean="0"/>
              <a:t>to hold </a:t>
            </a:r>
            <a:r>
              <a:rPr lang="en-US" dirty="0"/>
              <a:t>biological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files </a:t>
            </a:r>
            <a:r>
              <a:rPr lang="en-US" dirty="0"/>
              <a:t>are loaded with interesting biological data, and a special challenge is </a:t>
            </a:r>
            <a:r>
              <a:rPr lang="en-US" dirty="0" smtClean="0"/>
              <a:t>parsing these files </a:t>
            </a:r>
            <a:r>
              <a:rPr lang="en-US" dirty="0"/>
              <a:t>into a format so that you can manipulate them with some kind of programming language.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the </a:t>
            </a:r>
            <a:r>
              <a:rPr lang="en-US" dirty="0"/>
              <a:t>task of parsing these </a:t>
            </a:r>
            <a:r>
              <a:rPr lang="en-US" dirty="0" smtClean="0"/>
              <a:t>files </a:t>
            </a:r>
            <a:r>
              <a:rPr lang="en-US" dirty="0"/>
              <a:t>can be frustrated by the fact that the formats can change quite regularly, </a:t>
            </a:r>
            <a:r>
              <a:rPr lang="en-US" dirty="0" smtClean="0"/>
              <a:t>and that </a:t>
            </a:r>
            <a:r>
              <a:rPr lang="en-US" dirty="0"/>
              <a:t>formats may contain small subtleties which can break even the most well designed parsers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to load module </a:t>
            </a:r>
            <a:r>
              <a:rPr lang="en-US" dirty="0" err="1" smtClean="0"/>
              <a:t>SeqIO</a:t>
            </a:r>
            <a:r>
              <a:rPr lang="en-US" dirty="0" smtClean="0"/>
              <a:t> using 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Bio import </a:t>
            </a:r>
            <a:r>
              <a:rPr lang="en-US" dirty="0" err="1"/>
              <a:t>SeqIO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545-D80F-6940-8935-5444DDD11EC2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64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FASTA parsing 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884488"/>
          </a:xfrm>
        </p:spPr>
        <p:txBody>
          <a:bodyPr/>
          <a:lstStyle/>
          <a:p>
            <a:r>
              <a:rPr lang="en-US" dirty="0"/>
              <a:t>If you open the lady slipper orchids FASTA </a:t>
            </a:r>
            <a:r>
              <a:rPr lang="en-US" dirty="0" smtClean="0"/>
              <a:t>file </a:t>
            </a:r>
            <a:r>
              <a:rPr lang="en-US" dirty="0" err="1" smtClean="0"/>
              <a:t>ls_orchid.fasta</a:t>
            </a:r>
            <a:r>
              <a:rPr lang="en-US" dirty="0" smtClean="0"/>
              <a:t> (</a:t>
            </a:r>
            <a:r>
              <a:rPr lang="en-US" dirty="0"/>
              <a:t>94 </a:t>
            </a:r>
            <a:r>
              <a:rPr lang="en-US" dirty="0" smtClean="0"/>
              <a:t>records) in </a:t>
            </a:r>
            <a:r>
              <a:rPr lang="en-US" dirty="0"/>
              <a:t>your </a:t>
            </a:r>
            <a:r>
              <a:rPr lang="en-US" dirty="0" err="1"/>
              <a:t>favourite</a:t>
            </a:r>
            <a:r>
              <a:rPr lang="en-US" dirty="0"/>
              <a:t> text editor, you'll </a:t>
            </a:r>
            <a:r>
              <a:rPr lang="en-US" dirty="0" smtClean="0"/>
              <a:t>see that </a:t>
            </a:r>
            <a:r>
              <a:rPr lang="en-US" dirty="0"/>
              <a:t>the le starts like this: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86D2-2400-D240-81D5-6CBAAA5AF849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09282"/>
            <a:ext cx="864446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&gt;gi|2765658|emb|Z78533.1|CIZ78533 </a:t>
            </a:r>
            <a:r>
              <a:rPr lang="en-US" sz="1400" dirty="0" err="1"/>
              <a:t>C.irapeanum</a:t>
            </a:r>
            <a:r>
              <a:rPr lang="en-US" sz="1400" dirty="0"/>
              <a:t> 5.8S </a:t>
            </a:r>
            <a:r>
              <a:rPr lang="en-US" sz="1400" dirty="0" err="1"/>
              <a:t>rRNA</a:t>
            </a:r>
            <a:r>
              <a:rPr lang="en-US" sz="1400" dirty="0"/>
              <a:t> gene and ITS1 and ITS2 DNA</a:t>
            </a:r>
          </a:p>
          <a:p>
            <a:r>
              <a:rPr lang="en-US" sz="1400" dirty="0" smtClean="0"/>
              <a:t>CGTAACAAGGTTTCCGTAGGTGAACCTGCGGAAGGATCATTGATGAGACCGTGGAATAAACGATCGAGTGAATCCGGAGGACCGGTGTACTCAGCTCACCGGGGGCATTGCTCCCGTGGTGACCCTGATTTGTTGTTGGG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3277316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(Corps)"/>
                <a:cs typeface="(Corps)"/>
              </a:rPr>
              <a:t>&gt;&gt;&gt;</a:t>
            </a:r>
            <a:r>
              <a:rPr lang="en-US" sz="1200" dirty="0" smtClean="0">
                <a:latin typeface="(Corps)"/>
                <a:cs typeface="(Corps)"/>
              </a:rPr>
              <a:t>from </a:t>
            </a:r>
            <a:r>
              <a:rPr lang="en-US" sz="1200" dirty="0">
                <a:latin typeface="(Corps)"/>
                <a:cs typeface="(Corps)"/>
              </a:rPr>
              <a:t>Bio import </a:t>
            </a:r>
            <a:r>
              <a:rPr lang="en-US" sz="1200" dirty="0" err="1">
                <a:latin typeface="(Corps)"/>
                <a:cs typeface="(Corps)"/>
              </a:rPr>
              <a:t>SeqIO</a:t>
            </a:r>
            <a:endParaRPr lang="en-US" sz="1200" dirty="0">
              <a:latin typeface="(Corps)"/>
              <a:cs typeface="(Corps)"/>
            </a:endParaRPr>
          </a:p>
          <a:p>
            <a:r>
              <a:rPr lang="fr-FR" sz="1200" dirty="0" smtClean="0">
                <a:latin typeface="(Corps)"/>
                <a:cs typeface="(Corps)"/>
              </a:rPr>
              <a:t>&gt;&gt;&gt;</a:t>
            </a:r>
            <a:r>
              <a:rPr lang="en-US" sz="1200" dirty="0" smtClean="0">
                <a:latin typeface="(Corps)"/>
                <a:cs typeface="(Corps)"/>
              </a:rPr>
              <a:t>for </a:t>
            </a:r>
            <a:r>
              <a:rPr lang="en-US" sz="1200" dirty="0" err="1">
                <a:latin typeface="(Corps)"/>
                <a:cs typeface="(Corps)"/>
              </a:rPr>
              <a:t>seq_record</a:t>
            </a:r>
            <a:r>
              <a:rPr lang="en-US" sz="1200" dirty="0">
                <a:latin typeface="(Corps)"/>
                <a:cs typeface="(Corps)"/>
              </a:rPr>
              <a:t> in </a:t>
            </a:r>
            <a:r>
              <a:rPr lang="en-US" sz="1200" dirty="0" err="1">
                <a:latin typeface="(Corps)"/>
                <a:cs typeface="(Corps)"/>
              </a:rPr>
              <a:t>SeqIO.parse</a:t>
            </a:r>
            <a:r>
              <a:rPr lang="en-US" sz="1200" dirty="0">
                <a:latin typeface="(Corps)"/>
                <a:cs typeface="(Corps)"/>
              </a:rPr>
              <a:t>("</a:t>
            </a:r>
            <a:r>
              <a:rPr lang="en-US" sz="1200" dirty="0" err="1">
                <a:latin typeface="(Corps)"/>
                <a:cs typeface="(Corps)"/>
              </a:rPr>
              <a:t>ls_orchid.fasta</a:t>
            </a:r>
            <a:r>
              <a:rPr lang="en-US" sz="1200" dirty="0">
                <a:latin typeface="(Corps)"/>
                <a:cs typeface="(Corps)"/>
              </a:rPr>
              <a:t>", "</a:t>
            </a:r>
            <a:r>
              <a:rPr lang="en-US" sz="1200" dirty="0" err="1">
                <a:latin typeface="(Corps)"/>
                <a:cs typeface="(Corps)"/>
              </a:rPr>
              <a:t>fasta</a:t>
            </a:r>
            <a:r>
              <a:rPr lang="en-US" sz="1200" dirty="0">
                <a:latin typeface="(Corps)"/>
                <a:cs typeface="(Corps)"/>
              </a:rPr>
              <a:t>"):</a:t>
            </a:r>
          </a:p>
          <a:p>
            <a:r>
              <a:rPr lang="en-US" sz="1200" dirty="0" smtClean="0">
                <a:latin typeface="(Corps)"/>
                <a:cs typeface="(Corps)"/>
              </a:rPr>
              <a:t>	print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seq_record.id</a:t>
            </a:r>
            <a:r>
              <a:rPr lang="en-US" sz="1200" dirty="0" smtClean="0">
                <a:latin typeface="(Corps)"/>
                <a:cs typeface="(Corps)"/>
              </a:rPr>
              <a:t>)</a:t>
            </a:r>
          </a:p>
          <a:p>
            <a:r>
              <a:rPr lang="en-US" sz="1200" dirty="0" smtClean="0">
                <a:latin typeface="(Corps)"/>
                <a:cs typeface="(Corps)"/>
              </a:rPr>
              <a:t>	print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repr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seq_record.seq</a:t>
            </a:r>
            <a:r>
              <a:rPr lang="en-US" sz="1200" dirty="0">
                <a:latin typeface="(Corps)"/>
                <a:cs typeface="(Corps)"/>
              </a:rPr>
              <a:t>)</a:t>
            </a:r>
            <a:r>
              <a:rPr lang="en-US" sz="1200" dirty="0" smtClean="0">
                <a:latin typeface="(Corps)"/>
                <a:cs typeface="(Corps)"/>
              </a:rPr>
              <a:t>)</a:t>
            </a:r>
          </a:p>
          <a:p>
            <a:r>
              <a:rPr lang="en-US" sz="1200" dirty="0" smtClean="0">
                <a:latin typeface="(Corps)"/>
                <a:cs typeface="(Corps)"/>
              </a:rPr>
              <a:t>	print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len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seq_record</a:t>
            </a:r>
            <a:r>
              <a:rPr lang="en-US" sz="1200" dirty="0">
                <a:latin typeface="(Corps)"/>
                <a:cs typeface="(Corps)"/>
              </a:rPr>
              <a:t>)</a:t>
            </a:r>
            <a:r>
              <a:rPr lang="en-US" sz="1200" dirty="0" smtClean="0">
                <a:latin typeface="(Corps)"/>
                <a:cs typeface="(Corps)"/>
              </a:rPr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27029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gi</a:t>
            </a:r>
            <a:r>
              <a:rPr lang="en-US" sz="1200" dirty="0">
                <a:solidFill>
                  <a:srgbClr val="CE4215"/>
                </a:solidFill>
              </a:rPr>
              <a:t>|2765658|emb|Z78533.1|</a:t>
            </a:r>
            <a:r>
              <a:rPr lang="en-US" sz="1200" dirty="0" smtClean="0">
                <a:solidFill>
                  <a:srgbClr val="CE4215"/>
                </a:solidFill>
              </a:rPr>
              <a:t>CIZ78533</a:t>
            </a: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('CGTAACAAGGTTTCCGTAGGTGAACCTGCGGAAGGATCATTGATGAGACCGTGG...CGC', </a:t>
            </a:r>
            <a:r>
              <a:rPr lang="en-US" sz="1200" dirty="0" err="1">
                <a:solidFill>
                  <a:srgbClr val="CE4215"/>
                </a:solidFill>
              </a:rPr>
              <a:t>SingleLetterAlphabet</a:t>
            </a:r>
            <a:r>
              <a:rPr lang="en-US" sz="1200" dirty="0">
                <a:solidFill>
                  <a:srgbClr val="CE4215"/>
                </a:solidFill>
              </a:rPr>
              <a:t>()</a:t>
            </a:r>
            <a:r>
              <a:rPr lang="en-US" sz="1200" dirty="0" smtClean="0">
                <a:solidFill>
                  <a:srgbClr val="CE4215"/>
                </a:solidFill>
              </a:rPr>
              <a:t>)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smtClean="0">
                <a:solidFill>
                  <a:srgbClr val="CE4215"/>
                </a:solidFill>
              </a:rPr>
              <a:t>740</a:t>
            </a:r>
          </a:p>
          <a:p>
            <a:r>
              <a:rPr lang="fr-FR" sz="1200" dirty="0" smtClean="0">
                <a:solidFill>
                  <a:srgbClr val="CE4215"/>
                </a:solidFill>
              </a:rPr>
              <a:t>[</a:t>
            </a:r>
            <a:r>
              <a:rPr lang="mr-IN" sz="1200" dirty="0" smtClean="0">
                <a:solidFill>
                  <a:srgbClr val="CE4215"/>
                </a:solidFill>
              </a:rPr>
              <a:t>…</a:t>
            </a:r>
            <a:r>
              <a:rPr lang="fr-FR" sz="1200" dirty="0" smtClean="0">
                <a:solidFill>
                  <a:srgbClr val="CE4215"/>
                </a:solidFill>
              </a:rPr>
              <a:t>]</a:t>
            </a:r>
            <a:endParaRPr lang="en-US" sz="1200" dirty="0" smtClean="0">
              <a:solidFill>
                <a:srgbClr val="CE4215"/>
              </a:solidFill>
            </a:endParaRPr>
          </a:p>
          <a:p>
            <a:r>
              <a:rPr lang="en-US" sz="1200" dirty="0">
                <a:solidFill>
                  <a:srgbClr val="CE4215"/>
                </a:solidFill>
              </a:rPr>
              <a:t>gi|2765564|emb|Z78439.1|PBZ78439</a:t>
            </a: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>
                <a:solidFill>
                  <a:srgbClr val="CE4215"/>
                </a:solidFill>
              </a:rPr>
              <a:t>SingleLetterAlphabet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</a:p>
        </p:txBody>
      </p:sp>
    </p:spTree>
    <p:extLst>
      <p:ext uri="{BB962C8B-B14F-4D97-AF65-F5344CB8AC3E}">
        <p14:creationId xmlns:p14="http://schemas.microsoft.com/office/powerpoint/2010/main" val="219572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 smtClean="0"/>
              <a:t>genbank</a:t>
            </a:r>
            <a:r>
              <a:rPr lang="en-US" dirty="0" smtClean="0"/>
              <a:t> </a:t>
            </a:r>
            <a:r>
              <a:rPr lang="en-US" dirty="0"/>
              <a:t>parsing example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6AB2-EF21-D540-84B2-7C8042AC94AB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7513" y="1149104"/>
            <a:ext cx="85482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</a:t>
            </a:r>
            <a:r>
              <a:rPr lang="fr-FR" sz="1200" dirty="0" smtClean="0"/>
              <a:t>&gt; </a:t>
            </a:r>
            <a:r>
              <a:rPr lang="en-US" sz="1200" dirty="0" smtClean="0"/>
              <a:t>for </a:t>
            </a:r>
            <a:r>
              <a:rPr lang="en-US" sz="1200" dirty="0" err="1" smtClean="0"/>
              <a:t>seq_record</a:t>
            </a:r>
            <a:r>
              <a:rPr lang="en-US" sz="1200" dirty="0" smtClean="0"/>
              <a:t> in </a:t>
            </a:r>
            <a:r>
              <a:rPr lang="en-US" sz="1200" dirty="0" err="1" smtClean="0"/>
              <a:t>SeqIO.parse</a:t>
            </a:r>
            <a:r>
              <a:rPr lang="en-US" sz="1200" dirty="0" smtClean="0"/>
              <a:t>("</a:t>
            </a:r>
            <a:r>
              <a:rPr lang="en-US" sz="1200" dirty="0" err="1" smtClean="0"/>
              <a:t>ls_orchid.gbk</a:t>
            </a:r>
            <a:r>
              <a:rPr lang="en-US" sz="1200" dirty="0" smtClean="0"/>
              <a:t>", </a:t>
            </a:r>
            <a:r>
              <a:rPr lang="en-US" sz="1200" dirty="0" err="1" smtClean="0"/>
              <a:t>genbank</a:t>
            </a:r>
            <a:r>
              <a:rPr lang="en-US" sz="1200" dirty="0" smtClean="0"/>
              <a:t>"):</a:t>
            </a:r>
          </a:p>
          <a:p>
            <a:r>
              <a:rPr lang="en-US" sz="1200" dirty="0" smtClean="0"/>
              <a:t>	print(</a:t>
            </a:r>
            <a:r>
              <a:rPr lang="en-US" sz="1200" dirty="0" err="1" smtClean="0"/>
              <a:t>seq_record.id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	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seq_record.seq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	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seq_record</a:t>
            </a:r>
            <a:r>
              <a:rPr lang="en-US" sz="1200" dirty="0" smtClean="0"/>
              <a:t>))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31800" y="5629766"/>
            <a:ext cx="8644466" cy="884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“</a:t>
            </a:r>
            <a:r>
              <a:rPr lang="en-US" dirty="0" err="1" smtClean="0"/>
              <a:t>swiss</a:t>
            </a:r>
            <a:r>
              <a:rPr lang="en-US" dirty="0" smtClean="0"/>
              <a:t>” </a:t>
            </a:r>
            <a:r>
              <a:rPr lang="en-US" dirty="0"/>
              <a:t>for </a:t>
            </a:r>
            <a:r>
              <a:rPr lang="en-US" dirty="0" err="1"/>
              <a:t>SwissProt</a:t>
            </a:r>
            <a:r>
              <a:rPr lang="en-US" dirty="0"/>
              <a:t> files or </a:t>
            </a:r>
            <a:r>
              <a:rPr lang="en-US" dirty="0" smtClean="0"/>
              <a:t>“</a:t>
            </a:r>
            <a:r>
              <a:rPr lang="en-US" dirty="0" err="1" smtClean="0"/>
              <a:t>embl</a:t>
            </a:r>
            <a:r>
              <a:rPr lang="en-US" dirty="0" smtClean="0"/>
              <a:t>” </a:t>
            </a:r>
            <a:r>
              <a:rPr lang="en-US" dirty="0"/>
              <a:t>for EMBL text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See </a:t>
            </a:r>
            <a:r>
              <a:rPr lang="en-US" dirty="0"/>
              <a:t>wiki page (</a:t>
            </a:r>
            <a:r>
              <a:rPr lang="en-US" dirty="0">
                <a:hlinkClick r:id="rId2" action="ppaction://hlinkfile"/>
              </a:rPr>
              <a:t>http://</a:t>
            </a:r>
            <a:r>
              <a:rPr lang="en-US" dirty="0" err="1">
                <a:hlinkClick r:id="rId2" action="ppaction://hlinkfile"/>
              </a:rPr>
              <a:t>biopython.org</a:t>
            </a:r>
            <a:r>
              <a:rPr lang="en-US" dirty="0">
                <a:hlinkClick r:id="rId2" action="ppaction://hlinkfile"/>
              </a:rPr>
              <a:t>/wiki/</a:t>
            </a:r>
            <a:r>
              <a:rPr lang="en-US" dirty="0" err="1">
                <a:hlinkClick r:id="rId2" action="ppaction://hlinkfile"/>
              </a:rPr>
              <a:t>SeqIO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17513" y="4509317"/>
            <a:ext cx="854828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identifiers = [</a:t>
            </a:r>
            <a:r>
              <a:rPr lang="en-US" sz="1200" dirty="0" err="1"/>
              <a:t>seq_record.id</a:t>
            </a:r>
            <a:r>
              <a:rPr lang="en-US" sz="1200" dirty="0"/>
              <a:t> for </a:t>
            </a:r>
            <a:r>
              <a:rPr lang="en-US" sz="1200" dirty="0" err="1"/>
              <a:t>seq_record</a:t>
            </a:r>
            <a:r>
              <a:rPr lang="en-US" sz="1200" dirty="0"/>
              <a:t> in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")]</a:t>
            </a:r>
          </a:p>
          <a:p>
            <a:r>
              <a:rPr lang="en-US" sz="1200" dirty="0"/>
              <a:t>&gt;&gt;&gt; </a:t>
            </a:r>
            <a:r>
              <a:rPr lang="en-US" sz="1200" dirty="0" smtClean="0"/>
              <a:t>identifiers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21331" y="3702038"/>
            <a:ext cx="8644466" cy="68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Python iterator is within a list comprehension (or a generator expression)</a:t>
            </a:r>
            <a:endParaRPr lang="en-US" dirty="0">
              <a:solidFill>
                <a:srgbClr val="CE4215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7513" y="4945227"/>
            <a:ext cx="854828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[</a:t>
            </a:r>
            <a:r>
              <a:rPr lang="en-US" sz="1200" dirty="0">
                <a:solidFill>
                  <a:srgbClr val="CE4215"/>
                </a:solidFill>
              </a:rPr>
              <a:t>'Z78533.1', 'Z78532.1', 'Z78531.1', 'Z78530.1', 'Z78529.1', 'Z78527.1', ..., '</a:t>
            </a:r>
            <a:r>
              <a:rPr lang="en-US" sz="1200" dirty="0" smtClean="0">
                <a:solidFill>
                  <a:srgbClr val="CE4215"/>
                </a:solidFill>
              </a:rPr>
              <a:t>Z78439.1’]</a:t>
            </a:r>
            <a:endParaRPr lang="en-US" sz="1200" dirty="0">
              <a:solidFill>
                <a:srgbClr val="CE4215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7513" y="1931483"/>
            <a:ext cx="8548284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Z78533.1</a:t>
            </a:r>
          </a:p>
          <a:p>
            <a:r>
              <a:rPr lang="en-US" sz="1200" dirty="0" err="1" smtClean="0">
                <a:solidFill>
                  <a:srgbClr val="CE4215"/>
                </a:solidFill>
              </a:rPr>
              <a:t>Seq</a:t>
            </a:r>
            <a:r>
              <a:rPr lang="en-US" sz="1200" dirty="0" smtClean="0">
                <a:solidFill>
                  <a:srgbClr val="CE4215"/>
                </a:solidFill>
              </a:rPr>
              <a:t>('CGTAACAAGGTTTCCGTAGGTGAACCTGCGGAAGGATCATTGATGAGACCGTGG...CGC', </a:t>
            </a:r>
            <a:r>
              <a:rPr lang="en-US" sz="1200" dirty="0" err="1" smtClean="0">
                <a:solidFill>
                  <a:srgbClr val="CE4215"/>
                </a:solidFill>
              </a:rPr>
              <a:t>IUPACAmbiguousDNA</a:t>
            </a:r>
            <a:r>
              <a:rPr lang="en-US" sz="1200" dirty="0" smtClean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740</a:t>
            </a:r>
          </a:p>
          <a:p>
            <a:r>
              <a:rPr lang="fr-FR" sz="1200" dirty="0" smtClean="0">
                <a:solidFill>
                  <a:srgbClr val="CE4215"/>
                </a:solidFill>
              </a:rPr>
              <a:t>[</a:t>
            </a:r>
            <a:r>
              <a:rPr lang="mr-IN" sz="1200" dirty="0" smtClean="0">
                <a:solidFill>
                  <a:srgbClr val="CE4215"/>
                </a:solidFill>
              </a:rPr>
              <a:t>…</a:t>
            </a:r>
            <a:r>
              <a:rPr lang="fr-FR" sz="1200" dirty="0" smtClean="0">
                <a:solidFill>
                  <a:srgbClr val="CE4215"/>
                </a:solidFill>
              </a:rPr>
              <a:t>]</a:t>
            </a:r>
            <a:endParaRPr lang="en-US" sz="1200" dirty="0" smtClean="0">
              <a:solidFill>
                <a:srgbClr val="CE4215"/>
              </a:solidFill>
            </a:endParaRPr>
          </a:p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</a:p>
          <a:p>
            <a:r>
              <a:rPr lang="en-US" sz="1200" dirty="0" err="1" smtClean="0">
                <a:solidFill>
                  <a:srgbClr val="CE4215"/>
                </a:solidFill>
              </a:rPr>
              <a:t>Seq</a:t>
            </a:r>
            <a:r>
              <a:rPr lang="en-US" sz="1200" dirty="0" smtClean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 smtClean="0">
                <a:solidFill>
                  <a:srgbClr val="CE4215"/>
                </a:solidFill>
              </a:rPr>
              <a:t>IUPACAmbiguousDNA</a:t>
            </a:r>
            <a:r>
              <a:rPr lang="en-US" sz="1200" dirty="0" smtClean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</a:p>
        </p:txBody>
      </p:sp>
    </p:spTree>
    <p:extLst>
      <p:ext uri="{BB962C8B-B14F-4D97-AF65-F5344CB8AC3E}">
        <p14:creationId xmlns:p14="http://schemas.microsoft.com/office/powerpoint/2010/main" val="238713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</a:t>
            </a:r>
            <a:r>
              <a:rPr lang="en-US" dirty="0"/>
              <a:t>over the records in a sequence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691704"/>
          </a:xfrm>
        </p:spPr>
        <p:txBody>
          <a:bodyPr/>
          <a:lstStyle/>
          <a:p>
            <a:r>
              <a:rPr lang="en-US" dirty="0"/>
              <a:t>The object returned </a:t>
            </a:r>
            <a:r>
              <a:rPr lang="en-US" dirty="0" smtClean="0"/>
              <a:t>by </a:t>
            </a:r>
            <a:r>
              <a:rPr lang="en-US" dirty="0" err="1" smtClean="0"/>
              <a:t>Bio.SeqIO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actually an iterator which </a:t>
            </a:r>
            <a:r>
              <a:rPr lang="en-US" dirty="0" smtClean="0"/>
              <a:t>returns </a:t>
            </a:r>
            <a:r>
              <a:rPr lang="en-US" dirty="0" err="1" smtClean="0"/>
              <a:t>SeqRecord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328-EAC5-6D4F-BF89-2F637320300D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4330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record_iterator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ls_orchid.fasta</a:t>
            </a:r>
            <a:r>
              <a:rPr lang="en-US" sz="1200" dirty="0"/>
              <a:t>", "</a:t>
            </a:r>
            <a:r>
              <a:rPr lang="en-US" sz="1200" dirty="0" err="1" smtClean="0"/>
              <a:t>fasta</a:t>
            </a:r>
            <a:r>
              <a:rPr lang="en-US" sz="1200" dirty="0" smtClean="0"/>
              <a:t>”)</a:t>
            </a:r>
          </a:p>
          <a:p>
            <a:r>
              <a:rPr lang="en-US" sz="1200" dirty="0" smtClean="0"/>
              <a:t>&gt;&gt;&gt;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</a:t>
            </a:r>
            <a:r>
              <a:rPr lang="en-US" sz="1200" dirty="0"/>
              <a:t>= next(</a:t>
            </a:r>
            <a:r>
              <a:rPr lang="en-US" sz="1200" dirty="0" err="1"/>
              <a:t>record_iterator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&gt;&gt;&gt;print</a:t>
            </a:r>
            <a:r>
              <a:rPr lang="en-US" sz="1200" dirty="0"/>
              <a:t>(</a:t>
            </a:r>
            <a:r>
              <a:rPr lang="en-US" sz="1200" dirty="0" err="1"/>
              <a:t>first_record.id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&gt;&gt;&gt;print</a:t>
            </a:r>
            <a:r>
              <a:rPr lang="en-US" sz="1200" dirty="0"/>
              <a:t>(</a:t>
            </a:r>
            <a:r>
              <a:rPr lang="en-US" sz="1200" dirty="0" err="1"/>
              <a:t>first_record.description</a:t>
            </a:r>
            <a:r>
              <a:rPr lang="en-US" sz="1200" dirty="0" smtClean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5297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</a:t>
            </a:r>
            <a:r>
              <a:rPr lang="en-US" sz="1200" dirty="0"/>
              <a:t>= next(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408103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  <a:endParaRPr lang="en-US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4347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second_record</a:t>
            </a:r>
            <a:r>
              <a:rPr lang="en-US" sz="1200" dirty="0" smtClean="0"/>
              <a:t> </a:t>
            </a:r>
            <a:r>
              <a:rPr lang="en-US" sz="1200" dirty="0"/>
              <a:t>= next(</a:t>
            </a:r>
            <a:r>
              <a:rPr lang="en-US" sz="1200" dirty="0" err="1"/>
              <a:t>record_iterator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&gt;&gt;&gt;print</a:t>
            </a:r>
            <a:r>
              <a:rPr lang="en-US" sz="1200" dirty="0"/>
              <a:t>(</a:t>
            </a:r>
            <a:r>
              <a:rPr lang="en-US" sz="1200" dirty="0" err="1"/>
              <a:t>second_record.id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&gt;&gt;&gt;print(</a:t>
            </a:r>
            <a:r>
              <a:rPr lang="en-US" sz="1200" dirty="0" err="1"/>
              <a:t>second_record.description</a:t>
            </a:r>
            <a:r>
              <a:rPr lang="en-US" sz="1200" dirty="0" smtClean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97429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Z78533.1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932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list of the records in a sequence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54695"/>
            <a:ext cx="8644466" cy="109995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ccess records </a:t>
            </a:r>
            <a:r>
              <a:rPr lang="en-US" dirty="0"/>
              <a:t>in any </a:t>
            </a:r>
            <a:r>
              <a:rPr lang="en-US" dirty="0" smtClean="0"/>
              <a:t>order using Python list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</a:t>
            </a:r>
            <a:r>
              <a:rPr lang="en-US" dirty="0" smtClean="0"/>
              <a:t>Using </a:t>
            </a:r>
            <a:r>
              <a:rPr lang="en-US" dirty="0"/>
              <a:t>a </a:t>
            </a:r>
            <a:r>
              <a:rPr lang="en-US" dirty="0" smtClean="0"/>
              <a:t>list</a:t>
            </a:r>
          </a:p>
          <a:p>
            <a:r>
              <a:rPr lang="en-US" dirty="0"/>
              <a:t>M</a:t>
            </a:r>
            <a:r>
              <a:rPr lang="en-US" dirty="0" smtClean="0"/>
              <a:t>uch </a:t>
            </a:r>
            <a:r>
              <a:rPr lang="en-US" dirty="0"/>
              <a:t>more </a:t>
            </a:r>
            <a:r>
              <a:rPr lang="en-US" dirty="0" smtClean="0"/>
              <a:t>flexible than </a:t>
            </a:r>
            <a:r>
              <a:rPr lang="en-US" dirty="0"/>
              <a:t>an iterator </a:t>
            </a:r>
            <a:r>
              <a:rPr lang="en-US" dirty="0" smtClean="0"/>
              <a:t>(length </a:t>
            </a:r>
            <a:r>
              <a:rPr lang="en-US" dirty="0"/>
              <a:t>of the list</a:t>
            </a:r>
            <a:r>
              <a:rPr lang="en-US" dirty="0" smtClean="0"/>
              <a:t>) but need </a:t>
            </a:r>
            <a:r>
              <a:rPr lang="en-US" dirty="0"/>
              <a:t>more memory </a:t>
            </a:r>
            <a:r>
              <a:rPr lang="en-US" dirty="0" smtClean="0"/>
              <a:t>(hold </a:t>
            </a:r>
            <a:r>
              <a:rPr lang="en-US" dirty="0"/>
              <a:t>all the records in memory at </a:t>
            </a:r>
            <a:r>
              <a:rPr lang="en-US" dirty="0" smtClean="0"/>
              <a:t>once).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10B8-6126-3C41-B9B4-558208F84FEB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77308"/>
            <a:ext cx="8407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&gt;&gt;&gt;records = list(</a:t>
            </a:r>
            <a:r>
              <a:rPr lang="en-US" sz="1200" dirty="0" err="1" smtClean="0"/>
              <a:t>SeqIO.parse</a:t>
            </a:r>
            <a:r>
              <a:rPr lang="en-US" sz="1200" dirty="0" smtClean="0"/>
              <a:t>("</a:t>
            </a:r>
            <a:r>
              <a:rPr lang="en-US" sz="1200" dirty="0" err="1" smtClean="0"/>
              <a:t>ls_orchid.gbk</a:t>
            </a:r>
            <a:r>
              <a:rPr lang="en-US" sz="1200" dirty="0" smtClean="0"/>
              <a:t>", "</a:t>
            </a:r>
            <a:r>
              <a:rPr lang="en-US" sz="1200" dirty="0" err="1" smtClean="0"/>
              <a:t>genbank</a:t>
            </a:r>
            <a:r>
              <a:rPr lang="en-US" sz="1200" dirty="0" smtClean="0"/>
              <a:t>"))</a:t>
            </a:r>
          </a:p>
          <a:p>
            <a:r>
              <a:rPr lang="en-US" sz="1200" dirty="0" smtClean="0"/>
              <a:t>&gt;&gt;&gt;print("Found %</a:t>
            </a:r>
            <a:r>
              <a:rPr lang="en-US" sz="1200" dirty="0" err="1" smtClean="0"/>
              <a:t>i</a:t>
            </a:r>
            <a:r>
              <a:rPr lang="en-US" sz="1200" dirty="0" smtClean="0"/>
              <a:t> records" % </a:t>
            </a:r>
            <a:r>
              <a:rPr lang="en-US" sz="1200" dirty="0" err="1" smtClean="0"/>
              <a:t>len</a:t>
            </a:r>
            <a:r>
              <a:rPr lang="en-US" sz="1200" dirty="0" smtClean="0"/>
              <a:t>(records))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70437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last_record</a:t>
            </a:r>
            <a:r>
              <a:rPr lang="en-US" sz="1200" dirty="0" smtClean="0"/>
              <a:t> = records[-1] #using Python's list tricks</a:t>
            </a:r>
          </a:p>
          <a:p>
            <a:r>
              <a:rPr lang="en-US" sz="1200" dirty="0" smtClean="0"/>
              <a:t>&gt;&gt;&gt;print(</a:t>
            </a:r>
            <a:r>
              <a:rPr lang="en-US" sz="1200" dirty="0" err="1" smtClean="0"/>
              <a:t>last_record.id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last_record.seq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&gt;&gt;&gt;print(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last_record</a:t>
            </a:r>
            <a:r>
              <a:rPr lang="en-US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2614188"/>
            <a:ext cx="840740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Found </a:t>
            </a:r>
            <a:r>
              <a:rPr lang="en-US" sz="1200" dirty="0">
                <a:solidFill>
                  <a:srgbClr val="CE4215"/>
                </a:solidFill>
              </a:rPr>
              <a:t>94 </a:t>
            </a:r>
            <a:r>
              <a:rPr lang="en-US" sz="1200" dirty="0" smtClean="0">
                <a:solidFill>
                  <a:srgbClr val="CE4215"/>
                </a:solidFill>
              </a:rPr>
              <a:t>records</a:t>
            </a:r>
            <a:endParaRPr lang="en-US" sz="1200" dirty="0">
              <a:solidFill>
                <a:srgbClr val="CE4215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9400" y="4758369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= records[0] #remember, Python counts from zero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first_record.id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first_record.seq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))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3901434"/>
            <a:ext cx="8407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>
                <a:solidFill>
                  <a:srgbClr val="CE4215"/>
                </a:solidFill>
              </a:rPr>
              <a:t>IUPACAmbiguousDNA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  <a:endParaRPr lang="en-US" sz="1200" dirty="0">
              <a:solidFill>
                <a:srgbClr val="CE4215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89366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Z78533.1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('CGTAACAAGGTTTCCGTAGGTGAACCTGCGGAAGGATCATTGATGAGACCGTGG...CGC', </a:t>
            </a:r>
            <a:r>
              <a:rPr lang="en-US" sz="1200" dirty="0" err="1">
                <a:solidFill>
                  <a:srgbClr val="CE4215"/>
                </a:solidFill>
              </a:rPr>
              <a:t>IUPACAmbiguousDNA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740</a:t>
            </a:r>
            <a:endParaRPr lang="en-US" sz="1200" dirty="0">
              <a:solidFill>
                <a:srgbClr val="CE42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8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759745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example of </a:t>
            </a:r>
            <a:r>
              <a:rPr lang="en-US" dirty="0"/>
              <a:t>how annotations are stored, we'll look at the output from parsing the </a:t>
            </a:r>
            <a:r>
              <a:rPr lang="en-US" dirty="0" smtClean="0"/>
              <a:t>first </a:t>
            </a:r>
            <a:r>
              <a:rPr lang="en-US" dirty="0"/>
              <a:t>record in the </a:t>
            </a:r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ls</a:t>
            </a:r>
            <a:r>
              <a:rPr lang="en-US" dirty="0" err="1"/>
              <a:t>_</a:t>
            </a:r>
            <a:r>
              <a:rPr lang="en-US" dirty="0" err="1" smtClean="0"/>
              <a:t>orchid.gbk</a:t>
            </a:r>
            <a:r>
              <a:rPr lang="en-US" dirty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1CE2-FA4A-BF48-A633-72794A498081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7378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/>
              <a:t>record_iterator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first_record</a:t>
            </a:r>
            <a:r>
              <a:rPr lang="en-US" sz="1200" dirty="0"/>
              <a:t> = next(</a:t>
            </a:r>
            <a:r>
              <a:rPr lang="en-US" sz="1200" dirty="0" err="1"/>
              <a:t>record_iterator</a:t>
            </a:r>
            <a:r>
              <a:rPr lang="en-US" sz="1200" dirty="0"/>
              <a:t>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first_record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1978092"/>
            <a:ext cx="8644466" cy="759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Human </a:t>
            </a:r>
            <a:r>
              <a:rPr lang="en-US" dirty="0"/>
              <a:t>readable summary of most of the annotation data for the </a:t>
            </a:r>
            <a:r>
              <a:rPr lang="en-US" dirty="0" err="1"/>
              <a:t>SeqRecord</a:t>
            </a:r>
            <a:endParaRPr lang="en-US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374441"/>
            <a:ext cx="864446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ID: Z78533.1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Name: Z78533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Description: </a:t>
            </a:r>
            <a:r>
              <a:rPr lang="en-US" sz="1200" dirty="0" err="1">
                <a:solidFill>
                  <a:srgbClr val="FF0000"/>
                </a:solidFill>
              </a:rPr>
              <a:t>C.irapeanum</a:t>
            </a:r>
            <a:r>
              <a:rPr lang="en-US" sz="1200" dirty="0">
                <a:solidFill>
                  <a:srgbClr val="FF0000"/>
                </a:solidFill>
              </a:rPr>
              <a:t> 5.8S </a:t>
            </a:r>
            <a:r>
              <a:rPr lang="en-US" sz="1200" dirty="0" err="1">
                <a:solidFill>
                  <a:srgbClr val="FF0000"/>
                </a:solidFill>
              </a:rPr>
              <a:t>rRNA</a:t>
            </a:r>
            <a:r>
              <a:rPr lang="en-US" sz="1200" dirty="0">
                <a:solidFill>
                  <a:srgbClr val="FF0000"/>
                </a:solidFill>
              </a:rPr>
              <a:t> gene and ITS1 and ITS2 DNA.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Number of features: 5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sequence_version</a:t>
            </a:r>
            <a:r>
              <a:rPr lang="en-US" sz="1200" dirty="0">
                <a:solidFill>
                  <a:srgbClr val="FF0000"/>
                </a:solidFill>
              </a:rPr>
              <a:t>=1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/source=Cypripedium </a:t>
            </a:r>
            <a:r>
              <a:rPr lang="en-US" sz="1200" dirty="0" err="1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/taxonomy=['</a:t>
            </a:r>
            <a:r>
              <a:rPr lang="en-US" sz="1200" dirty="0" err="1">
                <a:solidFill>
                  <a:srgbClr val="FF0000"/>
                </a:solidFill>
              </a:rPr>
              <a:t>Eukaryota</a:t>
            </a:r>
            <a:r>
              <a:rPr lang="en-US" sz="1200" dirty="0">
                <a:solidFill>
                  <a:srgbClr val="FF0000"/>
                </a:solidFill>
              </a:rPr>
              <a:t>', '</a:t>
            </a:r>
            <a:r>
              <a:rPr lang="en-US" sz="1200" dirty="0" err="1">
                <a:solidFill>
                  <a:srgbClr val="FF0000"/>
                </a:solidFill>
              </a:rPr>
              <a:t>Viridiplantae</a:t>
            </a:r>
            <a:r>
              <a:rPr lang="en-US" sz="1200" dirty="0">
                <a:solidFill>
                  <a:srgbClr val="FF0000"/>
                </a:solidFill>
              </a:rPr>
              <a:t>', '</a:t>
            </a:r>
            <a:r>
              <a:rPr lang="en-US" sz="1200" dirty="0" err="1">
                <a:solidFill>
                  <a:srgbClr val="FF0000"/>
                </a:solidFill>
              </a:rPr>
              <a:t>Streptophyta</a:t>
            </a:r>
            <a:r>
              <a:rPr lang="en-US" sz="1200" dirty="0">
                <a:solidFill>
                  <a:srgbClr val="FF0000"/>
                </a:solidFill>
              </a:rPr>
              <a:t>', ..., 'Cypripedium']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/keywords=['5.8S ribosomal RNA', '5.8S </a:t>
            </a:r>
            <a:r>
              <a:rPr lang="en-US" sz="1200" dirty="0" err="1">
                <a:solidFill>
                  <a:srgbClr val="FF0000"/>
                </a:solidFill>
              </a:rPr>
              <a:t>rRNA</a:t>
            </a:r>
            <a:r>
              <a:rPr lang="en-US" sz="1200" dirty="0">
                <a:solidFill>
                  <a:srgbClr val="FF0000"/>
                </a:solidFill>
              </a:rPr>
              <a:t> gene', ..., 'ITS1', 'ITS2']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/references=[...]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/accessions=['Z78533']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data_file_division</a:t>
            </a:r>
            <a:r>
              <a:rPr lang="en-US" sz="1200" dirty="0">
                <a:solidFill>
                  <a:srgbClr val="FF0000"/>
                </a:solidFill>
              </a:rPr>
              <a:t>=PLN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/date=30-NOV-2006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/organism=Cypripedium </a:t>
            </a:r>
            <a:r>
              <a:rPr lang="en-US" sz="1200" dirty="0" err="1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gi</a:t>
            </a:r>
            <a:r>
              <a:rPr lang="en-US" sz="1200" dirty="0">
                <a:solidFill>
                  <a:srgbClr val="FF0000"/>
                </a:solidFill>
              </a:rPr>
              <a:t>=2765658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('CGTAACAAGGTTTCCGTAGGTGAACCTGCGGAAGGATCATTGATGAGACCGTGG...CGC',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3522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91704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annotations attribute </a:t>
            </a:r>
            <a:r>
              <a:rPr lang="en-US" dirty="0"/>
              <a:t>which is just a Python dictionary</a:t>
            </a:r>
            <a:r>
              <a:rPr lang="en-US" dirty="0" smtClean="0"/>
              <a:t>. </a:t>
            </a:r>
            <a:r>
              <a:rPr lang="en-US" dirty="0"/>
              <a:t>Like any Python dictionary, you can easily get a list of the </a:t>
            </a:r>
            <a:r>
              <a:rPr lang="en-US" dirty="0" smtClean="0"/>
              <a:t>keys and values: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6DDF-712C-D346-ACEE-2353D137A244}" type="datetime1">
              <a:rPr lang="fr-FR" smtClean="0"/>
              <a:t>17/11/16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29900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print(</a:t>
            </a:r>
            <a:r>
              <a:rPr lang="en-US" sz="1200" dirty="0" err="1"/>
              <a:t>first_record.annotations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print</a:t>
            </a:r>
            <a:r>
              <a:rPr lang="en-US" sz="1200" dirty="0"/>
              <a:t>(</a:t>
            </a:r>
            <a:r>
              <a:rPr lang="en-US" sz="1200" dirty="0" err="1"/>
              <a:t>first_record.annotations.keys</a:t>
            </a:r>
            <a:r>
              <a:rPr lang="en-US" sz="1200" dirty="0"/>
              <a:t>())</a:t>
            </a:r>
          </a:p>
          <a:p>
            <a:r>
              <a:rPr lang="en-US" sz="1200" dirty="0" smtClean="0"/>
              <a:t>print</a:t>
            </a:r>
            <a:r>
              <a:rPr lang="en-US" sz="1200" dirty="0"/>
              <a:t>(</a:t>
            </a:r>
            <a:r>
              <a:rPr lang="en-US" sz="1200" dirty="0" err="1"/>
              <a:t>first_record.annotations.values</a:t>
            </a:r>
            <a:r>
              <a:rPr lang="en-US" sz="1200" dirty="0"/>
              <a:t>())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638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first_record.annotations</a:t>
            </a:r>
            <a:r>
              <a:rPr lang="en-US" sz="1200" dirty="0"/>
              <a:t>["source"])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Cypripedium </a:t>
            </a:r>
            <a:r>
              <a:rPr lang="en-US" sz="1200" dirty="0" err="1" smtClean="0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31800" y="2862763"/>
            <a:ext cx="8644466" cy="6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 a list of the species from the </a:t>
            </a:r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err="1" smtClean="0"/>
              <a:t>orchid.gbk</a:t>
            </a:r>
            <a:r>
              <a:rPr lang="en-US" dirty="0" smtClean="0"/>
              <a:t> </a:t>
            </a:r>
            <a:r>
              <a:rPr lang="en-US" dirty="0" err="1"/>
              <a:t>GenBank</a:t>
            </a:r>
            <a:r>
              <a:rPr lang="en-US" dirty="0"/>
              <a:t> le. The </a:t>
            </a:r>
            <a:r>
              <a:rPr lang="en-US" dirty="0" smtClean="0"/>
              <a:t>information we want is </a:t>
            </a:r>
            <a:r>
              <a:rPr lang="en-US" dirty="0"/>
              <a:t>held in the annotations dictionary under `source' and `</a:t>
            </a:r>
            <a:r>
              <a:rPr lang="en-US" dirty="0" smtClean="0"/>
              <a:t>organism’:</a:t>
            </a:r>
            <a:endParaRPr lang="en-US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5167878"/>
            <a:ext cx="8644466" cy="1133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general, `organism' is used for the scientific name (in Latin, e.g. Arabidopsis thaliana), while `source’ will often be the common name (e.g. </a:t>
            </a:r>
            <a:r>
              <a:rPr lang="en-US" dirty="0" err="1" smtClean="0"/>
              <a:t>thale</a:t>
            </a:r>
            <a:r>
              <a:rPr lang="en-US" dirty="0" smtClean="0"/>
              <a:t> cress)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4542752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first_record.annotations</a:t>
            </a:r>
            <a:r>
              <a:rPr lang="en-US" sz="1200" dirty="0"/>
              <a:t>["organism"])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Cypripedium </a:t>
            </a:r>
            <a:r>
              <a:rPr lang="en-US" sz="1200" dirty="0" err="1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26758</TotalTime>
  <Words>2140</Words>
  <Application>Microsoft Macintosh PowerPoint</Application>
  <PresentationFormat>Présentation à l'écran (4:3)</PresentationFormat>
  <Paragraphs>263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  Formation CNRS 18 Novembre 2016 Python pour la biologie  </vt:lpstr>
      <vt:lpstr>Parsing sequences file formats : L’objet SeqRecord</vt:lpstr>
      <vt:lpstr>Simple FASTA parsing example</vt:lpstr>
      <vt:lpstr>Simple genbank parsing example</vt:lpstr>
      <vt:lpstr>Iterating over the records in a sequence file</vt:lpstr>
      <vt:lpstr>Getting a list of the records in a sequence file</vt:lpstr>
      <vt:lpstr>Extracting data</vt:lpstr>
      <vt:lpstr>Présentation PowerPoint</vt:lpstr>
      <vt:lpstr>Présentation PowerPoint</vt:lpstr>
      <vt:lpstr>Filtering a sequence file</vt:lpstr>
      <vt:lpstr>Producing randomised genomes</vt:lpstr>
      <vt:lpstr>Complete script (version 1)</vt:lpstr>
      <vt:lpstr>Complete script (version 2)</vt:lpstr>
      <vt:lpstr>Translating a FASTA file of CDS entries</vt:lpstr>
      <vt:lpstr>Simple quality filtering for FASTQ files</vt:lpstr>
      <vt:lpstr>Trimming of primer sequences</vt:lpstr>
      <vt:lpstr>Trimming off adaptor sequences</vt:lpstr>
      <vt:lpstr>Converting FASTQ files</vt:lpstr>
      <vt:lpstr>Converting FASTA and QUAL files into FASTQ files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315</cp:revision>
  <dcterms:created xsi:type="dcterms:W3CDTF">2013-12-13T12:27:54Z</dcterms:created>
  <dcterms:modified xsi:type="dcterms:W3CDTF">2016-11-17T09:32:56Z</dcterms:modified>
</cp:coreProperties>
</file>