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7" r:id="rId2"/>
    <p:sldId id="256" r:id="rId3"/>
    <p:sldId id="435" r:id="rId4"/>
    <p:sldId id="427" r:id="rId5"/>
    <p:sldId id="436" r:id="rId6"/>
    <p:sldId id="428" r:id="rId7"/>
    <p:sldId id="438" r:id="rId8"/>
    <p:sldId id="439" r:id="rId9"/>
    <p:sldId id="441" r:id="rId10"/>
    <p:sldId id="440" r:id="rId11"/>
    <p:sldId id="442" r:id="rId12"/>
    <p:sldId id="443" r:id="rId13"/>
    <p:sldId id="457" r:id="rId14"/>
    <p:sldId id="456" r:id="rId15"/>
    <p:sldId id="458" r:id="rId16"/>
    <p:sldId id="459" r:id="rId17"/>
    <p:sldId id="460" r:id="rId18"/>
    <p:sldId id="461" r:id="rId19"/>
    <p:sldId id="462" r:id="rId20"/>
    <p:sldId id="463" r:id="rId21"/>
    <p:sldId id="429" r:id="rId22"/>
    <p:sldId id="444" r:id="rId23"/>
    <p:sldId id="476" r:id="rId24"/>
    <p:sldId id="478" r:id="rId25"/>
    <p:sldId id="479" r:id="rId26"/>
    <p:sldId id="481" r:id="rId27"/>
    <p:sldId id="482" r:id="rId28"/>
    <p:sldId id="485" r:id="rId29"/>
    <p:sldId id="486" r:id="rId30"/>
    <p:sldId id="483" r:id="rId31"/>
    <p:sldId id="484" r:id="rId32"/>
    <p:sldId id="489" r:id="rId33"/>
    <p:sldId id="490" r:id="rId34"/>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Lst>
        </p14:section>
        <p14:section name="Comparison" id="{08209E4C-3486-AA48-8F53-4869D9354FAE}">
          <p14:sldIdLst>
            <p14:sldId id="476"/>
          </p14:sldIdLst>
        </p14:section>
        <p14:section name="References" id="{5A3D6D62-D35B-DA4A-BBD6-03A8CFE97CFB}">
          <p14:sldIdLst>
            <p14:sldId id="478"/>
          </p14:sldIdLst>
        </p14:section>
        <p14:section name="The format method" id="{D3241173-21F4-1A40-A588-374A142F654F}">
          <p14:sldIdLst>
            <p14:sldId id="479"/>
          </p14:sldIdLst>
        </p14:section>
        <p14:section name="Slicing a SeqRecord" id="{9727D6B4-906C-F542-9035-0C3FFC46EE81}">
          <p14:sldIdLst>
            <p14:sldId id="481"/>
            <p14:sldId id="482"/>
            <p14:sldId id="485"/>
            <p14:sldId id="486"/>
          </p14:sldIdLst>
        </p14:section>
        <p14:section name="Adding SeqRecord objects" id="{CAFA8A54-670B-3D4B-B25F-D23340B9BE95}">
          <p14:sldIdLst>
            <p14:sldId id="483"/>
            <p14:sldId id="484"/>
            <p14:sldId id="489"/>
          </p14:sldIdLst>
        </p14:section>
        <p14:section name="Reverse-complementing SeqRecord objects" id="{0CD001D8-CA45-A84B-9C4D-D1A7C5B054E0}">
          <p14:sldIdLst>
            <p14:sldId id="4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6" autoAdjust="0"/>
    <p:restoredTop sz="87627" autoAdjust="0"/>
  </p:normalViewPr>
  <p:slideViewPr>
    <p:cSldViewPr snapToGrid="0" snapToObjects="1">
      <p:cViewPr>
        <p:scale>
          <a:sx n="112" d="100"/>
          <a:sy n="112" d="100"/>
        </p:scale>
        <p:origin x="-688"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16/11/16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16/11/16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Cpte élève:</a:t>
            </a:r>
            <a:r>
              <a:rPr lang="fr-FR" baseline="0" dirty="0" smtClean="0"/>
              <a:t> </a:t>
            </a:r>
            <a:r>
              <a:rPr lang="fr-FR" baseline="0" dirty="0" err="1" smtClean="0"/>
              <a:t>padawan</a:t>
            </a:r>
            <a:endParaRPr lang="fr-FR" dirty="0" smtClean="0"/>
          </a:p>
          <a:p>
            <a:r>
              <a:rPr lang="fr-FR" dirty="0" smtClean="0"/>
              <a:t>Mot de passe:</a:t>
            </a:r>
            <a:r>
              <a:rPr lang="fr-FR" baseline="0" dirty="0" smtClean="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format()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method of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class gives a string containing your record formatted using one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output le formats supported by</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Bio.SeqIO</a:t>
            </a:r>
            <a:r>
              <a:rPr lang="en-US" sz="1200" kern="1200" dirty="0" smtClean="0">
                <a:solidFill>
                  <a:schemeClr val="tx1"/>
                </a:solidFill>
                <a:effectLst/>
                <a:latin typeface="+mn-lt"/>
                <a:ea typeface="+mn-ea"/>
                <a:cs typeface="+mn-cs"/>
              </a:rPr>
              <a:t>, such as FASTA</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18456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any features which fall completely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within the new sequence are preserved (with their locations adjusted).</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26</a:t>
            </a:fld>
            <a:endParaRPr lang="fr-FR"/>
          </a:p>
        </p:txBody>
      </p:sp>
    </p:spTree>
    <p:extLst>
      <p:ext uri="{BB962C8B-B14F-4D97-AF65-F5344CB8AC3E}">
        <p14:creationId xmlns:p14="http://schemas.microsoft.com/office/powerpoint/2010/main" val="144960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Our sub-record just has two features, the gene and CDS entries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YP_pPCP05:</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418006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sub_record.id</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'NC_005816.1'</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sub_record.name</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sub_record.description</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Yersinia</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pestis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biovar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Microtus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str</a:t>
            </a:r>
            <a:r>
              <a:rPr lang="it-IT" sz="1200" kern="1200" dirty="0" smtClean="0">
                <a:solidFill>
                  <a:schemeClr val="tx1"/>
                </a:solidFill>
                <a:effectLst/>
                <a:latin typeface="+mn-lt"/>
                <a:ea typeface="+mn-ea"/>
                <a:cs typeface="+mn-cs"/>
              </a:rPr>
              <a:t>. 91001 </a:t>
            </a:r>
            <a:r>
              <a:rPr lang="it-IT" sz="1200" kern="1200" dirty="0" err="1" smtClean="0">
                <a:solidFill>
                  <a:schemeClr val="tx1"/>
                </a:solidFill>
                <a:effectLst/>
                <a:latin typeface="+mn-lt"/>
                <a:ea typeface="+mn-ea"/>
                <a:cs typeface="+mn-cs"/>
              </a:rPr>
              <a:t>plasmid</a:t>
            </a:r>
            <a:r>
              <a:rPr lang="it-IT" sz="1200" kern="1200" dirty="0" smtClean="0">
                <a:solidFill>
                  <a:schemeClr val="tx1"/>
                </a:solidFill>
                <a:effectLst/>
                <a:latin typeface="+mn-lt"/>
                <a:ea typeface="+mn-ea"/>
                <a:cs typeface="+mn-cs"/>
              </a:rPr>
              <a:t> pPCP1, complete </a:t>
            </a:r>
            <a:r>
              <a:rPr lang="it-IT" sz="1200" kern="1200" dirty="0" err="1" smtClean="0">
                <a:solidFill>
                  <a:schemeClr val="tx1"/>
                </a:solidFill>
                <a:effectLst/>
                <a:latin typeface="+mn-lt"/>
                <a:ea typeface="+mn-ea"/>
                <a:cs typeface="+mn-cs"/>
              </a:rPr>
              <a:t>sequence</a:t>
            </a:r>
            <a:r>
              <a:rPr lang="it-IT"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29</a:t>
            </a:fld>
            <a:endParaRPr lang="fr-FR"/>
          </a:p>
        </p:txBody>
      </p:sp>
    </p:spTree>
    <p:extLst>
      <p:ext uri="{BB962C8B-B14F-4D97-AF65-F5344CB8AC3E}">
        <p14:creationId xmlns:p14="http://schemas.microsoft.com/office/powerpoint/2010/main" val="97100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Suppose this was Roche 454 da</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169021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200" dirty="0" smtClean="0">
                <a:latin typeface="Arial"/>
                <a:cs typeface="Arial"/>
              </a:rPr>
              <a:t>&gt;&gt;&gt; edited = record[:20] + record[21:]</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31</a:t>
            </a:fld>
            <a:endParaRPr lang="fr-FR"/>
          </a:p>
        </p:txBody>
      </p:sp>
    </p:spTree>
    <p:extLst>
      <p:ext uri="{BB962C8B-B14F-4D97-AF65-F5344CB8AC3E}">
        <p14:creationId xmlns:p14="http://schemas.microsoft.com/office/powerpoint/2010/main" val="24010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8</a:t>
            </a:fld>
            <a:endParaRPr lang="fr-FR"/>
          </a:p>
        </p:txBody>
      </p:sp>
    </p:spTree>
    <p:extLst>
      <p:ext uri="{BB962C8B-B14F-4D97-AF65-F5344CB8AC3E}">
        <p14:creationId xmlns:p14="http://schemas.microsoft.com/office/powerpoint/2010/main" val="344943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record.dbxrefs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record.letter_annotations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record.features</a:t>
            </a:r>
            <a:r>
              <a:rPr lang="en-US" sz="1200" kern="1200" dirty="0" smtClean="0">
                <a:solidFill>
                  <a:schemeClr val="tx1"/>
                </a:solidFill>
                <a:effectLst/>
                <a:latin typeface="+mn-lt"/>
                <a:ea typeface="+mn-ea"/>
                <a:cs typeface="+mn-cs"/>
              </a:rPr>
              <a:t> [] </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9</a:t>
            </a:fld>
            <a:endParaRPr lang="fr-FR"/>
          </a:p>
        </p:txBody>
      </p:sp>
    </p:spTree>
    <p:extLst>
      <p:ext uri="{BB962C8B-B14F-4D97-AF65-F5344CB8AC3E}">
        <p14:creationId xmlns:p14="http://schemas.microsoft.com/office/powerpoint/2010/main" val="2756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automatically assign a more </a:t>
            </a:r>
            <a:r>
              <a:rPr lang="en-US" sz="1200" kern="1200" dirty="0" err="1" smtClean="0">
                <a:solidFill>
                  <a:schemeClr val="tx1"/>
                </a:solidFill>
                <a:effectLst/>
                <a:latin typeface="+mn-lt"/>
                <a:ea typeface="+mn-ea"/>
                <a:cs typeface="+mn-cs"/>
              </a:rPr>
              <a:t>specfic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my_location.start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AfterPosition</a:t>
            </a:r>
            <a:r>
              <a:rPr lang="en-US" sz="1200" kern="1200" dirty="0" smtClean="0">
                <a:solidFill>
                  <a:schemeClr val="tx1"/>
                </a:solidFill>
                <a:effectLst/>
                <a:latin typeface="+mn-lt"/>
                <a:ea typeface="+mn-ea"/>
                <a:cs typeface="+mn-cs"/>
              </a:rPr>
              <a:t>(5)</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my_location.start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&gt;5</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my_location.end</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BetweenPosition</a:t>
            </a:r>
            <a:r>
              <a:rPr lang="en-US" sz="1200" kern="1200" dirty="0" smtClean="0">
                <a:solidFill>
                  <a:schemeClr val="tx1"/>
                </a:solidFill>
                <a:effectLst/>
                <a:latin typeface="+mn-lt"/>
                <a:ea typeface="+mn-ea"/>
                <a:cs typeface="+mn-cs"/>
              </a:rPr>
              <a:t>(9, left=8, right=9)</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gene and CDS features from </a:t>
            </a:r>
            <a:r>
              <a:rPr lang="en-US" sz="1200" kern="1200" dirty="0" err="1" smtClean="0">
                <a:solidFill>
                  <a:schemeClr val="tx1"/>
                </a:solidFill>
                <a:effectLst/>
                <a:latin typeface="+mn-lt"/>
                <a:ea typeface="+mn-ea"/>
                <a:cs typeface="+mn-cs"/>
              </a:rPr>
              <a:t>GenBank</a:t>
            </a:r>
            <a:r>
              <a:rPr lang="en-US" sz="1200" kern="1200" dirty="0" smtClean="0">
                <a:solidFill>
                  <a:schemeClr val="tx1"/>
                </a:solidFill>
                <a:effectLst/>
                <a:latin typeface="+mn-lt"/>
                <a:ea typeface="+mn-ea"/>
                <a:cs typeface="+mn-cs"/>
              </a:rPr>
              <a:t> or EMBL les defined with joins are the union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example_feature.extract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example_parent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AGCCTTTGCCGTC</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9671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For simple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FeatureLocation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objects the length is just the </a:t>
            </a:r>
            <a:r>
              <a:rPr lang="en-US" sz="1200" kern="1200" dirty="0" err="1" smtClean="0">
                <a:solidFill>
                  <a:schemeClr val="tx1"/>
                </a:solidFill>
                <a:effectLst/>
                <a:latin typeface="+mn-lt"/>
                <a:ea typeface="+mn-ea"/>
                <a:cs typeface="+mn-cs"/>
              </a:rPr>
              <a:t>dfference</a:t>
            </a:r>
            <a:r>
              <a:rPr lang="en-US" sz="1200" kern="1200" dirty="0" smtClean="0">
                <a:solidFill>
                  <a:schemeClr val="tx1"/>
                </a:solidFill>
                <a:effectLst/>
                <a:latin typeface="+mn-lt"/>
                <a:ea typeface="+mn-ea"/>
                <a:cs typeface="+mn-cs"/>
              </a:rPr>
              <a:t> between the start and end positions.</a:t>
            </a:r>
          </a:p>
          <a:p>
            <a:r>
              <a:rPr lang="en-US" sz="1200" kern="1200" dirty="0" smtClean="0">
                <a:solidFill>
                  <a:schemeClr val="tx1"/>
                </a:solidFill>
                <a:effectLst/>
                <a:latin typeface="+mn-lt"/>
                <a:ea typeface="+mn-ea"/>
                <a:cs typeface="+mn-cs"/>
              </a:rPr>
              <a:t>However, for a</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CompoundLocation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length is the sum of the constituent regions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156054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should check the attributes you are interested in</a:t>
            </a:r>
            <a:endParaRPr lang="en-US"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23</a:t>
            </a:fld>
            <a:endParaRPr lang="fr-FR"/>
          </a:p>
        </p:txBody>
      </p:sp>
    </p:spTree>
    <p:extLst>
      <p:ext uri="{BB962C8B-B14F-4D97-AF65-F5344CB8AC3E}">
        <p14:creationId xmlns:p14="http://schemas.microsoft.com/office/powerpoint/2010/main" val="283948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000000"/>
                </a:solidFill>
                <a:effectLst/>
                <a:uLnTx/>
                <a:uFillTx/>
                <a:latin typeface="Arial"/>
                <a:ea typeface="+mn-ea"/>
                <a:cs typeface="+mn-cs"/>
              </a:rPr>
              <a:t> </a:t>
            </a:r>
            <a:endParaRPr kumimoji="0" lang="fr-FR"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FFFF"/>
                </a:solidFill>
                <a:effectLst/>
                <a:uLnTx/>
                <a:uFillTx/>
              </a:rPr>
              <a:t>Cliquez pour modifier le style des sous-titres du masque</a:t>
            </a:r>
            <a:endParaRPr kumimoji="0" lang="fr-FR" sz="1800" b="0" i="0" u="none" strike="noStrike" kern="0" cap="none" spc="0" normalizeH="0" baseline="0" noProof="0" dirty="0">
              <a:ln>
                <a:noFill/>
              </a:ln>
              <a:solidFill>
                <a:srgbClr val="FFFFFF"/>
              </a:solidFill>
              <a:effectLst/>
              <a:uLnTx/>
              <a:uFillTx/>
            </a:endParaRP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smtClean="0"/>
              <a:t>Cliquez et modifiez le titre</a:t>
            </a:r>
            <a:endParaRPr lang="fr-FR" dirty="0"/>
          </a:p>
        </p:txBody>
      </p:sp>
    </p:spTree>
    <p:extLst>
      <p:ext uri="{BB962C8B-B14F-4D97-AF65-F5344CB8AC3E}">
        <p14:creationId xmlns:p14="http://schemas.microsoft.com/office/powerpoint/2010/main" val="311006869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939006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smtClean="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Cinquième niveau</a:t>
            </a:r>
            <a:endParaRPr kumimoji="0" lang="fr-FR" sz="16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16/11/16</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16/11/16</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smtClean="0">
                <a:solidFill>
                  <a:srgbClr val="009DE0"/>
                </a:solidFill>
              </a:rPr>
              <a:t>Chapitre 2</a:t>
            </a:r>
            <a:endParaRPr lang="fr-FR" sz="3200" dirty="0">
              <a:solidFill>
                <a:srgbClr val="009DE0"/>
              </a:solidFill>
            </a:endParaRP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a:t>
            </a:r>
            <a:r>
              <a:rPr lang="fr-FR" baseline="30000" dirty="0" smtClean="0">
                <a:solidFill>
                  <a:srgbClr val="FFFFFF"/>
                </a:solidFill>
              </a:rPr>
              <a:t>pelesequod</a:t>
            </a:r>
            <a:endParaRPr lang="fr-FR" baseline="30000" dirty="0">
              <a:solidFill>
                <a:srgbClr val="FFFFFF"/>
              </a:solidFill>
            </a:endParaRP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chemeClr val="accent1"/>
                </a:solidFill>
              </a:rPr>
              <a:t>titre</a:t>
            </a:r>
            <a:endParaRPr lang="fr-FR" sz="1200" b="1" dirty="0">
              <a:solidFill>
                <a:schemeClr val="accent1"/>
              </a:solidFill>
            </a:endParaRP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endParaRPr lang="fr-FR" sz="3200" b="1" baseline="30000" dirty="0" smtClean="0"/>
          </a:p>
          <a:p>
            <a:pPr>
              <a:buSzPct val="90000"/>
            </a:pPr>
            <a:r>
              <a:rPr lang="fr-FR" sz="2400" b="1" baseline="30000" dirty="0" smtClean="0"/>
              <a:t>excerferum </a:t>
            </a:r>
            <a:r>
              <a:rPr lang="fr-FR" sz="2400" b="1" baseline="30000" dirty="0"/>
              <a:t>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smtClean="0"/>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smtClean="0"/>
              <a:t>omnis</a:t>
            </a:r>
            <a:r>
              <a:rPr lang="fr-FR" sz="2400" baseline="30000" dirty="0" smtClean="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smtClean="0"/>
              <a:t>iliciae</a:t>
            </a:r>
            <a:r>
              <a:rPr lang="fr-FR" sz="2400" baseline="30000" dirty="0" smtClean="0"/>
              <a:t> </a:t>
            </a:r>
            <a:r>
              <a:rPr lang="fr-FR" sz="2400" baseline="30000" dirty="0" err="1" smtClean="0"/>
              <a:t>cepernat</a:t>
            </a:r>
            <a:r>
              <a:rPr lang="fr-FR" sz="2400" baseline="30000" dirty="0" smtClean="0"/>
              <a:t> </a:t>
            </a:r>
            <a:r>
              <a:rPr lang="fr-FR" sz="2400" baseline="30000" dirty="0" err="1" smtClean="0"/>
              <a:t>fugitas</a:t>
            </a:r>
            <a:r>
              <a:rPr lang="fr-FR" sz="2400" baseline="30000" dirty="0" smtClean="0"/>
              <a:t> sa </a:t>
            </a:r>
            <a:r>
              <a:rPr lang="fr-FR" sz="2400" baseline="30000" dirty="0" err="1" smtClean="0"/>
              <a:t>conse</a:t>
            </a:r>
            <a:r>
              <a:rPr lang="fr-FR" sz="2400" baseline="30000" dirty="0" smtClean="0"/>
              <a:t> </a:t>
            </a:r>
            <a:r>
              <a:rPr lang="fr-FR" sz="2400" baseline="30000" dirty="0" err="1" smtClean="0"/>
              <a:t>molo</a:t>
            </a:r>
            <a:r>
              <a:rPr lang="fr-FR" sz="2400" baseline="30000" dirty="0" smtClean="0"/>
              <a:t> </a:t>
            </a:r>
            <a:r>
              <a:rPr lang="fr-FR" sz="2400" baseline="30000" dirty="0" err="1" smtClean="0"/>
              <a:t>modi</a:t>
            </a:r>
            <a:r>
              <a:rPr lang="fr-FR" sz="2400" baseline="30000" dirty="0" smtClean="0"/>
              <a:t> </a:t>
            </a:r>
            <a:r>
              <a:rPr lang="fr-FR" sz="2400" baseline="30000" dirty="0" err="1" smtClean="0"/>
              <a:t>berecti</a:t>
            </a:r>
            <a:r>
              <a:rPr lang="fr-FR" sz="2400" baseline="30000" dirty="0" smtClean="0"/>
              <a:t> tem </a:t>
            </a:r>
            <a:r>
              <a:rPr lang="fr-FR" sz="2400" baseline="30000" dirty="0" err="1" smtClean="0"/>
              <a:t>ius</a:t>
            </a:r>
            <a:r>
              <a:rPr lang="fr-FR" sz="2400" baseline="30000" dirty="0" smtClean="0"/>
              <a:t>, officie </a:t>
            </a:r>
            <a:r>
              <a:rPr lang="fr-FR" sz="2400" baseline="30000" dirty="0" err="1" smtClean="0"/>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16/11/16</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Tree>
    <p:extLst>
      <p:ext uri="{BB962C8B-B14F-4D97-AF65-F5344CB8AC3E}">
        <p14:creationId xmlns:p14="http://schemas.microsoft.com/office/powerpoint/2010/main" val="24842170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smtClean="0"/>
              <a:t>excerferum nuscien</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smtClean="0"/>
              <a:t>ditione </a:t>
            </a:r>
            <a:r>
              <a:rPr lang="fr-FR" sz="2800" b="1" i="0" baseline="30000" dirty="0"/>
              <a:t>dic tem hiciliciist, con rem aut volest, sedi doles </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erro</a:t>
            </a:r>
            <a:r>
              <a:rPr lang="fr-FR" sz="2800" b="1" i="0" baseline="30000" dirty="0" smtClean="0"/>
              <a:t> </a:t>
            </a:r>
            <a:r>
              <a:rPr lang="fr-FR" sz="2800" b="1" i="0" baseline="30000" dirty="0"/>
              <a:t>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smtClean="0"/>
              <a:t>eicipsa</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pelesequod</a:t>
            </a:r>
            <a:r>
              <a:rPr lang="fr-FR" sz="2800" b="1" i="0" baseline="30000" dirty="0" smtClean="0"/>
              <a:t> </a:t>
            </a:r>
            <a:r>
              <a:rPr lang="fr-FR" sz="2800" b="1" i="0" baseline="30000" dirty="0"/>
              <a:t>que cum </a:t>
            </a:r>
            <a:r>
              <a:rPr lang="fr-FR" sz="2800" b="1" i="0" baseline="30000" dirty="0" err="1" smtClean="0"/>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smtClean="0">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16/11/16</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biopython/biopython/blob/master/Tests/GenBank/NC_005816.g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iopython.org/wiki/SeqRecor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iopython/biopython/blob/master/Tests/GenBank/NC_005816.fn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a:t>
            </a:r>
            <a:r>
              <a:rPr lang="en-US" dirty="0" smtClean="0">
                <a:hlinkClick r:id="rId3"/>
              </a:rPr>
              <a:t>.gb</a:t>
            </a:r>
            <a:endParaRPr lang="en-US" dirty="0"/>
          </a:p>
          <a:p>
            <a:r>
              <a:rPr lang="en-US" dirty="0" smtClean="0"/>
              <a:t>Contains a </a:t>
            </a:r>
            <a:r>
              <a:rPr lang="en-US" dirty="0"/>
              <a:t>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Automatically </a:t>
            </a:r>
            <a:r>
              <a:rPr lang="en-US" dirty="0"/>
              <a:t>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smtClean="0"/>
              <a:t>The name</a:t>
            </a:r>
            <a:r>
              <a:rPr lang="en-US" dirty="0"/>
              <a:t> </a:t>
            </a:r>
            <a:r>
              <a:rPr lang="en-US" dirty="0" smtClean="0"/>
              <a:t>comes </a:t>
            </a:r>
            <a:r>
              <a:rPr lang="en-US" dirty="0"/>
              <a:t>from the LOCUS line, while </a:t>
            </a:r>
            <a:r>
              <a:rPr lang="en-US" dirty="0" smtClean="0"/>
              <a:t>the id</a:t>
            </a:r>
            <a:r>
              <a:rPr lang="en-US" dirty="0"/>
              <a:t> </a:t>
            </a:r>
            <a:r>
              <a:rPr lang="en-US" dirty="0" smtClean="0"/>
              <a:t>includes </a:t>
            </a:r>
            <a:r>
              <a:rPr lang="en-US" dirty="0"/>
              <a:t>the version </a:t>
            </a:r>
            <a:r>
              <a:rPr lang="en-US" dirty="0" err="1" smtClean="0"/>
              <a:t>sufix</a:t>
            </a:r>
            <a:r>
              <a:rPr lang="en-US" dirty="0"/>
              <a:t>. The description </a:t>
            </a:r>
            <a:r>
              <a:rPr lang="en-US" dirty="0" smtClean="0"/>
              <a:t>comes from </a:t>
            </a:r>
            <a:r>
              <a:rPr lang="en-US" dirty="0"/>
              <a:t>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a:t>
            </a:r>
            <a:r>
              <a:rPr lang="en-US" dirty="0" smtClean="0"/>
              <a:t>the annotations</a:t>
            </a:r>
            <a:r>
              <a:rPr lang="en-US" dirty="0"/>
              <a:t> </a:t>
            </a:r>
            <a:r>
              <a:rPr lang="en-US" dirty="0" smtClean="0"/>
              <a:t>dictionary</a:t>
            </a:r>
            <a:r>
              <a:rPr lang="en-US" dirty="0"/>
              <a:t>, for example</a:t>
            </a:r>
            <a:r>
              <a:rPr lang="en-US" dirty="0" smtClean="0"/>
              <a:t>:</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a:t>
            </a:r>
            <a:r>
              <a:rPr lang="en-US" dirty="0" smtClean="0"/>
              <a:t>files </a:t>
            </a:r>
            <a:r>
              <a:rPr lang="en-US" dirty="0"/>
              <a:t>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a:t>
            </a:r>
            <a:r>
              <a:rPr lang="en-US" dirty="0" err="1" smtClean="0"/>
              <a:t>dbxrefs</a:t>
            </a:r>
            <a:r>
              <a:rPr lang="en-US" dirty="0"/>
              <a:t> </a:t>
            </a:r>
            <a:r>
              <a:rPr lang="en-US" dirty="0" smtClean="0"/>
              <a:t>list </a:t>
            </a:r>
            <a:r>
              <a:rPr lang="en-US" dirty="0"/>
              <a:t>gets populated from any PROJECT or DBLINK </a:t>
            </a:r>
            <a:r>
              <a:rPr lang="en-US" dirty="0" smtClean="0"/>
              <a:t>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r>
              <a:rPr lang="mr-IN" sz="1200" dirty="0" smtClean="0">
                <a:solidFill>
                  <a:srgbClr val="FF0000"/>
                </a:solidFill>
                <a:latin typeface="Arial"/>
                <a:cs typeface="Arial"/>
              </a:rPr>
              <a:t>]</a:t>
            </a:r>
            <a:endParaRPr lang="fr-FR" sz="1200" dirty="0" smtClean="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smtClean="0">
                <a:solidFill>
                  <a:srgbClr val="FF0000"/>
                </a:solidFill>
              </a:rPr>
              <a:t>29</a:t>
            </a:r>
            <a:endParaRPr lang="en-US" sz="1200" dirty="0">
              <a:solidFill>
                <a:srgbClr val="FF0000"/>
              </a:solidFill>
            </a:endParaRPr>
          </a:p>
        </p:txBody>
      </p:sp>
    </p:spTree>
    <p:extLst>
      <p:ext uri="{BB962C8B-B14F-4D97-AF65-F5344CB8AC3E}">
        <p14:creationId xmlns:p14="http://schemas.microsoft.com/office/powerpoint/2010/main" val="405673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a:t>
            </a:r>
            <a:r>
              <a:rPr lang="en-US" dirty="0" smtClean="0"/>
              <a:t>ttempts </a:t>
            </a:r>
            <a:r>
              <a:rPr lang="en-US" dirty="0"/>
              <a:t>to encapsulate as much of the information about </a:t>
            </a:r>
            <a:r>
              <a:rPr lang="en-US" dirty="0" smtClean="0"/>
              <a:t>the sequence </a:t>
            </a:r>
            <a:r>
              <a:rPr lang="en-US" dirty="0"/>
              <a:t>as </a:t>
            </a:r>
            <a:r>
              <a:rPr lang="en-US" dirty="0" smtClean="0"/>
              <a:t>possible</a:t>
            </a:r>
            <a:endParaRPr lang="en-US" dirty="0"/>
          </a:p>
          <a:p>
            <a:endParaRPr lang="en-US" dirty="0" smtClean="0"/>
          </a:p>
          <a:p>
            <a:r>
              <a:rPr lang="en-US" dirty="0"/>
              <a:t>B</a:t>
            </a:r>
            <a:r>
              <a:rPr lang="en-US" dirty="0" smtClean="0"/>
              <a:t>ased </a:t>
            </a:r>
            <a:r>
              <a:rPr lang="en-US" dirty="0"/>
              <a:t>on the </a:t>
            </a:r>
            <a:r>
              <a:rPr lang="en-US" dirty="0" err="1"/>
              <a:t>GenBank</a:t>
            </a:r>
            <a:r>
              <a:rPr lang="en-US" dirty="0"/>
              <a:t>/EMBL feature </a:t>
            </a:r>
            <a:r>
              <a:rPr lang="en-US" dirty="0" smtClean="0"/>
              <a:t>tables</a:t>
            </a:r>
          </a:p>
          <a:p>
            <a:endParaRPr lang="en-US" dirty="0" smtClean="0"/>
          </a:p>
          <a:p>
            <a:r>
              <a:rPr lang="en-US" dirty="0" smtClean="0"/>
              <a:t>The </a:t>
            </a:r>
            <a:r>
              <a:rPr lang="en-US" dirty="0"/>
              <a:t>key idea about </a:t>
            </a:r>
            <a:r>
              <a:rPr lang="en-US" dirty="0" smtClean="0"/>
              <a:t>each </a:t>
            </a:r>
            <a:r>
              <a:rPr lang="en-US" dirty="0" err="1" smtClean="0"/>
              <a:t>SeqFeature</a:t>
            </a:r>
            <a:r>
              <a:rPr lang="en-US" dirty="0"/>
              <a:t> </a:t>
            </a:r>
            <a:r>
              <a:rPr lang="en-US" dirty="0" smtClean="0"/>
              <a:t>object </a:t>
            </a:r>
            <a:r>
              <a:rPr lang="en-US" dirty="0"/>
              <a:t>is to describe a region on a parent sequence, typically </a:t>
            </a:r>
            <a:r>
              <a:rPr lang="en-US" dirty="0" smtClean="0"/>
              <a:t>a </a:t>
            </a:r>
            <a:r>
              <a:rPr lang="en-US" dirty="0" err="1" smtClean="0"/>
              <a:t>SeqRecord</a:t>
            </a:r>
            <a:r>
              <a:rPr lang="en-US" dirty="0"/>
              <a:t> </a:t>
            </a:r>
            <a:r>
              <a:rPr lang="en-US" dirty="0" smtClean="0"/>
              <a:t>object</a:t>
            </a:r>
            <a:endParaRPr lang="en-US" dirty="0"/>
          </a:p>
          <a:p>
            <a:endParaRPr lang="fr-FR" dirty="0" smtClean="0"/>
          </a:p>
          <a:p>
            <a:r>
              <a:rPr lang="fr-FR" dirty="0" err="1" smtClean="0"/>
              <a:t>T</a:t>
            </a:r>
            <a:r>
              <a:rPr lang="en-US" dirty="0" smtClean="0"/>
              <a:t>his </a:t>
            </a:r>
            <a:r>
              <a:rPr lang="en-US" dirty="0" smtClean="0"/>
              <a:t>region </a:t>
            </a:r>
            <a:r>
              <a:rPr lang="en-US" dirty="0"/>
              <a:t>is described with a location object, typically a range between two </a:t>
            </a:r>
            <a:r>
              <a:rPr lang="en-US" dirty="0" smtClean="0"/>
              <a:t>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SeqFeatures</a:t>
            </a:r>
            <a:r>
              <a:rPr lang="fr-FR" dirty="0" smtClean="0"/>
              <a:t> </a:t>
            </a:r>
            <a:r>
              <a:rPr lang="fr-FR" dirty="0" err="1" smtClean="0"/>
              <a:t>funtionalities</a:t>
            </a:r>
            <a:endParaRPr lang="fr-FR" dirty="0"/>
          </a:p>
        </p:txBody>
      </p:sp>
      <p:sp>
        <p:nvSpPr>
          <p:cNvPr id="3" name="Espace réservé du contenu 2"/>
          <p:cNvSpPr>
            <a:spLocks noGrp="1"/>
          </p:cNvSpPr>
          <p:nvPr>
            <p:ph idx="1"/>
          </p:nvPr>
        </p:nvSpPr>
        <p:spPr/>
        <p:txBody>
          <a:bodyPr/>
          <a:lstStyle/>
          <a:p>
            <a:r>
              <a:rPr lang="en-US" dirty="0" smtClean="0">
                <a:solidFill>
                  <a:srgbClr val="0C82C0"/>
                </a:solidFill>
              </a:rPr>
              <a:t>.qualifiers</a:t>
            </a:r>
            <a:r>
              <a:rPr lang="en-US" dirty="0">
                <a:solidFill>
                  <a:srgbClr val="0C82C0"/>
                </a:solidFill>
              </a:rPr>
              <a:t> </a:t>
            </a:r>
            <a:r>
              <a:rPr lang="en-US" dirty="0" smtClean="0"/>
              <a:t>- Python </a:t>
            </a:r>
            <a:r>
              <a:rPr lang="en-US" dirty="0"/>
              <a:t>dictionary of additional information about the feature. </a:t>
            </a:r>
            <a:endParaRPr lang="en-US" dirty="0" smtClean="0"/>
          </a:p>
          <a:p>
            <a:pPr lvl="1"/>
            <a:endParaRPr lang="en-US" sz="1600" dirty="0" smtClean="0"/>
          </a:p>
          <a:p>
            <a:pPr lvl="1"/>
            <a:r>
              <a:rPr lang="en-US" sz="1600" dirty="0" smtClean="0"/>
              <a:t>The </a:t>
            </a:r>
            <a:r>
              <a:rPr lang="en-US" sz="1600" dirty="0"/>
              <a:t>key is some </a:t>
            </a:r>
            <a:r>
              <a:rPr lang="en-US" sz="1600" dirty="0" smtClean="0"/>
              <a:t>kind of </a:t>
            </a:r>
            <a:r>
              <a:rPr lang="en-US" sz="1600" dirty="0"/>
              <a:t>terse one-word description of what the information contained in the value is about, and the value </a:t>
            </a:r>
            <a:r>
              <a:rPr lang="en-US" sz="1600" dirty="0" smtClean="0"/>
              <a:t>is the </a:t>
            </a:r>
            <a:r>
              <a:rPr lang="en-US" sz="1600" dirty="0"/>
              <a:t>actual information. </a:t>
            </a:r>
            <a:endParaRPr lang="en-US" sz="1600" dirty="0" smtClean="0"/>
          </a:p>
          <a:p>
            <a:pPr lvl="1"/>
            <a:endParaRPr lang="en-US" sz="1600" dirty="0" smtClean="0"/>
          </a:p>
          <a:p>
            <a:pPr lvl="1"/>
            <a:r>
              <a:rPr lang="en-US" sz="1600" dirty="0" smtClean="0"/>
              <a:t>For </a:t>
            </a:r>
            <a:r>
              <a:rPr lang="en-US" sz="1600" dirty="0"/>
              <a:t>example, a common key for a </a:t>
            </a:r>
            <a:r>
              <a:rPr lang="en-US" sz="1600" dirty="0" smtClean="0"/>
              <a:t>qualifier </a:t>
            </a:r>
            <a:r>
              <a:rPr lang="en-US" sz="1600" dirty="0"/>
              <a:t>might be </a:t>
            </a:r>
            <a:r>
              <a:rPr lang="en-US" sz="1600" dirty="0" smtClean="0"/>
              <a:t>“evidence</a:t>
            </a:r>
            <a:r>
              <a:rPr lang="en-US" sz="1600" dirty="0"/>
              <a:t>" and the </a:t>
            </a:r>
            <a:r>
              <a:rPr lang="en-US" sz="1600" dirty="0" smtClean="0"/>
              <a:t>value might </a:t>
            </a:r>
            <a:r>
              <a:rPr lang="en-US" sz="1600" dirty="0"/>
              <a:t>be </a:t>
            </a:r>
            <a:r>
              <a:rPr lang="en-US" sz="1600" dirty="0" smtClean="0"/>
              <a:t>“computational </a:t>
            </a:r>
            <a:r>
              <a:rPr lang="en-US" sz="1600" dirty="0"/>
              <a:t>(non-experimental)." This is just a way to let the person who is looking </a:t>
            </a:r>
            <a:r>
              <a:rPr lang="en-US" sz="1600" dirty="0" smtClean="0"/>
              <a:t>at the </a:t>
            </a:r>
            <a:r>
              <a:rPr lang="en-US" sz="1600" dirty="0"/>
              <a:t>feature know that it has not be experimentally (</a:t>
            </a:r>
            <a:r>
              <a:rPr lang="en-US" sz="1600" dirty="0" err="1"/>
              <a:t>i</a:t>
            </a:r>
            <a:r>
              <a:rPr lang="en-US" sz="1600" dirty="0"/>
              <a:t>. e. in a wet lab) </a:t>
            </a:r>
            <a:r>
              <a:rPr lang="en-US" sz="1600" dirty="0" smtClean="0"/>
              <a:t>confirmed.</a:t>
            </a:r>
          </a:p>
          <a:p>
            <a:pPr lvl="1"/>
            <a:endParaRPr lang="en-US" dirty="0" smtClean="0">
              <a:solidFill>
                <a:srgbClr val="0C82C0"/>
              </a:solidFill>
            </a:endParaRPr>
          </a:p>
          <a:p>
            <a:r>
              <a:rPr lang="en-US" dirty="0" smtClean="0">
                <a:solidFill>
                  <a:srgbClr val="0C82C0"/>
                </a:solidFill>
              </a:rPr>
              <a:t>.</a:t>
            </a:r>
            <a:r>
              <a:rPr lang="en-US" dirty="0" err="1" smtClean="0">
                <a:solidFill>
                  <a:srgbClr val="0C82C0"/>
                </a:solidFill>
              </a:rPr>
              <a:t>sub_features</a:t>
            </a:r>
            <a:r>
              <a:rPr lang="en-US" dirty="0" smtClean="0">
                <a:solidFill>
                  <a:srgbClr val="0C82C0"/>
                </a:solidFill>
              </a:rPr>
              <a:t> </a:t>
            </a:r>
            <a:r>
              <a:rPr lang="en-US" dirty="0" smtClean="0"/>
              <a:t>- Represent features with complicated locations like `joins' in </a:t>
            </a:r>
            <a:r>
              <a:rPr lang="en-US" dirty="0" err="1" smtClean="0"/>
              <a:t>GenBank</a:t>
            </a:r>
            <a:r>
              <a:rPr lang="en-US" dirty="0" smtClean="0"/>
              <a:t>/EMBL files. </a:t>
            </a:r>
          </a:p>
          <a:p>
            <a:pPr lvl="1"/>
            <a:r>
              <a:rPr lang="en-US" sz="1600" dirty="0" smtClean="0"/>
              <a:t>This </a:t>
            </a:r>
            <a:r>
              <a:rPr lang="en-US" sz="1600" dirty="0"/>
              <a:t>has been deprecated with the introduction of </a:t>
            </a:r>
            <a:r>
              <a:rPr lang="en-US" sz="1600" dirty="0" smtClean="0"/>
              <a:t>the </a:t>
            </a:r>
            <a:r>
              <a:rPr lang="en-US" sz="1600" dirty="0" err="1" smtClean="0"/>
              <a:t>CompoundLocation</a:t>
            </a:r>
            <a:r>
              <a:rPr lang="en-US" sz="1600" dirty="0"/>
              <a:t> </a:t>
            </a:r>
            <a:r>
              <a:rPr lang="en-US" sz="1600" dirty="0" smtClean="0"/>
              <a:t>object, and </a:t>
            </a:r>
            <a:r>
              <a:rPr lang="en-US" sz="1600" dirty="0"/>
              <a:t>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smtClean="0">
                <a:solidFill>
                  <a:schemeClr val="accent1"/>
                </a:solidFill>
              </a:rPr>
              <a:t>P</a:t>
            </a:r>
            <a:r>
              <a:rPr lang="en-US" dirty="0" err="1" smtClean="0">
                <a:solidFill>
                  <a:schemeClr val="accent1"/>
                </a:solidFill>
              </a:rPr>
              <a:t>osition</a:t>
            </a:r>
            <a:endParaRPr lang="en-US" dirty="0">
              <a:solidFill>
                <a:schemeClr val="accent1"/>
              </a:solidFill>
            </a:endParaRPr>
          </a:p>
          <a:p>
            <a:pPr lvl="1"/>
            <a:r>
              <a:rPr lang="en-US" sz="1600" dirty="0" smtClean="0"/>
              <a:t>This </a:t>
            </a:r>
            <a:r>
              <a:rPr lang="en-US" sz="1600" dirty="0"/>
              <a:t>refers to a single position on a sequence, which may be fuzzy or not. For instance, 5, 20</a:t>
            </a:r>
            <a:r>
              <a:rPr lang="en-US" sz="1600" dirty="0" smtClean="0"/>
              <a:t>, &lt;100 and</a:t>
            </a:r>
            <a:r>
              <a:rPr lang="en-US" sz="1600" dirty="0"/>
              <a:t> </a:t>
            </a:r>
            <a:r>
              <a:rPr lang="en-US" sz="1600" dirty="0" smtClean="0"/>
              <a:t>&gt;200 are </a:t>
            </a:r>
            <a:r>
              <a:rPr lang="en-US" sz="1600" dirty="0"/>
              <a:t>all positions.</a:t>
            </a:r>
          </a:p>
          <a:p>
            <a:r>
              <a:rPr lang="fr-FR" dirty="0" smtClean="0">
                <a:solidFill>
                  <a:srgbClr val="009DE0"/>
                </a:solidFill>
              </a:rPr>
              <a:t>L</a:t>
            </a:r>
            <a:r>
              <a:rPr lang="en-US" dirty="0" err="1" smtClean="0">
                <a:solidFill>
                  <a:srgbClr val="009DE0"/>
                </a:solidFill>
              </a:rPr>
              <a:t>ocation</a:t>
            </a:r>
            <a:endParaRPr lang="en-US" dirty="0">
              <a:solidFill>
                <a:srgbClr val="009DE0"/>
              </a:solidFill>
            </a:endParaRPr>
          </a:p>
          <a:p>
            <a:pPr lvl="1"/>
            <a:r>
              <a:rPr lang="en-US" sz="1600" dirty="0" smtClean="0"/>
              <a:t>A </a:t>
            </a:r>
            <a:r>
              <a:rPr lang="en-US" sz="1600" dirty="0"/>
              <a:t>location is region of sequence bounded by some positions. For instance 5..20 (</a:t>
            </a:r>
            <a:r>
              <a:rPr lang="en-US" sz="1600" dirty="0" err="1"/>
              <a:t>i</a:t>
            </a:r>
            <a:r>
              <a:rPr lang="en-US" sz="1600" dirty="0"/>
              <a:t>. e. 5 to 20) </a:t>
            </a:r>
            <a:r>
              <a:rPr lang="en-US" sz="1600" dirty="0" smtClean="0"/>
              <a:t>is a location</a:t>
            </a:r>
          </a:p>
          <a:p>
            <a:pPr lvl="1"/>
            <a:endParaRPr lang="en-US" sz="1600" dirty="0"/>
          </a:p>
          <a:p>
            <a:r>
              <a:rPr lang="en-US" dirty="0" err="1">
                <a:solidFill>
                  <a:srgbClr val="009DE0"/>
                </a:solidFill>
              </a:rPr>
              <a:t>FeatureLocation</a:t>
            </a:r>
            <a:r>
              <a:rPr lang="en-US" dirty="0">
                <a:solidFill>
                  <a:srgbClr val="009DE0"/>
                </a:solidFill>
              </a:rPr>
              <a:t> </a:t>
            </a:r>
            <a:r>
              <a:rPr lang="en-US" dirty="0" smtClean="0">
                <a:solidFill>
                  <a:srgbClr val="009DE0"/>
                </a:solidFill>
              </a:rPr>
              <a:t>object</a:t>
            </a:r>
          </a:p>
          <a:p>
            <a:pPr lvl="1"/>
            <a:r>
              <a:rPr lang="fr-FR" sz="1600" dirty="0" smtClean="0"/>
              <a:t>Ne</a:t>
            </a:r>
            <a:r>
              <a:rPr lang="en-US" sz="1600" dirty="0" err="1" smtClean="0"/>
              <a:t>ed</a:t>
            </a:r>
            <a:r>
              <a:rPr lang="en-US" sz="1600" dirty="0" smtClean="0"/>
              <a:t> </a:t>
            </a:r>
            <a:r>
              <a:rPr lang="en-US" sz="1600" dirty="0"/>
              <a:t>start and end coordinates and a </a:t>
            </a:r>
            <a:r>
              <a:rPr lang="en-US" sz="1600" dirty="0" smtClean="0"/>
              <a:t>strand</a:t>
            </a:r>
          </a:p>
          <a:p>
            <a:pPr lvl="1"/>
            <a:endParaRPr lang="en-US" sz="1600" dirty="0"/>
          </a:p>
          <a:p>
            <a:r>
              <a:rPr lang="en-US" dirty="0" err="1">
                <a:solidFill>
                  <a:srgbClr val="009DE0"/>
                </a:solidFill>
              </a:rPr>
              <a:t>CompoundLocation</a:t>
            </a:r>
            <a:r>
              <a:rPr lang="en-US" dirty="0">
                <a:solidFill>
                  <a:srgbClr val="009DE0"/>
                </a:solidFill>
              </a:rPr>
              <a:t> </a:t>
            </a:r>
            <a:r>
              <a:rPr lang="en-US" dirty="0" smtClean="0">
                <a:solidFill>
                  <a:srgbClr val="009DE0"/>
                </a:solidFill>
              </a:rPr>
              <a:t>object</a:t>
            </a:r>
          </a:p>
          <a:p>
            <a:pPr lvl="1"/>
            <a:r>
              <a:rPr lang="en-US" sz="1600" dirty="0" smtClean="0"/>
              <a:t>Made </a:t>
            </a:r>
            <a:r>
              <a:rPr lang="en-US" sz="1600" dirty="0"/>
              <a:t>up of several </a:t>
            </a:r>
            <a:r>
              <a:rPr lang="en-US" sz="1600" dirty="0" smtClean="0"/>
              <a:t>region</a:t>
            </a:r>
          </a:p>
          <a:p>
            <a:pPr lvl="1"/>
            <a:endParaRPr lang="en-US" sz="1600" dirty="0"/>
          </a:p>
          <a:p>
            <a:r>
              <a:rPr lang="en-US" dirty="0" err="1" smtClean="0">
                <a:solidFill>
                  <a:srgbClr val="009DE0"/>
                </a:solidFill>
              </a:rPr>
              <a:t>FuzzyLocation</a:t>
            </a:r>
            <a:endParaRPr lang="en-US" dirty="0" smtClean="0">
              <a:solidFill>
                <a:srgbClr val="009DE0"/>
              </a:solidFill>
            </a:endParaRPr>
          </a:p>
          <a:p>
            <a:pPr lvl="1"/>
            <a:r>
              <a:rPr lang="en-US" sz="1600" dirty="0" smtClean="0"/>
              <a:t>Several </a:t>
            </a:r>
            <a:r>
              <a:rPr lang="en-US" sz="1600" dirty="0"/>
              <a:t>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Fuzzy </a:t>
            </a:r>
            <a:r>
              <a:rPr lang="en-US" dirty="0"/>
              <a:t>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endParaRPr lang="en-US" sz="2000" dirty="0" smtClean="0"/>
          </a:p>
          <a:p>
            <a:pPr marL="342900" lvl="1" indent="-342900">
              <a:buClr>
                <a:schemeClr val="accent6"/>
              </a:buClr>
              <a:buFont typeface="Lucida Grande"/>
              <a:buChar char="➔"/>
            </a:pPr>
            <a:r>
              <a:rPr lang="en-US" sz="2000" dirty="0" err="1" smtClean="0"/>
              <a:t>ExactPosition</a:t>
            </a:r>
            <a:r>
              <a:rPr lang="en-US" sz="2000" dirty="0" smtClean="0"/>
              <a:t>  </a:t>
            </a:r>
            <a:endParaRPr lang="en-US" sz="2000" dirty="0"/>
          </a:p>
          <a:p>
            <a:pPr lvl="1"/>
            <a:r>
              <a:rPr lang="en-US" sz="1600" dirty="0" smtClean="0"/>
              <a:t>Represents a </a:t>
            </a:r>
            <a:r>
              <a:rPr lang="en-US" sz="1600" dirty="0"/>
              <a:t>position which is specified as exact along the </a:t>
            </a:r>
            <a:r>
              <a:rPr lang="en-US" sz="1600" dirty="0" smtClean="0"/>
              <a:t>sequence. a </a:t>
            </a:r>
            <a:r>
              <a:rPr lang="en-US" sz="1600" dirty="0"/>
              <a:t>number, and you can get the position by looking at the position attribute of the object</a:t>
            </a:r>
            <a:r>
              <a:rPr lang="en-US" sz="1600" dirty="0" smtClean="0"/>
              <a:t>.</a:t>
            </a:r>
          </a:p>
          <a:p>
            <a:pPr marL="457200" lvl="1" indent="0">
              <a:buNone/>
            </a:pPr>
            <a:endParaRPr lang="en-US" sz="1600" dirty="0" smtClean="0"/>
          </a:p>
          <a:p>
            <a:r>
              <a:rPr lang="en-US" dirty="0" err="1" smtClean="0"/>
              <a:t>BeforePosition</a:t>
            </a:r>
            <a:endParaRPr lang="en-US" sz="1600" dirty="0"/>
          </a:p>
          <a:p>
            <a:pPr lvl="1"/>
            <a:r>
              <a:rPr lang="en-US" sz="1600" dirty="0" smtClean="0"/>
              <a:t>Represents </a:t>
            </a:r>
            <a:r>
              <a:rPr lang="en-US" sz="1600" dirty="0"/>
              <a:t>a fuzzy position that occurs prior to some specified site. In </a:t>
            </a:r>
            <a:r>
              <a:rPr lang="en-US" sz="1600" dirty="0" err="1"/>
              <a:t>GenBank</a:t>
            </a:r>
            <a:r>
              <a:rPr lang="en-US" sz="1600" dirty="0"/>
              <a:t>/EMBL notation, this is represented as something like ‘&lt;13', signifying that the real position is located somewhere less than 13</a:t>
            </a:r>
            <a:r>
              <a:rPr lang="en-US" sz="1600" dirty="0" smtClean="0"/>
              <a:t>. To </a:t>
            </a:r>
            <a:r>
              <a:rPr lang="en-US" sz="1600" dirty="0"/>
              <a:t>get the specified upper boundary, look at the position attribute of the object</a:t>
            </a:r>
            <a:r>
              <a:rPr lang="en-US" sz="1600" dirty="0" smtClean="0"/>
              <a:t>.</a:t>
            </a:r>
          </a:p>
          <a:p>
            <a:pPr lvl="1"/>
            <a:endParaRPr lang="en-US" sz="1600" dirty="0" smtClean="0"/>
          </a:p>
          <a:p>
            <a:r>
              <a:rPr lang="en-US" dirty="0" err="1" smtClean="0"/>
              <a:t>AfterPosition</a:t>
            </a:r>
            <a:endParaRPr lang="en-US" dirty="0" smtClean="0"/>
          </a:p>
          <a:p>
            <a:pPr lvl="1"/>
            <a:r>
              <a:rPr lang="en-US" sz="1600" dirty="0" smtClean="0"/>
              <a:t>Represents </a:t>
            </a:r>
            <a:r>
              <a:rPr lang="en-US" sz="1600" dirty="0"/>
              <a:t>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r>
              <a:rPr lang="en-US" sz="1600" dirty="0" smtClean="0"/>
              <a: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a:t>
            </a:r>
            <a:r>
              <a:rPr lang="en-US" dirty="0" smtClean="0"/>
              <a:t>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smtClean="0"/>
              <a:t>Models  </a:t>
            </a:r>
            <a:r>
              <a:rPr lang="en-US" sz="1600" dirty="0"/>
              <a:t>a  position  which occurs  somewhere  between  two specified  nucleotides. In </a:t>
            </a:r>
            <a:r>
              <a:rPr lang="en-US" sz="1600" dirty="0" err="1"/>
              <a:t>GenBank</a:t>
            </a:r>
            <a:r>
              <a:rPr lang="en-US" sz="1600" dirty="0"/>
              <a:t>/EMBL  notation,  this  would  be represented as ‘(1.5)’, to represent that the position is somewhere within the range 1 to 5. </a:t>
            </a:r>
            <a:r>
              <a:rPr lang="en-US" sz="1600" dirty="0" smtClean="0"/>
              <a:t>To </a:t>
            </a:r>
            <a:r>
              <a:rPr lang="en-US" sz="1600" dirty="0"/>
              <a:t>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r>
              <a:rPr lang="en-US" sz="1600" dirty="0" smtClean="0"/>
              <a:t>.</a:t>
            </a:r>
            <a:endParaRPr lang="en-US" sz="1600" dirty="0"/>
          </a:p>
          <a:p>
            <a:pPr marL="342900" lvl="1" indent="-342900">
              <a:buClr>
                <a:schemeClr val="accent6"/>
              </a:buClr>
              <a:buFont typeface="Lucida Grande"/>
              <a:buChar char="➔"/>
            </a:pPr>
            <a:r>
              <a:rPr lang="en-US" sz="2000" dirty="0" err="1"/>
              <a:t>OneOfPosition</a:t>
            </a:r>
            <a:endParaRPr lang="en-US" sz="2000" dirty="0"/>
          </a:p>
          <a:p>
            <a:pPr lvl="1"/>
            <a:r>
              <a:rPr lang="en-US" sz="1600" dirty="0" smtClean="0"/>
              <a:t>Occasionally </a:t>
            </a:r>
            <a:r>
              <a:rPr lang="en-US" sz="1600" dirty="0"/>
              <a:t>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r>
              <a:rPr lang="en-US" sz="1600" dirty="0" smtClean="0"/>
              <a:t>.</a:t>
            </a:r>
            <a:endParaRPr lang="en-US" sz="1600" dirty="0"/>
          </a:p>
          <a:p>
            <a:r>
              <a:rPr lang="en-US" dirty="0" err="1" smtClean="0"/>
              <a:t>UnknownPosition</a:t>
            </a:r>
            <a:r>
              <a:rPr lang="en-US" sz="1200" dirty="0" smtClean="0"/>
              <a:t> </a:t>
            </a:r>
          </a:p>
          <a:p>
            <a:pPr lvl="1"/>
            <a:r>
              <a:rPr lang="en-US" sz="1600" dirty="0" smtClean="0"/>
              <a:t>This  class  deals  with  a  position  of  unknown  location.   This  is  not  used  in  Gen- Bank/EMBL, but corresponds to the ‘?’  feature coordinate used in </a:t>
            </a:r>
            <a:r>
              <a:rPr lang="en-US" sz="1600" dirty="0" err="1" smtClean="0"/>
              <a:t>UniProt</a:t>
            </a:r>
            <a:r>
              <a:rPr lang="en-US" sz="1600" dirty="0" smtClean="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(3) </a:t>
            </a:r>
            <a:endParaRPr lang="fr-FR" dirty="0"/>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smtClean="0">
                <a:latin typeface="Arial"/>
                <a:cs typeface="Arial"/>
              </a:rPr>
              <a:t>&gt;&gt;&gt; </a:t>
            </a:r>
            <a:r>
              <a:rPr lang="en-US" sz="1200" dirty="0" err="1" smtClean="0">
                <a:latin typeface="Arial"/>
                <a:cs typeface="Arial"/>
              </a:rPr>
              <a:t>end_pos</a:t>
            </a:r>
            <a:r>
              <a:rPr lang="en-US" sz="1200" dirty="0" smtClean="0">
                <a:latin typeface="Arial"/>
                <a:cs typeface="Arial"/>
              </a:rPr>
              <a:t> = </a:t>
            </a:r>
            <a:r>
              <a:rPr lang="en-US" sz="1200" dirty="0" err="1" smtClean="0">
                <a:latin typeface="Arial"/>
                <a:cs typeface="Arial"/>
              </a:rPr>
              <a:t>SeqFeature.BetweenPosition</a:t>
            </a:r>
            <a:r>
              <a:rPr lang="en-US" sz="1200" dirty="0" smtClean="0">
                <a:latin typeface="Arial"/>
                <a:cs typeface="Arial"/>
              </a:rPr>
              <a:t>(9, left=8, right=9)</a:t>
            </a:r>
          </a:p>
          <a:p>
            <a:r>
              <a:rPr lang="en-US" sz="1200" dirty="0" smtClean="0">
                <a:latin typeface="Arial"/>
                <a:cs typeface="Arial"/>
              </a:rPr>
              <a:t>&gt;</a:t>
            </a:r>
            <a:r>
              <a:rPr lang="en-US" sz="1200" dirty="0">
                <a:latin typeface="Arial"/>
                <a:cs typeface="Arial"/>
              </a:rPr>
              <a:t>&gt;</a:t>
            </a:r>
            <a:r>
              <a:rPr lang="en-US" sz="1200" dirty="0" smtClean="0">
                <a:latin typeface="Arial"/>
                <a:cs typeface="Arial"/>
              </a:rPr>
              <a:t>&gt; </a:t>
            </a:r>
            <a:r>
              <a:rPr lang="en-US" sz="1200" dirty="0" err="1" smtClean="0">
                <a:latin typeface="Arial"/>
                <a:cs typeface="Arial"/>
              </a:rPr>
              <a:t>my_location</a:t>
            </a:r>
            <a:r>
              <a:rPr lang="en-US" sz="1200" dirty="0" smtClean="0">
                <a:latin typeface="Arial"/>
                <a:cs typeface="Arial"/>
              </a:rPr>
              <a:t> = </a:t>
            </a:r>
            <a:r>
              <a:rPr lang="en-US" sz="1200" dirty="0" err="1" smtClean="0">
                <a:latin typeface="Arial"/>
                <a:cs typeface="Arial"/>
              </a:rPr>
              <a:t>SeqFeature.FeatureLocation</a:t>
            </a:r>
            <a:r>
              <a:rPr lang="en-US" sz="1200" dirty="0" smtClean="0">
                <a:latin typeface="Arial"/>
                <a:cs typeface="Arial"/>
              </a:rPr>
              <a:t>(</a:t>
            </a:r>
            <a:r>
              <a:rPr lang="en-US" sz="1200" dirty="0" err="1" smtClean="0">
                <a:latin typeface="Arial"/>
                <a:cs typeface="Arial"/>
              </a:rPr>
              <a:t>start_pos</a:t>
            </a:r>
            <a:r>
              <a:rPr lang="en-US" sz="1200" dirty="0" smtClean="0">
                <a:latin typeface="Arial"/>
                <a:cs typeface="Arial"/>
              </a:rPr>
              <a:t>, </a:t>
            </a:r>
            <a:r>
              <a:rPr lang="en-US" sz="1200" dirty="0" err="1" smtClean="0">
                <a:latin typeface="Arial"/>
                <a:cs typeface="Arial"/>
              </a:rPr>
              <a:t>end_pos</a:t>
            </a:r>
            <a:r>
              <a:rPr lang="en-US" sz="1200" dirty="0" smtClean="0">
                <a:latin typeface="Arial"/>
                <a:cs typeface="Arial"/>
              </a:rPr>
              <a:t>)</a:t>
            </a:r>
          </a:p>
          <a:p>
            <a:r>
              <a:rPr lang="mr-IN" sz="1200" dirty="0" smtClean="0">
                <a:latin typeface="Arial"/>
                <a:cs typeface="Arial"/>
              </a:rPr>
              <a:t>&gt;&gt;&gt; print(my_location)</a:t>
            </a:r>
          </a:p>
          <a:p>
            <a:r>
              <a:rPr lang="mr-IN" sz="1200" dirty="0" smtClean="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smtClean="0"/>
              <a:t>BetweenPosition</a:t>
            </a:r>
            <a:r>
              <a:rPr lang="en-US" dirty="0" smtClean="0"/>
              <a:t> </a:t>
            </a:r>
            <a:r>
              <a:rPr lang="en-US" dirty="0"/>
              <a:t>and </a:t>
            </a:r>
            <a:r>
              <a:rPr lang="en-US" dirty="0" err="1"/>
              <a:t>WithinPosition</a:t>
            </a:r>
            <a:r>
              <a:rPr lang="en-US" dirty="0"/>
              <a:t> you must now make it explicit which integer position should be used for </a:t>
            </a:r>
            <a:r>
              <a:rPr lang="en-US" dirty="0" smtClean="0"/>
              <a:t>slicing etc</a:t>
            </a:r>
            <a:r>
              <a:rPr lang="en-US" dirty="0"/>
              <a:t>. </a:t>
            </a:r>
            <a:endParaRPr lang="en-US" dirty="0" smtClean="0"/>
          </a:p>
          <a:p>
            <a:r>
              <a:rPr lang="en-US" dirty="0" smtClean="0"/>
              <a:t>For </a:t>
            </a:r>
            <a:r>
              <a:rPr lang="en-US" dirty="0"/>
              <a:t>a start position this is generally the lower (left) value, while for an end position this would </a:t>
            </a:r>
            <a:r>
              <a:rPr lang="en-US" dirty="0" smtClean="0"/>
              <a:t>generally be </a:t>
            </a:r>
            <a:r>
              <a:rPr lang="en-US" dirty="0"/>
              <a:t>the higher (right) </a:t>
            </a:r>
            <a:r>
              <a:rPr lang="en-US" dirty="0" smtClean="0"/>
              <a:t>value</a:t>
            </a:r>
            <a:endParaRPr lang="en-US" dirty="0"/>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(4)</a:t>
            </a:r>
            <a:endParaRPr lang="fr-FR" dirty="0"/>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a:t>
            </a:r>
            <a:r>
              <a:rPr lang="en-US" dirty="0" smtClean="0"/>
              <a:t>of integers </a:t>
            </a:r>
            <a:r>
              <a:rPr lang="en-US" dirty="0"/>
              <a:t>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a:t>
            </a:r>
            <a:r>
              <a:rPr lang="en-US" dirty="0" smtClean="0"/>
              <a:t>the </a:t>
            </a:r>
            <a:r>
              <a:rPr lang="en-US" dirty="0" err="1" smtClean="0"/>
              <a:t>nofuzzy_start</a:t>
            </a:r>
            <a:r>
              <a:rPr lang="en-US" dirty="0"/>
              <a:t> </a:t>
            </a:r>
            <a:r>
              <a:rPr lang="en-US" dirty="0" smtClean="0"/>
              <a:t>and</a:t>
            </a:r>
            <a:r>
              <a:rPr lang="en-US" dirty="0"/>
              <a:t> </a:t>
            </a:r>
            <a:r>
              <a:rPr lang="en-US" dirty="0" err="1" smtClean="0"/>
              <a:t>nofuzzy_end</a:t>
            </a:r>
            <a:r>
              <a:rPr lang="en-US" dirty="0"/>
              <a:t> </a:t>
            </a:r>
            <a:r>
              <a:rPr lang="en-US" dirty="0" smtClean="0"/>
              <a:t>attributes </a:t>
            </a:r>
            <a:r>
              <a:rPr lang="en-US" dirty="0"/>
              <a:t>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smtClean="0"/>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r>
              <a:rPr lang="fr-FR" dirty="0" smtClean="0"/>
              <a:t/>
            </a:r>
            <a:br>
              <a:rPr lang="fr-FR" dirty="0" smtClean="0"/>
            </a:br>
            <a:r>
              <a:rPr lang="fr-FR" dirty="0"/>
              <a:t/>
            </a:r>
            <a:br>
              <a:rPr lang="fr-FR" dirty="0"/>
            </a:br>
            <a:r>
              <a:rPr lang="fr-FR" dirty="0" smtClean="0">
                <a:solidFill>
                  <a:schemeClr val="tx1"/>
                </a:solidFill>
              </a:rPr>
              <a:t>Formation CNRS</a:t>
            </a:r>
            <a:r>
              <a:rPr lang="fr-FR" dirty="0" smtClean="0"/>
              <a:t/>
            </a:r>
            <a:br>
              <a:rPr lang="fr-FR" dirty="0" smtClean="0"/>
            </a:br>
            <a:r>
              <a:rPr lang="fr-FR" dirty="0" smtClean="0"/>
              <a:t>18 Novembre 2016</a:t>
            </a:r>
            <a:br>
              <a:rPr lang="fr-FR" dirty="0" smtClean="0"/>
            </a:br>
            <a:r>
              <a:rPr lang="en-US" b="1" dirty="0" smtClean="0">
                <a:solidFill>
                  <a:schemeClr val="tx1"/>
                </a:solidFill>
              </a:rPr>
              <a:t>Python pour la </a:t>
            </a:r>
            <a:r>
              <a:rPr lang="en-US" b="1" dirty="0" err="1" smtClean="0">
                <a:solidFill>
                  <a:schemeClr val="tx1"/>
                </a:solidFill>
              </a:rPr>
              <a:t>biologie</a:t>
            </a:r>
            <a:r>
              <a:rPr lang="en-US" b="1" dirty="0"/>
              <a:t/>
            </a:r>
            <a:br>
              <a:rPr lang="en-US" b="1" dirty="0"/>
            </a:br>
            <a:r>
              <a:rPr lang="fr-FR" dirty="0"/>
              <a:t/>
            </a: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spTree>
    <p:extLst>
      <p:ext uri="{BB962C8B-B14F-4D97-AF65-F5344CB8AC3E}">
        <p14:creationId xmlns:p14="http://schemas.microsoft.com/office/powerpoint/2010/main" val="18854696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Keyword « in »</a:t>
            </a:r>
            <a:endParaRPr lang="fr-FR" dirty="0"/>
          </a:p>
        </p:txBody>
      </p:sp>
      <p:sp>
        <p:nvSpPr>
          <p:cNvPr id="3" name="Espace réservé du contenu 2"/>
          <p:cNvSpPr>
            <a:spLocks noGrp="1"/>
          </p:cNvSpPr>
          <p:nvPr>
            <p:ph idx="1"/>
          </p:nvPr>
        </p:nvSpPr>
        <p:spPr>
          <a:xfrm>
            <a:off x="279400" y="1236134"/>
            <a:ext cx="8644466" cy="850467"/>
          </a:xfrm>
        </p:spPr>
        <p:txBody>
          <a:bodyPr/>
          <a:lstStyle/>
          <a:p>
            <a:r>
              <a:rPr lang="en-US" dirty="0" smtClean="0"/>
              <a:t>See </a:t>
            </a:r>
            <a:r>
              <a:rPr lang="en-US" dirty="0"/>
              <a:t>if the base/residue for </a:t>
            </a:r>
            <a:r>
              <a:rPr lang="en-US" dirty="0" smtClean="0"/>
              <a:t>a parent </a:t>
            </a:r>
            <a:r>
              <a:rPr lang="en-US" dirty="0"/>
              <a:t>coordinate is within the feature/location or </a:t>
            </a:r>
            <a:r>
              <a:rPr lang="en-US" dirty="0" smtClean="0"/>
              <a:t>not ?</a:t>
            </a:r>
            <a:endParaRPr lang="en-US" dirty="0"/>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7" name="ZoneTexte 6"/>
          <p:cNvSpPr txBox="1"/>
          <p:nvPr/>
        </p:nvSpPr>
        <p:spPr>
          <a:xfrm>
            <a:off x="279400" y="2222678"/>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r>
              <a:rPr lang="mr-IN" sz="1200" dirty="0" smtClean="0">
                <a:latin typeface="Arial"/>
                <a:cs typeface="Arial"/>
              </a:rPr>
              <a:t>)</a:t>
            </a:r>
            <a:endParaRPr lang="fr-FR" sz="1200" dirty="0" smtClean="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a:t>
            </a:r>
            <a:r>
              <a:rPr lang="en-US" sz="1200" dirty="0" smtClean="0">
                <a:solidFill>
                  <a:srgbClr val="FF0000"/>
                </a:solidFill>
                <a:latin typeface="Arial"/>
                <a:cs typeface="Arial"/>
              </a:rPr>
              <a:t>2767712’]</a:t>
            </a:r>
            <a:endParaRPr lang="en-US" sz="1200" dirty="0">
              <a:solidFill>
                <a:srgbClr val="FF0000"/>
              </a:solidFill>
              <a:latin typeface="Arial"/>
              <a:cs typeface="Arial"/>
            </a:endParaRPr>
          </a:p>
        </p:txBody>
      </p:sp>
      <p:sp>
        <p:nvSpPr>
          <p:cNvPr id="8" name="Espace réservé du contenu 2"/>
          <p:cNvSpPr txBox="1">
            <a:spLocks/>
          </p:cNvSpPr>
          <p:nvPr/>
        </p:nvSpPr>
        <p:spPr>
          <a:xfrm>
            <a:off x="279400" y="4411347"/>
            <a:ext cx="8644466" cy="82783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Note that gene and CDS features from </a:t>
            </a:r>
            <a:r>
              <a:rPr lang="en-US" dirty="0" err="1" smtClean="0"/>
              <a:t>GenBank</a:t>
            </a:r>
            <a:r>
              <a:rPr lang="en-US" dirty="0" smtClean="0"/>
              <a:t> or EMBL files defined with joins are the union of the exons - they do not cover any introns.</a:t>
            </a:r>
          </a:p>
          <a:p>
            <a:endParaRPr lang="en-US" dirty="0" smtClean="0"/>
          </a:p>
          <a:p>
            <a:endParaRPr lang="en-US" dirty="0"/>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location</a:t>
            </a:r>
            <a:endParaRPr lang="fr-FR" dirty="0"/>
          </a:p>
        </p:txBody>
      </p:sp>
      <p:sp>
        <p:nvSpPr>
          <p:cNvPr id="3" name="Espace réservé du contenu 2"/>
          <p:cNvSpPr>
            <a:spLocks noGrp="1"/>
          </p:cNvSpPr>
          <p:nvPr>
            <p:ph idx="1"/>
          </p:nvPr>
        </p:nvSpPr>
        <p:spPr>
          <a:xfrm>
            <a:off x="279400" y="1236134"/>
            <a:ext cx="8644466" cy="805106"/>
          </a:xfrm>
        </p:spPr>
        <p:txBody>
          <a:bodyPr/>
          <a:lstStyle/>
          <a:p>
            <a:r>
              <a:rPr lang="en-US" dirty="0"/>
              <a:t>A </a:t>
            </a:r>
            <a:r>
              <a:rPr lang="en-US" dirty="0" err="1"/>
              <a:t>SeqFeature</a:t>
            </a:r>
            <a:r>
              <a:rPr lang="en-US" dirty="0"/>
              <a:t> or location object doesn’t directly contain a </a:t>
            </a:r>
            <a:r>
              <a:rPr lang="en-US" dirty="0" smtClean="0"/>
              <a:t>sequence</a:t>
            </a:r>
          </a:p>
          <a:p>
            <a:r>
              <a:rPr lang="en-US" dirty="0"/>
              <a:t>The location describes how to get this from the parent </a:t>
            </a:r>
            <a:r>
              <a:rPr lang="en-US" dirty="0" smtClean="0"/>
              <a:t>sequence</a:t>
            </a:r>
          </a:p>
          <a:p>
            <a:endParaRPr lang="en-US" dirty="0"/>
          </a:p>
          <a:p>
            <a:r>
              <a:rPr lang="en-US" dirty="0" smtClean="0"/>
              <a:t> </a:t>
            </a:r>
            <a:endParaRPr lang="en-US" dirty="0"/>
          </a:p>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9399" y="2187802"/>
            <a:ext cx="8644467"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Bio.SeqFeature</a:t>
            </a:r>
            <a:r>
              <a:rPr lang="en-US" sz="1200" dirty="0"/>
              <a:t> import </a:t>
            </a:r>
            <a:r>
              <a:rPr lang="en-US" sz="1200" dirty="0" err="1"/>
              <a:t>SeqFeature</a:t>
            </a:r>
            <a:r>
              <a:rPr lang="en-US" sz="1200" dirty="0"/>
              <a:t>, </a:t>
            </a:r>
            <a:r>
              <a:rPr lang="en-US" sz="1200" dirty="0" err="1"/>
              <a:t>FeatureLocation</a:t>
            </a:r>
            <a:endParaRPr lang="en-US" sz="1200" dirty="0"/>
          </a:p>
          <a:p>
            <a:r>
              <a:rPr lang="en-US" sz="1200" dirty="0"/>
              <a:t>&gt;&gt;&gt; </a:t>
            </a:r>
            <a:r>
              <a:rPr lang="en-US" sz="1200" dirty="0" err="1"/>
              <a:t>example_parent</a:t>
            </a:r>
            <a:r>
              <a:rPr lang="en-US" sz="1200" dirty="0"/>
              <a:t> </a:t>
            </a:r>
            <a:r>
              <a:rPr lang="en-US" sz="1200" dirty="0" smtClean="0"/>
              <a:t>= </a:t>
            </a:r>
            <a:r>
              <a:rPr lang="en-US" sz="1200" dirty="0" err="1" smtClean="0"/>
              <a:t>Seq</a:t>
            </a:r>
            <a:r>
              <a:rPr lang="en-US" sz="1200" dirty="0"/>
              <a:t>("</a:t>
            </a:r>
            <a:r>
              <a:rPr lang="en-US" sz="1000" dirty="0"/>
              <a:t>ACCGAGACGGCAAAGGCTAGCATAGGTATGAGACTTCCTTCCTGCCAGTGCTGAGGAACTGGGAGCCTAC</a:t>
            </a:r>
            <a:r>
              <a:rPr lang="en-US" sz="1200" dirty="0"/>
              <a:t>")</a:t>
            </a:r>
          </a:p>
          <a:p>
            <a:r>
              <a:rPr lang="en-US" sz="1200" dirty="0"/>
              <a:t>&gt;&gt;&gt; </a:t>
            </a:r>
            <a:r>
              <a:rPr lang="en-US" sz="1200" dirty="0" err="1"/>
              <a:t>example_feature</a:t>
            </a:r>
            <a:r>
              <a:rPr lang="en-US" sz="1200" dirty="0"/>
              <a:t> = </a:t>
            </a:r>
            <a:r>
              <a:rPr lang="en-US" sz="1200" dirty="0" err="1"/>
              <a:t>SeqFeature</a:t>
            </a:r>
            <a:r>
              <a:rPr lang="en-US" sz="1200" dirty="0"/>
              <a:t>(</a:t>
            </a:r>
            <a:r>
              <a:rPr lang="en-US" sz="1200" dirty="0" err="1"/>
              <a:t>FeatureLocation</a:t>
            </a:r>
            <a:r>
              <a:rPr lang="en-US" sz="1200" dirty="0"/>
              <a:t>(5, 18), type="gene", strand=-1)</a:t>
            </a:r>
          </a:p>
        </p:txBody>
      </p:sp>
      <p:sp>
        <p:nvSpPr>
          <p:cNvPr id="8" name="ZoneTexte 7"/>
          <p:cNvSpPr txBox="1"/>
          <p:nvPr/>
        </p:nvSpPr>
        <p:spPr>
          <a:xfrm>
            <a:off x="279399" y="4151464"/>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example_parent</a:t>
            </a:r>
            <a:r>
              <a:rPr lang="en-US" sz="1200" dirty="0"/>
              <a:t>[</a:t>
            </a:r>
            <a:r>
              <a:rPr lang="en-US" sz="1200" dirty="0" err="1"/>
              <a:t>example_feature.location.start:example_feature.location.end</a:t>
            </a:r>
            <a:r>
              <a:rPr lang="en-US" sz="1200" dirty="0"/>
              <a:t>].</a:t>
            </a:r>
            <a:r>
              <a:rPr lang="en-US" sz="1200" dirty="0" err="1"/>
              <a:t>reverse_complement</a:t>
            </a:r>
            <a:r>
              <a:rPr lang="en-US" sz="1200" dirty="0"/>
              <a:t>() </a:t>
            </a:r>
            <a:endParaRPr lang="en-US" sz="1200" dirty="0" smtClean="0"/>
          </a:p>
          <a:p>
            <a:r>
              <a:rPr lang="en-US" sz="1200" dirty="0" smtClean="0"/>
              <a:t>&gt;</a:t>
            </a:r>
            <a:r>
              <a:rPr lang="en-US" sz="1200" dirty="0"/>
              <a:t>&gt;&gt; print(</a:t>
            </a:r>
            <a:r>
              <a:rPr lang="en-US" sz="1200" dirty="0" err="1"/>
              <a:t>feature_seq</a:t>
            </a:r>
            <a:r>
              <a:rPr lang="en-US" sz="1200" dirty="0"/>
              <a:t>) AGCCTTTGCCGTC</a:t>
            </a:r>
            <a:endParaRPr lang="en-US" sz="1200" dirty="0">
              <a:solidFill>
                <a:srgbClr val="FF0000"/>
              </a:solidFill>
            </a:endParaRPr>
          </a:p>
        </p:txBody>
      </p:sp>
      <p:sp>
        <p:nvSpPr>
          <p:cNvPr id="9" name="ZoneTexte 8"/>
          <p:cNvSpPr txBox="1"/>
          <p:nvPr/>
        </p:nvSpPr>
        <p:spPr>
          <a:xfrm>
            <a:off x="279399" y="527258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example_feature.extract</a:t>
            </a:r>
            <a:r>
              <a:rPr lang="en-US" sz="1200" dirty="0"/>
              <a:t>(</a:t>
            </a:r>
            <a:r>
              <a:rPr lang="en-US" sz="1200" dirty="0" err="1"/>
              <a:t>example_parent</a:t>
            </a:r>
            <a:r>
              <a:rPr lang="en-US" sz="1200" dirty="0"/>
              <a:t>)</a:t>
            </a:r>
          </a:p>
          <a:p>
            <a:r>
              <a:rPr lang="en-US" sz="1200" dirty="0"/>
              <a:t>&gt;&gt;&gt; print(</a:t>
            </a:r>
            <a:r>
              <a:rPr lang="en-US" sz="1200" dirty="0" err="1"/>
              <a:t>feature_seq</a:t>
            </a:r>
            <a:r>
              <a:rPr lang="en-US" sz="1200" dirty="0"/>
              <a:t>)</a:t>
            </a:r>
          </a:p>
          <a:p>
            <a:r>
              <a:rPr lang="en-US" sz="1200" dirty="0"/>
              <a:t>AGCCTTTGCCGTC</a:t>
            </a:r>
          </a:p>
        </p:txBody>
      </p:sp>
      <p:sp>
        <p:nvSpPr>
          <p:cNvPr id="10" name="Espace réservé du contenu 2"/>
          <p:cNvSpPr txBox="1">
            <a:spLocks/>
          </p:cNvSpPr>
          <p:nvPr/>
        </p:nvSpPr>
        <p:spPr>
          <a:xfrm>
            <a:off x="279399" y="5992615"/>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a:t>
            </a:r>
            <a:r>
              <a:rPr lang="en-US" dirty="0"/>
              <a:t>location </a:t>
            </a:r>
            <a:r>
              <a:rPr lang="en-US" dirty="0" smtClean="0"/>
              <a:t>describes </a:t>
            </a:r>
            <a:r>
              <a:rPr lang="en-US" dirty="0"/>
              <a:t>how to get this from the parent sequence</a:t>
            </a:r>
          </a:p>
          <a:p>
            <a:endParaRPr lang="fr-FR" dirty="0"/>
          </a:p>
        </p:txBody>
      </p:sp>
      <p:sp>
        <p:nvSpPr>
          <p:cNvPr id="11" name="Espace réservé du contenu 2"/>
          <p:cNvSpPr txBox="1">
            <a:spLocks/>
          </p:cNvSpPr>
          <p:nvPr/>
        </p:nvSpPr>
        <p:spPr>
          <a:xfrm>
            <a:off x="279399" y="3188949"/>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Take </a:t>
            </a:r>
            <a:r>
              <a:rPr lang="en-US" dirty="0"/>
              <a:t>the parent sequence, slice it to extract 5:18, and then take the reverse complement</a:t>
            </a:r>
            <a:endParaRPr lang="fr-FR" dirty="0"/>
          </a:p>
        </p:txBody>
      </p:sp>
      <p:sp>
        <p:nvSpPr>
          <p:cNvPr id="12" name="Espace réservé du contenu 2"/>
          <p:cNvSpPr txBox="1">
            <a:spLocks/>
          </p:cNvSpPr>
          <p:nvPr/>
        </p:nvSpPr>
        <p:spPr>
          <a:xfrm>
            <a:off x="279400" y="4387324"/>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r>
              <a:rPr lang="en-US" dirty="0" err="1" smtClean="0"/>
              <a:t>SeqFeature</a:t>
            </a:r>
            <a:r>
              <a:rPr lang="en-US" dirty="0" smtClean="0"/>
              <a:t> </a:t>
            </a:r>
            <a:r>
              <a:rPr lang="en-US" dirty="0" smtClean="0"/>
              <a:t>object </a:t>
            </a:r>
            <a:r>
              <a:rPr lang="en-US" dirty="0"/>
              <a:t>has </a:t>
            </a:r>
            <a:r>
              <a:rPr lang="en-US" dirty="0" smtClean="0"/>
              <a:t>an extract</a:t>
            </a:r>
            <a:r>
              <a:rPr lang="en-US" dirty="0"/>
              <a:t> </a:t>
            </a:r>
            <a:r>
              <a:rPr lang="en-US" dirty="0" smtClean="0"/>
              <a:t>method </a:t>
            </a:r>
            <a:r>
              <a:rPr lang="en-US" dirty="0"/>
              <a:t>to take care of all this</a:t>
            </a:r>
          </a:p>
          <a:p>
            <a:endParaRPr lang="fr-FR" dirty="0"/>
          </a:p>
        </p:txBody>
      </p:sp>
    </p:spTree>
    <p:extLst>
      <p:ext uri="{BB962C8B-B14F-4D97-AF65-F5344CB8AC3E}">
        <p14:creationId xmlns:p14="http://schemas.microsoft.com/office/powerpoint/2010/main" val="230167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a:t>
            </a:r>
            <a:r>
              <a:rPr lang="en-US" dirty="0" smtClean="0"/>
              <a:t>location (2)</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a:t>The length of </a:t>
            </a:r>
            <a:r>
              <a:rPr lang="en-US" dirty="0" smtClean="0"/>
              <a:t>a </a:t>
            </a:r>
            <a:r>
              <a:rPr lang="en-US" dirty="0" err="1" smtClean="0"/>
              <a:t>SeqFeature</a:t>
            </a:r>
            <a:r>
              <a:rPr lang="en-US" dirty="0"/>
              <a:t> </a:t>
            </a:r>
            <a:r>
              <a:rPr lang="en-US" dirty="0" smtClean="0"/>
              <a:t>or </a:t>
            </a:r>
            <a:r>
              <a:rPr lang="en-US" dirty="0"/>
              <a:t>location matches that of the region of sequence it describes</a:t>
            </a:r>
          </a:p>
          <a:p>
            <a:endParaRPr lang="fr-FR" dirty="0"/>
          </a:p>
        </p:txBody>
      </p:sp>
      <p:sp>
        <p:nvSpPr>
          <p:cNvPr id="4" name="Espace réservé de la date 3"/>
          <p:cNvSpPr>
            <a:spLocks noGrp="1"/>
          </p:cNvSpPr>
          <p:nvPr>
            <p:ph type="dt" sz="half" idx="10"/>
          </p:nvPr>
        </p:nvSpPr>
        <p:spPr/>
        <p:txBody>
          <a:bodyPr/>
          <a:lstStyle/>
          <a:p>
            <a:fld id="{C973F3C1-11A8-D04D-95A5-A1A99A6B4EA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10" name="ZoneTexte 9"/>
          <p:cNvSpPr txBox="1"/>
          <p:nvPr/>
        </p:nvSpPr>
        <p:spPr>
          <a:xfrm>
            <a:off x="279400" y="207439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example_feature.extract</a:t>
            </a:r>
            <a:r>
              <a:rPr lang="en-US" sz="1200" dirty="0"/>
              <a:t>(</a:t>
            </a:r>
            <a:r>
              <a:rPr lang="en-US" sz="1200" dirty="0" err="1"/>
              <a:t>example_parent</a:t>
            </a:r>
            <a:r>
              <a:rPr lang="en-US" sz="1200" dirty="0"/>
              <a:t>))</a:t>
            </a:r>
          </a:p>
          <a:p>
            <a:r>
              <a:rPr lang="en-US" sz="1200" dirty="0"/>
              <a:t>AGCCTTTGCCGTC</a:t>
            </a:r>
          </a:p>
          <a:p>
            <a:r>
              <a:rPr lang="en-US" sz="1200" dirty="0"/>
              <a:t>&gt;&gt;&gt; print(</a:t>
            </a:r>
            <a:r>
              <a:rPr lang="en-US" sz="1200" dirty="0" err="1"/>
              <a:t>len</a:t>
            </a:r>
            <a:r>
              <a:rPr lang="en-US" sz="1200" dirty="0"/>
              <a:t>(</a:t>
            </a:r>
            <a:r>
              <a:rPr lang="en-US" sz="1200" dirty="0" err="1"/>
              <a:t>example_feature.extract</a:t>
            </a:r>
            <a:r>
              <a:rPr lang="en-US" sz="1200" dirty="0"/>
              <a:t>(</a:t>
            </a:r>
            <a:r>
              <a:rPr lang="en-US" sz="1200" dirty="0" err="1"/>
              <a:t>example_parent</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example_feature.location</a:t>
            </a:r>
            <a:r>
              <a:rPr lang="en-US" sz="1200" dirty="0"/>
              <a:t>))</a:t>
            </a:r>
          </a:p>
          <a:p>
            <a:r>
              <a:rPr lang="en-US" sz="1200" dirty="0"/>
              <a:t>13</a:t>
            </a:r>
          </a:p>
        </p:txBody>
      </p:sp>
      <p:sp>
        <p:nvSpPr>
          <p:cNvPr id="12" name="Espace réservé du contenu 2"/>
          <p:cNvSpPr txBox="1">
            <a:spLocks/>
          </p:cNvSpPr>
          <p:nvPr/>
        </p:nvSpPr>
        <p:spPr>
          <a:xfrm>
            <a:off x="279400" y="3941426"/>
            <a:ext cx="8644466" cy="15359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simple </a:t>
            </a:r>
            <a:r>
              <a:rPr lang="en-US" dirty="0" err="1"/>
              <a:t>FeatureLocation</a:t>
            </a:r>
            <a:r>
              <a:rPr lang="en-US" dirty="0"/>
              <a:t> objects the length is just the </a:t>
            </a:r>
            <a:r>
              <a:rPr lang="en-US" dirty="0" smtClean="0"/>
              <a:t>difference </a:t>
            </a:r>
            <a:r>
              <a:rPr lang="en-US" dirty="0"/>
              <a:t>between the start and end positions</a:t>
            </a:r>
            <a:r>
              <a:rPr lang="en-US" dirty="0" smtClean="0"/>
              <a:t>.</a:t>
            </a:r>
          </a:p>
          <a:p>
            <a:r>
              <a:rPr lang="en-US" dirty="0"/>
              <a:t>F</a:t>
            </a:r>
            <a:r>
              <a:rPr lang="en-US" dirty="0" smtClean="0"/>
              <a:t>or </a:t>
            </a:r>
            <a:r>
              <a:rPr lang="en-US" dirty="0"/>
              <a:t>a </a:t>
            </a:r>
            <a:r>
              <a:rPr lang="en-US" dirty="0" err="1" smtClean="0"/>
              <a:t>CompoundLocation</a:t>
            </a:r>
            <a:r>
              <a:rPr lang="en-US" dirty="0" smtClean="0"/>
              <a:t> </a:t>
            </a:r>
            <a:r>
              <a:rPr lang="en-US" dirty="0"/>
              <a:t>objects</a:t>
            </a:r>
            <a:r>
              <a:rPr lang="en-US" dirty="0" smtClean="0"/>
              <a:t>, </a:t>
            </a:r>
            <a:r>
              <a:rPr lang="en-US" dirty="0"/>
              <a:t>the length is the sum of the constituent regions</a:t>
            </a:r>
          </a:p>
          <a:p>
            <a:endParaRPr lang="en-US" dirty="0"/>
          </a:p>
          <a:p>
            <a:endParaRPr lang="fr-FR" dirty="0"/>
          </a:p>
        </p:txBody>
      </p:sp>
    </p:spTree>
    <p:extLst>
      <p:ext uri="{BB962C8B-B14F-4D97-AF65-F5344CB8AC3E}">
        <p14:creationId xmlns:p14="http://schemas.microsoft.com/office/powerpoint/2010/main" val="18405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contenu 2"/>
          <p:cNvSpPr>
            <a:spLocks noGrp="1"/>
          </p:cNvSpPr>
          <p:nvPr>
            <p:ph idx="1"/>
          </p:nvPr>
        </p:nvSpPr>
        <p:spPr>
          <a:xfrm>
            <a:off x="279400" y="918614"/>
            <a:ext cx="8644466" cy="476240"/>
          </a:xfrm>
        </p:spPr>
        <p:txBody>
          <a:bodyPr/>
          <a:lstStyle/>
          <a:p>
            <a:r>
              <a:rPr lang="en-US" dirty="0" err="1" smtClean="0"/>
              <a:t>SeqRecord</a:t>
            </a:r>
            <a:r>
              <a:rPr lang="en-US" dirty="0"/>
              <a:t> </a:t>
            </a:r>
            <a:r>
              <a:rPr lang="en-US" dirty="0" smtClean="0"/>
              <a:t>objects </a:t>
            </a:r>
            <a:r>
              <a:rPr lang="en-US" dirty="0"/>
              <a:t>can be very complex, but here's a simple example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7" name="ZoneTexte 6"/>
          <p:cNvSpPr txBox="1"/>
          <p:nvPr/>
        </p:nvSpPr>
        <p:spPr>
          <a:xfrm>
            <a:off x="279400" y="143935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Bio.SeqRecord import SeqRecord</a:t>
            </a:r>
          </a:p>
          <a:p>
            <a:r>
              <a:rPr lang="mr-IN" sz="1200" dirty="0">
                <a:latin typeface="Arial"/>
                <a:cs typeface="Arial"/>
              </a:rPr>
              <a:t>&gt;&gt;&gt; record1 = SeqRecord(Seq("ACGT"), id="test")</a:t>
            </a:r>
          </a:p>
          <a:p>
            <a:r>
              <a:rPr lang="mr-IN" sz="1200" dirty="0">
                <a:latin typeface="Arial"/>
                <a:cs typeface="Arial"/>
              </a:rPr>
              <a:t>&gt;&gt;&gt; record2 = SeqRecord(Seq("ACGT"), id="test"</a:t>
            </a:r>
            <a:r>
              <a:rPr lang="mr-IN" sz="1200" dirty="0" smtClean="0">
                <a:latin typeface="Arial"/>
                <a:cs typeface="Arial"/>
              </a:rPr>
              <a:t>)</a:t>
            </a:r>
            <a:endParaRPr lang="fr-FR" sz="1200" dirty="0" smtClean="0">
              <a:latin typeface="Arial"/>
              <a:cs typeface="Arial"/>
            </a:endParaRPr>
          </a:p>
          <a:p>
            <a:r>
              <a:rPr lang="mr-IN" sz="1200" dirty="0">
                <a:latin typeface="Arial"/>
                <a:cs typeface="Arial"/>
              </a:rPr>
              <a:t>&gt;&gt;&gt; record1 == </a:t>
            </a:r>
            <a:r>
              <a:rPr lang="mr-IN" sz="1200" dirty="0" smtClean="0">
                <a:latin typeface="Arial"/>
                <a:cs typeface="Arial"/>
              </a:rPr>
              <a:t>record2</a:t>
            </a:r>
            <a:endParaRPr lang="mr-IN" sz="1200" dirty="0">
              <a:latin typeface="Arial"/>
              <a:cs typeface="Arial"/>
            </a:endParaRPr>
          </a:p>
        </p:txBody>
      </p:sp>
      <p:sp>
        <p:nvSpPr>
          <p:cNvPr id="9" name="Espace réservé du contenu 2"/>
          <p:cNvSpPr txBox="1">
            <a:spLocks/>
          </p:cNvSpPr>
          <p:nvPr/>
        </p:nvSpPr>
        <p:spPr>
          <a:xfrm>
            <a:off x="279400" y="2454520"/>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happens when you try to compare these </a:t>
            </a:r>
            <a:r>
              <a:rPr lang="en-US" dirty="0" smtClean="0"/>
              <a:t>“identical</a:t>
            </a:r>
            <a:r>
              <a:rPr lang="en-US" dirty="0"/>
              <a:t>" records?</a:t>
            </a:r>
            <a:endParaRPr lang="fr-FR" dirty="0"/>
          </a:p>
        </p:txBody>
      </p:sp>
      <p:sp>
        <p:nvSpPr>
          <p:cNvPr id="10" name="Espace réservé du contenu 2"/>
          <p:cNvSpPr txBox="1">
            <a:spLocks/>
          </p:cNvSpPr>
          <p:nvPr/>
        </p:nvSpPr>
        <p:spPr>
          <a:xfrm>
            <a:off x="279400" y="2870842"/>
            <a:ext cx="8644466" cy="7920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older </a:t>
            </a:r>
            <a:r>
              <a:rPr lang="en-US" dirty="0"/>
              <a:t>versions of </a:t>
            </a:r>
            <a:r>
              <a:rPr lang="en-US" dirty="0" smtClean="0"/>
              <a:t>Biopython,  record1 </a:t>
            </a:r>
            <a:r>
              <a:rPr lang="en-US" dirty="0"/>
              <a:t>== </a:t>
            </a:r>
            <a:r>
              <a:rPr lang="en-US" dirty="0" smtClean="0"/>
              <a:t>record2 would </a:t>
            </a:r>
            <a:r>
              <a:rPr lang="en-US" dirty="0"/>
              <a:t>only </a:t>
            </a:r>
            <a:r>
              <a:rPr lang="en-US" dirty="0" smtClean="0"/>
              <a:t>return true </a:t>
            </a:r>
            <a:r>
              <a:rPr lang="en-US" dirty="0"/>
              <a:t>if these variables pointed at the </a:t>
            </a:r>
            <a:r>
              <a:rPr lang="en-US" dirty="0" smtClean="0"/>
              <a:t>same object </a:t>
            </a:r>
            <a:r>
              <a:rPr lang="en-US" dirty="0"/>
              <a:t>in memory.</a:t>
            </a:r>
          </a:p>
          <a:p>
            <a:endParaRPr lang="en-US" dirty="0"/>
          </a:p>
          <a:p>
            <a:endParaRPr lang="fr-FR" dirty="0"/>
          </a:p>
        </p:txBody>
      </p:sp>
      <p:sp>
        <p:nvSpPr>
          <p:cNvPr id="11" name="ZoneTexte 10"/>
          <p:cNvSpPr txBox="1"/>
          <p:nvPr/>
        </p:nvSpPr>
        <p:spPr>
          <a:xfrm>
            <a:off x="279400" y="361945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 == record2</a:t>
            </a:r>
          </a:p>
          <a:p>
            <a:r>
              <a:rPr lang="fr-FR" sz="1200" dirty="0" smtClean="0">
                <a:solidFill>
                  <a:srgbClr val="FF0000"/>
                </a:solidFill>
                <a:latin typeface="Arial"/>
                <a:cs typeface="Arial"/>
              </a:rPr>
              <a:t>False</a:t>
            </a:r>
            <a:endParaRPr lang="mr-IN" sz="1200" dirty="0">
              <a:solidFill>
                <a:srgbClr val="FF0000"/>
              </a:solidFill>
              <a:latin typeface="Arial"/>
              <a:cs typeface="Arial"/>
            </a:endParaRPr>
          </a:p>
        </p:txBody>
      </p:sp>
      <p:sp>
        <p:nvSpPr>
          <p:cNvPr id="12" name="Espace réservé du contenu 2"/>
          <p:cNvSpPr txBox="1">
            <a:spLocks/>
          </p:cNvSpPr>
          <p:nvPr/>
        </p:nvSpPr>
        <p:spPr>
          <a:xfrm>
            <a:off x="279400" y="4058435"/>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Biopython 1.67,</a:t>
            </a:r>
            <a:r>
              <a:rPr lang="en-US" dirty="0"/>
              <a:t> </a:t>
            </a:r>
            <a:r>
              <a:rPr lang="en-US" dirty="0" smtClean="0"/>
              <a:t>this will raise a exception</a:t>
            </a:r>
            <a:endParaRPr lang="en-US" dirty="0"/>
          </a:p>
          <a:p>
            <a:endParaRPr lang="fr-FR" dirty="0"/>
          </a:p>
        </p:txBody>
      </p:sp>
      <p:sp>
        <p:nvSpPr>
          <p:cNvPr id="13" name="ZoneTexte 12"/>
          <p:cNvSpPr txBox="1"/>
          <p:nvPr/>
        </p:nvSpPr>
        <p:spPr>
          <a:xfrm>
            <a:off x="279400" y="453471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record1 == record2</a:t>
            </a:r>
          </a:p>
          <a:p>
            <a:r>
              <a:rPr lang="en-US" sz="1200" dirty="0" err="1">
                <a:solidFill>
                  <a:srgbClr val="FF0000"/>
                </a:solidFill>
              </a:rPr>
              <a:t>Traceback</a:t>
            </a:r>
            <a:r>
              <a:rPr lang="en-US" sz="1200" dirty="0">
                <a:solidFill>
                  <a:srgbClr val="FF0000"/>
                </a:solidFill>
              </a:rPr>
              <a:t> (most recent call last)</a:t>
            </a:r>
            <a:r>
              <a:rPr lang="en-US" sz="1200" dirty="0" smtClean="0">
                <a:solidFill>
                  <a:srgbClr val="FF0000"/>
                </a:solidFill>
              </a:rPr>
              <a:t>:</a:t>
            </a:r>
            <a:endParaRPr lang="en-US" sz="1200" dirty="0">
              <a:solidFill>
                <a:srgbClr val="FF0000"/>
              </a:solidFill>
            </a:endParaRPr>
          </a:p>
          <a:p>
            <a:r>
              <a:rPr lang="en-US" sz="1200" dirty="0" err="1">
                <a:solidFill>
                  <a:srgbClr val="FF0000"/>
                </a:solidFill>
              </a:rPr>
              <a:t>NotImplementedError</a:t>
            </a:r>
            <a:r>
              <a:rPr lang="en-US" sz="1200" dirty="0">
                <a:solidFill>
                  <a:srgbClr val="FF0000"/>
                </a:solidFill>
              </a:rPr>
              <a:t>: </a:t>
            </a:r>
            <a:r>
              <a:rPr lang="en-US" sz="1200" dirty="0" err="1">
                <a:solidFill>
                  <a:srgbClr val="FF0000"/>
                </a:solidFill>
              </a:rPr>
              <a:t>SeqRecord</a:t>
            </a:r>
            <a:r>
              <a:rPr lang="en-US" sz="1200" dirty="0">
                <a:solidFill>
                  <a:srgbClr val="FF0000"/>
                </a:solidFill>
              </a:rPr>
              <a:t> comparison is deliberately not implemented. Explicitly compare the attributes of interest.</a:t>
            </a:r>
          </a:p>
        </p:txBody>
      </p:sp>
      <p:sp>
        <p:nvSpPr>
          <p:cNvPr id="14" name="Espace réservé du contenu 2"/>
          <p:cNvSpPr txBox="1">
            <a:spLocks/>
          </p:cNvSpPr>
          <p:nvPr/>
        </p:nvSpPr>
        <p:spPr>
          <a:xfrm>
            <a:off x="279400" y="5150254"/>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should check the attributes you are interested in</a:t>
            </a:r>
          </a:p>
          <a:p>
            <a:endParaRPr lang="fr-FR" dirty="0"/>
          </a:p>
        </p:txBody>
      </p:sp>
      <p:sp>
        <p:nvSpPr>
          <p:cNvPr id="15" name="ZoneTexte 14"/>
          <p:cNvSpPr txBox="1"/>
          <p:nvPr/>
        </p:nvSpPr>
        <p:spPr>
          <a:xfrm>
            <a:off x="279400" y="560078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record1.id == record2.id</a:t>
            </a:r>
          </a:p>
          <a:p>
            <a:r>
              <a:rPr lang="mr-IN" sz="1200" dirty="0">
                <a:solidFill>
                  <a:srgbClr val="FF0000"/>
                </a:solidFill>
                <a:latin typeface="Arial"/>
                <a:cs typeface="Arial"/>
              </a:rPr>
              <a:t>True</a:t>
            </a:r>
          </a:p>
          <a:p>
            <a:r>
              <a:rPr lang="mr-IN" sz="1200" dirty="0">
                <a:latin typeface="Arial"/>
                <a:cs typeface="Arial"/>
              </a:rPr>
              <a:t>&gt;&gt;&gt; record1.seq == record2.seq</a:t>
            </a:r>
          </a:p>
          <a:p>
            <a:r>
              <a:rPr lang="mr-IN" sz="1200" dirty="0">
                <a:solidFill>
                  <a:srgbClr val="FF0000"/>
                </a:solidFill>
                <a:latin typeface="Arial"/>
                <a:cs typeface="Arial"/>
              </a:rPr>
              <a:t>True</a:t>
            </a:r>
          </a:p>
        </p:txBody>
      </p:sp>
    </p:spTree>
    <p:extLst>
      <p:ext uri="{BB962C8B-B14F-4D97-AF65-F5344CB8AC3E}">
        <p14:creationId xmlns:p14="http://schemas.microsoft.com/office/powerpoint/2010/main" val="263573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References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it-IT" dirty="0" err="1" smtClean="0"/>
              <a:t>Bio.SeqFeature.Reference</a:t>
            </a:r>
            <a:r>
              <a:rPr lang="it-IT" dirty="0"/>
              <a:t> </a:t>
            </a:r>
            <a:r>
              <a:rPr lang="it-IT" dirty="0" err="1" smtClean="0"/>
              <a:t>class</a:t>
            </a:r>
            <a:endParaRPr lang="it-IT" dirty="0" smtClean="0"/>
          </a:p>
          <a:p>
            <a:pPr lvl="1"/>
            <a:r>
              <a:rPr lang="fr-FR" sz="1600" dirty="0" smtClean="0"/>
              <a:t>J</a:t>
            </a:r>
            <a:r>
              <a:rPr lang="en-US" sz="1600" dirty="0" err="1" smtClean="0"/>
              <a:t>ournal</a:t>
            </a:r>
            <a:endParaRPr lang="en-US" sz="1600" dirty="0"/>
          </a:p>
          <a:p>
            <a:pPr lvl="1"/>
            <a:r>
              <a:rPr lang="fr-FR" sz="1600" dirty="0" err="1" smtClean="0"/>
              <a:t>T</a:t>
            </a:r>
            <a:r>
              <a:rPr lang="en-US" sz="1600" dirty="0" err="1" smtClean="0"/>
              <a:t>itle</a:t>
            </a:r>
            <a:endParaRPr lang="en-US" sz="1600" dirty="0"/>
          </a:p>
          <a:p>
            <a:pPr lvl="1"/>
            <a:r>
              <a:rPr lang="en-US" sz="1600" dirty="0"/>
              <a:t>A</a:t>
            </a:r>
            <a:r>
              <a:rPr lang="en-US" sz="1600" dirty="0" smtClean="0"/>
              <a:t>uthors</a:t>
            </a:r>
            <a:endParaRPr lang="en-US" sz="1600" dirty="0"/>
          </a:p>
          <a:p>
            <a:r>
              <a:rPr lang="en-US" dirty="0" smtClean="0"/>
              <a:t>Additionally</a:t>
            </a:r>
          </a:p>
          <a:p>
            <a:pPr lvl="1"/>
            <a:r>
              <a:rPr lang="en-US" sz="1600" dirty="0" err="1" smtClean="0"/>
              <a:t>medline_id</a:t>
            </a:r>
            <a:r>
              <a:rPr lang="en-US" sz="1600" dirty="0" smtClean="0"/>
              <a:t> </a:t>
            </a:r>
          </a:p>
          <a:p>
            <a:pPr lvl="1"/>
            <a:r>
              <a:rPr lang="en-US" sz="1600" dirty="0" err="1" smtClean="0"/>
              <a:t>pubmed_id</a:t>
            </a:r>
            <a:r>
              <a:rPr lang="en-US" sz="1600" dirty="0" smtClean="0"/>
              <a:t> </a:t>
            </a:r>
          </a:p>
          <a:p>
            <a:pPr lvl="1"/>
            <a:r>
              <a:rPr lang="en-US" sz="1600" dirty="0" smtClean="0"/>
              <a:t>a comment</a:t>
            </a:r>
            <a:endParaRPr lang="en-US" sz="1600" dirty="0"/>
          </a:p>
          <a:p>
            <a:endParaRPr lang="it-IT" dirty="0" smtClean="0"/>
          </a:p>
          <a:p>
            <a:endParaRPr lang="it-IT" dirty="0"/>
          </a:p>
          <a:p>
            <a:endParaRPr lang="it-IT" dirty="0" smtClean="0"/>
          </a:p>
          <a:p>
            <a:endParaRPr lang="it-IT" dirty="0"/>
          </a:p>
          <a:p>
            <a:endParaRPr lang="it-IT"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Tree>
    <p:extLst>
      <p:ext uri="{BB962C8B-B14F-4D97-AF65-F5344CB8AC3E}">
        <p14:creationId xmlns:p14="http://schemas.microsoft.com/office/powerpoint/2010/main" val="2745838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format </a:t>
            </a:r>
            <a:r>
              <a:rPr lang="fr-FR" dirty="0" err="1"/>
              <a:t>method</a:t>
            </a:r>
            <a:endParaRPr lang="fr-FR" dirty="0"/>
          </a:p>
        </p:txBody>
      </p:sp>
      <p:sp>
        <p:nvSpPr>
          <p:cNvPr id="3" name="Espace réservé du contenu 2"/>
          <p:cNvSpPr>
            <a:spLocks noGrp="1"/>
          </p:cNvSpPr>
          <p:nvPr>
            <p:ph idx="1"/>
          </p:nvPr>
        </p:nvSpPr>
        <p:spPr>
          <a:xfrm>
            <a:off x="279400" y="1088710"/>
            <a:ext cx="8644466" cy="555621"/>
          </a:xfrm>
        </p:spPr>
        <p:txBody>
          <a:bodyPr/>
          <a:lstStyle/>
          <a:p>
            <a:r>
              <a:rPr lang="en-US" dirty="0" smtClean="0"/>
              <a:t>Give </a:t>
            </a:r>
            <a:r>
              <a:rPr lang="en-US" dirty="0"/>
              <a:t>a string containing your record formatted using one of the output le formats supported by </a:t>
            </a:r>
            <a:r>
              <a:rPr lang="en-US" dirty="0" err="1"/>
              <a:t>Bio.SeqIO</a:t>
            </a:r>
            <a:r>
              <a:rPr lang="en-US" dirty="0"/>
              <a:t>, such as FASTA</a:t>
            </a:r>
          </a:p>
          <a:p>
            <a:endParaRPr lang="fr-FR" dirty="0"/>
          </a:p>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892959"/>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a:t>
            </a:r>
            <a:r>
              <a:rPr lang="en-US" sz="1200" dirty="0" err="1"/>
              <a:t>Bio.Alphabet</a:t>
            </a:r>
            <a:r>
              <a:rPr lang="en-US" sz="1200" dirty="0"/>
              <a:t> import </a:t>
            </a:r>
            <a:r>
              <a:rPr lang="en-US" sz="1200" dirty="0" err="1"/>
              <a:t>generic_protein</a:t>
            </a:r>
            <a:endParaRPr lang="en-US" sz="1200" dirty="0"/>
          </a:p>
          <a:p>
            <a:r>
              <a:rPr lang="en-US" sz="1200" dirty="0"/>
              <a:t>record = </a:t>
            </a:r>
            <a:r>
              <a:rPr lang="en-US" sz="1200" dirty="0" err="1"/>
              <a:t>SeqRecord</a:t>
            </a:r>
            <a:r>
              <a:rPr lang="en-US" sz="1200" dirty="0"/>
              <a:t>(</a:t>
            </a:r>
            <a:r>
              <a:rPr lang="en-US" sz="1200" dirty="0" err="1"/>
              <a:t>Seq</a:t>
            </a:r>
            <a:r>
              <a:rPr lang="en-US" sz="1200" dirty="0"/>
              <a:t>("MMYQQGCFAGGTVLRLAKDLAENNRGARVLVVCSEITAVTFRGPSETHLDSMVGQALFGD" \</a:t>
            </a:r>
          </a:p>
          <a:p>
            <a:r>
              <a:rPr lang="en-US" sz="1200" dirty="0"/>
              <a:t>+"GAGAVIVGSDPDLSVERPLYELVWTGATLLPDSEGAIDGHLREVGLTFHLLKDVPGLISK" \</a:t>
            </a:r>
          </a:p>
          <a:p>
            <a:r>
              <a:rPr lang="en-US" sz="1200" dirty="0"/>
              <a:t>+"NIEKSLKEAFTPLGISDWNSTFWIAHPGGPAILDQVEAKLGLKEEKMRATREVLSEYGNM" \</a:t>
            </a:r>
          </a:p>
          <a:p>
            <a:r>
              <a:rPr lang="en-US" sz="1200" dirty="0"/>
              <a:t>+"SSAC", </a:t>
            </a:r>
            <a:r>
              <a:rPr lang="en-US" sz="1200" dirty="0" err="1"/>
              <a:t>generic_protein</a:t>
            </a:r>
            <a:r>
              <a:rPr lang="en-US" sz="1200" dirty="0"/>
              <a:t>),</a:t>
            </a:r>
          </a:p>
          <a:p>
            <a:r>
              <a:rPr lang="en-US" sz="1200" dirty="0"/>
              <a:t>id="gi|14150838|gb|AAK54648.1|AF376133_1",</a:t>
            </a:r>
          </a:p>
          <a:p>
            <a:r>
              <a:rPr lang="en-US" sz="1200" dirty="0"/>
              <a:t>description="</a:t>
            </a:r>
            <a:r>
              <a:rPr lang="en-US" sz="1200" dirty="0" err="1"/>
              <a:t>chalcone</a:t>
            </a:r>
            <a:r>
              <a:rPr lang="en-US" sz="1200" dirty="0"/>
              <a:t> synthase [</a:t>
            </a:r>
            <a:r>
              <a:rPr lang="en-US" sz="1200" dirty="0" err="1"/>
              <a:t>Cucumis</a:t>
            </a:r>
            <a:r>
              <a:rPr lang="en-US" sz="1200" dirty="0"/>
              <a:t> </a:t>
            </a:r>
            <a:r>
              <a:rPr lang="en-US" sz="1200" dirty="0" err="1"/>
              <a:t>sativus</a:t>
            </a:r>
            <a:r>
              <a:rPr lang="en-US" sz="1200" dirty="0"/>
              <a:t>]")</a:t>
            </a:r>
          </a:p>
          <a:p>
            <a:r>
              <a:rPr lang="en-US" sz="1200" dirty="0"/>
              <a:t>print(</a:t>
            </a:r>
            <a:r>
              <a:rPr lang="en-US" sz="1200" dirty="0" err="1"/>
              <a:t>record.format</a:t>
            </a:r>
            <a:r>
              <a:rPr lang="en-US" sz="1200" dirty="0"/>
              <a:t>("</a:t>
            </a:r>
            <a:r>
              <a:rPr lang="en-US" sz="1200" dirty="0" err="1"/>
              <a:t>fasta</a:t>
            </a:r>
            <a:r>
              <a:rPr lang="en-US" sz="1200" dirty="0"/>
              <a:t>")</a:t>
            </a:r>
            <a:r>
              <a:rPr lang="en-US" sz="1200" dirty="0" smtClean="0"/>
              <a:t>)</a:t>
            </a:r>
          </a:p>
          <a:p>
            <a:r>
              <a:rPr lang="en-US" sz="1200" dirty="0">
                <a:solidFill>
                  <a:srgbClr val="FF0000"/>
                </a:solidFill>
              </a:rPr>
              <a:t>&gt;gi|14150838|gb|AAK54648.1|AF376133_1 </a:t>
            </a:r>
            <a:r>
              <a:rPr lang="en-US" sz="1200" dirty="0" err="1">
                <a:solidFill>
                  <a:srgbClr val="FF0000"/>
                </a:solidFill>
              </a:rPr>
              <a:t>chalcone</a:t>
            </a:r>
            <a:r>
              <a:rPr lang="en-US" sz="1200" dirty="0">
                <a:solidFill>
                  <a:srgbClr val="FF0000"/>
                </a:solidFill>
              </a:rPr>
              <a:t> synthase [</a:t>
            </a:r>
            <a:r>
              <a:rPr lang="en-US" sz="1200" dirty="0" err="1">
                <a:solidFill>
                  <a:srgbClr val="FF0000"/>
                </a:solidFill>
              </a:rPr>
              <a:t>Cucumis</a:t>
            </a:r>
            <a:r>
              <a:rPr lang="en-US" sz="1200" dirty="0">
                <a:solidFill>
                  <a:srgbClr val="FF0000"/>
                </a:solidFill>
              </a:rPr>
              <a:t> </a:t>
            </a:r>
            <a:r>
              <a:rPr lang="en-US" sz="1200" dirty="0" err="1">
                <a:solidFill>
                  <a:srgbClr val="FF0000"/>
                </a:solidFill>
              </a:rPr>
              <a:t>sativus</a:t>
            </a:r>
            <a:r>
              <a:rPr lang="en-US" sz="1200" dirty="0">
                <a:solidFill>
                  <a:srgbClr val="FF0000"/>
                </a:solidFill>
              </a:rPr>
              <a:t>]</a:t>
            </a:r>
          </a:p>
          <a:p>
            <a:r>
              <a:rPr lang="en-US" sz="1200" dirty="0">
                <a:solidFill>
                  <a:srgbClr val="FF0000"/>
                </a:solidFill>
              </a:rPr>
              <a:t>MMYQQGCFAGGTVLRLAKDLAENNRGARVLVVCSEITAVTFRGPSETHLDSMVGQALFGD</a:t>
            </a:r>
          </a:p>
          <a:p>
            <a:r>
              <a:rPr lang="en-US" sz="1200" dirty="0">
                <a:solidFill>
                  <a:srgbClr val="FF0000"/>
                </a:solidFill>
              </a:rPr>
              <a:t>GAGAVIVGSDPDLSVERPLYELVWTGATLLPDSEGAIDGHLREVGLTFHLLKDVPGLISK</a:t>
            </a:r>
          </a:p>
          <a:p>
            <a:r>
              <a:rPr lang="en-US" sz="1200" dirty="0">
                <a:solidFill>
                  <a:srgbClr val="FF0000"/>
                </a:solidFill>
              </a:rPr>
              <a:t>NIEKSLKEAFTPLGISDWNSTFWIAHPGGPAILDQVEAKLGLKEEKMRATREVLSEYGNM</a:t>
            </a:r>
          </a:p>
          <a:p>
            <a:r>
              <a:rPr lang="en-US" sz="1200" dirty="0" smtClean="0">
                <a:solidFill>
                  <a:srgbClr val="FF0000"/>
                </a:solidFill>
              </a:rPr>
              <a:t>SSAC</a:t>
            </a:r>
            <a:endParaRPr lang="en-US" sz="1200" dirty="0">
              <a:solidFill>
                <a:srgbClr val="FF0000"/>
              </a:solidFill>
            </a:endParaRPr>
          </a:p>
        </p:txBody>
      </p:sp>
      <p:sp>
        <p:nvSpPr>
          <p:cNvPr id="8" name="ZoneTexte 7"/>
          <p:cNvSpPr txBox="1"/>
          <p:nvPr/>
        </p:nvSpPr>
        <p:spPr>
          <a:xfrm>
            <a:off x="279400" y="5001028"/>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 </a:t>
            </a:r>
            <a:r>
              <a:rPr lang="en-US" sz="1200" dirty="0" err="1" smtClean="0"/>
              <a:t>my_location.nofuzzy_start</a:t>
            </a:r>
            <a:endParaRPr lang="en-US" sz="1200" dirty="0" smtClean="0"/>
          </a:p>
          <a:p>
            <a:r>
              <a:rPr lang="en-US" sz="1200" dirty="0" smtClean="0">
                <a:solidFill>
                  <a:srgbClr val="FF0000"/>
                </a:solidFill>
              </a:rPr>
              <a:t>5</a:t>
            </a:r>
          </a:p>
          <a:p>
            <a:r>
              <a:rPr lang="en-US" sz="1200" dirty="0" smtClean="0"/>
              <a:t>&gt;&gt;&gt; </a:t>
            </a:r>
            <a:r>
              <a:rPr lang="en-US" sz="1200" dirty="0" err="1" smtClean="0"/>
              <a:t>my_location.nofuzzy_end</a:t>
            </a:r>
            <a:endParaRPr lang="en-US" sz="1200" dirty="0" smtClean="0"/>
          </a:p>
          <a:p>
            <a:r>
              <a:rPr lang="en-US" sz="1200" dirty="0" smtClean="0">
                <a:solidFill>
                  <a:srgbClr val="FF0000"/>
                </a:solidFill>
              </a:rPr>
              <a:t>9</a:t>
            </a:r>
            <a:endParaRPr lang="en-US" sz="1200" dirty="0">
              <a:solidFill>
                <a:srgbClr val="FF0000"/>
              </a:solidFill>
            </a:endParaRPr>
          </a:p>
        </p:txBody>
      </p:sp>
    </p:spTree>
    <p:extLst>
      <p:ext uri="{BB962C8B-B14F-4D97-AF65-F5344CB8AC3E}">
        <p14:creationId xmlns:p14="http://schemas.microsoft.com/office/powerpoint/2010/main" val="255746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a:t>S</a:t>
            </a:r>
            <a:r>
              <a:rPr lang="en-US" dirty="0" smtClean="0"/>
              <a:t>lice a </a:t>
            </a:r>
            <a:r>
              <a:rPr lang="en-US" dirty="0" err="1" smtClean="0"/>
              <a:t>SeqRecord</a:t>
            </a:r>
            <a:r>
              <a:rPr lang="en-US" dirty="0" smtClean="0"/>
              <a:t> </a:t>
            </a:r>
            <a:r>
              <a:rPr lang="en-US" dirty="0"/>
              <a:t>to give you a </a:t>
            </a:r>
            <a:r>
              <a:rPr lang="en-US" dirty="0" smtClean="0"/>
              <a:t>new </a:t>
            </a:r>
            <a:r>
              <a:rPr lang="en-US" dirty="0" err="1" smtClean="0"/>
              <a:t>SeqRecord</a:t>
            </a:r>
            <a:r>
              <a:rPr lang="en-US" dirty="0"/>
              <a:t> </a:t>
            </a:r>
            <a:r>
              <a:rPr lang="en-US" dirty="0" smtClean="0"/>
              <a:t>covering </a:t>
            </a:r>
            <a:r>
              <a:rPr lang="en-US" dirty="0"/>
              <a:t>just part of the sequence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
        <p:nvSpPr>
          <p:cNvPr id="7" name="ZoneTexte 6"/>
          <p:cNvSpPr txBox="1"/>
          <p:nvPr/>
        </p:nvSpPr>
        <p:spPr>
          <a:xfrm>
            <a:off x="279400" y="1983679"/>
            <a:ext cx="8644466"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a:p>
            <a:r>
              <a:rPr lang="en-US" sz="1200" dirty="0"/>
              <a:t>&gt;&gt;&gt; </a:t>
            </a:r>
            <a:r>
              <a:rPr lang="en-US" sz="1200" dirty="0" err="1"/>
              <a:t>len</a:t>
            </a:r>
            <a:r>
              <a:rPr lang="en-US" sz="1200" dirty="0"/>
              <a:t>(record)</a:t>
            </a:r>
          </a:p>
          <a:p>
            <a:r>
              <a:rPr lang="en-US" sz="1200" dirty="0">
                <a:solidFill>
                  <a:srgbClr val="FF0000"/>
                </a:solidFill>
              </a:rPr>
              <a:t>9609</a:t>
            </a: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41</a:t>
            </a:r>
          </a:p>
        </p:txBody>
      </p:sp>
      <p:sp>
        <p:nvSpPr>
          <p:cNvPr id="9" name="Espace réservé du contenu 2"/>
          <p:cNvSpPr txBox="1">
            <a:spLocks/>
          </p:cNvSpPr>
          <p:nvPr/>
        </p:nvSpPr>
        <p:spPr>
          <a:xfrm>
            <a:off x="279400" y="4177162"/>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r>
              <a:rPr lang="en-US" dirty="0" smtClean="0"/>
              <a:t>ny </a:t>
            </a:r>
            <a:r>
              <a:rPr lang="en-US" dirty="0"/>
              <a:t>per-letter annotations are also </a:t>
            </a:r>
            <a:r>
              <a:rPr lang="en-US" dirty="0" smtClean="0"/>
              <a:t>sliced !! </a:t>
            </a:r>
          </a:p>
          <a:p>
            <a:r>
              <a:rPr lang="en-US" dirty="0" smtClean="0"/>
              <a:t>Any features, completely </a:t>
            </a:r>
            <a:r>
              <a:rPr lang="en-US" dirty="0"/>
              <a:t>within the new sequence are preserved (with their locations adjusted).</a:t>
            </a:r>
          </a:p>
          <a:p>
            <a:endParaRPr lang="fr-FR" dirty="0"/>
          </a:p>
          <a:p>
            <a:endParaRPr lang="fr-FR" dirty="0"/>
          </a:p>
        </p:txBody>
      </p:sp>
    </p:spTree>
    <p:extLst>
      <p:ext uri="{BB962C8B-B14F-4D97-AF65-F5344CB8AC3E}">
        <p14:creationId xmlns:p14="http://schemas.microsoft.com/office/powerpoint/2010/main" val="2678845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smtClean="0"/>
              <a:t>SeqRecord</a:t>
            </a:r>
            <a:r>
              <a:rPr lang="en-US" dirty="0" smtClean="0"/>
              <a:t> (2)</a:t>
            </a:r>
            <a:endParaRPr lang="fr-FR" dirty="0"/>
          </a:p>
        </p:txBody>
      </p:sp>
      <p:sp>
        <p:nvSpPr>
          <p:cNvPr id="3" name="Espace réservé du contenu 2"/>
          <p:cNvSpPr>
            <a:spLocks noGrp="1"/>
          </p:cNvSpPr>
          <p:nvPr>
            <p:ph idx="1"/>
          </p:nvPr>
        </p:nvSpPr>
        <p:spPr>
          <a:xfrm>
            <a:off x="279400" y="1077373"/>
            <a:ext cx="8644466" cy="1118615"/>
          </a:xfrm>
        </p:spPr>
        <p:txBody>
          <a:bodyPr/>
          <a:lstStyle/>
          <a:p>
            <a:r>
              <a:rPr lang="en-US" dirty="0" smtClean="0"/>
              <a:t>Focus </a:t>
            </a:r>
            <a:r>
              <a:rPr lang="en-US" dirty="0"/>
              <a:t>in on </a:t>
            </a:r>
            <a:r>
              <a:rPr lang="en-US" dirty="0" smtClean="0"/>
              <a:t>the </a:t>
            </a:r>
            <a:r>
              <a:rPr lang="en-US" dirty="0" err="1" smtClean="0"/>
              <a:t>pim</a:t>
            </a:r>
            <a:r>
              <a:rPr lang="en-US" dirty="0"/>
              <a:t> </a:t>
            </a:r>
            <a:r>
              <a:rPr lang="en-US" dirty="0" smtClean="0"/>
              <a:t>gene, YP_pPCP05</a:t>
            </a:r>
          </a:p>
          <a:p>
            <a:r>
              <a:rPr lang="en-US" dirty="0" smtClean="0"/>
              <a:t>In </a:t>
            </a:r>
            <a:r>
              <a:rPr lang="en-US" dirty="0" err="1" smtClean="0"/>
              <a:t>genbank</a:t>
            </a:r>
            <a:r>
              <a:rPr lang="en-US" dirty="0" smtClean="0"/>
              <a:t> file, </a:t>
            </a:r>
            <a:r>
              <a:rPr lang="en-US" dirty="0" err="1" smtClean="0"/>
              <a:t>ge</a:t>
            </a:r>
            <a:r>
              <a:rPr lang="pt-BR" dirty="0" smtClean="0"/>
              <a:t>ne</a:t>
            </a:r>
            <a:r>
              <a:rPr lang="pt-BR" dirty="0"/>
              <a:t>/CDS </a:t>
            </a:r>
            <a:r>
              <a:rPr lang="pt-BR" dirty="0" err="1"/>
              <a:t>has</a:t>
            </a:r>
            <a:r>
              <a:rPr lang="pt-BR" dirty="0"/>
              <a:t> </a:t>
            </a:r>
            <a:r>
              <a:rPr lang="pt-BR" dirty="0" err="1"/>
              <a:t>location</a:t>
            </a:r>
            <a:r>
              <a:rPr lang="pt-BR" dirty="0"/>
              <a:t> </a:t>
            </a:r>
            <a:r>
              <a:rPr lang="pt-BR" dirty="0" err="1" smtClean="0"/>
              <a:t>string</a:t>
            </a:r>
            <a:r>
              <a:rPr lang="pt-BR" dirty="0"/>
              <a:t> </a:t>
            </a:r>
            <a:r>
              <a:rPr lang="pt-BR" dirty="0" smtClean="0"/>
              <a:t>[4343</a:t>
            </a:r>
            <a:r>
              <a:rPr lang="pt-BR" dirty="0"/>
              <a:t>..</a:t>
            </a:r>
            <a:r>
              <a:rPr lang="pt-BR" dirty="0" smtClean="0"/>
              <a:t>4780]</a:t>
            </a:r>
          </a:p>
          <a:p>
            <a:r>
              <a:rPr lang="en-US" dirty="0"/>
              <a:t>I</a:t>
            </a:r>
            <a:r>
              <a:rPr lang="en-US" dirty="0" smtClean="0"/>
              <a:t>n </a:t>
            </a:r>
            <a:r>
              <a:rPr lang="en-US" dirty="0"/>
              <a:t>Python </a:t>
            </a:r>
            <a:r>
              <a:rPr lang="en-US" dirty="0" smtClean="0"/>
              <a:t>counting [4342</a:t>
            </a:r>
            <a:r>
              <a:rPr lang="en-US" dirty="0"/>
              <a:t>:</a:t>
            </a:r>
            <a:r>
              <a:rPr lang="en-US" dirty="0" smtClean="0"/>
              <a:t>4780]</a:t>
            </a:r>
            <a:endParaRPr lang="en-US" dirty="0"/>
          </a:p>
          <a:p>
            <a:endParaRPr lang="pt-BR" dirty="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235474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[20])</a:t>
            </a:r>
          </a:p>
          <a:p>
            <a:r>
              <a:rPr lang="en-US" sz="1200" dirty="0">
                <a:solidFill>
                  <a:srgbClr val="FF0000"/>
                </a:solidFill>
              </a:rPr>
              <a:t>type: gene</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8" name="ZoneTexte 7"/>
          <p:cNvSpPr txBox="1"/>
          <p:nvPr/>
        </p:nvSpPr>
        <p:spPr>
          <a:xfrm>
            <a:off x="279400" y="3872565"/>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[21])</a:t>
            </a:r>
          </a:p>
          <a:p>
            <a:r>
              <a:rPr lang="en-US" sz="1200" dirty="0">
                <a:solidFill>
                  <a:srgbClr val="FF0000"/>
                </a:solidFill>
              </a:rPr>
              <a:t>type: CDS</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Tree>
    <p:extLst>
      <p:ext uri="{BB962C8B-B14F-4D97-AF65-F5344CB8AC3E}">
        <p14:creationId xmlns:p14="http://schemas.microsoft.com/office/powerpoint/2010/main" val="2678845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a:t>
            </a:r>
            <a:r>
              <a:rPr lang="en-US" dirty="0" smtClean="0"/>
              <a:t>(3)</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smtClean="0"/>
              <a:t>Slice </a:t>
            </a:r>
            <a:r>
              <a:rPr lang="en-US" dirty="0"/>
              <a:t>this parent record from 4300 to 4800</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179089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t>
            </a:r>
            <a:r>
              <a:rPr lang="en-US" sz="1200" dirty="0"/>
              <a:t> = record[4300:4800]</a:t>
            </a:r>
          </a:p>
          <a:p>
            <a:r>
              <a:rPr lang="en-US" sz="1200" dirty="0"/>
              <a:t>&gt;&gt;&gt; </a:t>
            </a:r>
            <a:r>
              <a:rPr lang="en-US" sz="1200" dirty="0" err="1"/>
              <a:t>sub_record</a:t>
            </a:r>
            <a:endParaRPr lang="en-US" sz="1200" dirty="0"/>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('ATAAATAGATTATTCCAAATAATTTATTTATGTAAGAACAGGATGGGAGGGGGA...TTA',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a:t>
            </a:r>
            <a:r>
              <a:rPr lang="en-US" sz="1200" dirty="0" err="1"/>
              <a:t>sub_record</a:t>
            </a:r>
            <a:r>
              <a:rPr lang="en-US" sz="1200" dirty="0"/>
              <a:t>)</a:t>
            </a:r>
          </a:p>
          <a:p>
            <a:r>
              <a:rPr lang="en-US" sz="1200" dirty="0">
                <a:solidFill>
                  <a:srgbClr val="FF0000"/>
                </a:solidFill>
              </a:rPr>
              <a:t>500</a:t>
            </a:r>
          </a:p>
          <a:p>
            <a:r>
              <a:rPr lang="en-US" sz="1200" dirty="0"/>
              <a:t>&gt;&gt;&gt; </a:t>
            </a:r>
            <a:r>
              <a:rPr lang="en-US" sz="1200" dirty="0" err="1"/>
              <a:t>len</a:t>
            </a:r>
            <a:r>
              <a:rPr lang="en-US" sz="1200" dirty="0"/>
              <a:t>(</a:t>
            </a:r>
            <a:r>
              <a:rPr lang="en-US" sz="1200" dirty="0" err="1"/>
              <a:t>sub_record.features</a:t>
            </a:r>
            <a:r>
              <a:rPr lang="en-US" sz="1200" dirty="0"/>
              <a:t>)</a:t>
            </a:r>
          </a:p>
          <a:p>
            <a:r>
              <a:rPr lang="en-US" sz="1200" dirty="0">
                <a:solidFill>
                  <a:srgbClr val="FF0000"/>
                </a:solidFill>
              </a:rPr>
              <a:t>2</a:t>
            </a:r>
          </a:p>
        </p:txBody>
      </p:sp>
      <p:sp>
        <p:nvSpPr>
          <p:cNvPr id="8" name="ZoneTexte 7"/>
          <p:cNvSpPr txBox="1"/>
          <p:nvPr/>
        </p:nvSpPr>
        <p:spPr>
          <a:xfrm>
            <a:off x="279400" y="4740213"/>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[0])</a:t>
            </a:r>
          </a:p>
          <a:p>
            <a:r>
              <a:rPr lang="en-US" sz="1200" dirty="0">
                <a:solidFill>
                  <a:srgbClr val="FF0000"/>
                </a:solidFill>
              </a:rPr>
              <a:t>type: gene</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9" name="Espace réservé du contenu 2"/>
          <p:cNvSpPr txBox="1">
            <a:spLocks/>
          </p:cNvSpPr>
          <p:nvPr/>
        </p:nvSpPr>
        <p:spPr>
          <a:xfrm>
            <a:off x="279400" y="3940084"/>
            <a:ext cx="8644466" cy="70940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Our sub-record just has two features, the gene and CDS entries for YP_pPCP05:</a:t>
            </a:r>
          </a:p>
        </p:txBody>
      </p:sp>
    </p:spTree>
    <p:extLst>
      <p:ext uri="{BB962C8B-B14F-4D97-AF65-F5344CB8AC3E}">
        <p14:creationId xmlns:p14="http://schemas.microsoft.com/office/powerpoint/2010/main" val="271741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(3)</a:t>
            </a:r>
            <a:endParaRPr lang="fr-FR" dirty="0"/>
          </a:p>
        </p:txBody>
      </p:sp>
      <p:sp>
        <p:nvSpPr>
          <p:cNvPr id="3" name="Espace réservé du contenu 2"/>
          <p:cNvSpPr>
            <a:spLocks noGrp="1"/>
          </p:cNvSpPr>
          <p:nvPr>
            <p:ph idx="1"/>
          </p:nvPr>
        </p:nvSpPr>
        <p:spPr>
          <a:xfrm>
            <a:off x="279400" y="3673425"/>
            <a:ext cx="8644466" cy="476240"/>
          </a:xfrm>
        </p:spPr>
        <p:txBody>
          <a:bodyPr/>
          <a:lstStyle/>
          <a:p>
            <a:r>
              <a:rPr lang="en-US" dirty="0" smtClean="0"/>
              <a:t>Locations </a:t>
            </a:r>
            <a:r>
              <a:rPr lang="en-US" dirty="0"/>
              <a:t>have been adjusted to </a:t>
            </a:r>
            <a:r>
              <a:rPr lang="en-US" dirty="0" smtClean="0"/>
              <a:t>reflect </a:t>
            </a:r>
            <a:r>
              <a:rPr lang="en-US" dirty="0"/>
              <a:t>the new parent sequence</a:t>
            </a:r>
            <a:r>
              <a:rPr lang="en-US" dirty="0" smtClean="0"/>
              <a:t>!</a:t>
            </a:r>
          </a:p>
          <a:p>
            <a:endParaRPr lang="en-US" dirty="0" smtClean="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1126927"/>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[1])</a:t>
            </a:r>
          </a:p>
          <a:p>
            <a:r>
              <a:rPr lang="en-US" sz="1200" dirty="0">
                <a:solidFill>
                  <a:srgbClr val="FF0000"/>
                </a:solidFill>
              </a:rPr>
              <a:t>type: CDS</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
        <p:nvSpPr>
          <p:cNvPr id="8" name="ZoneTexte 7"/>
          <p:cNvSpPr txBox="1"/>
          <p:nvPr/>
        </p:nvSpPr>
        <p:spPr>
          <a:xfrm>
            <a:off x="279400" y="4164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sub_record.annotations</a:t>
            </a:r>
            <a:endParaRPr lang="en-US" sz="1200" dirty="0"/>
          </a:p>
          <a:p>
            <a:r>
              <a:rPr lang="en-US" sz="1200" dirty="0"/>
              <a:t>{}</a:t>
            </a:r>
          </a:p>
          <a:p>
            <a:r>
              <a:rPr lang="en-US" sz="1200" dirty="0"/>
              <a:t>&gt;&gt;&gt; </a:t>
            </a:r>
            <a:r>
              <a:rPr lang="en-US" sz="1200" dirty="0" err="1"/>
              <a:t>sub_record.dbxrefs</a:t>
            </a:r>
            <a:endParaRPr lang="en-US" sz="1200" dirty="0"/>
          </a:p>
          <a:p>
            <a:r>
              <a:rPr lang="en-US" sz="1200" dirty="0"/>
              <a:t>[]</a:t>
            </a:r>
          </a:p>
        </p:txBody>
      </p:sp>
      <p:sp>
        <p:nvSpPr>
          <p:cNvPr id="9" name="ZoneTexte 8"/>
          <p:cNvSpPr txBox="1"/>
          <p:nvPr/>
        </p:nvSpPr>
        <p:spPr>
          <a:xfrm>
            <a:off x="279400" y="51548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sub_record.id</a:t>
            </a:r>
            <a:endParaRPr lang="it-IT" sz="1200" dirty="0"/>
          </a:p>
          <a:p>
            <a:r>
              <a:rPr lang="it-IT" sz="1200" dirty="0"/>
              <a:t>'NC_005816.1'</a:t>
            </a:r>
          </a:p>
          <a:p>
            <a:r>
              <a:rPr lang="it-IT" sz="1200" dirty="0"/>
              <a:t>&gt;&gt;&gt; </a:t>
            </a:r>
            <a:r>
              <a:rPr lang="it-IT" sz="1200" dirty="0" err="1"/>
              <a:t>sub_record.name</a:t>
            </a:r>
            <a:endParaRPr lang="it-IT" sz="1200" dirty="0"/>
          </a:p>
          <a:p>
            <a:r>
              <a:rPr lang="it-IT" sz="1200" dirty="0"/>
              <a:t>'NC_005816'</a:t>
            </a:r>
          </a:p>
          <a:p>
            <a:r>
              <a:rPr lang="it-IT" sz="1200" dirty="0"/>
              <a:t>&gt;&gt;&gt; </a:t>
            </a:r>
            <a:r>
              <a:rPr lang="it-IT" sz="1200" dirty="0" err="1"/>
              <a:t>sub_record.description</a:t>
            </a:r>
            <a:endParaRPr lang="it-IT" sz="1200" dirty="0"/>
          </a:p>
          <a:p>
            <a:r>
              <a:rPr lang="it-IT" sz="1200" dirty="0"/>
              <a:t>'</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 </a:t>
            </a:r>
            <a:r>
              <a:rPr lang="it-IT" sz="1200" dirty="0" err="1"/>
              <a:t>sequence</a:t>
            </a:r>
            <a:r>
              <a:rPr lang="it-IT" sz="1200" dirty="0"/>
              <a:t>.'</a:t>
            </a:r>
          </a:p>
        </p:txBody>
      </p:sp>
      <p:sp>
        <p:nvSpPr>
          <p:cNvPr id="11" name="ZoneTexte 10"/>
          <p:cNvSpPr txBox="1"/>
          <p:nvPr/>
        </p:nvSpPr>
        <p:spPr>
          <a:xfrm>
            <a:off x="2381324" y="4358866"/>
            <a:ext cx="6176591" cy="406265"/>
          </a:xfrm>
          <a:prstGeom prst="rect">
            <a:avLst/>
          </a:prstGeom>
          <a:noFill/>
        </p:spPr>
        <p:txBody>
          <a:bodyPr wrap="none" rtlCol="0">
            <a:spAutoFit/>
          </a:bodyPr>
          <a:lstStyle/>
          <a:p>
            <a:r>
              <a:rPr lang="fr-FR" dirty="0"/>
              <a:t>A</a:t>
            </a:r>
            <a:r>
              <a:rPr lang="en-US" dirty="0" err="1"/>
              <a:t>nnotations</a:t>
            </a:r>
            <a:r>
              <a:rPr lang="en-US" dirty="0"/>
              <a:t> and </a:t>
            </a:r>
            <a:r>
              <a:rPr lang="en-US" dirty="0" err="1"/>
              <a:t>dbxrefs</a:t>
            </a:r>
            <a:r>
              <a:rPr lang="en-US" dirty="0"/>
              <a:t> are omitted from the sub-</a:t>
            </a:r>
            <a:r>
              <a:rPr lang="en-US" dirty="0" smtClean="0"/>
              <a:t>record !! </a:t>
            </a:r>
            <a:endParaRPr lang="en-US" dirty="0"/>
          </a:p>
        </p:txBody>
      </p:sp>
      <p:sp>
        <p:nvSpPr>
          <p:cNvPr id="12" name="ZoneTexte 11"/>
          <p:cNvSpPr txBox="1"/>
          <p:nvPr/>
        </p:nvSpPr>
        <p:spPr>
          <a:xfrm>
            <a:off x="2381324" y="5463842"/>
            <a:ext cx="5252835" cy="369332"/>
          </a:xfrm>
          <a:prstGeom prst="rect">
            <a:avLst/>
          </a:prstGeom>
          <a:noFill/>
        </p:spPr>
        <p:txBody>
          <a:bodyPr wrap="none" rtlCol="0">
            <a:spAutoFit/>
          </a:bodyPr>
          <a:lstStyle/>
          <a:p>
            <a:r>
              <a:rPr lang="en-US" dirty="0" smtClean="0"/>
              <a:t>Record</a:t>
            </a:r>
            <a:r>
              <a:rPr lang="en-US" dirty="0"/>
              <a:t> </a:t>
            </a:r>
            <a:r>
              <a:rPr lang="en-US" dirty="0" smtClean="0"/>
              <a:t>id,</a:t>
            </a:r>
            <a:r>
              <a:rPr lang="en-US" dirty="0"/>
              <a:t> </a:t>
            </a:r>
            <a:r>
              <a:rPr lang="en-US" dirty="0" smtClean="0"/>
              <a:t>name</a:t>
            </a:r>
            <a:r>
              <a:rPr lang="en-US" dirty="0"/>
              <a:t> </a:t>
            </a:r>
            <a:r>
              <a:rPr lang="en-US" dirty="0" smtClean="0"/>
              <a:t>and</a:t>
            </a:r>
            <a:r>
              <a:rPr lang="en-US" dirty="0"/>
              <a:t> </a:t>
            </a:r>
            <a:r>
              <a:rPr lang="en-US" dirty="0" smtClean="0"/>
              <a:t>description</a:t>
            </a:r>
            <a:r>
              <a:rPr lang="en-US" dirty="0"/>
              <a:t> </a:t>
            </a:r>
            <a:r>
              <a:rPr lang="en-US" dirty="0" smtClean="0"/>
              <a:t>are preserved</a:t>
            </a:r>
            <a:r>
              <a:rPr lang="en-US" dirty="0"/>
              <a:t> </a:t>
            </a:r>
            <a:r>
              <a:rPr lang="en-US" dirty="0" smtClean="0"/>
              <a:t>!! </a:t>
            </a:r>
            <a:endParaRPr lang="en-US" dirty="0"/>
          </a:p>
        </p:txBody>
      </p:sp>
    </p:spTree>
    <p:extLst>
      <p:ext uri="{BB962C8B-B14F-4D97-AF65-F5344CB8AC3E}">
        <p14:creationId xmlns:p14="http://schemas.microsoft.com/office/powerpoint/2010/main" val="118600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a:t>
            </a:r>
            <a:r>
              <a:rPr lang="en-US" dirty="0" smtClean="0"/>
              <a:t>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a:t>
            </a:r>
            <a:r>
              <a:rPr lang="en-US" dirty="0" smtClean="0"/>
              <a:t>llows </a:t>
            </a:r>
            <a:r>
              <a:rPr lang="en-US" dirty="0"/>
              <a:t>higher level features such </a:t>
            </a:r>
            <a:r>
              <a:rPr lang="en-US" dirty="0" smtClean="0"/>
              <a:t>as identifiers </a:t>
            </a:r>
            <a:r>
              <a:rPr lang="en-US" dirty="0"/>
              <a:t>and features (</a:t>
            </a:r>
            <a:r>
              <a:rPr lang="en-US" dirty="0" smtClean="0"/>
              <a:t>as </a:t>
            </a:r>
            <a:r>
              <a:rPr lang="en-US" dirty="0" err="1" smtClean="0"/>
              <a:t>SeqFeature</a:t>
            </a:r>
            <a:r>
              <a:rPr lang="en-US" dirty="0"/>
              <a:t> </a:t>
            </a:r>
            <a:r>
              <a:rPr lang="en-US" dirty="0" smtClean="0"/>
              <a:t>objects</a:t>
            </a:r>
            <a:r>
              <a:rPr lang="en-US" dirty="0"/>
              <a:t>) to be associated with the sequence, and is used </a:t>
            </a:r>
            <a:r>
              <a:rPr lang="en-US" dirty="0" smtClean="0"/>
              <a:t>throughout the </a:t>
            </a:r>
            <a:r>
              <a:rPr lang="en-US" dirty="0"/>
              <a:t>sequence input/output </a:t>
            </a:r>
            <a:r>
              <a:rPr lang="en-US" dirty="0" smtClean="0"/>
              <a:t>interface </a:t>
            </a:r>
            <a:r>
              <a:rPr lang="en-US" dirty="0" err="1" smtClean="0"/>
              <a:t>Bio.SeqIO</a:t>
            </a:r>
            <a:r>
              <a:rPr lang="en-US" dirty="0"/>
              <a:t> </a:t>
            </a:r>
            <a:r>
              <a:rPr lang="en-US" dirty="0" smtClean="0"/>
              <a:t>described later.</a:t>
            </a:r>
          </a:p>
          <a:p>
            <a:pPr algn="just"/>
            <a:endParaRPr lang="en-US" dirty="0" smtClean="0"/>
          </a:p>
          <a:p>
            <a:pPr algn="just"/>
            <a:r>
              <a:rPr lang="en-US" dirty="0" smtClean="0"/>
              <a:t>Using </a:t>
            </a:r>
            <a:r>
              <a:rPr lang="en-US" dirty="0" smtClean="0"/>
              <a:t>richly annotated sequence data, say from </a:t>
            </a:r>
            <a:r>
              <a:rPr lang="en-US" dirty="0" err="1" smtClean="0"/>
              <a:t>GenBank</a:t>
            </a:r>
            <a:r>
              <a:rPr lang="en-US" dirty="0" smtClean="0"/>
              <a:t> or EMBL files,</a:t>
            </a:r>
          </a:p>
          <a:p>
            <a:pPr algn="just"/>
            <a:endParaRPr lang="en-US" dirty="0" smtClean="0"/>
          </a:p>
          <a:p>
            <a:pPr algn="just"/>
            <a:r>
              <a:rPr lang="en-US" dirty="0" smtClean="0"/>
              <a:t>Cover </a:t>
            </a:r>
            <a:r>
              <a:rPr lang="en-US" dirty="0" smtClean="0"/>
              <a:t>most things to do with the </a:t>
            </a:r>
            <a:r>
              <a:rPr lang="en-US" dirty="0" err="1" smtClean="0"/>
              <a:t>SeqRecord</a:t>
            </a:r>
            <a:r>
              <a:rPr lang="en-US" dirty="0" smtClean="0"/>
              <a:t> and </a:t>
            </a:r>
            <a:r>
              <a:rPr lang="en-US" dirty="0" err="1" smtClean="0"/>
              <a:t>SeqFeature</a:t>
            </a:r>
            <a:r>
              <a:rPr lang="en-US" dirty="0" smtClean="0"/>
              <a:t> objects</a:t>
            </a:r>
          </a:p>
          <a:p>
            <a:pPr algn="just"/>
            <a:endParaRPr lang="en-US" dirty="0" smtClean="0"/>
          </a:p>
          <a:p>
            <a:pPr algn="just"/>
            <a:r>
              <a:rPr lang="en-US" dirty="0" smtClean="0"/>
              <a:t>Read </a:t>
            </a:r>
            <a:r>
              <a:rPr lang="en-US" dirty="0" smtClean="0"/>
              <a:t>the </a:t>
            </a:r>
            <a:r>
              <a:rPr lang="en-US" dirty="0" err="1" smtClean="0"/>
              <a:t>SeqRecord</a:t>
            </a:r>
            <a:r>
              <a:rPr lang="en-US" dirty="0" smtClean="0"/>
              <a:t> wiki page (</a:t>
            </a:r>
            <a:r>
              <a:rPr lang="en-US" dirty="0" smtClean="0">
                <a:hlinkClick r:id="rId2"/>
              </a:rPr>
              <a:t>http://biopython.org/wiki/SeqRecord</a:t>
            </a:r>
            <a:r>
              <a:rPr lang="en-US" dirty="0" smtClean="0"/>
              <a:t>), and the built in documentation (also online </a:t>
            </a:r>
            <a:r>
              <a:rPr lang="en-US" dirty="0" err="1" smtClean="0"/>
              <a:t>SeqRecord</a:t>
            </a:r>
            <a:r>
              <a:rPr lang="en-US" dirty="0" smtClean="0"/>
              <a:t> and </a:t>
            </a:r>
            <a:r>
              <a:rPr lang="en-US" dirty="0" err="1" smtClean="0"/>
              <a:t>SeqFeature</a:t>
            </a:r>
            <a:r>
              <a:rPr lang="en-US" dirty="0" smtClean="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
        <p:nvSpPr>
          <p:cNvPr id="7" name="ZoneTexte 6"/>
          <p:cNvSpPr txBox="1"/>
          <p:nvPr/>
        </p:nvSpPr>
        <p:spPr>
          <a:xfrm>
            <a:off x="264477" y="561706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Adding</a:t>
            </a:r>
            <a:r>
              <a:rPr lang="fr-FR" dirty="0">
                <a:latin typeface="Lucida Grande"/>
                <a:ea typeface="Lucida Grande"/>
                <a:cs typeface="Lucida Grande"/>
              </a:rPr>
              <a:t> </a:t>
            </a:r>
            <a:r>
              <a:rPr lang="fr-FR" dirty="0" err="1">
                <a:latin typeface="Lucida Grande"/>
                <a:ea typeface="Lucida Grande"/>
                <a:cs typeface="Lucida Grande"/>
              </a:rPr>
              <a:t>SeqRecord</a:t>
            </a:r>
            <a:r>
              <a:rPr lang="fr-FR" dirty="0">
                <a:latin typeface="Lucida Grande"/>
                <a:ea typeface="Lucida Grande"/>
                <a:cs typeface="Lucida Grande"/>
              </a:rPr>
              <a:t> </a:t>
            </a:r>
            <a:r>
              <a:rPr lang="fr-FR" dirty="0" err="1">
                <a:latin typeface="Lucida Grande"/>
                <a:ea typeface="Lucida Grande"/>
                <a:cs typeface="Lucida Grande"/>
              </a:rPr>
              <a:t>objects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fr-FR" dirty="0" smtClean="0"/>
              <a:t>A</a:t>
            </a:r>
            <a:r>
              <a:rPr lang="en-US" dirty="0" smtClean="0"/>
              <a:t>dd </a:t>
            </a:r>
            <a:r>
              <a:rPr lang="en-US" dirty="0" err="1" smtClean="0"/>
              <a:t>SeqRecord</a:t>
            </a:r>
            <a:r>
              <a:rPr lang="en-US" dirty="0"/>
              <a:t> </a:t>
            </a:r>
            <a:r>
              <a:rPr lang="en-US" dirty="0" smtClean="0"/>
              <a:t>objects </a:t>
            </a:r>
            <a:r>
              <a:rPr lang="en-US" dirty="0"/>
              <a:t>together, giving a </a:t>
            </a:r>
            <a:r>
              <a:rPr lang="en-US" dirty="0" smtClean="0"/>
              <a:t>new </a:t>
            </a:r>
            <a:r>
              <a:rPr lang="en-US" dirty="0" err="1" smtClean="0"/>
              <a:t>SeqRecord</a:t>
            </a:r>
            <a:endParaRPr lang="en-US" dirty="0" smtClean="0"/>
          </a:p>
          <a:p>
            <a:r>
              <a:rPr lang="fr-FR" dirty="0"/>
              <a:t>A</a:t>
            </a:r>
            <a:r>
              <a:rPr lang="en-US" dirty="0" err="1"/>
              <a:t>ny</a:t>
            </a:r>
            <a:r>
              <a:rPr lang="en-US" dirty="0"/>
              <a:t> common per-letter annotations are also </a:t>
            </a:r>
            <a:r>
              <a:rPr lang="en-US" dirty="0" smtClean="0"/>
              <a:t>added </a:t>
            </a:r>
            <a:endParaRPr lang="en-US" dirty="0"/>
          </a:p>
          <a:p>
            <a:r>
              <a:rPr lang="en-US" dirty="0"/>
              <a:t>All the features are preserved (with their locations adjusted)</a:t>
            </a:r>
          </a:p>
          <a:p>
            <a:r>
              <a:rPr lang="fr-FR" dirty="0"/>
              <a:t>A</a:t>
            </a:r>
            <a:r>
              <a:rPr lang="en-US" dirty="0" err="1"/>
              <a:t>ny</a:t>
            </a:r>
            <a:r>
              <a:rPr lang="en-US" dirty="0"/>
              <a:t> other common annotation is also kept (like the id, name and description)</a:t>
            </a:r>
          </a:p>
          <a:p>
            <a:endParaRPr lang="en-US" dirty="0" smtClean="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279400" y="529502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141241"/>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next(</a:t>
            </a:r>
            <a:r>
              <a:rPr lang="en-US" sz="1200" dirty="0" err="1"/>
              <a:t>SeqIO.parse</a:t>
            </a:r>
            <a:r>
              <a:rPr lang="en-US" sz="1200" dirty="0"/>
              <a:t>("</a:t>
            </a:r>
            <a:r>
              <a:rPr lang="en-US" sz="1200" dirty="0" err="1"/>
              <a:t>example.fastq</a:t>
            </a:r>
            <a:r>
              <a:rPr lang="en-US" sz="1200" dirty="0"/>
              <a:t>", "</a:t>
            </a:r>
            <a:r>
              <a:rPr lang="en-US" sz="1200" dirty="0" err="1"/>
              <a:t>fastq</a:t>
            </a:r>
            <a:r>
              <a:rPr lang="en-US" sz="1200" dirty="0"/>
              <a:t>"))</a:t>
            </a:r>
          </a:p>
          <a:p>
            <a:r>
              <a:rPr lang="en-US" sz="1200" dirty="0"/>
              <a:t>&gt;&gt;&gt; </a:t>
            </a:r>
            <a:r>
              <a:rPr lang="en-US" sz="1200" dirty="0" err="1"/>
              <a:t>len</a:t>
            </a:r>
            <a:r>
              <a:rPr lang="en-US" sz="1200" dirty="0"/>
              <a:t>(record)</a:t>
            </a:r>
          </a:p>
          <a:p>
            <a:r>
              <a:rPr lang="en-US" sz="1200" dirty="0">
                <a:solidFill>
                  <a:srgbClr val="FF0000"/>
                </a:solidFill>
              </a:rPr>
              <a:t>25</a:t>
            </a:r>
          </a:p>
          <a:p>
            <a:r>
              <a:rPr lang="en-US" sz="1200" dirty="0"/>
              <a:t>&gt;&gt;&gt; print(</a:t>
            </a:r>
            <a:r>
              <a:rPr lang="en-US" sz="1200" dirty="0" err="1"/>
              <a:t>record.seq</a:t>
            </a:r>
            <a:r>
              <a:rPr lang="en-US" sz="1200" dirty="0"/>
              <a:t>)</a:t>
            </a:r>
          </a:p>
          <a:p>
            <a:r>
              <a:rPr lang="en-US" sz="1200" dirty="0">
                <a:solidFill>
                  <a:srgbClr val="FF0000"/>
                </a:solidFill>
              </a:rPr>
              <a:t>CCCTTCTTGTCTTCAGCGTTTCTCC</a:t>
            </a:r>
          </a:p>
          <a:p>
            <a:r>
              <a:rPr lang="en-US" sz="1200" dirty="0"/>
              <a:t>&gt;&gt;&gt; print(</a:t>
            </a:r>
            <a:r>
              <a:rPr lang="en-US" sz="1200" dirty="0" err="1"/>
              <a:t>record.letter_annotations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26, 23, 23]</a:t>
            </a:r>
          </a:p>
        </p:txBody>
      </p:sp>
    </p:spTree>
    <p:extLst>
      <p:ext uri="{BB962C8B-B14F-4D97-AF65-F5344CB8AC3E}">
        <p14:creationId xmlns:p14="http://schemas.microsoft.com/office/powerpoint/2010/main" val="160402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smtClean="0">
                <a:solidFill>
                  <a:schemeClr val="bg1"/>
                </a:solidFill>
                <a:latin typeface="Lucida Grande"/>
                <a:ea typeface="Lucida Grande"/>
                <a:cs typeface="Lucida Grande"/>
              </a:rPr>
              <a:t>objects</a:t>
            </a:r>
            <a:r>
              <a:rPr lang="fr-FR" dirty="0" smtClean="0">
                <a:solidFill>
                  <a:schemeClr val="bg1"/>
                </a:solidFill>
                <a:latin typeface="Lucida Grande"/>
                <a:ea typeface="Lucida Grande"/>
                <a:cs typeface="Lucida Grande"/>
              </a:rPr>
              <a:t> (2)</a:t>
            </a:r>
            <a:endParaRPr lang="fr-FR" dirty="0">
              <a:solidFill>
                <a:schemeClr val="bg1"/>
              </a:solidFill>
            </a:endParaRPr>
          </a:p>
        </p:txBody>
      </p:sp>
      <p:sp>
        <p:nvSpPr>
          <p:cNvPr id="3" name="Espace réservé du contenu 2"/>
          <p:cNvSpPr>
            <a:spLocks noGrp="1"/>
          </p:cNvSpPr>
          <p:nvPr>
            <p:ph idx="1"/>
          </p:nvPr>
        </p:nvSpPr>
        <p:spPr>
          <a:xfrm>
            <a:off x="279400" y="952634"/>
            <a:ext cx="8644466" cy="476240"/>
          </a:xfrm>
        </p:spPr>
        <p:txBody>
          <a:bodyPr/>
          <a:lstStyle/>
          <a:p>
            <a:r>
              <a:rPr lang="en-US" dirty="0"/>
              <a:t>Suppose this was Roche 454 </a:t>
            </a:r>
            <a:r>
              <a:rPr lang="en-US" dirty="0" smtClean="0"/>
              <a:t>data</a:t>
            </a:r>
            <a:r>
              <a:rPr lang="fr-FR" dirty="0" smtClean="0"/>
              <a:t> and </a:t>
            </a:r>
            <a:r>
              <a:rPr lang="en-US" dirty="0"/>
              <a:t>t</a:t>
            </a:r>
            <a:r>
              <a:rPr lang="en-US" dirty="0" smtClean="0"/>
              <a:t>hink the TTT</a:t>
            </a:r>
            <a:r>
              <a:rPr lang="en-US" dirty="0"/>
              <a:t> </a:t>
            </a:r>
            <a:r>
              <a:rPr lang="en-US" dirty="0" smtClean="0"/>
              <a:t>should </a:t>
            </a:r>
            <a:r>
              <a:rPr lang="en-US" dirty="0"/>
              <a:t>be </a:t>
            </a:r>
            <a:r>
              <a:rPr lang="en-US" dirty="0" smtClean="0"/>
              <a:t>only TT</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147337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left = record[:20]</a:t>
            </a:r>
          </a:p>
          <a:p>
            <a:r>
              <a:rPr lang="en-US" sz="1200" dirty="0"/>
              <a:t>&gt;&gt;&gt; print(</a:t>
            </a:r>
            <a:r>
              <a:rPr lang="en-US" sz="1200" dirty="0" err="1"/>
              <a:t>left.seq</a:t>
            </a:r>
            <a:r>
              <a:rPr lang="en-US" sz="1200" dirty="0"/>
              <a:t>)</a:t>
            </a:r>
          </a:p>
          <a:p>
            <a:r>
              <a:rPr lang="en-US" sz="1200" dirty="0">
                <a:solidFill>
                  <a:srgbClr val="FF0000"/>
                </a:solidFill>
              </a:rPr>
              <a:t>CCCTTCTTGTCTTCAGCGTT</a:t>
            </a:r>
          </a:p>
          <a:p>
            <a:r>
              <a:rPr lang="en-US" sz="1200" dirty="0"/>
              <a:t>&gt;&gt;&gt; print(</a:t>
            </a:r>
            <a:r>
              <a:rPr lang="en-US" sz="1200" dirty="0" err="1"/>
              <a:t>left.letter_annotations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t>&gt;&gt;&gt; right = record[21:]</a:t>
            </a:r>
          </a:p>
          <a:p>
            <a:r>
              <a:rPr lang="en-US" sz="1200" dirty="0"/>
              <a:t>&gt;&gt;&gt; print(</a:t>
            </a:r>
            <a:r>
              <a:rPr lang="en-US" sz="1200" dirty="0" err="1"/>
              <a:t>right.seq</a:t>
            </a:r>
            <a:r>
              <a:rPr lang="en-US" sz="1200" dirty="0"/>
              <a:t>)</a:t>
            </a:r>
          </a:p>
          <a:p>
            <a:r>
              <a:rPr lang="en-US" sz="1200" dirty="0">
                <a:solidFill>
                  <a:srgbClr val="FF0000"/>
                </a:solidFill>
              </a:rPr>
              <a:t>CTCC</a:t>
            </a:r>
          </a:p>
          <a:p>
            <a:r>
              <a:rPr lang="en-US" sz="1200" dirty="0"/>
              <a:t>&gt;&gt;&gt; print(</a:t>
            </a:r>
            <a:r>
              <a:rPr lang="en-US" sz="1200" dirty="0" err="1"/>
              <a:t>right.letter_annotations</a:t>
            </a:r>
            <a:r>
              <a:rPr lang="en-US" sz="1200" dirty="0"/>
              <a:t>["</a:t>
            </a:r>
            <a:r>
              <a:rPr lang="en-US" sz="1200" dirty="0" err="1"/>
              <a:t>phred_quality</a:t>
            </a:r>
            <a:r>
              <a:rPr lang="en-US" sz="1200" dirty="0"/>
              <a:t>"])</a:t>
            </a:r>
          </a:p>
          <a:p>
            <a:r>
              <a:rPr lang="en-US" sz="1200" dirty="0">
                <a:solidFill>
                  <a:srgbClr val="FF0000"/>
                </a:solidFill>
              </a:rPr>
              <a:t>[26, 26, 23, 23]</a:t>
            </a:r>
          </a:p>
        </p:txBody>
      </p:sp>
      <p:sp>
        <p:nvSpPr>
          <p:cNvPr id="8" name="ZoneTexte 7"/>
          <p:cNvSpPr txBox="1"/>
          <p:nvPr/>
        </p:nvSpPr>
        <p:spPr>
          <a:xfrm>
            <a:off x="279400" y="3890395"/>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edited = left + right</a:t>
            </a:r>
          </a:p>
          <a:p>
            <a:r>
              <a:rPr lang="en-US" sz="1200" dirty="0"/>
              <a:t>&gt;&gt;&gt; </a:t>
            </a:r>
            <a:r>
              <a:rPr lang="en-US" sz="1200" dirty="0" err="1"/>
              <a:t>len</a:t>
            </a:r>
            <a:r>
              <a:rPr lang="en-US" sz="1200" dirty="0"/>
              <a:t>(edited)</a:t>
            </a:r>
          </a:p>
          <a:p>
            <a:r>
              <a:rPr lang="en-US" sz="1200" dirty="0">
                <a:solidFill>
                  <a:srgbClr val="FF0000"/>
                </a:solidFill>
              </a:rPr>
              <a:t>24</a:t>
            </a:r>
          </a:p>
          <a:p>
            <a:r>
              <a:rPr lang="en-US" sz="1200" dirty="0"/>
              <a:t>&gt;&gt;&gt; print(</a:t>
            </a:r>
            <a:r>
              <a:rPr lang="en-US" sz="1200" dirty="0" err="1"/>
              <a:t>edited.seq</a:t>
            </a:r>
            <a:r>
              <a:rPr lang="en-US" sz="1200" dirty="0"/>
              <a:t>)</a:t>
            </a:r>
          </a:p>
          <a:p>
            <a:r>
              <a:rPr lang="en-US" sz="1200" dirty="0">
                <a:solidFill>
                  <a:srgbClr val="FF0000"/>
                </a:solidFill>
              </a:rPr>
              <a:t>CCCTTCTTGTCTTCAGCGTTCTCC</a:t>
            </a:r>
          </a:p>
          <a:p>
            <a:r>
              <a:rPr lang="en-US" sz="1200" dirty="0"/>
              <a:t>&gt;&gt;&gt; print(</a:t>
            </a:r>
            <a:r>
              <a:rPr lang="en-US" sz="1200" dirty="0" err="1"/>
              <a:t>edited.letter_annotations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26, 26, 23, 23</a:t>
            </a:r>
            <a:r>
              <a:rPr lang="en-US" sz="1200" dirty="0" smtClean="0">
                <a:solidFill>
                  <a:srgbClr val="FF0000"/>
                </a:solidFill>
              </a:rPr>
              <a:t>]</a:t>
            </a:r>
          </a:p>
        </p:txBody>
      </p:sp>
      <p:sp>
        <p:nvSpPr>
          <p:cNvPr id="9" name="Espace réservé du contenu 2"/>
          <p:cNvSpPr txBox="1">
            <a:spLocks/>
          </p:cNvSpPr>
          <p:nvPr/>
        </p:nvSpPr>
        <p:spPr>
          <a:xfrm>
            <a:off x="279400" y="3414155"/>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Now </a:t>
            </a:r>
            <a:r>
              <a:rPr lang="en-US" dirty="0"/>
              <a:t>add the two parts together</a:t>
            </a:r>
            <a:endParaRPr lang="fr-FR" dirty="0"/>
          </a:p>
        </p:txBody>
      </p:sp>
      <p:sp>
        <p:nvSpPr>
          <p:cNvPr id="10" name="ZoneTexte 9"/>
          <p:cNvSpPr txBox="1"/>
          <p:nvPr/>
        </p:nvSpPr>
        <p:spPr>
          <a:xfrm>
            <a:off x="279400" y="58969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latin typeface="Arial"/>
                <a:cs typeface="Arial"/>
              </a:rPr>
              <a:t>&gt;&gt;&gt; edited = record[:20] + record[21:]</a:t>
            </a:r>
            <a:endParaRPr lang="en-US" sz="1200" dirty="0">
              <a:cs typeface="Arial"/>
            </a:endParaRPr>
          </a:p>
        </p:txBody>
      </p:sp>
      <p:sp>
        <p:nvSpPr>
          <p:cNvPr id="11" name="Espace réservé du contenu 2"/>
          <p:cNvSpPr txBox="1">
            <a:spLocks/>
          </p:cNvSpPr>
          <p:nvPr/>
        </p:nvSpPr>
        <p:spPr>
          <a:xfrm>
            <a:off x="279400" y="5443099"/>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You </a:t>
            </a:r>
            <a:r>
              <a:rPr lang="fr-FR" dirty="0" err="1" smtClean="0"/>
              <a:t>can</a:t>
            </a:r>
            <a:r>
              <a:rPr lang="fr-FR" dirty="0" smtClean="0"/>
              <a:t> </a:t>
            </a:r>
            <a:r>
              <a:rPr lang="en-US" dirty="0"/>
              <a:t>make this </a:t>
            </a:r>
            <a:r>
              <a:rPr lang="en-US" dirty="0" smtClean="0"/>
              <a:t>shorter</a:t>
            </a:r>
            <a:r>
              <a:rPr lang="fr-FR" dirty="0" smtClean="0"/>
              <a:t> </a:t>
            </a:r>
            <a:endParaRPr lang="fr-FR" dirty="0"/>
          </a:p>
        </p:txBody>
      </p:sp>
    </p:spTree>
    <p:extLst>
      <p:ext uri="{BB962C8B-B14F-4D97-AF65-F5344CB8AC3E}">
        <p14:creationId xmlns:p14="http://schemas.microsoft.com/office/powerpoint/2010/main" val="1604022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r>
              <a:rPr lang="fr-FR" dirty="0">
                <a:solidFill>
                  <a:schemeClr val="bg1"/>
                </a:solidFill>
                <a:latin typeface="Lucida Grande"/>
                <a:ea typeface="Lucida Grande"/>
                <a:cs typeface="Lucida Grande"/>
              </a:rPr>
              <a:t> </a:t>
            </a:r>
            <a:r>
              <a:rPr lang="fr-FR" dirty="0" smtClean="0">
                <a:solidFill>
                  <a:schemeClr val="bg1"/>
                </a:solidFill>
                <a:latin typeface="Lucida Grande"/>
                <a:ea typeface="Lucida Grande"/>
                <a:cs typeface="Lucida Grande"/>
              </a:rPr>
              <a:t>(3) -</a:t>
            </a:r>
            <a:r>
              <a:rPr lang="nl-NL" dirty="0" err="1"/>
              <a:t>circular</a:t>
            </a:r>
            <a:r>
              <a:rPr lang="nl-NL" dirty="0"/>
              <a:t> </a:t>
            </a:r>
            <a:r>
              <a:rPr lang="nl-NL" dirty="0" err="1"/>
              <a:t>genome</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1099135"/>
            <a:ext cx="8644466" cy="33547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r>
              <a:rPr lang="en-US" sz="1200" dirty="0" smtClean="0">
                <a:solidFill>
                  <a:srgbClr val="FF0000"/>
                </a:solidFill>
              </a:rPr>
              <a:t>)</a:t>
            </a:r>
          </a:p>
          <a:p>
            <a:r>
              <a:rPr lang="nl-NL" sz="1200" dirty="0"/>
              <a:t>&gt;&gt;&gt; </a:t>
            </a:r>
            <a:r>
              <a:rPr lang="nl-NL" sz="1200" dirty="0" err="1"/>
              <a:t>len</a:t>
            </a:r>
            <a:r>
              <a:rPr lang="nl-NL" sz="1200" dirty="0"/>
              <a:t>(record)</a:t>
            </a:r>
          </a:p>
          <a:p>
            <a:r>
              <a:rPr lang="nl-NL" sz="1200" dirty="0">
                <a:solidFill>
                  <a:srgbClr val="FF0000"/>
                </a:solidFill>
              </a:rPr>
              <a:t>9609</a:t>
            </a:r>
          </a:p>
          <a:p>
            <a:r>
              <a:rPr lang="nl-NL" sz="1200" dirty="0"/>
              <a:t>&gt;&gt;&gt; </a:t>
            </a:r>
            <a:r>
              <a:rPr lang="nl-NL" sz="1200" dirty="0" err="1"/>
              <a:t>len</a:t>
            </a:r>
            <a:r>
              <a:rPr lang="nl-NL" sz="1200" dirty="0"/>
              <a:t>(</a:t>
            </a:r>
            <a:r>
              <a:rPr lang="nl-NL" sz="1200" dirty="0" err="1"/>
              <a:t>record.features</a:t>
            </a:r>
            <a:r>
              <a:rPr lang="nl-NL" sz="1200" dirty="0"/>
              <a:t>)</a:t>
            </a:r>
          </a:p>
          <a:p>
            <a:r>
              <a:rPr lang="nl-NL" sz="1200" dirty="0">
                <a:solidFill>
                  <a:srgbClr val="FF0000"/>
                </a:solidFill>
              </a:rPr>
              <a:t>41</a:t>
            </a:r>
          </a:p>
          <a:p>
            <a:r>
              <a:rPr lang="nl-NL" sz="1200" dirty="0"/>
              <a:t>&gt;&gt;&gt; </a:t>
            </a:r>
            <a:r>
              <a:rPr lang="nl-NL" sz="1200" dirty="0" err="1"/>
              <a:t>record.dbxrefs</a:t>
            </a:r>
            <a:endParaRPr lang="nl-NL" sz="1200" dirty="0"/>
          </a:p>
          <a:p>
            <a:r>
              <a:rPr lang="nl-NL" sz="1200" dirty="0">
                <a:solidFill>
                  <a:srgbClr val="FF0000"/>
                </a:solidFill>
              </a:rPr>
              <a:t>['Project:58037']</a:t>
            </a:r>
          </a:p>
          <a:p>
            <a:r>
              <a:rPr lang="nl-NL" sz="1200" dirty="0"/>
              <a:t>&gt;&gt;&gt; </a:t>
            </a:r>
            <a:r>
              <a:rPr lang="nl-NL" sz="1200" dirty="0" err="1"/>
              <a:t>record.annotations.keys</a:t>
            </a:r>
            <a:r>
              <a:rPr lang="nl-NL" sz="1200" dirty="0"/>
              <a:t>()</a:t>
            </a:r>
          </a:p>
          <a:p>
            <a:r>
              <a:rPr lang="nl-NL" sz="1200" dirty="0">
                <a:solidFill>
                  <a:srgbClr val="FF0000"/>
                </a:solidFill>
              </a:rPr>
              <a:t>['</a:t>
            </a:r>
            <a:r>
              <a:rPr lang="nl-NL" sz="1200" dirty="0" err="1">
                <a:solidFill>
                  <a:srgbClr val="FF0000"/>
                </a:solidFill>
              </a:rPr>
              <a:t>comment</a:t>
            </a:r>
            <a:r>
              <a:rPr lang="nl-NL" sz="1200" dirty="0">
                <a:solidFill>
                  <a:srgbClr val="FF0000"/>
                </a:solidFill>
              </a:rPr>
              <a:t>', '</a:t>
            </a:r>
            <a:r>
              <a:rPr lang="nl-NL" sz="1200" dirty="0" err="1">
                <a:solidFill>
                  <a:srgbClr val="FF0000"/>
                </a:solidFill>
              </a:rPr>
              <a:t>sequence_version</a:t>
            </a:r>
            <a:r>
              <a:rPr lang="nl-NL" sz="1200" dirty="0">
                <a:solidFill>
                  <a:srgbClr val="FF0000"/>
                </a:solidFill>
              </a:rPr>
              <a:t>', 'source', '</a:t>
            </a:r>
            <a:r>
              <a:rPr lang="nl-NL" sz="1200" dirty="0" err="1">
                <a:solidFill>
                  <a:srgbClr val="FF0000"/>
                </a:solidFill>
              </a:rPr>
              <a:t>taxonomy</a:t>
            </a:r>
            <a:r>
              <a:rPr lang="nl-NL" sz="1200" dirty="0">
                <a:solidFill>
                  <a:srgbClr val="FF0000"/>
                </a:solidFill>
              </a:rPr>
              <a:t>', '</a:t>
            </a:r>
            <a:r>
              <a:rPr lang="nl-NL" sz="1200" dirty="0" err="1">
                <a:solidFill>
                  <a:srgbClr val="FF0000"/>
                </a:solidFill>
              </a:rPr>
              <a:t>keywords</a:t>
            </a:r>
            <a:r>
              <a:rPr lang="nl-NL" sz="1200" dirty="0">
                <a:solidFill>
                  <a:srgbClr val="FF0000"/>
                </a:solidFill>
              </a:rPr>
              <a:t>', '</a:t>
            </a:r>
            <a:r>
              <a:rPr lang="nl-NL" sz="1200" dirty="0" err="1">
                <a:solidFill>
                  <a:srgbClr val="FF0000"/>
                </a:solidFill>
              </a:rPr>
              <a:t>references</a:t>
            </a:r>
            <a:r>
              <a:rPr lang="nl-NL" sz="1200" dirty="0">
                <a:solidFill>
                  <a:srgbClr val="FF0000"/>
                </a:solidFill>
              </a:rPr>
              <a:t>',</a:t>
            </a:r>
          </a:p>
          <a:p>
            <a:r>
              <a:rPr lang="nl-NL" sz="1200" dirty="0">
                <a:solidFill>
                  <a:srgbClr val="FF0000"/>
                </a:solidFill>
              </a:rPr>
              <a:t>'</a:t>
            </a:r>
            <a:r>
              <a:rPr lang="nl-NL" sz="1200" dirty="0" err="1">
                <a:solidFill>
                  <a:srgbClr val="FF0000"/>
                </a:solidFill>
              </a:rPr>
              <a:t>accessions</a:t>
            </a:r>
            <a:r>
              <a:rPr lang="nl-NL" sz="1200" dirty="0">
                <a:solidFill>
                  <a:srgbClr val="FF0000"/>
                </a:solidFill>
              </a:rPr>
              <a:t>', '</a:t>
            </a:r>
            <a:r>
              <a:rPr lang="nl-NL" sz="1200" dirty="0" err="1">
                <a:solidFill>
                  <a:srgbClr val="FF0000"/>
                </a:solidFill>
              </a:rPr>
              <a:t>data_file_division</a:t>
            </a:r>
            <a:r>
              <a:rPr lang="nl-NL" sz="1200" dirty="0">
                <a:solidFill>
                  <a:srgbClr val="FF0000"/>
                </a:solidFill>
              </a:rPr>
              <a:t>', 'date', '</a:t>
            </a:r>
            <a:r>
              <a:rPr lang="nl-NL" sz="1200" dirty="0" err="1">
                <a:solidFill>
                  <a:srgbClr val="FF0000"/>
                </a:solidFill>
              </a:rPr>
              <a:t>organism</a:t>
            </a:r>
            <a:r>
              <a:rPr lang="nl-NL" sz="1200" dirty="0">
                <a:solidFill>
                  <a:srgbClr val="FF0000"/>
                </a:solidFill>
              </a:rPr>
              <a:t>', '</a:t>
            </a:r>
            <a:r>
              <a:rPr lang="nl-NL" sz="1200" dirty="0" err="1">
                <a:solidFill>
                  <a:srgbClr val="FF0000"/>
                </a:solidFill>
              </a:rPr>
              <a:t>gi</a:t>
            </a:r>
            <a:r>
              <a:rPr lang="nl-NL" sz="1200" dirty="0">
                <a:solidFill>
                  <a:srgbClr val="FF0000"/>
                </a:solidFill>
              </a:rPr>
              <a:t>']</a:t>
            </a:r>
          </a:p>
          <a:p>
            <a:endParaRPr lang="en-US" sz="1200" dirty="0"/>
          </a:p>
        </p:txBody>
      </p:sp>
      <p:sp>
        <p:nvSpPr>
          <p:cNvPr id="8" name="ZoneTexte 7"/>
          <p:cNvSpPr txBox="1"/>
          <p:nvPr/>
        </p:nvSpPr>
        <p:spPr>
          <a:xfrm>
            <a:off x="279400" y="4944337"/>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shifted = record[2000:] + record[:2000]</a:t>
            </a:r>
          </a:p>
          <a:p>
            <a:r>
              <a:rPr lang="en-US" sz="1200" dirty="0"/>
              <a:t>&gt;&gt;&gt; shifted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('GATACGCAGTCATATTTTTTACACAATTCTCTAATCCCGACAAGGTCGTAGGTC...GGA',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(shifted)</a:t>
            </a:r>
          </a:p>
          <a:p>
            <a:r>
              <a:rPr lang="en-US" sz="1200" dirty="0">
                <a:solidFill>
                  <a:srgbClr val="FF0000"/>
                </a:solidFill>
              </a:rPr>
              <a:t>9609</a:t>
            </a:r>
          </a:p>
        </p:txBody>
      </p:sp>
      <p:sp>
        <p:nvSpPr>
          <p:cNvPr id="9" name="Espace réservé du contenu 2"/>
          <p:cNvSpPr>
            <a:spLocks noGrp="1"/>
          </p:cNvSpPr>
          <p:nvPr>
            <p:ph idx="1"/>
          </p:nvPr>
        </p:nvSpPr>
        <p:spPr>
          <a:xfrm>
            <a:off x="279400" y="4468097"/>
            <a:ext cx="8644466" cy="476240"/>
          </a:xfrm>
        </p:spPr>
        <p:txBody>
          <a:bodyPr/>
          <a:lstStyle/>
          <a:p>
            <a:r>
              <a:rPr lang="en-US" dirty="0" smtClean="0"/>
              <a:t>Shift </a:t>
            </a:r>
            <a:r>
              <a:rPr lang="en-US" dirty="0"/>
              <a:t>the origin like </a:t>
            </a:r>
            <a:r>
              <a:rPr lang="en-US" dirty="0" smtClean="0"/>
              <a:t>this:</a:t>
            </a:r>
            <a:endParaRPr lang="fr-FR" dirty="0"/>
          </a:p>
        </p:txBody>
      </p:sp>
    </p:spTree>
    <p:extLst>
      <p:ext uri="{BB962C8B-B14F-4D97-AF65-F5344CB8AC3E}">
        <p14:creationId xmlns:p14="http://schemas.microsoft.com/office/powerpoint/2010/main" val="3353089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Reverse-complementing </a:t>
            </a:r>
            <a:r>
              <a:rPr lang="en-US" dirty="0" err="1"/>
              <a:t>SeqRecord</a:t>
            </a:r>
            <a:r>
              <a:rPr lang="en-US" dirty="0"/>
              <a:t> objects</a:t>
            </a:r>
            <a:endParaRPr lang="fr-FR" dirty="0"/>
          </a:p>
        </p:txBody>
      </p:sp>
      <p:sp>
        <p:nvSpPr>
          <p:cNvPr id="3" name="Espace réservé du contenu 2"/>
          <p:cNvSpPr>
            <a:spLocks noGrp="1"/>
          </p:cNvSpPr>
          <p:nvPr>
            <p:ph idx="1"/>
          </p:nvPr>
        </p:nvSpPr>
        <p:spPr>
          <a:xfrm>
            <a:off x="279400" y="1236134"/>
            <a:ext cx="8644466" cy="476240"/>
          </a:xfrm>
        </p:spPr>
        <p:txBody>
          <a:bodyPr/>
          <a:lstStyle/>
          <a:p>
            <a:pPr marL="0" indent="0">
              <a:buNone/>
            </a:pPr>
            <a:r>
              <a:rPr lang="en-US" dirty="0"/>
              <a:t> </a:t>
            </a:r>
            <a:r>
              <a:rPr lang="en-US" dirty="0" err="1" smtClean="0"/>
              <a:t>SeqRecord</a:t>
            </a:r>
            <a:r>
              <a:rPr lang="en-US" dirty="0"/>
              <a:t> </a:t>
            </a:r>
            <a:r>
              <a:rPr lang="en-US" dirty="0" smtClean="0"/>
              <a:t>object’s</a:t>
            </a:r>
            <a:r>
              <a:rPr lang="en-US" dirty="0"/>
              <a:t> </a:t>
            </a:r>
            <a:r>
              <a:rPr lang="en-US" dirty="0" err="1" smtClean="0"/>
              <a:t>reverse_complement</a:t>
            </a:r>
            <a:r>
              <a:rPr lang="en-US" dirty="0"/>
              <a:t> </a:t>
            </a:r>
            <a:r>
              <a:rPr lang="en-US" dirty="0" smtClean="0"/>
              <a:t>method</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record = SeqIO.read("NC_005816.gb", "genbank")</a:t>
            </a:r>
          </a:p>
          <a:p>
            <a:r>
              <a:rPr lang="mr-IN" sz="1200" dirty="0">
                <a:latin typeface="Arial"/>
                <a:cs typeface="Arial"/>
              </a:rPr>
              <a:t>&gt;&gt;&gt; print("%s %i %i %i %i" % (record.id, len(record), len(record.features), len(record.dbxrefs), len(record.annotations)))</a:t>
            </a:r>
          </a:p>
          <a:p>
            <a:r>
              <a:rPr lang="mr-IN" sz="1200" dirty="0">
                <a:solidFill>
                  <a:srgbClr val="FF0000"/>
                </a:solidFill>
                <a:latin typeface="Arial"/>
                <a:cs typeface="Arial"/>
              </a:rPr>
              <a:t>NC_005816.1 9609 41 1 12</a:t>
            </a:r>
          </a:p>
        </p:txBody>
      </p:sp>
      <p:sp>
        <p:nvSpPr>
          <p:cNvPr id="8" name="ZoneTexte 7"/>
          <p:cNvSpPr txBox="1"/>
          <p:nvPr/>
        </p:nvSpPr>
        <p:spPr>
          <a:xfrm>
            <a:off x="279400" y="360619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rc = record.reverse_complement(id="TESTING")</a:t>
            </a:r>
          </a:p>
          <a:p>
            <a:r>
              <a:rPr lang="mr-IN" sz="1200" dirty="0">
                <a:latin typeface="Arial"/>
                <a:cs typeface="Arial"/>
              </a:rPr>
              <a:t>&gt;&gt;&gt; print("%s %i %i %i %i" % (rc.id, len(rc), len(rc.features), len(rc.dbxrefs), len(rc.annotations)))</a:t>
            </a:r>
          </a:p>
          <a:p>
            <a:r>
              <a:rPr lang="mr-IN" sz="1200" dirty="0">
                <a:solidFill>
                  <a:srgbClr val="FF0000"/>
                </a:solidFill>
                <a:latin typeface="Arial"/>
                <a:cs typeface="Arial"/>
              </a:rPr>
              <a:t>TESTING 9609 41 0 0</a:t>
            </a:r>
          </a:p>
        </p:txBody>
      </p:sp>
    </p:spTree>
    <p:extLst>
      <p:ext uri="{BB962C8B-B14F-4D97-AF65-F5344CB8AC3E}">
        <p14:creationId xmlns:p14="http://schemas.microsoft.com/office/powerpoint/2010/main" val="2274725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The </a:t>
            </a:r>
            <a:r>
              <a:rPr lang="fr-FR" dirty="0" err="1" smtClean="0"/>
              <a:t>SeqRecord</a:t>
            </a:r>
            <a:r>
              <a:rPr lang="fr-FR" dirty="0" smtClean="0"/>
              <a:t> Object </a:t>
            </a:r>
            <a:r>
              <a:rPr lang="fr-FR" dirty="0" err="1" smtClean="0"/>
              <a:t>from</a:t>
            </a:r>
            <a:r>
              <a:rPr lang="fr-FR" dirty="0" smtClean="0"/>
              <a:t> </a:t>
            </a:r>
            <a:r>
              <a:rPr lang="en-US" dirty="0" err="1" smtClean="0"/>
              <a:t>Bio.SeqRecord</a:t>
            </a:r>
            <a:r>
              <a:rPr lang="en-US" dirty="0" smtClean="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smtClean="0">
                <a:solidFill>
                  <a:schemeClr val="accent1">
                    <a:lumMod val="75000"/>
                  </a:schemeClr>
                </a:solidFill>
              </a:rPr>
              <a:t>.</a:t>
            </a:r>
            <a:r>
              <a:rPr lang="en-US" dirty="0" err="1" smtClean="0">
                <a:solidFill>
                  <a:schemeClr val="accent1">
                    <a:lumMod val="75000"/>
                  </a:schemeClr>
                </a:solidFill>
              </a:rPr>
              <a:t>seq</a:t>
            </a:r>
            <a:r>
              <a:rPr lang="en-US" dirty="0">
                <a:solidFill>
                  <a:schemeClr val="accent1">
                    <a:lumMod val="75000"/>
                  </a:schemeClr>
                </a:solidFill>
              </a:rPr>
              <a:t> </a:t>
            </a:r>
            <a:r>
              <a:rPr lang="en-US" dirty="0" smtClean="0"/>
              <a:t>- The </a:t>
            </a:r>
            <a:r>
              <a:rPr lang="en-US" dirty="0"/>
              <a:t>sequence itself, typically </a:t>
            </a:r>
            <a:r>
              <a:rPr lang="en-US" dirty="0" smtClean="0"/>
              <a:t>a </a:t>
            </a:r>
            <a:r>
              <a:rPr lang="en-US" dirty="0" err="1" smtClean="0"/>
              <a:t>Seqobject</a:t>
            </a:r>
            <a:r>
              <a:rPr lang="en-US" dirty="0" smtClean="0"/>
              <a:t>.</a:t>
            </a:r>
          </a:p>
          <a:p>
            <a:endParaRPr lang="en-US" dirty="0"/>
          </a:p>
          <a:p>
            <a:r>
              <a:rPr lang="en-US" dirty="0">
                <a:solidFill>
                  <a:srgbClr val="0076A8"/>
                </a:solidFill>
              </a:rPr>
              <a:t>.</a:t>
            </a:r>
            <a:r>
              <a:rPr lang="en-US" dirty="0" smtClean="0">
                <a:solidFill>
                  <a:srgbClr val="0076A8"/>
                </a:solidFill>
              </a:rPr>
              <a:t>id </a:t>
            </a:r>
            <a:r>
              <a:rPr lang="en-US" dirty="0" smtClean="0"/>
              <a:t>- The </a:t>
            </a:r>
            <a:r>
              <a:rPr lang="en-US" dirty="0"/>
              <a:t>primary ID used to identify the </a:t>
            </a:r>
            <a:r>
              <a:rPr lang="en-US" dirty="0" smtClean="0"/>
              <a:t>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most cases this is something like </a:t>
            </a:r>
            <a:r>
              <a:rPr lang="en-US" sz="1600" dirty="0" smtClean="0"/>
              <a:t>an accession number)</a:t>
            </a:r>
            <a:r>
              <a:rPr lang="en-US" sz="1600" dirty="0" smtClean="0"/>
              <a:t>.</a:t>
            </a:r>
          </a:p>
          <a:p>
            <a:pPr lvl="1"/>
            <a:endParaRPr lang="en-US" sz="1600" dirty="0"/>
          </a:p>
          <a:p>
            <a:r>
              <a:rPr lang="en-US" dirty="0" smtClean="0">
                <a:solidFill>
                  <a:srgbClr val="0076A8"/>
                </a:solidFill>
              </a:rPr>
              <a:t>.name </a:t>
            </a:r>
            <a:r>
              <a:rPr lang="mr-IN" dirty="0" smtClean="0"/>
              <a:t>–</a:t>
            </a:r>
            <a:r>
              <a:rPr lang="en-US" dirty="0" smtClean="0"/>
              <a:t> A “common" name/id for the 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some cases this will be the same as </a:t>
            </a:r>
            <a:r>
              <a:rPr lang="en-US" sz="1600" dirty="0" smtClean="0"/>
              <a:t>the accession </a:t>
            </a:r>
            <a:r>
              <a:rPr lang="en-US" sz="1600" dirty="0"/>
              <a:t>number, but it could also be a clone </a:t>
            </a:r>
            <a:r>
              <a:rPr lang="en-US" sz="1600" dirty="0" smtClean="0"/>
              <a:t>name). analogous </a:t>
            </a:r>
            <a:r>
              <a:rPr lang="en-US" sz="1600" dirty="0"/>
              <a:t>to the </a:t>
            </a:r>
            <a:r>
              <a:rPr lang="en-US" sz="1600" dirty="0" smtClean="0"/>
              <a:t>LOCUS id </a:t>
            </a:r>
            <a:r>
              <a:rPr lang="en-US" sz="1600" dirty="0"/>
              <a:t>in a </a:t>
            </a:r>
            <a:r>
              <a:rPr lang="en-US" sz="1600" dirty="0" err="1"/>
              <a:t>GenBank</a:t>
            </a:r>
            <a:r>
              <a:rPr lang="en-US" sz="1600" dirty="0"/>
              <a:t> record</a:t>
            </a:r>
            <a:r>
              <a:rPr lang="en-US" sz="1600" dirty="0" smtClean="0"/>
              <a:t>.</a:t>
            </a:r>
          </a:p>
          <a:p>
            <a:pPr lvl="1"/>
            <a:endParaRPr lang="en-US" sz="1600" dirty="0"/>
          </a:p>
          <a:p>
            <a:r>
              <a:rPr lang="en-US" dirty="0">
                <a:solidFill>
                  <a:srgbClr val="0076A8"/>
                </a:solidFill>
              </a:rPr>
              <a:t>.</a:t>
            </a:r>
            <a:r>
              <a:rPr lang="en-US" dirty="0" smtClean="0">
                <a:solidFill>
                  <a:srgbClr val="0076A8"/>
                </a:solidFill>
              </a:rPr>
              <a:t>description </a:t>
            </a:r>
            <a:r>
              <a:rPr lang="en-US" dirty="0" smtClean="0"/>
              <a:t>- A </a:t>
            </a:r>
            <a:r>
              <a:rPr lang="en-US" dirty="0"/>
              <a:t>human readable description or expressive name for the </a:t>
            </a:r>
            <a:r>
              <a:rPr lang="en-US" dirty="0" smtClean="0"/>
              <a:t>sequence </a:t>
            </a:r>
            <a:r>
              <a:rPr lang="mr-IN" dirty="0" smtClean="0"/>
              <a:t>–</a:t>
            </a:r>
            <a:r>
              <a:rPr lang="en-US" sz="1600" dirty="0" smtClean="0"/>
              <a:t> </a:t>
            </a:r>
            <a:r>
              <a:rPr lang="en-US" dirty="0" smtClean="0"/>
              <a:t>string</a:t>
            </a:r>
          </a:p>
          <a:p>
            <a:endParaRPr lang="en-US" dirty="0"/>
          </a:p>
          <a:p>
            <a:r>
              <a:rPr lang="en-US" dirty="0">
                <a:solidFill>
                  <a:srgbClr val="0076A8"/>
                </a:solidFill>
              </a:rPr>
              <a:t>.</a:t>
            </a:r>
            <a:r>
              <a:rPr lang="en-US" dirty="0" err="1" smtClean="0">
                <a:solidFill>
                  <a:srgbClr val="0076A8"/>
                </a:solidFill>
              </a:rPr>
              <a:t>letter_annotations</a:t>
            </a:r>
            <a:r>
              <a:rPr lang="en-US" dirty="0">
                <a:solidFill>
                  <a:srgbClr val="0076A8"/>
                </a:solidFill>
              </a:rPr>
              <a:t> </a:t>
            </a:r>
            <a:r>
              <a:rPr lang="en-US" dirty="0" smtClean="0"/>
              <a:t>- Holds </a:t>
            </a:r>
            <a:r>
              <a:rPr lang="en-US" dirty="0"/>
              <a:t>per-letter-annotations using a (restricted) dictionary of additional </a:t>
            </a:r>
            <a:r>
              <a:rPr lang="en-US" dirty="0" smtClean="0"/>
              <a:t>information about </a:t>
            </a:r>
            <a:r>
              <a:rPr lang="en-US" dirty="0"/>
              <a:t>the letters in the sequence. </a:t>
            </a:r>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a:t>
            </a:r>
            <a:r>
              <a:rPr lang="fr-FR" dirty="0" smtClean="0"/>
              <a:t>Object (2)</a:t>
            </a:r>
            <a:endParaRPr lang="fr-FR" dirty="0"/>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a:t>
            </a:r>
            <a:r>
              <a:rPr lang="en-US" dirty="0" smtClean="0"/>
              <a:t>.</a:t>
            </a:r>
          </a:p>
          <a:p>
            <a:endParaRPr lang="en-US" dirty="0">
              <a:solidFill>
                <a:srgbClr val="0076A8"/>
              </a:solidFill>
            </a:endParaRPr>
          </a:p>
          <a:p>
            <a:r>
              <a:rPr lang="en-US" dirty="0" smtClean="0">
                <a:solidFill>
                  <a:srgbClr val="0076A8"/>
                </a:solidFill>
              </a:rPr>
              <a:t>.annotations </a:t>
            </a:r>
            <a:r>
              <a:rPr lang="en-US" dirty="0" smtClean="0"/>
              <a:t>- A dictionary of additional information about the sequence. The keys are the name of the information, and the information is contained in the value. </a:t>
            </a:r>
          </a:p>
          <a:p>
            <a:endParaRPr lang="en-US" dirty="0" smtClean="0">
              <a:solidFill>
                <a:srgbClr val="0076A8"/>
              </a:solidFill>
            </a:endParaRPr>
          </a:p>
          <a:p>
            <a:r>
              <a:rPr lang="en-US" dirty="0" smtClean="0">
                <a:solidFill>
                  <a:srgbClr val="0076A8"/>
                </a:solidFill>
              </a:rPr>
              <a:t>.</a:t>
            </a:r>
            <a:r>
              <a:rPr lang="en-US" dirty="0" smtClean="0">
                <a:solidFill>
                  <a:srgbClr val="0076A8"/>
                </a:solidFill>
              </a:rPr>
              <a:t>features </a:t>
            </a:r>
            <a:r>
              <a:rPr lang="en-US" dirty="0" smtClean="0"/>
              <a:t>- </a:t>
            </a:r>
            <a:r>
              <a:rPr lang="en-US" dirty="0"/>
              <a:t>A list </a:t>
            </a:r>
            <a:r>
              <a:rPr lang="en-US" dirty="0" smtClean="0"/>
              <a:t>of </a:t>
            </a:r>
            <a:r>
              <a:rPr lang="en-US" dirty="0" err="1" smtClean="0"/>
              <a:t>SeqFeature</a:t>
            </a:r>
            <a:r>
              <a:rPr lang="en-US" dirty="0"/>
              <a:t> </a:t>
            </a:r>
            <a:r>
              <a:rPr lang="en-US" dirty="0" smtClean="0"/>
              <a:t>objects </a:t>
            </a:r>
            <a:r>
              <a:rPr lang="en-US" dirty="0"/>
              <a:t>with more structured information about the features on a </a:t>
            </a:r>
            <a:r>
              <a:rPr lang="en-US" dirty="0" smtClean="0"/>
              <a:t>sequence (</a:t>
            </a:r>
            <a:r>
              <a:rPr lang="en-US" dirty="0"/>
              <a:t>e.g. position of genes on a genome, or domains on a protein sequence</a:t>
            </a:r>
            <a:r>
              <a:rPr lang="en-US" dirty="0" smtClean="0"/>
              <a:t>)</a:t>
            </a:r>
            <a:endParaRPr lang="en-US" dirty="0"/>
          </a:p>
          <a:p>
            <a:endParaRPr lang="en-US" dirty="0" smtClean="0">
              <a:solidFill>
                <a:srgbClr val="0076A8"/>
              </a:solidFill>
            </a:endParaRPr>
          </a:p>
          <a:p>
            <a:r>
              <a:rPr lang="en-US" dirty="0" smtClean="0">
                <a:solidFill>
                  <a:srgbClr val="0076A8"/>
                </a:solidFill>
              </a:rPr>
              <a:t>.</a:t>
            </a:r>
            <a:r>
              <a:rPr lang="en-US" dirty="0" err="1" smtClean="0">
                <a:solidFill>
                  <a:srgbClr val="0076A8"/>
                </a:solidFill>
              </a:rPr>
              <a:t>dbxrefs</a:t>
            </a:r>
            <a:r>
              <a:rPr lang="en-US" dirty="0">
                <a:solidFill>
                  <a:srgbClr val="0076A8"/>
                </a:solidFill>
              </a:rPr>
              <a:t> </a:t>
            </a:r>
            <a:r>
              <a:rPr lang="en-US" dirty="0" smtClean="0"/>
              <a:t>- </a:t>
            </a:r>
            <a:r>
              <a:rPr lang="en-US" dirty="0"/>
              <a:t>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a:t>
            </a:r>
            <a:endParaRPr lang="fr-FR" dirty="0"/>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t>
            </a:r>
            <a:r>
              <a:rPr lang="en-US" dirty="0" smtClean="0"/>
              <a:t>a </a:t>
            </a:r>
            <a:r>
              <a:rPr lang="en-US" dirty="0" err="1" smtClean="0"/>
              <a:t>SeqRecord</a:t>
            </a:r>
            <a:r>
              <a:rPr lang="en-US" dirty="0"/>
              <a:t> </a:t>
            </a:r>
            <a:r>
              <a:rPr lang="en-US" dirty="0" smtClean="0"/>
              <a:t>“by </a:t>
            </a:r>
            <a:r>
              <a:rPr lang="en-US" dirty="0"/>
              <a:t>hand"</a:t>
            </a:r>
            <a:r>
              <a:rPr lang="en-US" dirty="0" smtClean="0"/>
              <a:t>, but </a:t>
            </a:r>
            <a:r>
              <a:rPr lang="en-US" dirty="0"/>
              <a:t>instead </a:t>
            </a:r>
            <a:r>
              <a:rPr lang="en-US" dirty="0" smtClean="0"/>
              <a:t>use </a:t>
            </a:r>
            <a:r>
              <a:rPr lang="en-US" dirty="0" err="1" smtClean="0"/>
              <a:t>Bio.SeqIO</a:t>
            </a:r>
            <a:r>
              <a:rPr lang="en-US" dirty="0"/>
              <a:t> </a:t>
            </a:r>
            <a:r>
              <a:rPr lang="en-US" dirty="0" smtClean="0"/>
              <a:t>to </a:t>
            </a:r>
            <a:r>
              <a:rPr lang="en-US" dirty="0"/>
              <a:t>read in a </a:t>
            </a:r>
            <a:r>
              <a:rPr lang="en-US" dirty="0" smtClean="0"/>
              <a:t>sequence file </a:t>
            </a:r>
            <a:r>
              <a:rPr lang="en-US" dirty="0"/>
              <a:t>for </a:t>
            </a:r>
            <a:r>
              <a:rPr lang="en-US" dirty="0" smtClean="0"/>
              <a:t>you</a:t>
            </a:r>
          </a:p>
          <a:p>
            <a:r>
              <a:rPr lang="en-US" dirty="0" smtClean="0"/>
              <a:t>Create a </a:t>
            </a:r>
            <a:r>
              <a:rPr lang="en-US" dirty="0" err="1" smtClean="0"/>
              <a:t>SeqRecord</a:t>
            </a:r>
            <a:r>
              <a:rPr lang="en-US" dirty="0" smtClean="0"/>
              <a:t>  </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scratch(2)</a:t>
            </a:r>
            <a:endParaRPr lang="fr-FR" dirty="0"/>
          </a:p>
        </p:txBody>
      </p:sp>
      <p:sp>
        <p:nvSpPr>
          <p:cNvPr id="3" name="Espace réservé du contenu 2"/>
          <p:cNvSpPr>
            <a:spLocks noGrp="1"/>
          </p:cNvSpPr>
          <p:nvPr>
            <p:ph idx="1"/>
          </p:nvPr>
        </p:nvSpPr>
        <p:spPr>
          <a:xfrm>
            <a:off x="279400" y="1236134"/>
            <a:ext cx="8644466" cy="1133973"/>
          </a:xfrm>
        </p:spPr>
        <p:txBody>
          <a:bodyPr/>
          <a:lstStyle/>
          <a:p>
            <a:pPr algn="just"/>
            <a:r>
              <a:rPr lang="en-US" dirty="0"/>
              <a:t>I</a:t>
            </a:r>
            <a:r>
              <a:rPr lang="en-US" dirty="0" smtClean="0"/>
              <a:t>dentifier </a:t>
            </a:r>
            <a:r>
              <a:rPr lang="en-US" dirty="0"/>
              <a:t>is very important if you want to output </a:t>
            </a:r>
            <a:r>
              <a:rPr lang="en-US" dirty="0" smtClean="0"/>
              <a:t>your </a:t>
            </a:r>
            <a:r>
              <a:rPr lang="en-US" dirty="0" err="1" smtClean="0"/>
              <a:t>SeqRecord</a:t>
            </a:r>
            <a:r>
              <a:rPr lang="en-US" dirty="0"/>
              <a:t> </a:t>
            </a:r>
            <a:r>
              <a:rPr lang="en-US" dirty="0" smtClean="0"/>
              <a:t>to </a:t>
            </a:r>
            <a:r>
              <a:rPr lang="en-US" dirty="0"/>
              <a:t>a </a:t>
            </a:r>
            <a:r>
              <a:rPr lang="en-US" dirty="0" smtClean="0"/>
              <a:t>file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smtClean="0"/>
              <a:t>T</a:t>
            </a:r>
            <a:r>
              <a:rPr lang="en-US" dirty="0" smtClean="0"/>
              <a:t>he</a:t>
            </a:r>
            <a:r>
              <a:rPr lang="en-US" dirty="0"/>
              <a:t> </a:t>
            </a:r>
            <a:r>
              <a:rPr lang="en-US" dirty="0" err="1" smtClean="0"/>
              <a:t>SeqRecord</a:t>
            </a:r>
            <a:r>
              <a:rPr lang="en-US" dirty="0"/>
              <a:t> </a:t>
            </a:r>
            <a:r>
              <a:rPr lang="en-US" dirty="0" smtClean="0"/>
              <a:t>has </a:t>
            </a:r>
            <a:r>
              <a:rPr lang="en-US" dirty="0"/>
              <a:t>an dictionary </a:t>
            </a:r>
            <a:r>
              <a:rPr lang="en-US" dirty="0" smtClean="0"/>
              <a:t>attribute annotations</a:t>
            </a:r>
            <a:endParaRPr lang="en-US" dirty="0"/>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7" name="Espace réservé du contenu 2"/>
          <p:cNvSpPr>
            <a:spLocks noGrp="1"/>
          </p:cNvSpPr>
          <p:nvPr>
            <p:ph idx="1"/>
          </p:nvPr>
        </p:nvSpPr>
        <p:spPr>
          <a:xfrm>
            <a:off x="279400" y="1168099"/>
            <a:ext cx="8644466" cy="759745"/>
          </a:xfrm>
        </p:spPr>
        <p:txBody>
          <a:bodyPr/>
          <a:lstStyle/>
          <a:p>
            <a:r>
              <a:rPr lang="en-US" dirty="0">
                <a:hlinkClick r:id="rId3"/>
              </a:rPr>
              <a:t>https://</a:t>
            </a:r>
            <a:r>
              <a:rPr lang="en-US" dirty="0" err="1">
                <a:hlinkClick r:id="rId3"/>
              </a:rPr>
              <a:t>github.com</a:t>
            </a:r>
            <a:r>
              <a:rPr lang="en-US" dirty="0">
                <a:hlinkClick r:id="rId3"/>
              </a:rPr>
              <a:t>/</a:t>
            </a:r>
            <a:r>
              <a:rPr lang="en-US" dirty="0" err="1">
                <a:hlinkClick r:id="rId3"/>
              </a:rPr>
              <a:t>biopython</a:t>
            </a:r>
            <a:r>
              <a:rPr lang="en-US" dirty="0">
                <a:hlinkClick r:id="rId3"/>
              </a:rPr>
              <a:t>/</a:t>
            </a:r>
            <a:r>
              <a:rPr lang="en-US" dirty="0" err="1">
                <a:hlinkClick r:id="rId3"/>
              </a:rPr>
              <a:t>biopython</a:t>
            </a:r>
            <a:r>
              <a:rPr lang="en-US" dirty="0">
                <a:hlinkClick r:id="rId3"/>
              </a:rPr>
              <a:t>/blob/master/Tests/</a:t>
            </a:r>
            <a:r>
              <a:rPr lang="en-US" dirty="0" err="1">
                <a:hlinkClick r:id="rId3"/>
              </a:rPr>
              <a:t>GenBank</a:t>
            </a:r>
            <a:r>
              <a:rPr lang="en-US" dirty="0">
                <a:hlinkClick r:id="rId3"/>
              </a:rPr>
              <a:t>/NC_005816</a:t>
            </a:r>
            <a:r>
              <a:rPr lang="en-US" dirty="0" smtClean="0">
                <a:hlinkClick r:id="rId3"/>
              </a:rPr>
              <a:t>.fna</a:t>
            </a:r>
            <a:endParaRPr lang="fr-FR" dirty="0"/>
          </a:p>
        </p:txBody>
      </p:sp>
      <p:sp>
        <p:nvSpPr>
          <p:cNvPr id="8" name="ZoneTexte 7"/>
          <p:cNvSpPr txBox="1"/>
          <p:nvPr/>
        </p:nvSpPr>
        <p:spPr>
          <a:xfrm>
            <a:off x="279400" y="3088294"/>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47230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2" name="ZoneTexte 11"/>
          <p:cNvSpPr txBox="1"/>
          <p:nvPr/>
        </p:nvSpPr>
        <p:spPr>
          <a:xfrm>
            <a:off x="279400" y="2234030"/>
            <a:ext cx="8644466" cy="646331"/>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pPr>
              <a:defRPr/>
            </a:pPr>
            <a:r>
              <a:rPr lang="it-IT" sz="1200" dirty="0"/>
              <a:t>&gt;gi|45478711|ref|NC_005816.1|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 pPCP1, complete </a:t>
            </a:r>
            <a:r>
              <a:rPr lang="it-IT" sz="1200" dirty="0" err="1"/>
              <a:t>sequence</a:t>
            </a:r>
            <a:r>
              <a:rPr lang="it-IT" sz="1200" dirty="0"/>
              <a:t> TGTAACGAACGGTGCAATAGTGATCCACACCCAACGCCTGAAATCAGATCCAGGGGGTAATCTGCTCTCC </a:t>
            </a:r>
          </a:p>
          <a:p>
            <a:pPr>
              <a:defRPr/>
            </a:pPr>
            <a:r>
              <a:rPr lang="it-IT" sz="1200" dirty="0"/>
              <a:t>... </a:t>
            </a:r>
          </a:p>
        </p:txBody>
      </p:sp>
    </p:spTree>
    <p:extLst>
      <p:ext uri="{BB962C8B-B14F-4D97-AF65-F5344CB8AC3E}">
        <p14:creationId xmlns:p14="http://schemas.microsoft.com/office/powerpoint/2010/main" val="4639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 (2)</a:t>
            </a:r>
            <a:endParaRPr lang="fr-FR" dirty="0"/>
          </a:p>
        </p:txBody>
      </p:sp>
      <p:sp>
        <p:nvSpPr>
          <p:cNvPr id="3" name="Espace réservé du contenu 2"/>
          <p:cNvSpPr>
            <a:spLocks noGrp="1"/>
          </p:cNvSpPr>
          <p:nvPr>
            <p:ph idx="1"/>
          </p:nvPr>
        </p:nvSpPr>
        <p:spPr>
          <a:xfrm>
            <a:off x="248539" y="3969081"/>
            <a:ext cx="8644466" cy="669070"/>
          </a:xfrm>
        </p:spPr>
        <p:txBody>
          <a:bodyPr/>
          <a:lstStyle/>
          <a:p>
            <a:r>
              <a:rPr lang="en-US" dirty="0"/>
              <a:t>Note that none of the other annotation attributes get populated when reading a FASTA file </a:t>
            </a:r>
          </a:p>
          <a:p>
            <a:endParaRPr lang="fr-FR" dirty="0"/>
          </a:p>
        </p:txBody>
      </p:sp>
      <p:sp>
        <p:nvSpPr>
          <p:cNvPr id="4" name="Espace réservé de la date 3"/>
          <p:cNvSpPr>
            <a:spLocks noGrp="1"/>
          </p:cNvSpPr>
          <p:nvPr>
            <p:ph type="dt" sz="half" idx="10"/>
          </p:nvPr>
        </p:nvSpPr>
        <p:spPr/>
        <p:txBody>
          <a:bodyPr/>
          <a:lstStyle/>
          <a:p>
            <a:fld id="{BE3E0818-2A22-BB4C-A3D2-172170FC9800}"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
        <p:nvSpPr>
          <p:cNvPr id="7" name="ZoneTexte 6"/>
          <p:cNvSpPr txBox="1"/>
          <p:nvPr/>
        </p:nvSpPr>
        <p:spPr>
          <a:xfrm>
            <a:off x="252630" y="2706258"/>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8" name="Espace réservé du contenu 2"/>
          <p:cNvSpPr txBox="1">
            <a:spLocks/>
          </p:cNvSpPr>
          <p:nvPr/>
        </p:nvSpPr>
        <p:spPr>
          <a:xfrm>
            <a:off x="279400" y="1247424"/>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first </a:t>
            </a:r>
            <a:r>
              <a:rPr lang="en-US" dirty="0"/>
              <a:t>word </a:t>
            </a:r>
            <a:r>
              <a:rPr lang="en-US" dirty="0" smtClean="0"/>
              <a:t>(</a:t>
            </a:r>
            <a:r>
              <a:rPr lang="en-US" dirty="0"/>
              <a:t>after removing the &gt;</a:t>
            </a:r>
            <a:r>
              <a:rPr lang="en-US" dirty="0" smtClean="0"/>
              <a:t> symbol</a:t>
            </a:r>
            <a:r>
              <a:rPr lang="en-US" dirty="0"/>
              <a:t>) is used for both </a:t>
            </a:r>
            <a:r>
              <a:rPr lang="en-US" dirty="0" smtClean="0"/>
              <a:t>the id</a:t>
            </a:r>
            <a:r>
              <a:rPr lang="en-US" dirty="0"/>
              <a:t> </a:t>
            </a:r>
            <a:r>
              <a:rPr lang="en-US" dirty="0" smtClean="0"/>
              <a:t>and</a:t>
            </a:r>
            <a:r>
              <a:rPr lang="en-US" dirty="0"/>
              <a:t> </a:t>
            </a:r>
            <a:r>
              <a:rPr lang="en-US" dirty="0" smtClean="0"/>
              <a:t>name</a:t>
            </a:r>
            <a:r>
              <a:rPr lang="en-US" dirty="0"/>
              <a:t> </a:t>
            </a:r>
            <a:r>
              <a:rPr lang="en-US" dirty="0" smtClean="0"/>
              <a:t>attributes</a:t>
            </a:r>
          </a:p>
          <a:p>
            <a:r>
              <a:rPr lang="en-US" dirty="0"/>
              <a:t>The whole title line (after removing the greater </a:t>
            </a:r>
            <a:r>
              <a:rPr lang="en-US" dirty="0" smtClean="0"/>
              <a:t>than symbol</a:t>
            </a:r>
            <a:r>
              <a:rPr lang="en-US" dirty="0"/>
              <a:t>) is used for the record description</a:t>
            </a:r>
          </a:p>
          <a:p>
            <a:endParaRPr lang="en-US" dirty="0" smtClean="0"/>
          </a:p>
          <a:p>
            <a:endParaRPr lang="en-US" dirty="0"/>
          </a:p>
          <a:p>
            <a:endParaRPr lang="fr-FR" dirty="0"/>
          </a:p>
        </p:txBody>
      </p:sp>
      <p:sp>
        <p:nvSpPr>
          <p:cNvPr id="9" name="ZoneTexte 8"/>
          <p:cNvSpPr txBox="1"/>
          <p:nvPr/>
        </p:nvSpPr>
        <p:spPr>
          <a:xfrm>
            <a:off x="279400" y="4837041"/>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en-US" sz="1200" dirty="0"/>
              <a:t>&gt;&gt;&gt; </a:t>
            </a:r>
            <a:r>
              <a:rPr lang="en-US" sz="1200" dirty="0" err="1"/>
              <a:t>record.dbxrefs</a:t>
            </a:r>
            <a:r>
              <a:rPr lang="en-US" sz="1200" dirty="0"/>
              <a:t> </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record.letter_annotations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a:t>record.features</a:t>
            </a:r>
            <a:r>
              <a:rPr lang="en-US" sz="1200" dirty="0"/>
              <a:t> </a:t>
            </a:r>
            <a:endParaRPr lang="en-US" sz="1200" dirty="0" smtClean="0"/>
          </a:p>
          <a:p>
            <a:pPr>
              <a:defRPr/>
            </a:pPr>
            <a:r>
              <a:rPr lang="en-US" sz="1200" dirty="0" smtClean="0"/>
              <a:t>[</a:t>
            </a:r>
            <a:r>
              <a:rPr lang="en-US" sz="1200" dirty="0"/>
              <a:t>] </a:t>
            </a:r>
          </a:p>
        </p:txBody>
      </p:sp>
    </p:spTree>
    <p:extLst>
      <p:ext uri="{BB962C8B-B14F-4D97-AF65-F5344CB8AC3E}">
        <p14:creationId xmlns:p14="http://schemas.microsoft.com/office/powerpoint/2010/main" val="1654523584"/>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26765</TotalTime>
  <Words>5280</Words>
  <Application>Microsoft Macintosh PowerPoint</Application>
  <PresentationFormat>Présentation à l'écran (4:3)</PresentationFormat>
  <Paragraphs>634</Paragraphs>
  <Slides>33</Slides>
  <Notes>15</Notes>
  <HiddenSlides>2</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Thème Office</vt:lpstr>
      <vt:lpstr>Présentation PowerPoint</vt:lpstr>
      <vt:lpstr>  Formation CNRS 18 Novembre 2016 Python pour la biologie  </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SeqRecord objects from FASTA files (2)</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 in »</vt:lpstr>
      <vt:lpstr>Sequence described by a feature or location</vt:lpstr>
      <vt:lpstr>Sequence described by a feature or location (2)</vt:lpstr>
      <vt:lpstr>Comparison</vt:lpstr>
      <vt:lpstr>References</vt:lpstr>
      <vt:lpstr>The format method</vt:lpstr>
      <vt:lpstr>Slicing a SeqRecord</vt:lpstr>
      <vt:lpstr>Slicing a SeqRecord (2)</vt:lpstr>
      <vt:lpstr>Slicing a SeqRecord (3)</vt:lpstr>
      <vt:lpstr>Slicing a SeqRecord (3)</vt:lpstr>
      <vt:lpstr>Adding SeqRecord objects</vt:lpstr>
      <vt:lpstr>Adding SeqRecord objects (2)</vt:lpstr>
      <vt:lpstr>Adding SeqRecord objects (3) -circular genome</vt:lpstr>
      <vt:lpstr>Reverse-complementing SeqRecord objects</vt:lpstr>
    </vt:vector>
  </TitlesOfParts>
  <Company>UBx1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benjamin dartigues</cp:lastModifiedBy>
  <cp:revision>317</cp:revision>
  <dcterms:created xsi:type="dcterms:W3CDTF">2013-12-13T12:27:54Z</dcterms:created>
  <dcterms:modified xsi:type="dcterms:W3CDTF">2016-11-16T21:27:19Z</dcterms:modified>
</cp:coreProperties>
</file>