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6" r:id="rId3"/>
    <p:sldId id="366" r:id="rId4"/>
    <p:sldId id="367" r:id="rId5"/>
    <p:sldId id="368" r:id="rId6"/>
    <p:sldId id="369" r:id="rId7"/>
    <p:sldId id="372" r:id="rId8"/>
    <p:sldId id="370" r:id="rId9"/>
    <p:sldId id="387" r:id="rId10"/>
    <p:sldId id="412" r:id="rId11"/>
    <p:sldId id="388" r:id="rId12"/>
    <p:sldId id="413" r:id="rId13"/>
    <p:sldId id="414" r:id="rId14"/>
    <p:sldId id="389" r:id="rId15"/>
    <p:sldId id="390" r:id="rId16"/>
    <p:sldId id="391" r:id="rId17"/>
    <p:sldId id="415" r:id="rId18"/>
    <p:sldId id="416" r:id="rId19"/>
    <p:sldId id="395" r:id="rId20"/>
    <p:sldId id="396" r:id="rId21"/>
    <p:sldId id="417" r:id="rId22"/>
    <p:sldId id="418" r:id="rId23"/>
    <p:sldId id="397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34" r:id="rId32"/>
    <p:sldId id="426" r:id="rId33"/>
    <p:sldId id="464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  <p14:sldId id="367"/>
            <p14:sldId id="368"/>
            <p14:sldId id="369"/>
            <p14:sldId id="372"/>
          </p14:sldIdLst>
        </p14:section>
        <p14:section name="The Seq Object" id="{C2DE3202-5F34-4944-AC52-E02D1E110BD2}">
          <p14:sldIdLst>
            <p14:sldId id="370"/>
          </p14:sldIdLst>
        </p14:section>
        <p14:section name="Sequences et Alphabet" id="{311002FD-6313-EE42-996C-07B2B3A0BB1A}">
          <p14:sldIdLst>
            <p14:sldId id="387"/>
            <p14:sldId id="412"/>
          </p14:sldIdLst>
        </p14:section>
        <p14:section name="Sequences act like strings" id="{E05DD9DB-F700-5E42-B1F7-8028EB2DB786}">
          <p14:sldIdLst>
            <p14:sldId id="388"/>
            <p14:sldId id="413"/>
            <p14:sldId id="414"/>
          </p14:sldIdLst>
        </p14:section>
        <p14:section name="Slicing a sequence" id="{FDB9E7E1-0D61-FA4C-BE8C-BC249EF0A9A5}">
          <p14:sldIdLst>
            <p14:sldId id="389"/>
          </p14:sldIdLst>
        </p14:section>
        <p14:section name="Turning Seq objects into strings" id="{1D43F292-FAC3-514D-8721-3212E52BBFFC}">
          <p14:sldIdLst>
            <p14:sldId id="390"/>
          </p14:sldIdLst>
        </p14:section>
        <p14:section name="Concatenating or adding sequences" id="{6BBDAD8B-B796-CE40-AEA4-F09B324D0431}">
          <p14:sldIdLst>
            <p14:sldId id="391"/>
            <p14:sldId id="415"/>
          </p14:sldIdLst>
        </p14:section>
        <p14:section name="Changing case" id="{73102009-AABD-C24C-809E-568D9FF1E0CF}">
          <p14:sldIdLst>
            <p14:sldId id="416"/>
          </p14:sldIdLst>
        </p14:section>
        <p14:section name="Nucleotide sequences and (reverse) complements" id="{1C67C468-F80E-254F-BA34-B3A4977AF1BE}">
          <p14:sldIdLst>
            <p14:sldId id="395"/>
          </p14:sldIdLst>
        </p14:section>
        <p14:section name="Transcription" id="{002753A9-5A4C-6047-AA92-C87147526CFA}">
          <p14:sldIdLst>
            <p14:sldId id="396"/>
            <p14:sldId id="417"/>
            <p14:sldId id="418"/>
          </p14:sldIdLst>
        </p14:section>
        <p14:section name="Translation" id="{D5E08F0A-6040-0043-959D-3FCF2EE45F50}">
          <p14:sldIdLst>
            <p14:sldId id="397"/>
            <p14:sldId id="419"/>
            <p14:sldId id="420"/>
          </p14:sldIdLst>
        </p14:section>
        <p14:section name="Translation Tables" id="{B801D125-5304-3B4B-A1C6-12AB31BEAB4D}">
          <p14:sldIdLst>
            <p14:sldId id="421"/>
            <p14:sldId id="422"/>
          </p14:sldIdLst>
        </p14:section>
        <p14:section name="Comparing Seq objects" id="{DBE3E5C2-AF0F-8243-993E-90DAB4CF1386}">
          <p14:sldIdLst>
            <p14:sldId id="423"/>
            <p14:sldId id="424"/>
          </p14:sldIdLst>
        </p14:section>
        <p14:section name="MutableSeq objects" id="{3AAB9DF9-CB13-F24B-951C-41C3180E7B1A}">
          <p14:sldIdLst>
            <p14:sldId id="425"/>
            <p14:sldId id="434"/>
          </p14:sldIdLst>
        </p14:section>
        <p14:section name="UnknownSeq objects" id="{69B925E0-7942-5E4E-BCF5-5409DBA9FD71}">
          <p14:sldIdLst>
            <p14:sldId id="426"/>
          </p14:sldIdLst>
        </p14:section>
        <p14:section name="TP - Seq Object" id="{27D705DC-007E-3946-98D5-A38E8A1F13F7}">
          <p14:sldIdLst>
            <p14:sldId id="4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02/11/16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02/11/16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&gt;&gt;&gt; dna_seq.lower()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Seq('acgt', DNAAlphabet())</a:t>
            </a:r>
            <a:endParaRPr lang="mr-IN" sz="12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(‘CTATCGGGCACCCTTTCAGCGGCCCATTACAATGGCCAT’,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IUPACUnambiguousDNA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6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Bio.Alphabet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IUPAC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("AUGGCCAUUGUAAUGGGCCGCUGAAAGGGUGCCCGAUAG",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IUPAC.unambiguous_rna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nucleotides up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frame stop codon, and then stop (as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nature)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a lot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gene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K12: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 Standard, SGC0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T      |  C      |  A      |  G      |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TTT F   | TCT S   | TAT Y   | TGT C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TTC F   | TCC S   | TAC Y   | TGC C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TTA L   | TCA S   | TAA Stop| TGA Stop|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TTG L(s)| TCG S   | TAG Stop| TGG W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CTT L   | CCT P   | CAT H   | CGT R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CTC L   | CCC P   | CAC H   | CGC R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CTA L   | CCA P   | CAA Q   | CGA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CTG L(s)| CCG P   | CAG Q   | CGG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ATT I   | ACT T   | AAT N   | AGT S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ATC I   | ACC T   | AAC N   | AGC S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ATA I   | ACA T   | AAA K   | AGA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ATG M(s)| ACG T   | AAG K   | AGG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GTT V   | GCT A   | GAT D   | GGT G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GTC V   | GCC A   | GAC D   | GGC G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GTA V   | GCA A   | GAA E   | GGA G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GTG V   | GCG A   | GAG E   | GGG G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mito_table.stop_codons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['TAA', 'TAG', 'AGA', 'AGG']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mito_table.start_codons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['ATT', 'ATC', 'ATA', 'ATG', 'GTG']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mito_table.forward_table["ACG"]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seq2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"ACGT"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what happens if you try to edit the sequence: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However, you can convert it into a mutable sequence (a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object) and do pretty much anything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you want with it: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Alternatively, you can create a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 object directly from a string: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  <a:endParaRPr lang="mr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from </a:t>
            </a:r>
            <a:r>
              <a:rPr lang="en-US" dirty="0" err="1" smtClean="0"/>
              <a:t>Bio.Seq</a:t>
            </a:r>
            <a:r>
              <a:rPr lang="en-US" dirty="0" smtClean="0"/>
              <a:t> import 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Bio.Alphabet</a:t>
            </a:r>
            <a:r>
              <a:rPr lang="en-US" dirty="0" smtClean="0"/>
              <a:t> import IUPAC</a:t>
            </a:r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Bio.SeqUtils</a:t>
            </a:r>
            <a:r>
              <a:rPr lang="en-US" dirty="0" smtClean="0"/>
              <a:t> import GC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my_seq</a:t>
            </a:r>
            <a:r>
              <a:rPr lang="en-US" dirty="0" smtClean="0"/>
              <a:t> = </a:t>
            </a:r>
            <a:r>
              <a:rPr lang="en-US" dirty="0" err="1" smtClean="0"/>
              <a:t>Seq</a:t>
            </a:r>
            <a:r>
              <a:rPr lang="en-US" dirty="0" smtClean="0"/>
              <a:t>('GATCGATGGGCCTATATAGGATCGAAAATCGC', </a:t>
            </a:r>
            <a:r>
              <a:rPr lang="en-US" dirty="0" err="1" smtClean="0"/>
              <a:t>IUPAC.unambiguous_dna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GC(</a:t>
            </a:r>
            <a:r>
              <a:rPr lang="en-US" dirty="0" err="1" smtClean="0"/>
              <a:t>my_seq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8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item is included (i.e. 4 in this case) and the last is excluded (12 in this case)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use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directly with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 when using the Python string formatting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interpolation operator (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a generic nucleotide sequence to an unambiguous IUPAC DNA sequence, resulting in an ambiguous nucleotide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8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Seq('ACGTAACCGGTT', DNAAlphabet())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hem.qmw.ac.uk/iup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et Alphabet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3684"/>
            <a:ext cx="8644466" cy="464899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ambiguous sequence with the default generic </a:t>
            </a:r>
            <a:r>
              <a:rPr lang="en-US" dirty="0" smtClean="0"/>
              <a:t>alphabet: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678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 </a:t>
            </a:r>
            <a:r>
              <a:rPr lang="mr-IN" sz="1200" dirty="0"/>
              <a:t>=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28726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my_seq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91848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my_prot</a:t>
            </a:r>
            <a:endParaRPr lang="en-US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44454"/>
            <a:ext cx="8644466" cy="464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Specify </a:t>
            </a:r>
            <a:r>
              <a:rPr lang="en-US" dirty="0"/>
              <a:t>the alphabet explicitly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444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21837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191570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mr-IN" sz="1200" dirty="0">
                <a:solidFill>
                  <a:srgbClr val="FF0000"/>
                </a:solidFill>
              </a:rPr>
              <a:t>('AGTACACTGGT', </a:t>
            </a:r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4747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390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my_seq.alphabet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392134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6080654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1098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my_prot.alphabet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55508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strings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1289776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eal </a:t>
            </a:r>
            <a:r>
              <a:rPr lang="en-US" dirty="0"/>
              <a:t>with </a:t>
            </a:r>
            <a:r>
              <a:rPr lang="en-US" dirty="0" err="1"/>
              <a:t>Seq</a:t>
            </a:r>
            <a:r>
              <a:rPr lang="en-US" dirty="0"/>
              <a:t> objects as if they were normal Python </a:t>
            </a:r>
            <a:r>
              <a:rPr lang="en-US" dirty="0" smtClean="0"/>
              <a:t>strings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 getting </a:t>
            </a:r>
            <a:r>
              <a:rPr lang="en-US" dirty="0" smtClean="0"/>
              <a:t>the length</a:t>
            </a:r>
            <a:r>
              <a:rPr lang="en-US" dirty="0"/>
              <a:t>, or iterating over the elements: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7704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smtClean="0"/>
              <a:t>GATC"</a:t>
            </a:r>
            <a:r>
              <a:rPr lang="en-US" sz="1200" dirty="0"/>
              <a:t>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index, letter in enumerate(</a:t>
            </a:r>
            <a:r>
              <a:rPr lang="en-US" sz="1200" dirty="0" err="1"/>
              <a:t>my_seq</a:t>
            </a:r>
            <a:r>
              <a:rPr lang="en-US" sz="1200" dirty="0"/>
              <a:t>):</a:t>
            </a:r>
          </a:p>
          <a:p>
            <a:r>
              <a:rPr lang="en-US" sz="1200" dirty="0"/>
              <a:t>... print("%</a:t>
            </a:r>
            <a:r>
              <a:rPr lang="en-US" sz="1200" dirty="0" err="1"/>
              <a:t>i</a:t>
            </a:r>
            <a:r>
              <a:rPr lang="en-US" sz="1200" dirty="0"/>
              <a:t> %s" % (index, letter))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594105"/>
            <a:ext cx="8644466" cy="91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0 G</a:t>
            </a:r>
          </a:p>
          <a:p>
            <a:r>
              <a:rPr lang="tr-TR" sz="1200" dirty="0">
                <a:solidFill>
                  <a:srgbClr val="FF0000"/>
                </a:solidFill>
              </a:rPr>
              <a:t>1 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2 T</a:t>
            </a:r>
          </a:p>
          <a:p>
            <a:r>
              <a:rPr lang="tr-TR" sz="1200" dirty="0">
                <a:solidFill>
                  <a:srgbClr val="FF0000"/>
                </a:solidFill>
              </a:rPr>
              <a:t>3 </a:t>
            </a:r>
            <a:r>
              <a:rPr lang="tr-TR" sz="1200" dirty="0" smtClean="0">
                <a:solidFill>
                  <a:srgbClr val="FF0000"/>
                </a:solidFill>
              </a:rPr>
              <a:t>C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349686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6497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[0]) #first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377061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4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49154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1741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[2]) #third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5448378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7514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[-1]) #last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60244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4197934"/>
            <a:ext cx="8644466" cy="5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Access </a:t>
            </a:r>
            <a:r>
              <a:rPr lang="en-US" dirty="0"/>
              <a:t>elements of the sequence in the same way </a:t>
            </a:r>
            <a:r>
              <a:rPr lang="en-US" dirty="0" smtClean="0"/>
              <a:t>as </a:t>
            </a:r>
            <a:r>
              <a:rPr lang="nb-NO" dirty="0"/>
              <a:t>for </a:t>
            </a:r>
            <a:r>
              <a:rPr lang="nb-NO" dirty="0" err="1"/>
              <a:t>string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6654"/>
            <a:ext cx="8644466" cy="680364"/>
          </a:xfrm>
        </p:spPr>
        <p:txBody>
          <a:bodyPr/>
          <a:lstStyle/>
          <a:p>
            <a:r>
              <a:rPr lang="en-US" dirty="0" err="1" smtClean="0"/>
              <a:t>TheSeq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has </a:t>
            </a:r>
            <a:r>
              <a:rPr lang="en-US" dirty="0" smtClean="0"/>
              <a:t>a “.count</a:t>
            </a:r>
            <a:r>
              <a:rPr lang="en-US" dirty="0"/>
              <a:t>(</a:t>
            </a:r>
            <a:r>
              <a:rPr lang="en-US" dirty="0" smtClean="0"/>
              <a:t>)” method</a:t>
            </a:r>
            <a:r>
              <a:rPr lang="en-US" dirty="0"/>
              <a:t>, just like a string. Note that this means that like a </a:t>
            </a:r>
            <a:r>
              <a:rPr lang="en-US" dirty="0" smtClean="0"/>
              <a:t>Python string</a:t>
            </a:r>
            <a:r>
              <a:rPr lang="en-US" dirty="0"/>
              <a:t>, this gives </a:t>
            </a:r>
            <a:r>
              <a:rPr lang="en-US" dirty="0" smtClean="0"/>
              <a:t>a non</a:t>
            </a:r>
            <a:r>
              <a:rPr lang="en-US" dirty="0"/>
              <a:t>-</a:t>
            </a:r>
            <a:r>
              <a:rPr lang="en-US" dirty="0" smtClean="0"/>
              <a:t>overlapping count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CF4D-4ED3-CD4E-AAB3-2DE1E5BFD40C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289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"</a:t>
            </a:r>
            <a:r>
              <a:rPr lang="mr-IN" sz="1200" dirty="0"/>
              <a:t>AAAA".count("AA")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10733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IUPAC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my_seq</a:t>
            </a:r>
            <a:r>
              <a:rPr lang="en-US" sz="1200" dirty="0" smtClean="0"/>
              <a:t>)</a:t>
            </a:r>
            <a:endParaRPr lang="fr-FR" sz="12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010248"/>
            <a:ext cx="8644466" cy="98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biological uses, you may actually want an overlapping count (i.e. 3 in this trivial example). </a:t>
            </a:r>
            <a:r>
              <a:rPr lang="en-US" dirty="0" smtClean="0"/>
              <a:t>When searching </a:t>
            </a:r>
            <a:r>
              <a:rPr lang="en-US" dirty="0"/>
              <a:t>for single letters, this makes no </a:t>
            </a:r>
            <a:r>
              <a:rPr lang="en-US" dirty="0" smtClean="0"/>
              <a:t>difference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19839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22556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Seq</a:t>
            </a:r>
            <a:r>
              <a:rPr lang="fr-FR" sz="1200" dirty="0" smtClean="0"/>
              <a:t>(</a:t>
            </a:r>
            <a:r>
              <a:rPr lang="mr-IN" sz="1200" dirty="0" smtClean="0"/>
              <a:t>"AAAA”</a:t>
            </a:r>
            <a:r>
              <a:rPr lang="fr-FR" sz="1200" dirty="0" smtClean="0"/>
              <a:t>)</a:t>
            </a:r>
            <a:r>
              <a:rPr lang="mr-IN" sz="1200" dirty="0" smtClean="0"/>
              <a:t>.count</a:t>
            </a:r>
            <a:r>
              <a:rPr lang="fr-FR" sz="1200" dirty="0" smtClean="0"/>
              <a:t>(</a:t>
            </a:r>
            <a:r>
              <a:rPr lang="mr-IN" sz="1200" dirty="0" smtClean="0"/>
              <a:t>"AA”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252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8253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27782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9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47439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32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9400" y="555373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100 * </a:t>
            </a:r>
            <a:r>
              <a:rPr lang="mr-IN" sz="1200" dirty="0" smtClean="0"/>
              <a:t>float</a:t>
            </a:r>
            <a:r>
              <a:rPr lang="fr-FR" sz="1200" dirty="0" smtClean="0"/>
              <a:t>(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G</a:t>
            </a:r>
            <a:r>
              <a:rPr lang="fr-FR" sz="1200" dirty="0" smtClean="0"/>
              <a:t>’)</a:t>
            </a:r>
            <a:r>
              <a:rPr lang="mr-IN" sz="1200" dirty="0" smtClean="0"/>
              <a:t> </a:t>
            </a:r>
            <a:r>
              <a:rPr lang="mr-IN" sz="1200" dirty="0"/>
              <a:t>+ 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C</a:t>
            </a:r>
            <a:r>
              <a:rPr lang="fr-FR" sz="1200" dirty="0" smtClean="0"/>
              <a:t>’))</a:t>
            </a:r>
            <a:r>
              <a:rPr lang="mr-IN" sz="1200" dirty="0" smtClean="0"/>
              <a:t> </a:t>
            </a:r>
            <a:r>
              <a:rPr lang="mr-IN" sz="1200" dirty="0"/>
              <a:t>/ 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0406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/>
              <a:t> </a:t>
            </a:r>
            <a:r>
              <a:rPr lang="mr-IN" sz="1200" dirty="0" smtClean="0"/>
              <a:t>my_seq.count</a:t>
            </a:r>
            <a:r>
              <a:rPr lang="mr-IN" sz="1200" dirty="0"/>
              <a:t>("</a:t>
            </a:r>
            <a:r>
              <a:rPr lang="mr-IN" sz="1200" dirty="0" smtClean="0"/>
              <a:t>G”)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218026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786-AAD5-FD45-887E-EF5E7CD549BC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xfrm>
            <a:off x="279400" y="964504"/>
            <a:ext cx="8643938" cy="997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you could use the above snippet of code to calculate a GC%, note that </a:t>
            </a:r>
            <a:r>
              <a:rPr lang="en-US" dirty="0" smtClean="0"/>
              <a:t>the </a:t>
            </a:r>
            <a:r>
              <a:rPr lang="en-US" dirty="0" err="1" smtClean="0"/>
              <a:t>Bio.SeqUtils</a:t>
            </a:r>
            <a:r>
              <a:rPr lang="en-US" dirty="0"/>
              <a:t> </a:t>
            </a:r>
            <a:r>
              <a:rPr lang="en-US" dirty="0" smtClean="0"/>
              <a:t>module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several GC functions already built.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207499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Bio.SeqUtils</a:t>
            </a:r>
            <a:r>
              <a:rPr lang="en-US" sz="1200" dirty="0"/>
              <a:t> import GC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GC(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60872"/>
            <a:ext cx="8643938" cy="116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using the </a:t>
            </a:r>
            <a:r>
              <a:rPr lang="en-US" dirty="0" err="1"/>
              <a:t>Bio.SeqUtils.GC</a:t>
            </a:r>
            <a:r>
              <a:rPr lang="en-US" dirty="0"/>
              <a:t>() function should automatically cope with mixed case sequences and the ambiguous nucleotide S which means G or 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5017801"/>
            <a:ext cx="8643938" cy="143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note that just like a normal Python string, the </a:t>
            </a:r>
            <a:r>
              <a:rPr lang="en-US" dirty="0" err="1"/>
              <a:t>Seq</a:t>
            </a:r>
            <a:r>
              <a:rPr lang="en-US" dirty="0"/>
              <a:t> object is in some ways \read-only". If you need to edit your sequence, for example simulating a point mutation, look at the Section 3.12 below which talks about the </a:t>
            </a:r>
            <a:r>
              <a:rPr lang="en-US" dirty="0" err="1"/>
              <a:t>MutableSeq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320578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</p:spTree>
    <p:extLst>
      <p:ext uri="{BB962C8B-B14F-4D97-AF65-F5344CB8AC3E}">
        <p14:creationId xmlns:p14="http://schemas.microsoft.com/office/powerpoint/2010/main" val="26558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get a slice of the sequence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0C-8EC3-0445-8AC7-B6EC4208D61D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41519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[4:12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418736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mr-IN" sz="1200" dirty="0" smtClean="0"/>
              <a:t>0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499881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AGGCATGCATC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47389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fr-FR" sz="1200" dirty="0"/>
              <a:t>1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872" y="52959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[2::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448991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('GCTGTAGTAAG',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309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('TAGCTAAGAC',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22332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GATGGGCC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9400" y="2787291"/>
            <a:ext cx="8644466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new </a:t>
            </a:r>
            <a:r>
              <a:rPr lang="en-US" dirty="0" smtClean="0"/>
              <a:t>object produced </a:t>
            </a:r>
            <a:r>
              <a:rPr lang="en-US" dirty="0"/>
              <a:t>is </a:t>
            </a:r>
            <a:r>
              <a:rPr lang="en-US" dirty="0" smtClean="0"/>
              <a:t>another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which retains </a:t>
            </a:r>
            <a:r>
              <a:rPr lang="en-US" dirty="0" smtClean="0"/>
              <a:t>the alphabet </a:t>
            </a:r>
            <a:r>
              <a:rPr lang="en-US" dirty="0"/>
              <a:t>information from the </a:t>
            </a:r>
            <a:r>
              <a:rPr lang="en-US" dirty="0" smtClean="0"/>
              <a:t>original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Get the first, second and third codons positions using “stride” (“::”) 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580659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[::-1] ## </a:t>
            </a:r>
            <a:r>
              <a:rPr lang="fr-FR" sz="1200" dirty="0" err="1" smtClean="0"/>
              <a:t>Get</a:t>
            </a:r>
            <a:r>
              <a:rPr lang="fr-FR" sz="1200" dirty="0" smtClean="0"/>
              <a:t> the reverse </a:t>
            </a:r>
            <a:r>
              <a:rPr lang="fr-FR" sz="1200" dirty="0" err="1" smtClean="0"/>
              <a:t>sequence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928" y="604161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CGCTAAAAGCTAGGATATATCCGGGTAGCTAG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0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err="1"/>
              <a:t>Seq</a:t>
            </a:r>
            <a:r>
              <a:rPr lang="en-US" dirty="0"/>
              <a:t> objects into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21601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write to a </a:t>
            </a:r>
            <a:r>
              <a:rPr lang="en-US" dirty="0" smtClean="0"/>
              <a:t>file</a:t>
            </a:r>
            <a:r>
              <a:rPr lang="en-US" dirty="0"/>
              <a:t>, or insert into a </a:t>
            </a:r>
            <a:r>
              <a:rPr lang="en-US" dirty="0" smtClean="0"/>
              <a:t>database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B616-0234-D54F-99FF-8E04F0C35AB0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16582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fasta_format_string = “</a:t>
            </a:r>
            <a:r>
              <a:rPr lang="fr-FR" sz="1200" dirty="0" smtClean="0"/>
              <a:t>&gt;</a:t>
            </a:r>
            <a:r>
              <a:rPr lang="mr-IN" sz="1200" dirty="0" smtClean="0"/>
              <a:t>Name\n%s\n</a:t>
            </a:r>
            <a:r>
              <a:rPr lang="mr-IN" sz="1200" dirty="0"/>
              <a:t>“</a:t>
            </a:r>
            <a:r>
              <a:rPr lang="mr-IN" sz="1200" dirty="0" smtClean="0"/>
              <a:t> % my_seq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print</a:t>
            </a:r>
            <a:r>
              <a:rPr lang="fr-FR" sz="1200" dirty="0" smtClean="0"/>
              <a:t>(</a:t>
            </a:r>
            <a:r>
              <a:rPr lang="mr-IN" sz="1200" dirty="0" smtClean="0"/>
              <a:t>fasta_format_string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93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my_se</a:t>
            </a:r>
            <a:r>
              <a:rPr lang="fr-FR" sz="1200" dirty="0" smtClean="0"/>
              <a:t>q)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344" y="37560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175773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str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020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'GATCGATGGGCCTATATAGGATCGAAAATCGC'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60594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&gt;Name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&lt;BLANKLINE&gt;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8872" y="2512611"/>
            <a:ext cx="8644466" cy="788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  <a:r>
              <a:rPr lang="en-US" dirty="0" err="1"/>
              <a:t>alling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() on a </a:t>
            </a:r>
            <a:r>
              <a:rPr lang="en-US" dirty="0" err="1"/>
              <a:t>Seq</a:t>
            </a:r>
            <a:r>
              <a:rPr lang="en-US" dirty="0"/>
              <a:t> object returns the full sequence as a </a:t>
            </a:r>
            <a:r>
              <a:rPr lang="en-US" dirty="0" smtClean="0"/>
              <a:t>string</a:t>
            </a:r>
          </a:p>
          <a:p>
            <a:r>
              <a:rPr lang="en-US" dirty="0"/>
              <a:t>Python does this automatically in the print function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79400" y="4189587"/>
            <a:ext cx="8644466" cy="74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use the </a:t>
            </a:r>
            <a:r>
              <a:rPr lang="en-US" dirty="0" err="1"/>
              <a:t>Seq</a:t>
            </a:r>
            <a:r>
              <a:rPr lang="en-US" dirty="0"/>
              <a:t> object directly with a %s placeholder when using the Python string formatting or interpolation operator ( % )</a:t>
            </a:r>
          </a:p>
        </p:txBody>
      </p:sp>
    </p:spTree>
    <p:extLst>
      <p:ext uri="{BB962C8B-B14F-4D97-AF65-F5344CB8AC3E}">
        <p14:creationId xmlns:p14="http://schemas.microsoft.com/office/powerpoint/2010/main" val="198126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Concatenating or adding sequences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73254"/>
            <a:ext cx="8644466" cy="48757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an't </a:t>
            </a:r>
            <a:r>
              <a:rPr lang="en-US" dirty="0"/>
              <a:t>add sequences with incompatible alphabets, </a:t>
            </a:r>
            <a:r>
              <a:rPr lang="en-US" dirty="0" smtClean="0"/>
              <a:t>(protein and DNA)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7B84-0F4B-7440-A630-E7011DC2BC1B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37217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protein_seq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("EVRNAK",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2292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8872" y="299204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do this, first give both sequences generic alphabets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8872" y="2201539"/>
            <a:ext cx="8644466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(most recent call last):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TypeError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424095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('EVRNAKACGT', Alphabet())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8872" y="511172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generic_nucleotide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IUPAC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nuc_seq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"GATCGATGC", generic_nucleotide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dna_seq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"ACGT", IUPAC.unambiguous_dna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 smtClean="0"/>
              <a:t>nuc_seq </a:t>
            </a:r>
            <a:r>
              <a:rPr lang="mr-IN" sz="1200" dirty="0"/>
              <a:t>+ dna_seq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611117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GATCGATGCACGT', NucleotideAlphabet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4645898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 generic nucleotide </a:t>
            </a:r>
            <a:r>
              <a:rPr lang="en-US" dirty="0" smtClean="0"/>
              <a:t>seq. </a:t>
            </a:r>
            <a:r>
              <a:rPr lang="en-US" dirty="0"/>
              <a:t>to an unambiguous IUPAC </a:t>
            </a:r>
            <a:r>
              <a:rPr lang="en-US" dirty="0" smtClean="0"/>
              <a:t>DNA seq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or adding </a:t>
            </a:r>
            <a:r>
              <a:rPr lang="en-US" dirty="0" smtClean="0"/>
              <a:t>sequences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1242553"/>
            <a:ext cx="8644466" cy="447139"/>
          </a:xfrm>
        </p:spPr>
        <p:txBody>
          <a:bodyPr/>
          <a:lstStyle/>
          <a:p>
            <a:r>
              <a:rPr lang="en-US" dirty="0"/>
              <a:t>Many sequences to add </a:t>
            </a:r>
            <a:r>
              <a:rPr lang="en-US" dirty="0" smtClean="0"/>
              <a:t>together: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990-51E3-ED4E-9917-247F77CC2235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90285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from Bio.Alphabet import generic_dna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list_of_seqs = </a:t>
            </a:r>
            <a:r>
              <a:rPr lang="fr-FR" sz="1200" dirty="0" smtClean="0"/>
              <a:t>[</a:t>
            </a:r>
            <a:r>
              <a:rPr lang="mr-IN" sz="1200" dirty="0" smtClean="0"/>
              <a:t>Seq</a:t>
            </a:r>
            <a:r>
              <a:rPr lang="fr-FR" sz="1200" dirty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ACGT",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AACC",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GGTT",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fr-FR" sz="1200" dirty="0"/>
              <a:t>]</a:t>
            </a:r>
            <a:endParaRPr lang="mr-IN" sz="1200" dirty="0"/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sum</a:t>
            </a:r>
            <a:r>
              <a:rPr lang="fr-FR" sz="1200" dirty="0" smtClean="0"/>
              <a:t>(</a:t>
            </a:r>
            <a:r>
              <a:rPr lang="mr-IN" sz="1200" dirty="0" smtClean="0"/>
              <a:t>list_of_seqs</a:t>
            </a:r>
            <a:r>
              <a:rPr lang="mr-IN" sz="1200" dirty="0"/>
              <a:t>,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", </a:t>
            </a:r>
            <a:r>
              <a:rPr lang="mr-IN" sz="1200" dirty="0" smtClean="0"/>
              <a:t>generic_dna</a:t>
            </a:r>
            <a:r>
              <a:rPr lang="fr-FR" sz="1200" dirty="0" smtClean="0"/>
              <a:t>))</a:t>
            </a:r>
            <a:endParaRPr lang="mr-IN" sz="12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3779330"/>
            <a:ext cx="8644466" cy="67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elegant </a:t>
            </a:r>
            <a:r>
              <a:rPr lang="en-US" dirty="0" smtClean="0"/>
              <a:t>approach </a:t>
            </a:r>
            <a:r>
              <a:rPr lang="en-US" dirty="0"/>
              <a:t>using </a:t>
            </a:r>
            <a:r>
              <a:rPr lang="en-US" dirty="0" smtClean="0"/>
              <a:t>sum function </a:t>
            </a:r>
            <a:r>
              <a:rPr lang="en-US" dirty="0"/>
              <a:t>with its optional start value argument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92706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</a:t>
            </a:r>
            <a:r>
              <a:rPr lang="en-US" sz="1200" dirty="0" err="1" smtClean="0"/>
              <a:t>generic_dna</a:t>
            </a:r>
            <a:endParaRPr lang="en-US" sz="1200" dirty="0" smtClean="0"/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 = [</a:t>
            </a:r>
            <a:r>
              <a:rPr lang="en-US" sz="1200" dirty="0" err="1" smtClean="0"/>
              <a:t>Seq</a:t>
            </a:r>
            <a:r>
              <a:rPr lang="en-US" sz="1200" dirty="0" smtClean="0"/>
              <a:t>("ACGT",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("AACC",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("GGTT",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)]</a:t>
            </a:r>
          </a:p>
          <a:p>
            <a:r>
              <a:rPr lang="en-US" sz="1200" dirty="0" smtClean="0"/>
              <a:t>&gt;&gt;&gt; concatenated = </a:t>
            </a:r>
            <a:r>
              <a:rPr lang="en-US" sz="1200" dirty="0" err="1" smtClean="0"/>
              <a:t>Seq</a:t>
            </a:r>
            <a:r>
              <a:rPr lang="en-US" sz="1200" dirty="0" smtClean="0"/>
              <a:t>("",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 for s in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... concatenated += s</a:t>
            </a:r>
          </a:p>
          <a:p>
            <a:r>
              <a:rPr lang="en-US" sz="1200" dirty="0" smtClean="0"/>
              <a:t>...</a:t>
            </a:r>
          </a:p>
          <a:p>
            <a:r>
              <a:rPr lang="en-US" sz="1200" dirty="0" smtClean="0"/>
              <a:t>&gt;&gt;&gt; concatenated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331206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8872" y="554918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 smtClean="0"/>
              <a:t>useful upper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lower</a:t>
            </a:r>
            <a:r>
              <a:rPr lang="en-US" dirty="0"/>
              <a:t> </a:t>
            </a:r>
            <a:r>
              <a:rPr lang="en-US" dirty="0" smtClean="0"/>
              <a:t>methods </a:t>
            </a:r>
            <a:r>
              <a:rPr lang="en-US" dirty="0"/>
              <a:t>for changing the case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418-6C33-B94F-B67F-88D6EBB6E0D6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0306" y="132523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err="1"/>
              <a:t>acgtACGT</a:t>
            </a:r>
            <a:r>
              <a:rPr lang="en-US" sz="1200" dirty="0"/>
              <a:t>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306" y="236727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06" y="38627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306" y="3611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"</a:t>
            </a:r>
            <a:r>
              <a:rPr lang="mr-IN" sz="1200" dirty="0">
                <a:latin typeface="Arial"/>
                <a:cs typeface="Arial"/>
              </a:rPr>
              <a:t>GTAC" in dna_seq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0306" y="412836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"GTAC" in </a:t>
            </a:r>
            <a:r>
              <a:rPr lang="mr-IN" sz="1200" dirty="0" smtClean="0">
                <a:latin typeface="Arial"/>
                <a:cs typeface="Arial"/>
              </a:rPr>
              <a:t>dna_seq</a:t>
            </a:r>
            <a:r>
              <a:rPr lang="fr-FR" sz="1200" dirty="0" smtClean="0">
                <a:latin typeface="Arial"/>
                <a:cs typeface="Arial"/>
              </a:rPr>
              <a:t>.</a:t>
            </a:r>
            <a:r>
              <a:rPr lang="fr-FR" sz="1200" dirty="0" err="1" smtClean="0">
                <a:latin typeface="Arial"/>
                <a:cs typeface="Arial"/>
              </a:rPr>
              <a:t>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0306" y="2607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ACGTACGT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', 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306" y="43907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smtClean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306" y="196184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Seq('acgtACGT', DNAAlphabet())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0306" y="2884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</a:t>
            </a:r>
            <a:r>
              <a:rPr lang="fr-FR" sz="1200" dirty="0" err="1" smtClean="0">
                <a:latin typeface="Arial"/>
                <a:cs typeface="Arial"/>
              </a:rPr>
              <a:t>low</a:t>
            </a:r>
            <a:r>
              <a:rPr lang="mr-IN" sz="1200" dirty="0" smtClean="0">
                <a:latin typeface="Arial"/>
                <a:cs typeface="Arial"/>
              </a:rPr>
              <a:t>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0306" y="315318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</a:rPr>
              <a:t>acgtacgt</a:t>
            </a:r>
            <a:r>
              <a:rPr lang="mr-IN" sz="1200" dirty="0" smtClean="0">
                <a:solidFill>
                  <a:srgbClr val="FF0000"/>
                </a:solidFill>
              </a:rPr>
              <a:t>, 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306" y="490238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0306" y="55454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>
              <a:defRPr/>
            </a:pP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, IUPACUnambiguousDNA())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0306" y="581515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dna_seq.lower()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306" y="6088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Seq('acgt', DNAAlphabet())</a:t>
            </a:r>
          </a:p>
        </p:txBody>
      </p:sp>
    </p:spTree>
    <p:extLst>
      <p:ext uri="{BB962C8B-B14F-4D97-AF65-F5344CB8AC3E}">
        <p14:creationId xmlns:p14="http://schemas.microsoft.com/office/powerpoint/2010/main" val="13984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Nucleotide </a:t>
            </a:r>
            <a:r>
              <a:rPr lang="en-US" dirty="0"/>
              <a:t>sequences and (reverse) </a:t>
            </a:r>
            <a:r>
              <a:rPr lang="en-US" dirty="0" smtClean="0"/>
              <a:t>complements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24800"/>
            <a:ext cx="8644466" cy="861801"/>
          </a:xfrm>
        </p:spPr>
        <p:txBody>
          <a:bodyPr/>
          <a:lstStyle/>
          <a:p>
            <a:r>
              <a:rPr lang="en-US" dirty="0"/>
              <a:t>For nucleotide sequences, you can easily obtain the complement or reverse complement of </a:t>
            </a:r>
            <a:r>
              <a:rPr lang="en-US" dirty="0" smtClean="0"/>
              <a:t>a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using its </a:t>
            </a:r>
            <a:r>
              <a:rPr lang="en-US" dirty="0"/>
              <a:t>built-in methods: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878-28D7-2449-A858-242300DEEEF2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7460" y="261549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202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my_seq.complement(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7460" y="326343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('GATCGATGGGCCTATATAGGATCGAAAATCGC',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4453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('CTAGCTACCCGGATATATCCTAGCTTTTAGCG',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527851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my_seq[::-1]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55227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('CGCTAAAAGCTAGGATATATCCGGGTAGCTAG',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8872" y="4716252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my_seq.reverse_complement()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0096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('GCGATTTTCGATCCTATATAGGCCCATCGATC',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04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err="1" smtClean="0"/>
              <a:t>Biopython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28" y="3107221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</a:t>
            </a:r>
            <a:endParaRPr lang="fr-FR" dirty="0"/>
          </a:p>
        </p:txBody>
      </p:sp>
      <p:pic>
        <p:nvPicPr>
          <p:cNvPr id="8" name="Espace réservé du contenu 7" descr="transcriptio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3" r="-28273"/>
          <a:stretch/>
        </p:blipFill>
        <p:spPr>
          <a:xfrm>
            <a:off x="656044" y="1406187"/>
            <a:ext cx="8030756" cy="3108100"/>
          </a:xfr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1B4-6103-C545-A085-99043BCEEEB0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986654"/>
            <a:ext cx="8644466" cy="51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following: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43228"/>
            <a:ext cx="8644466" cy="1752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actual biological transcription process works from the template strand, doing a reverse </a:t>
            </a:r>
            <a:r>
              <a:rPr lang="en-US" dirty="0" smtClean="0"/>
              <a:t>complement (TCAG -&gt; CUGA</a:t>
            </a:r>
            <a:r>
              <a:rPr lang="en-US" dirty="0"/>
              <a:t>) to give the mRNA. However, in </a:t>
            </a:r>
            <a:r>
              <a:rPr lang="en-US" dirty="0" err="1"/>
              <a:t>Biopython</a:t>
            </a:r>
            <a:r>
              <a:rPr lang="en-US" dirty="0"/>
              <a:t> and bioinformatics in general, we </a:t>
            </a:r>
            <a:r>
              <a:rPr lang="en-US" dirty="0" smtClean="0"/>
              <a:t>typically work </a:t>
            </a:r>
            <a:r>
              <a:rPr lang="en-US" dirty="0"/>
              <a:t>directly with the coding strand because this means we can get the mRNA sequence just by </a:t>
            </a:r>
            <a:r>
              <a:rPr lang="en-US" dirty="0" smtClean="0"/>
              <a:t>switching T</a:t>
            </a:r>
            <a:r>
              <a:rPr lang="en-US" dirty="0"/>
              <a:t> </a:t>
            </a:r>
            <a:r>
              <a:rPr lang="en-US" dirty="0" smtClean="0"/>
              <a:t>-&gt;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6754"/>
            <a:ext cx="8644466" cy="65768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atch </a:t>
            </a:r>
            <a:r>
              <a:rPr lang="en-US" dirty="0"/>
              <a:t>the </a:t>
            </a:r>
            <a:r>
              <a:rPr lang="en-US" dirty="0" smtClean="0"/>
              <a:t>figure above</a:t>
            </a:r>
          </a:p>
          <a:p>
            <a:pPr lvl="1"/>
            <a:r>
              <a:rPr lang="en-US" sz="1600" dirty="0" smtClean="0"/>
              <a:t>remember </a:t>
            </a:r>
            <a:r>
              <a:rPr lang="en-US" sz="1600" dirty="0"/>
              <a:t>by convention nucleotide sequences are normally read </a:t>
            </a:r>
            <a:r>
              <a:rPr lang="en-US" sz="1600" dirty="0" smtClean="0"/>
              <a:t>from the </a:t>
            </a:r>
            <a:r>
              <a:rPr lang="en-US" sz="1600" dirty="0"/>
              <a:t>5’ to 3’ direction, while in the </a:t>
            </a:r>
            <a:r>
              <a:rPr lang="en-US" sz="1600" dirty="0" smtClean="0"/>
              <a:t>figure </a:t>
            </a:r>
            <a:r>
              <a:rPr lang="en-US" sz="1600" dirty="0"/>
              <a:t>the template strand is shown reversed.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947-E3B0-C84E-9706-2E44F61BCD95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221625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125788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template_dna </a:t>
            </a:r>
            <a:r>
              <a:rPr lang="mr-IN" sz="1200" dirty="0"/>
              <a:t>= </a:t>
            </a:r>
            <a:r>
              <a:rPr lang="mr-IN" sz="1200" dirty="0" smtClean="0"/>
              <a:t>coding_dna.reverse_complement</a:t>
            </a:r>
            <a:r>
              <a:rPr lang="fr-FR" sz="1200" dirty="0" smtClean="0"/>
              <a:t>()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template_dna</a:t>
            </a:r>
            <a:endParaRPr lang="mr-IN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85282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35816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(‘CTATCGGGCACCCTTTCAGCGGCCCATTACAATGGCCAT’,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8872" y="4032146"/>
            <a:ext cx="8644466" cy="79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ranscribe the coding strand into corresponding mRNA, using </a:t>
            </a:r>
            <a:r>
              <a:rPr lang="en-US" dirty="0" err="1" smtClean="0"/>
              <a:t>Seq</a:t>
            </a:r>
            <a:r>
              <a:rPr lang="en-US" dirty="0" smtClean="0"/>
              <a:t> object's built in transcribe method (switch T-&gt;U and adjust </a:t>
            </a:r>
            <a:r>
              <a:rPr lang="en-US" dirty="0"/>
              <a:t>the </a:t>
            </a:r>
            <a:r>
              <a:rPr lang="en-US" dirty="0" smtClean="0"/>
              <a:t>alphabet)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740" y="547703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coding_dna.transcribe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1796" y="59160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1268" y="49555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coding_dna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2201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(‘ATGGCCATTGTAATGGGCCGCTGAAAGGGTGCCCGATAG’,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 (3) (</a:t>
            </a:r>
            <a:r>
              <a:rPr lang="fr-FR" dirty="0" err="1" smtClean="0"/>
              <a:t>added</a:t>
            </a:r>
            <a:r>
              <a:rPr lang="fr-FR" dirty="0" smtClean="0"/>
              <a:t> in </a:t>
            </a:r>
            <a:r>
              <a:rPr lang="en-US" dirty="0" err="1" smtClean="0"/>
              <a:t>Biopython</a:t>
            </a:r>
            <a:r>
              <a:rPr lang="en-US" dirty="0" smtClean="0"/>
              <a:t> 1.49)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B79B-677F-5E43-B8AA-276A40053AD2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816" y="333402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4773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1706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template_dna.reverse_complement</a:t>
            </a:r>
            <a:r>
              <a:rPr lang="en-US" sz="1200" dirty="0"/>
              <a:t>().transcribe()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7816" y="19684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‘</a:t>
            </a:r>
            <a:r>
              <a:rPr lang="fr-FR" sz="1200" dirty="0">
                <a:solidFill>
                  <a:srgbClr val="FF0000"/>
                </a:solidFill>
              </a:rPr>
              <a:t>AUGGCCAUUGUAAUGGGCCGCUGAAAGGGUGCCCGAUAG</a:t>
            </a:r>
            <a:r>
              <a:rPr lang="en-US" sz="1200" dirty="0" smtClean="0">
                <a:solidFill>
                  <a:srgbClr val="FF0000"/>
                </a:solidFill>
              </a:rPr>
              <a:t>’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4221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a true biological transcription starting with the template strand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Espace réservé du contenu 15"/>
          <p:cNvSpPr txBox="1">
            <a:spLocks/>
          </p:cNvSpPr>
          <p:nvPr/>
        </p:nvSpPr>
        <p:spPr>
          <a:xfrm>
            <a:off x="279400" y="2517580"/>
            <a:ext cx="8644466" cy="81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Th</a:t>
            </a:r>
            <a:r>
              <a:rPr lang="en-US" dirty="0" smtClean="0"/>
              <a:t>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also includes a back-transcription method for going from the mRNA to the coding </a:t>
            </a:r>
            <a:r>
              <a:rPr lang="en-US" dirty="0" smtClean="0"/>
              <a:t>strand of </a:t>
            </a:r>
            <a:r>
              <a:rPr lang="en-US" dirty="0"/>
              <a:t>the </a:t>
            </a:r>
            <a:r>
              <a:rPr lang="en-US" dirty="0" smtClean="0"/>
              <a:t>DNA: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77816" y="4210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messenger_rna.back_transcribe</a:t>
            </a:r>
            <a:r>
              <a:rPr lang="en-US" sz="1200" dirty="0"/>
              <a:t>()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7816" y="394791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79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8323"/>
            <a:ext cx="8644466" cy="55562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err="1" smtClean="0"/>
              <a:t>ranslate</a:t>
            </a:r>
            <a:r>
              <a:rPr lang="en-US" dirty="0" smtClean="0"/>
              <a:t> mRNA into </a:t>
            </a:r>
            <a:r>
              <a:rPr lang="en-US" dirty="0"/>
              <a:t>the corresponding protein sequence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393-B109-1841-B1A2-56CECB19BBFD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3714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2254400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messenger_rna.translate()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872" y="19873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8872" y="25351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417620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en-US" sz="1200" dirty="0" err="1"/>
              <a:t>coding_dna.translate</a:t>
            </a:r>
            <a:r>
              <a:rPr lang="en-US" sz="1200" dirty="0"/>
              <a:t>()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8872" y="39367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872" y="44305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('MAIVMGR*KGAR*', HasStopCodon(IUPACProtein(), '*'))</a:t>
            </a: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279400" y="2868457"/>
            <a:ext cx="8643938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9400" y="4673507"/>
            <a:ext cx="8644466" cy="42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vailable in </a:t>
            </a:r>
            <a:r>
              <a:rPr lang="en-US" dirty="0" err="1" smtClean="0"/>
              <a:t>Biopython</a:t>
            </a:r>
            <a:r>
              <a:rPr lang="en-US" dirty="0" smtClean="0"/>
              <a:t> from the NCBI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78872" y="509465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de-DE" sz="1200" dirty="0"/>
              <a:t>&gt;&gt;&gt; </a:t>
            </a:r>
            <a:r>
              <a:rPr lang="de-DE" sz="1200" dirty="0" err="1"/>
              <a:t>coding_dna.translate</a:t>
            </a:r>
            <a:r>
              <a:rPr lang="de-DE" sz="1200" dirty="0"/>
              <a:t>(</a:t>
            </a:r>
            <a:r>
              <a:rPr lang="de-DE" sz="1200" dirty="0" err="1"/>
              <a:t>table</a:t>
            </a:r>
            <a:r>
              <a:rPr lang="de-DE" sz="1200" dirty="0"/>
              <a:t>="</a:t>
            </a:r>
            <a:r>
              <a:rPr lang="de-DE" sz="1200" dirty="0" err="1"/>
              <a:t>Vertebrate</a:t>
            </a:r>
            <a:r>
              <a:rPr lang="de-DE" sz="1200" dirty="0"/>
              <a:t> </a:t>
            </a:r>
            <a:r>
              <a:rPr lang="de-DE" sz="1200" dirty="0" err="1"/>
              <a:t>Mitochondrial</a:t>
            </a:r>
            <a:r>
              <a:rPr lang="de-DE" sz="1200" dirty="0"/>
              <a:t>")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8872" y="53376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78872" y="6285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8872" y="5578179"/>
            <a:ext cx="8644466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dirty="0"/>
              <a:t>the NCBI table number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400" y="60230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872" y="33730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</a:t>
            </a:r>
            <a:r>
              <a:rPr lang="en-US" sz="1200" dirty="0" smtClean="0"/>
              <a:t>&gt; </a:t>
            </a:r>
            <a:r>
              <a:rPr lang="en-US" sz="1200" dirty="0" err="1" smtClean="0"/>
              <a:t>coding_dna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coding_dna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6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915D-5741-AE4A-919E-812B067D5353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8344" y="169521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872" y="231401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coding_dna.translate(to_stop=True)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8344" y="193495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344" y="256509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Seq('MAIVMGR', IUPACProtein())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8344" y="2936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8344" y="317574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78344" y="355480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coding_dna.translate(table=2, to_stop=True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fr-FR" sz="1200" dirty="0" smtClean="0">
                <a:latin typeface="Arial"/>
                <a:cs typeface="Arial"/>
              </a:rPr>
              <a:t> ## </a:t>
            </a:r>
            <a:r>
              <a:rPr lang="en-US" sz="1200" dirty="0" smtClean="0"/>
              <a:t>the </a:t>
            </a:r>
            <a:r>
              <a:rPr lang="en-US" sz="1200" dirty="0"/>
              <a:t>stop codon itself is not translated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8344" y="38172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Seq('MAIVMGRWKGAR', IUPACProtein())</a:t>
            </a: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8872" y="1066543"/>
            <a:ext cx="8644466" cy="40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Translate nucleotides </a:t>
            </a:r>
            <a:r>
              <a:rPr lang="en-US" dirty="0"/>
              <a:t>up to the </a:t>
            </a:r>
            <a:r>
              <a:rPr lang="en-US" dirty="0" smtClean="0"/>
              <a:t>first </a:t>
            </a:r>
            <a:r>
              <a:rPr lang="en-US" dirty="0"/>
              <a:t>in frame stop codon, and then </a:t>
            </a:r>
            <a:r>
              <a:rPr lang="en-US" dirty="0" smtClean="0"/>
              <a:t>stop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278344" y="4264376"/>
            <a:ext cx="8644466" cy="1485520"/>
          </a:xfrm>
        </p:spPr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smtClean="0"/>
              <a:t>CDS, </a:t>
            </a:r>
            <a:r>
              <a:rPr lang="en-US" dirty="0" smtClean="0"/>
              <a:t>(e.g. mRNA </a:t>
            </a:r>
            <a:r>
              <a:rPr lang="en-US" dirty="0"/>
              <a:t>{ after any splicing</a:t>
            </a:r>
            <a:r>
              <a:rPr lang="en-US" dirty="0" smtClean="0"/>
              <a:t>)</a:t>
            </a:r>
          </a:p>
          <a:p>
            <a:r>
              <a:rPr lang="en-US" dirty="0"/>
              <a:t>commences with a start codon, ends with a stop codon, and has no internal in-frame stop </a:t>
            </a:r>
            <a:r>
              <a:rPr lang="en-US" dirty="0" smtClean="0"/>
              <a:t>codons</a:t>
            </a:r>
          </a:p>
          <a:p>
            <a:r>
              <a:rPr lang="en-US" dirty="0"/>
              <a:t>what if your sequence uses a non-standard start codon</a:t>
            </a:r>
            <a:r>
              <a:rPr lang="en-US" dirty="0" smtClean="0"/>
              <a:t>?</a:t>
            </a:r>
          </a:p>
          <a:p>
            <a:r>
              <a:rPr lang="en-US" dirty="0"/>
              <a:t>This happens a lot in bacteria, for example, the gene </a:t>
            </a:r>
            <a:r>
              <a:rPr lang="en-US" dirty="0" err="1"/>
              <a:t>yaaX</a:t>
            </a:r>
            <a:r>
              <a:rPr lang="en-US" dirty="0"/>
              <a:t> in E. coli </a:t>
            </a:r>
            <a:r>
              <a:rPr lang="en-US" dirty="0" smtClean="0"/>
              <a:t>K12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04F-D190-1049-81CC-036776657879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20297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gene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("GTGAAAAAGATGCAATCTATCGTACTCGCACTTTCCCTGGTTCTGGTCGCTCCCATGGCA" + \</a:t>
            </a:r>
          </a:p>
          <a:p>
            <a:r>
              <a:rPr lang="en-US" sz="1200" dirty="0">
                <a:latin typeface="Arial"/>
                <a:cs typeface="Arial"/>
              </a:rPr>
              <a:t>... "GCACAGGCTGCGGAAATTACGTTAGTCCCGTCAGTAAAATTACAGATAGGCGATCGTGAT" + \</a:t>
            </a:r>
          </a:p>
          <a:p>
            <a:r>
              <a:rPr lang="en-US" sz="1200" dirty="0">
                <a:latin typeface="Arial"/>
                <a:cs typeface="Arial"/>
              </a:rPr>
              <a:t>... "AATCGTGGCTATTACTGGGATGGAGGTCACTGGCGCGACCACGGCTGGTGGAAACAACAT" + \</a:t>
            </a:r>
          </a:p>
          <a:p>
            <a:r>
              <a:rPr lang="en-US" sz="1200" dirty="0">
                <a:latin typeface="Arial"/>
                <a:cs typeface="Arial"/>
              </a:rPr>
              <a:t>... "TATGAATGGCGAGGCAATCGCTGGCACCTACACGGACCGCCGCCACCGCCGCGCCACCAT" + \</a:t>
            </a:r>
          </a:p>
          <a:p>
            <a:r>
              <a:rPr lang="en-US" sz="1200" dirty="0">
                <a:latin typeface="Arial"/>
                <a:cs typeface="Arial"/>
              </a:rPr>
              <a:t>... "AAGAAAGCTCCTCATGATCATCACGGCGGTCATGGTCCAGGCAAACATCACCGCTAA",</a:t>
            </a:r>
          </a:p>
          <a:p>
            <a:r>
              <a:rPr lang="en-US" sz="1200" dirty="0">
                <a:latin typeface="Arial"/>
                <a:cs typeface="Arial"/>
              </a:rPr>
              <a:t>...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gene.translate</a:t>
            </a:r>
            <a:r>
              <a:rPr lang="en-US" sz="1200" dirty="0">
                <a:latin typeface="Arial"/>
                <a:cs typeface="Arial"/>
              </a:rPr>
              <a:t>(table="Bacterial")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74897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('VKKMQSIVLALSLVLVAPMAAQAAEITLVPSVKLQIGDRDNRGYYWDGGHWRDH...HR*',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 HasStopCodon(ExtendedIUPACProtein(), 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*’)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319569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to_stop=True)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7019" y="34666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('VKKMQSIVLALSLVLVAPMAAQAAEITLVPSVKLQIGDRDNRGYYWDGGHWRDH...HHR',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79400" y="4037178"/>
            <a:ext cx="8644466" cy="1406138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bacterial genetic </a:t>
            </a:r>
            <a:r>
              <a:rPr lang="en-US" dirty="0" smtClean="0"/>
              <a:t>code GTG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valid start codon, and while it </a:t>
            </a:r>
            <a:r>
              <a:rPr lang="en-US" dirty="0" smtClean="0"/>
              <a:t>does normally</a:t>
            </a:r>
            <a:r>
              <a:rPr lang="en-US" dirty="0"/>
              <a:t> </a:t>
            </a:r>
            <a:r>
              <a:rPr lang="en-US" dirty="0" smtClean="0"/>
              <a:t>encode </a:t>
            </a:r>
            <a:r>
              <a:rPr lang="en-US" dirty="0" err="1"/>
              <a:t>Valine</a:t>
            </a:r>
            <a:r>
              <a:rPr lang="en-US" dirty="0"/>
              <a:t>, if used </a:t>
            </a:r>
            <a:r>
              <a:rPr lang="en-US" dirty="0" smtClean="0"/>
              <a:t>as a </a:t>
            </a:r>
            <a:r>
              <a:rPr lang="en-US" dirty="0"/>
              <a:t>start codon it should be translated as methionine. This happens if you tell </a:t>
            </a:r>
            <a:r>
              <a:rPr lang="en-US" dirty="0" err="1"/>
              <a:t>Biopython</a:t>
            </a:r>
            <a:r>
              <a:rPr lang="en-US" dirty="0"/>
              <a:t> your sequence is </a:t>
            </a:r>
            <a:r>
              <a:rPr lang="en-US" dirty="0" smtClean="0"/>
              <a:t>a complete </a:t>
            </a:r>
            <a:r>
              <a:rPr lang="en-US" dirty="0"/>
              <a:t>CDS: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5656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cds=True)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3117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('MKKMQSIVLALSLVLVAPMAAQAAEITLVPSVKLQIGDRDNRGYYWDGGHWRDH...HHR',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3459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Tables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FE5-E111-8B43-907E-911C1A8B8ACA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2739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["Standard"]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["Vertebrate Mitochondrial"]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02232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[1]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[2]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08817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print(standard_table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1 Standard, SGC0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025142"/>
            <a:ext cx="3514618" cy="2528058"/>
          </a:xfrm>
        </p:spPr>
      </p:pic>
    </p:spTree>
    <p:extLst>
      <p:ext uri="{BB962C8B-B14F-4D97-AF65-F5344CB8AC3E}">
        <p14:creationId xmlns:p14="http://schemas.microsoft.com/office/powerpoint/2010/main" val="333115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</a:t>
            </a:r>
            <a:r>
              <a:rPr lang="fr-FR" dirty="0" smtClean="0"/>
              <a:t>Tables (2)</a:t>
            </a:r>
            <a:endParaRPr lang="fr-FR" dirty="0"/>
          </a:p>
        </p:txBody>
      </p:sp>
      <p:pic>
        <p:nvPicPr>
          <p:cNvPr id="8" name="Espace réservé du contenu 7" descr="Capture d’écran 2016-10-30 à 18.02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-66"/>
          <a:stretch/>
        </p:blipFill>
        <p:spPr>
          <a:xfrm>
            <a:off x="279400" y="2009443"/>
            <a:ext cx="3529488" cy="25560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F5A-103A-244D-8F4A-262A8624F39D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88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</a:t>
            </a:r>
            <a:r>
              <a:rPr lang="mr-IN" sz="1200" dirty="0" smtClean="0">
                <a:latin typeface="Arial"/>
                <a:cs typeface="Arial"/>
              </a:rPr>
              <a:t>(</a:t>
            </a:r>
            <a:r>
              <a:rPr lang="fr-FR" sz="1200" dirty="0" err="1" smtClean="0">
                <a:latin typeface="Arial"/>
                <a:cs typeface="Arial"/>
              </a:rPr>
              <a:t>mito</a:t>
            </a:r>
            <a:r>
              <a:rPr lang="mr-IN" sz="1200" dirty="0" smtClean="0">
                <a:latin typeface="Arial"/>
                <a:cs typeface="Arial"/>
              </a:rPr>
              <a:t>_table)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2 </a:t>
            </a:r>
            <a:r>
              <a:rPr lang="de-DE" sz="1200" dirty="0" err="1">
                <a:solidFill>
                  <a:srgbClr val="FF0000"/>
                </a:solidFill>
              </a:rPr>
              <a:t>Vertebrate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Mitochondrial</a:t>
            </a:r>
            <a:r>
              <a:rPr lang="de-DE" sz="1200" dirty="0">
                <a:solidFill>
                  <a:srgbClr val="FF0000"/>
                </a:solidFill>
              </a:rPr>
              <a:t>, SGC1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79093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mito_table.stop_codons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['TAA', 'TAG', 'AGA', 'AGG']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32460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mito_table.st</a:t>
            </a:r>
            <a:r>
              <a:rPr lang="fr-FR" sz="1200" dirty="0" smtClean="0">
                <a:latin typeface="Arial"/>
                <a:cs typeface="Arial"/>
              </a:rPr>
              <a:t>art</a:t>
            </a:r>
            <a:r>
              <a:rPr lang="mr-IN" sz="1200" dirty="0" smtClean="0">
                <a:latin typeface="Arial"/>
                <a:cs typeface="Arial"/>
              </a:rPr>
              <a:t>_codons</a:t>
            </a:r>
            <a:endParaRPr lang="mr-IN" sz="1200" dirty="0"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['ATT', 'ATC', 'ATA', 'ATG', 'GTG']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58656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mito_table.forward_table["ACG"]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'T'</a:t>
            </a:r>
          </a:p>
        </p:txBody>
      </p:sp>
    </p:spTree>
    <p:extLst>
      <p:ext uri="{BB962C8B-B14F-4D97-AF65-F5344CB8AC3E}">
        <p14:creationId xmlns:p14="http://schemas.microsoft.com/office/powerpoint/2010/main" val="275718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Seq</a:t>
            </a:r>
            <a:r>
              <a:rPr lang="en-US" dirty="0"/>
              <a:t> 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803046"/>
          </a:xfrm>
        </p:spPr>
        <p:txBody>
          <a:bodyPr/>
          <a:lstStyle/>
          <a:p>
            <a:r>
              <a:rPr lang="en-US" dirty="0" smtClean="0"/>
              <a:t>Meaning </a:t>
            </a:r>
            <a:r>
              <a:rPr lang="en-US" dirty="0"/>
              <a:t>of the letters in a sequence are context </a:t>
            </a:r>
            <a:r>
              <a:rPr lang="en-US" dirty="0" smtClean="0"/>
              <a:t>dependent</a:t>
            </a:r>
          </a:p>
          <a:p>
            <a:r>
              <a:rPr lang="en-US" dirty="0"/>
              <a:t>T</a:t>
            </a:r>
            <a:r>
              <a:rPr lang="en-US" dirty="0" smtClean="0"/>
              <a:t>he letter “A</a:t>
            </a:r>
            <a:r>
              <a:rPr lang="en-US" dirty="0"/>
              <a:t>" could be part of a DNA, RNA or protein sequence. </a:t>
            </a:r>
          </a:p>
          <a:p>
            <a:r>
              <a:rPr lang="en-US" dirty="0" smtClean="0"/>
              <a:t>Comparing two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could mean considering </a:t>
            </a:r>
            <a:r>
              <a:rPr lang="en-US" dirty="0" smtClean="0"/>
              <a:t>both the </a:t>
            </a:r>
            <a:r>
              <a:rPr lang="en-US" dirty="0"/>
              <a:t>sequence </a:t>
            </a:r>
            <a:r>
              <a:rPr lang="en-US" dirty="0" smtClean="0"/>
              <a:t>strings and</a:t>
            </a:r>
            <a:r>
              <a:rPr lang="en-US" dirty="0"/>
              <a:t> </a:t>
            </a:r>
            <a:r>
              <a:rPr lang="en-US" dirty="0" smtClean="0"/>
              <a:t>the alphabets</a:t>
            </a:r>
          </a:p>
          <a:p>
            <a:r>
              <a:rPr lang="en-US" dirty="0" smtClean="0"/>
              <a:t>Compare the sequences </a:t>
            </a:r>
            <a:r>
              <a:rPr lang="en-US" dirty="0"/>
              <a:t>as </a:t>
            </a:r>
            <a:r>
              <a:rPr lang="en-US" dirty="0" smtClean="0"/>
              <a:t>string: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2139-D3E7-4C40-A912-CF1D68207057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40751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Seq</a:t>
            </a:r>
          </a:p>
          <a:p>
            <a:r>
              <a:rPr lang="mr-IN" sz="1200" dirty="0">
                <a:latin typeface="Arial"/>
                <a:cs typeface="Arial"/>
              </a:rPr>
              <a:t>&gt;&gt;&gt; from Bio.Alphabet import IUPAC</a:t>
            </a:r>
          </a:p>
          <a:p>
            <a:r>
              <a:rPr lang="mr-IN" sz="1200" dirty="0">
                <a:latin typeface="Arial"/>
                <a:cs typeface="Arial"/>
              </a:rPr>
              <a:t>&gt;&gt;&gt; seq1 = Seq("ACGT", IUPAC.unambiguous_dna)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seq2 = Seq("ACGT", IUPAC.ambiguous_dna)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str(seq1) == str(seq2)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3234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str(seq1) == str(seq1)</a:t>
            </a:r>
          </a:p>
          <a:p>
            <a:r>
              <a:rPr lang="de-DE" sz="1200" dirty="0" smtClean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557339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seq1 == seq2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  <a:p>
            <a:r>
              <a:rPr lang="mr-IN" sz="1200" dirty="0">
                <a:latin typeface="Arial"/>
                <a:cs typeface="Arial"/>
              </a:rPr>
              <a:t>&gt;&gt;&gt; seq1 == "ACGT"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938024"/>
            <a:ext cx="8644466" cy="53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Sequence </a:t>
            </a:r>
            <a:r>
              <a:rPr lang="en-US" dirty="0"/>
              <a:t>comparison only looks at the </a:t>
            </a:r>
            <a:r>
              <a:rPr lang="en-US" dirty="0" smtClean="0"/>
              <a:t>sequence, ignoring 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77371"/>
            <a:ext cx="8644466" cy="1213354"/>
          </a:xfrm>
        </p:spPr>
        <p:txBody>
          <a:bodyPr/>
          <a:lstStyle/>
          <a:p>
            <a:r>
              <a:rPr lang="en-US" dirty="0"/>
              <a:t>Note if you compare sequences with incompatible alphabets (e.g. DNA </a:t>
            </a:r>
            <a:r>
              <a:rPr lang="en-US" dirty="0" err="1"/>
              <a:t>vs</a:t>
            </a:r>
            <a:r>
              <a:rPr lang="en-US" dirty="0"/>
              <a:t> RNA, or nucleotide </a:t>
            </a:r>
            <a:r>
              <a:rPr lang="en-US" dirty="0" smtClean="0"/>
              <a:t>versus protein</a:t>
            </a:r>
            <a:r>
              <a:rPr lang="en-US" dirty="0"/>
              <a:t>), then you will get a warning but for the comparison itself only the string of letters in the </a:t>
            </a:r>
            <a:r>
              <a:rPr lang="en-US" dirty="0" smtClean="0"/>
              <a:t>sequence is </a:t>
            </a:r>
            <a:r>
              <a:rPr lang="en-US" dirty="0"/>
              <a:t>used: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02B-7270-FA4F-9347-72520CA09DD1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414973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r>
              <a:rPr lang="en-US" sz="1200" dirty="0"/>
              <a:t>, </a:t>
            </a:r>
            <a:r>
              <a:rPr lang="en-US" sz="1200" dirty="0" err="1"/>
              <a:t>generic_protein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(``ACGT'', </a:t>
            </a:r>
            <a:r>
              <a:rPr lang="en-US" sz="1200" dirty="0" err="1"/>
              <a:t>generic_protein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== </a:t>
            </a:r>
            <a:r>
              <a:rPr lang="en-US" sz="1200" dirty="0" err="1" smtClean="0"/>
              <a:t>prot_seq</a:t>
            </a:r>
            <a:endParaRPr lang="en-US" sz="1200" dirty="0" smtClean="0"/>
          </a:p>
          <a:p>
            <a:r>
              <a:rPr lang="en-US" sz="1200" dirty="0" err="1">
                <a:solidFill>
                  <a:srgbClr val="FF0000"/>
                </a:solidFill>
              </a:rPr>
              <a:t>BiopythonWarning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DNAAlphabet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ProteinAlphabet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True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9400" y="3920932"/>
            <a:ext cx="8644466" cy="2372892"/>
          </a:xfrm>
          <a:prstGeom prst="rect">
            <a:avLst/>
          </a:prstGeom>
          <a:solidFill>
            <a:srgbClr val="ED7C43"/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WARNING: Older versions of </a:t>
            </a:r>
            <a:r>
              <a:rPr lang="en-US" dirty="0" err="1" smtClean="0"/>
              <a:t>Biopython</a:t>
            </a:r>
            <a:r>
              <a:rPr lang="en-US" dirty="0" smtClean="0"/>
              <a:t> instead used to check if the </a:t>
            </a:r>
            <a:r>
              <a:rPr lang="en-US" dirty="0" err="1" smtClean="0"/>
              <a:t>Seq</a:t>
            </a:r>
            <a:r>
              <a:rPr lang="en-US" dirty="0" smtClean="0"/>
              <a:t> objects were the same object in memory. </a:t>
            </a:r>
          </a:p>
          <a:p>
            <a:r>
              <a:rPr lang="en-US" dirty="0"/>
              <a:t>I</a:t>
            </a:r>
            <a:r>
              <a:rPr lang="en-US" dirty="0" smtClean="0"/>
              <a:t>mportant if you need to support scripts on both old and new versions of </a:t>
            </a:r>
            <a:r>
              <a:rPr lang="en-US" dirty="0" err="1" smtClean="0"/>
              <a:t>Biopython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the comparison explicit by wrapping your sequence objects with either </a:t>
            </a:r>
            <a:r>
              <a:rPr lang="en-US" dirty="0" err="1" smtClean="0"/>
              <a:t>str</a:t>
            </a:r>
            <a:r>
              <a:rPr lang="en-US" dirty="0" smtClean="0"/>
              <a:t>(...) for string based comparison or id(...) for object instance based comparison.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48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</a:t>
            </a:r>
            <a:r>
              <a:rPr lang="fr-FR" dirty="0" err="1" smtClean="0"/>
              <a:t>Biopython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Biopython</a:t>
            </a:r>
            <a:r>
              <a:rPr lang="en-US" dirty="0"/>
              <a:t> Project is an international association of developers of freely available Python </a:t>
            </a:r>
            <a:r>
              <a:rPr lang="en-US" dirty="0" smtClean="0"/>
              <a:t>tools </a:t>
            </a:r>
            <a:r>
              <a:rPr lang="en-US" dirty="0"/>
              <a:t>for computational molecular biology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Biopython</a:t>
            </a:r>
            <a:r>
              <a:rPr lang="en-US" dirty="0"/>
              <a:t> web site </a:t>
            </a:r>
            <a:r>
              <a:rPr lang="mr-IN" dirty="0" smtClean="0"/>
              <a:t>(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 smtClean="0"/>
              <a:t>www.biopython.org</a:t>
            </a:r>
            <a:r>
              <a:rPr lang="en-US" dirty="0" smtClean="0"/>
              <a:t>) </a:t>
            </a:r>
            <a:r>
              <a:rPr lang="en-US" dirty="0"/>
              <a:t>provides an </a:t>
            </a:r>
            <a:r>
              <a:rPr lang="en-US" dirty="0" smtClean="0"/>
              <a:t>online resource </a:t>
            </a:r>
            <a:r>
              <a:rPr lang="en-US" dirty="0"/>
              <a:t>for modules, scripts</a:t>
            </a:r>
            <a:r>
              <a:rPr lang="en-US" dirty="0" smtClean="0"/>
              <a:t>, and </a:t>
            </a:r>
            <a:r>
              <a:rPr lang="en-US" dirty="0"/>
              <a:t>web links for developers of Python-based software for bioinformatics use and research.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Basically</a:t>
            </a:r>
            <a:r>
              <a:rPr lang="en-US" dirty="0"/>
              <a:t>, </a:t>
            </a:r>
            <a:r>
              <a:rPr lang="en-US" dirty="0" smtClean="0"/>
              <a:t>the goal </a:t>
            </a:r>
            <a:r>
              <a:rPr lang="en-US" dirty="0"/>
              <a:t>of </a:t>
            </a:r>
            <a:r>
              <a:rPr lang="en-US" dirty="0" err="1"/>
              <a:t>Biopython</a:t>
            </a:r>
            <a:r>
              <a:rPr lang="en-US" dirty="0"/>
              <a:t> is to make it as easy as possible to use Python for bioinformatics by creating high-quality</a:t>
            </a:r>
            <a:r>
              <a:rPr lang="en-US" dirty="0" smtClean="0"/>
              <a:t>, reusable </a:t>
            </a:r>
            <a:r>
              <a:rPr lang="en-US" dirty="0"/>
              <a:t>modules and </a:t>
            </a:r>
            <a:r>
              <a:rPr lang="en-US" dirty="0" err="1"/>
              <a:t>classe</a:t>
            </a:r>
            <a:endParaRPr lang="en-US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MutableSeq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objects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9663"/>
            <a:ext cx="8644466" cy="53294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is </a:t>
            </a:r>
            <a:r>
              <a:rPr lang="en-US" dirty="0" smtClean="0"/>
              <a:t>“read </a:t>
            </a:r>
            <a:r>
              <a:rPr lang="en-US" dirty="0"/>
              <a:t>only", or in Python terminology, immutable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9A03-4E78-3143-BA5B-9B04A458933E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988" y="141981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my_seq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0988" y="409382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my_seq.tomutable</a:t>
            </a:r>
            <a:r>
              <a:rPr lang="en-US" sz="1200" dirty="0" smtClean="0">
                <a:latin typeface="Arial"/>
                <a:cs typeface="Arial"/>
              </a:rPr>
              <a:t>()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MutableSeq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('GCCATTGTAATGGGCCGCTGAAAGGGTGCCCGA', 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IUPACUnambiguousDNA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0988" y="263819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&gt;&gt;&gt; my_seq[5] = "G »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(most recent call last):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TypeError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: '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' object does not support item assignment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2088829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Observe what happens if you try to edit the sequence:</a:t>
            </a:r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0988" y="3375254"/>
            <a:ext cx="8644466" cy="71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However, you can convert it into a mutable sequence (a </a:t>
            </a:r>
            <a:r>
              <a:rPr lang="en-US" dirty="0" err="1">
                <a:cs typeface="Arial"/>
              </a:rPr>
              <a:t>MutableSeq</a:t>
            </a:r>
            <a:r>
              <a:rPr lang="en-US" dirty="0">
                <a:cs typeface="Arial"/>
              </a:rPr>
              <a:t> object) and do pretty much anything you want with it: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0988" y="4809036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>
                <a:cs typeface="Arial"/>
              </a:defRPr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Alternatively, you can create a </a:t>
            </a:r>
            <a:r>
              <a:rPr lang="en-US" dirty="0" err="1"/>
              <a:t>MutableSeq</a:t>
            </a:r>
            <a:r>
              <a:rPr lang="en-US" dirty="0"/>
              <a:t> object directly from a string: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988" y="533063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92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Either way will give you a sequence object which can be changed: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08AA-A60E-9D4B-A089-9B6A43B56327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830100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</a:t>
            </a:r>
            <a:r>
              <a:rPr lang="mr-IN" sz="1200" dirty="0">
                <a:latin typeface="Arial"/>
                <a:cs typeface="Arial"/>
              </a:rPr>
              <a:t>&gt;&gt; mutable_seq[5] = "C"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mutable_seq.remove("T")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mutable_seq.reverse()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MutableSeq('AGCCCGTGGGAAAGTCGCCGGGTAATGCACCG',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400" y="1853134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634814"/>
            <a:ext cx="8644466" cy="7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unlike </a:t>
            </a:r>
            <a:r>
              <a:rPr lang="en-US" dirty="0" smtClean="0"/>
              <a:t>the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err="1" smtClean="0"/>
              <a:t>MutableSeq</a:t>
            </a:r>
            <a:r>
              <a:rPr lang="en-US" dirty="0"/>
              <a:t> </a:t>
            </a:r>
            <a:r>
              <a:rPr lang="en-US" dirty="0" smtClean="0"/>
              <a:t>object's </a:t>
            </a:r>
            <a:r>
              <a:rPr lang="en-US" dirty="0"/>
              <a:t>methods </a:t>
            </a:r>
            <a:r>
              <a:rPr lang="en-US" dirty="0" smtClean="0"/>
              <a:t>like </a:t>
            </a:r>
            <a:r>
              <a:rPr lang="en-US" dirty="0" err="1" smtClean="0"/>
              <a:t>reverse_complement</a:t>
            </a:r>
            <a:r>
              <a:rPr lang="en-US" dirty="0"/>
              <a:t>(</a:t>
            </a:r>
            <a:r>
              <a:rPr lang="en-US" dirty="0" smtClean="0"/>
              <a:t>) and</a:t>
            </a:r>
            <a:r>
              <a:rPr lang="en-US" dirty="0"/>
              <a:t> </a:t>
            </a:r>
            <a:r>
              <a:rPr lang="en-US" dirty="0" smtClean="0"/>
              <a:t>reverse</a:t>
            </a:r>
            <a:r>
              <a:rPr lang="en-US" dirty="0"/>
              <a:t>(</a:t>
            </a:r>
            <a:r>
              <a:rPr lang="en-US" dirty="0" smtClean="0"/>
              <a:t>) act </a:t>
            </a:r>
            <a:r>
              <a:rPr lang="en-US" dirty="0"/>
              <a:t>in-situ!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43028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r>
              <a:rPr lang="en-US" sz="1200" dirty="0"/>
              <a:t> = </a:t>
            </a:r>
            <a:r>
              <a:rPr lang="en-US" sz="1200" dirty="0" err="1"/>
              <a:t>mutable_seq.toseq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('AGCCCGTGGGAAAGTCGCCGGGTAATGCACCG',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8591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UnknowSeq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632942"/>
          </a:xfrm>
        </p:spPr>
        <p:txBody>
          <a:bodyPr/>
          <a:lstStyle/>
          <a:p>
            <a:r>
              <a:rPr lang="en-US" dirty="0" smtClean="0"/>
              <a:t>Subclass </a:t>
            </a:r>
            <a:r>
              <a:rPr lang="en-US" dirty="0"/>
              <a:t>of the </a:t>
            </a:r>
            <a:r>
              <a:rPr lang="en-US" dirty="0" smtClean="0"/>
              <a:t>basic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</a:p>
          <a:p>
            <a:r>
              <a:rPr lang="en-US" dirty="0" smtClean="0"/>
              <a:t>Represent </a:t>
            </a:r>
            <a:r>
              <a:rPr lang="en-US" dirty="0"/>
              <a:t>a sequence </a:t>
            </a:r>
            <a:r>
              <a:rPr lang="en-US" dirty="0" smtClean="0"/>
              <a:t>where we </a:t>
            </a:r>
            <a:r>
              <a:rPr lang="en-US" dirty="0"/>
              <a:t>know the length, but not the actual letters making it up. </a:t>
            </a:r>
            <a:endParaRPr lang="en-US" dirty="0" smtClean="0"/>
          </a:p>
          <a:p>
            <a:r>
              <a:rPr lang="en-US" dirty="0" smtClean="0"/>
              <a:t>Better than </a:t>
            </a:r>
            <a:r>
              <a:rPr lang="en-US" dirty="0" err="1" smtClean="0"/>
              <a:t>Seq</a:t>
            </a:r>
            <a:r>
              <a:rPr lang="en-US" dirty="0" smtClean="0"/>
              <a:t> object for memory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3CA-1C1D-5047-82A9-6D3164075AEC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359507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UnknownSeq</a:t>
            </a:r>
          </a:p>
          <a:p>
            <a:r>
              <a:rPr lang="mr-IN" sz="1200" dirty="0">
                <a:latin typeface="Arial"/>
                <a:cs typeface="Arial"/>
              </a:rPr>
              <a:t>&gt;&gt;&gt; unk = UnknownSeq(20)</a:t>
            </a:r>
          </a:p>
          <a:p>
            <a:r>
              <a:rPr lang="mr-IN" sz="1200" dirty="0">
                <a:latin typeface="Arial"/>
                <a:cs typeface="Arial"/>
              </a:rPr>
              <a:t>&gt;&gt;&gt; unk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UnknownSeq(20, alphabet = Alphabet(), character = '?')</a:t>
            </a:r>
          </a:p>
          <a:p>
            <a:r>
              <a:rPr lang="mr-IN" sz="1200" dirty="0">
                <a:latin typeface="Arial"/>
                <a:cs typeface="Arial"/>
              </a:rPr>
              <a:t>&gt;&gt;&gt; print(unk)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????????????????????</a:t>
            </a:r>
          </a:p>
          <a:p>
            <a:r>
              <a:rPr lang="mr-IN" sz="1200" dirty="0">
                <a:latin typeface="Arial"/>
                <a:cs typeface="Arial"/>
              </a:rPr>
              <a:t>&gt;&gt;&gt; len(unk)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3491" y="3986642"/>
            <a:ext cx="8640375" cy="69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an alphabet, meaning for nucleotide sequences the letter defaults to </a:t>
            </a:r>
            <a:r>
              <a:rPr lang="en-US" dirty="0" smtClean="0"/>
              <a:t>“N</a:t>
            </a:r>
            <a:r>
              <a:rPr lang="en-US" dirty="0"/>
              <a:t>" </a:t>
            </a:r>
            <a:r>
              <a:rPr lang="en-US" dirty="0" smtClean="0"/>
              <a:t>and for </a:t>
            </a:r>
            <a:r>
              <a:rPr lang="en-US" dirty="0"/>
              <a:t>proteins </a:t>
            </a:r>
            <a:r>
              <a:rPr lang="en-US" dirty="0" smtClean="0"/>
              <a:t>“X</a:t>
            </a:r>
            <a:r>
              <a:rPr lang="en-US" dirty="0"/>
              <a:t>", rather than just </a:t>
            </a:r>
            <a:r>
              <a:rPr lang="en-US" dirty="0" smtClean="0"/>
              <a:t>“?</a:t>
            </a:r>
            <a:r>
              <a:rPr lang="en-US" dirty="0"/>
              <a:t>"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477" y="4811907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UnknownSeq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r>
              <a:rPr lang="en-US" sz="1200" dirty="0"/>
              <a:t> = </a:t>
            </a:r>
            <a:r>
              <a:rPr lang="en-US" sz="1200" dirty="0" err="1"/>
              <a:t>UnknownSeq</a:t>
            </a:r>
            <a:r>
              <a:rPr lang="en-US" sz="1200" dirty="0"/>
              <a:t>(20, alphabet=</a:t>
            </a:r>
            <a:r>
              <a:rPr lang="en-US" sz="1200" dirty="0" err="1"/>
              <a:t>IUPAC.ambiguous_dna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UnknownSeq</a:t>
            </a:r>
            <a:r>
              <a:rPr lang="en-US" sz="1200" dirty="0">
                <a:solidFill>
                  <a:srgbClr val="FF0000"/>
                </a:solidFill>
              </a:rPr>
              <a:t>(20, alphabet =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(), character = 'N')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unk_dna</a:t>
            </a:r>
            <a:r>
              <a:rPr lang="en-US" sz="1200" dirty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NNNNNNNNNNNNNNNNNNNN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57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040A-37B7-1E4F-8B8D-A8349C44DD58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2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</a:t>
            </a:r>
            <a:r>
              <a:rPr lang="fr-FR" dirty="0" err="1" smtClean="0"/>
              <a:t>Biopython</a:t>
            </a:r>
            <a:r>
              <a:rPr lang="fr-FR" dirty="0" smtClean="0"/>
              <a:t> </a:t>
            </a:r>
            <a:r>
              <a:rPr lang="mr-IN" dirty="0" smtClean="0"/>
              <a:t>(</a:t>
            </a:r>
            <a:r>
              <a:rPr lang="fr-FR" dirty="0" smtClean="0"/>
              <a:t>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parse bioinformatics </a:t>
            </a:r>
            <a:r>
              <a:rPr lang="en-US" dirty="0" smtClean="0"/>
              <a:t>files </a:t>
            </a:r>
            <a:r>
              <a:rPr lang="en-US" dirty="0"/>
              <a:t>into Python utilizable data structures, including support </a:t>
            </a:r>
            <a:r>
              <a:rPr lang="en-US" dirty="0" smtClean="0"/>
              <a:t>for the </a:t>
            </a:r>
            <a:r>
              <a:rPr lang="en-US" dirty="0"/>
              <a:t>following formats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Blast output </a:t>
            </a:r>
            <a:r>
              <a:rPr lang="en-US" sz="1800" dirty="0" smtClean="0"/>
              <a:t>- </a:t>
            </a:r>
            <a:r>
              <a:rPr lang="en-US" sz="1800" dirty="0"/>
              <a:t>both from standalone and WWW </a:t>
            </a:r>
            <a:r>
              <a:rPr lang="en-US" sz="1800" dirty="0" smtClean="0"/>
              <a:t>Blast</a:t>
            </a:r>
          </a:p>
          <a:p>
            <a:pPr lvl="1"/>
            <a:r>
              <a:rPr lang="en-US" sz="1800" dirty="0" err="1" smtClean="0"/>
              <a:t>Clustalw</a:t>
            </a:r>
            <a:endParaRPr lang="en-US" sz="1800" dirty="0"/>
          </a:p>
          <a:p>
            <a:pPr lvl="1"/>
            <a:r>
              <a:rPr lang="en-US" sz="1800" dirty="0" smtClean="0"/>
              <a:t>FASTA</a:t>
            </a:r>
            <a:endParaRPr lang="en-US" sz="1800" dirty="0"/>
          </a:p>
          <a:p>
            <a:pPr lvl="1"/>
            <a:r>
              <a:rPr lang="en-US" sz="1800" dirty="0" err="1" smtClean="0"/>
              <a:t>GenBank</a:t>
            </a:r>
            <a:endParaRPr lang="en-US" sz="1800" dirty="0"/>
          </a:p>
          <a:p>
            <a:pPr lvl="1"/>
            <a:r>
              <a:rPr lang="en-US" sz="1800" dirty="0"/>
              <a:t>PubMed and </a:t>
            </a:r>
            <a:r>
              <a:rPr lang="en-US" sz="1800" dirty="0" smtClean="0"/>
              <a:t>Medline</a:t>
            </a:r>
            <a:endParaRPr lang="en-US" sz="1800" dirty="0"/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</a:t>
            </a:r>
            <a:r>
              <a:rPr lang="en-US" sz="1800" dirty="0" smtClean="0"/>
              <a:t>files</a:t>
            </a:r>
            <a:r>
              <a:rPr lang="en-US" sz="1800" dirty="0"/>
              <a:t>, like Enzyme and </a:t>
            </a:r>
            <a:r>
              <a:rPr lang="en-US" sz="1800" dirty="0" err="1" smtClean="0"/>
              <a:t>Prosite</a:t>
            </a:r>
            <a:endParaRPr lang="en-US" sz="1800" dirty="0"/>
          </a:p>
          <a:p>
            <a:pPr lvl="1"/>
            <a:r>
              <a:rPr lang="en-US" sz="1800" dirty="0"/>
              <a:t>SCOP, including </a:t>
            </a:r>
            <a:r>
              <a:rPr lang="en-US" sz="1800" dirty="0" smtClean="0"/>
              <a:t>“</a:t>
            </a:r>
            <a:r>
              <a:rPr lang="en-US" sz="1800" dirty="0" err="1" smtClean="0"/>
              <a:t>dom</a:t>
            </a:r>
            <a:r>
              <a:rPr lang="en-US" sz="1800" dirty="0" smtClean="0"/>
              <a:t>” </a:t>
            </a:r>
            <a:r>
              <a:rPr lang="en-US" sz="1800" dirty="0"/>
              <a:t>and </a:t>
            </a:r>
            <a:r>
              <a:rPr lang="en-US" sz="1800" dirty="0" smtClean="0"/>
              <a:t>“</a:t>
            </a:r>
            <a:r>
              <a:rPr lang="en-US" sz="1800" dirty="0" err="1" smtClean="0"/>
              <a:t>lin</a:t>
            </a:r>
            <a:r>
              <a:rPr lang="en-US" sz="1800" dirty="0" smtClean="0"/>
              <a:t>” files</a:t>
            </a:r>
            <a:endParaRPr lang="en-US" sz="1800" dirty="0"/>
          </a:p>
          <a:p>
            <a:pPr lvl="1"/>
            <a:r>
              <a:rPr lang="en-US" sz="1800" dirty="0" err="1" smtClean="0"/>
              <a:t>UniGene</a:t>
            </a:r>
            <a:endParaRPr lang="en-US" sz="1800" dirty="0"/>
          </a:p>
          <a:p>
            <a:pPr lvl="1"/>
            <a:r>
              <a:rPr lang="en-US" sz="1800" dirty="0" err="1"/>
              <a:t>SwissProt</a:t>
            </a:r>
            <a:endParaRPr lang="en-US" sz="1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5EC-4088-B547-BDB8-649A7E021FEA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</a:t>
            </a:r>
            <a:r>
              <a:rPr lang="fr-FR" dirty="0" err="1"/>
              <a:t>Biopython</a:t>
            </a:r>
            <a:r>
              <a:rPr lang="fr-FR" dirty="0"/>
              <a:t> </a:t>
            </a:r>
            <a:r>
              <a:rPr lang="mr-IN" dirty="0" smtClean="0"/>
              <a:t>(</a:t>
            </a:r>
            <a:r>
              <a:rPr lang="fr-FR" dirty="0" smtClean="0"/>
              <a:t>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the supported formats can be iterated over record by record or indexed and accessed via </a:t>
            </a:r>
            <a:r>
              <a:rPr lang="en-US" dirty="0" smtClean="0"/>
              <a:t>a Dictionary 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Code to deal with popular on-line bioinformatics destinations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NCBI { Blast, </a:t>
            </a:r>
            <a:r>
              <a:rPr lang="en-US" sz="1800" dirty="0" err="1"/>
              <a:t>Entrez</a:t>
            </a:r>
            <a:r>
              <a:rPr lang="en-US" sz="1800" dirty="0"/>
              <a:t> and PubMed </a:t>
            </a:r>
            <a:r>
              <a:rPr lang="en-US" sz="1800" dirty="0" smtClean="0"/>
              <a:t>services</a:t>
            </a:r>
          </a:p>
          <a:p>
            <a:pPr lvl="1"/>
            <a:r>
              <a:rPr lang="en-US" sz="1800" dirty="0" err="1" smtClean="0"/>
              <a:t>ExPASy</a:t>
            </a:r>
            <a:r>
              <a:rPr lang="en-US" sz="1800" dirty="0" smtClean="0"/>
              <a:t> </a:t>
            </a:r>
            <a:r>
              <a:rPr lang="en-US" sz="1800" dirty="0"/>
              <a:t>{ Swiss-</a:t>
            </a:r>
            <a:r>
              <a:rPr lang="en-US" sz="1800" dirty="0" err="1"/>
              <a:t>Prot</a:t>
            </a:r>
            <a:r>
              <a:rPr lang="en-US" sz="1800" dirty="0"/>
              <a:t> and </a:t>
            </a:r>
            <a:r>
              <a:rPr lang="en-US" sz="1800" dirty="0" err="1"/>
              <a:t>Prosite</a:t>
            </a:r>
            <a:r>
              <a:rPr lang="en-US" sz="1800" dirty="0"/>
              <a:t> entries, as well as </a:t>
            </a:r>
            <a:r>
              <a:rPr lang="en-US" sz="1800" dirty="0" err="1"/>
              <a:t>Prosite</a:t>
            </a:r>
            <a:r>
              <a:rPr lang="en-US" sz="1800" dirty="0"/>
              <a:t> </a:t>
            </a:r>
            <a:r>
              <a:rPr lang="en-US" sz="1800" dirty="0" smtClean="0"/>
              <a:t>searches</a:t>
            </a:r>
          </a:p>
          <a:p>
            <a:pPr lvl="1"/>
            <a:endParaRPr lang="en-US" sz="1800" dirty="0"/>
          </a:p>
          <a:p>
            <a:r>
              <a:rPr lang="en-US" dirty="0"/>
              <a:t>Interfaces to common bioinformatics programs such as:</a:t>
            </a:r>
          </a:p>
          <a:p>
            <a:pPr lvl="1"/>
            <a:r>
              <a:rPr lang="en-US" sz="1800" dirty="0" smtClean="0"/>
              <a:t>Standalone Blast from NCBI</a:t>
            </a:r>
          </a:p>
          <a:p>
            <a:pPr lvl="1"/>
            <a:r>
              <a:rPr lang="en-US" sz="1800" dirty="0" err="1" smtClean="0"/>
              <a:t>Clustalw</a:t>
            </a:r>
            <a:r>
              <a:rPr lang="en-US" sz="1800" dirty="0" smtClean="0"/>
              <a:t> </a:t>
            </a:r>
            <a:r>
              <a:rPr lang="en-US" sz="1800" dirty="0"/>
              <a:t>alignment program</a:t>
            </a:r>
          </a:p>
          <a:p>
            <a:pPr lvl="1"/>
            <a:r>
              <a:rPr lang="en-US" sz="1800" dirty="0" smtClean="0"/>
              <a:t>EMBOSS </a:t>
            </a:r>
            <a:r>
              <a:rPr lang="en-US" sz="1800" dirty="0"/>
              <a:t>command line tools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</a:t>
            </a:r>
            <a:r>
              <a:rPr lang="fr-FR" dirty="0" err="1"/>
              <a:t>Biopython</a:t>
            </a:r>
            <a:r>
              <a:rPr lang="fr-FR" dirty="0"/>
              <a:t> </a:t>
            </a:r>
            <a:r>
              <a:rPr lang="mr-IN" dirty="0" smtClean="0"/>
              <a:t>(</a:t>
            </a:r>
            <a:r>
              <a:rPr lang="fr-FR" dirty="0" smtClean="0"/>
              <a:t>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sequence class that deals with sequences, ids on sequences, and sequence features.</a:t>
            </a:r>
          </a:p>
          <a:p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common operations on sequences, such as translation, transcription and </a:t>
            </a:r>
            <a:r>
              <a:rPr lang="en-US" dirty="0" smtClean="0"/>
              <a:t>weight calculations</a:t>
            </a:r>
            <a:r>
              <a:rPr lang="en-US" dirty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err="1" smtClean="0"/>
              <a:t>classication</a:t>
            </a:r>
            <a:r>
              <a:rPr lang="en-US" dirty="0" smtClean="0"/>
              <a:t> </a:t>
            </a:r>
            <a:r>
              <a:rPr lang="en-US" dirty="0"/>
              <a:t>of data using </a:t>
            </a:r>
            <a:r>
              <a:rPr lang="en-US" dirty="0" smtClean="0"/>
              <a:t>k-Nearest </a:t>
            </a:r>
            <a:r>
              <a:rPr lang="en-US" dirty="0"/>
              <a:t>Neighbors, Naive Bayes or Support </a:t>
            </a:r>
            <a:r>
              <a:rPr lang="en-US" dirty="0" err="1" smtClean="0"/>
              <a:t>VectorMachines</a:t>
            </a:r>
            <a:r>
              <a:rPr lang="en-US" dirty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ealing </a:t>
            </a:r>
            <a:r>
              <a:rPr lang="en-US" dirty="0"/>
              <a:t>with alignments, including a standard way to create and deal with </a:t>
            </a:r>
            <a:r>
              <a:rPr lang="en-US" dirty="0" smtClean="0"/>
              <a:t>substitution matrices</a:t>
            </a:r>
            <a:r>
              <a:rPr lang="en-US" dirty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it easy to split up parallelizable tasks into </a:t>
            </a:r>
            <a:r>
              <a:rPr lang="en-US" dirty="0" smtClean="0"/>
              <a:t>separate processes</a:t>
            </a:r>
            <a:r>
              <a:rPr lang="en-US" dirty="0"/>
              <a:t>.</a:t>
            </a:r>
          </a:p>
          <a:p>
            <a:r>
              <a:rPr lang="en-US" dirty="0" smtClean="0"/>
              <a:t>GUI</a:t>
            </a:r>
            <a:r>
              <a:rPr lang="en-US" dirty="0"/>
              <a:t>-based programs to do basic sequence manipulations, translations, </a:t>
            </a:r>
            <a:r>
              <a:rPr lang="en-US" dirty="0" err="1"/>
              <a:t>BLASTing</a:t>
            </a:r>
            <a:r>
              <a:rPr lang="en-US" dirty="0"/>
              <a:t>, etc.</a:t>
            </a:r>
          </a:p>
          <a:p>
            <a:r>
              <a:rPr lang="en-US" dirty="0" smtClean="0"/>
              <a:t>Extensive </a:t>
            </a:r>
            <a:r>
              <a:rPr lang="en-US" dirty="0"/>
              <a:t>documentation and help with using the modules, including this le, on-line wiki </a:t>
            </a:r>
            <a:r>
              <a:rPr lang="en-US" dirty="0" smtClean="0"/>
              <a:t>documentation</a:t>
            </a:r>
            <a:r>
              <a:rPr lang="en-US" dirty="0"/>
              <a:t>, the web site, and the mailing list.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4330-7765-6A46-8D6E-E482C0B014EB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Lady </a:t>
            </a:r>
            <a:r>
              <a:rPr lang="nl-NL" dirty="0"/>
              <a:t>Slipper </a:t>
            </a:r>
            <a:r>
              <a:rPr lang="nl-NL" dirty="0" err="1" smtClean="0"/>
              <a:t>Orchids</a:t>
            </a:r>
            <a:r>
              <a:rPr lang="nl-NL" dirty="0" smtClean="0"/>
              <a:t> case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Lady </a:t>
            </a:r>
            <a:r>
              <a:rPr lang="en-US" dirty="0"/>
              <a:t>Slipper Orchids are in the </a:t>
            </a:r>
            <a:r>
              <a:rPr lang="en-US" dirty="0" err="1"/>
              <a:t>Orchidaceae</a:t>
            </a:r>
            <a:r>
              <a:rPr lang="en-US" dirty="0"/>
              <a:t> family </a:t>
            </a:r>
            <a:r>
              <a:rPr lang="en-US" dirty="0" smtClean="0"/>
              <a:t>and the </a:t>
            </a:r>
            <a:r>
              <a:rPr lang="en-US" dirty="0" err="1"/>
              <a:t>Cypripedioideae</a:t>
            </a:r>
            <a:r>
              <a:rPr lang="en-US" dirty="0"/>
              <a:t> sub-family and are made up of 5 genera</a:t>
            </a:r>
            <a:r>
              <a:rPr lang="en-US" dirty="0" smtClean="0"/>
              <a:t>:</a:t>
            </a:r>
          </a:p>
          <a:p>
            <a:r>
              <a:rPr lang="en-US" dirty="0" smtClean="0"/>
              <a:t>Cypripedium</a:t>
            </a:r>
            <a:endParaRPr lang="en-US" dirty="0"/>
          </a:p>
          <a:p>
            <a:r>
              <a:rPr lang="en-US" dirty="0" err="1" smtClean="0"/>
              <a:t>Paphiopedilum</a:t>
            </a:r>
            <a:endParaRPr lang="en-US" dirty="0"/>
          </a:p>
          <a:p>
            <a:r>
              <a:rPr lang="en-US" dirty="0" err="1" smtClean="0"/>
              <a:t>Phragmipedium</a:t>
            </a:r>
            <a:endParaRPr lang="en-US" dirty="0"/>
          </a:p>
          <a:p>
            <a:r>
              <a:rPr lang="en-US" dirty="0" err="1"/>
              <a:t>Selenipedium</a:t>
            </a:r>
            <a:endParaRPr lang="en-US" dirty="0"/>
          </a:p>
          <a:p>
            <a:r>
              <a:rPr lang="en-US" dirty="0" err="1" smtClean="0"/>
              <a:t>Mexipedium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A93A-7945-DF4B-9F61-E692557D4A7D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 descr="orchi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108200"/>
            <a:ext cx="3098800" cy="2628900"/>
          </a:xfrm>
          <a:prstGeom prst="rect">
            <a:avLst/>
          </a:prstGeom>
        </p:spPr>
      </p:pic>
      <p:pic>
        <p:nvPicPr>
          <p:cNvPr id="8" name="Image 7" descr="orchi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6200"/>
            <a:ext cx="2373540" cy="22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r>
              <a:rPr lang="fr-FR" dirty="0" smtClean="0"/>
              <a:t>: The </a:t>
            </a:r>
            <a:r>
              <a:rPr lang="fr-FR" dirty="0" err="1" smtClean="0"/>
              <a:t>Seq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814387"/>
          </a:xfrm>
        </p:spPr>
        <p:txBody>
          <a:bodyPr/>
          <a:lstStyle/>
          <a:p>
            <a:r>
              <a:rPr lang="en-US" dirty="0"/>
              <a:t>Most of the time when we think about sequences we have in my mind a string of letters like </a:t>
            </a:r>
            <a:r>
              <a:rPr lang="en-US" dirty="0" smtClean="0"/>
              <a:t>`AGTACACTGGT’. </a:t>
            </a:r>
          </a:p>
          <a:p>
            <a:r>
              <a:rPr lang="en-US" dirty="0" smtClean="0"/>
              <a:t>You can create such </a:t>
            </a:r>
            <a:r>
              <a:rPr lang="en-US" dirty="0" err="1" smtClean="0"/>
              <a:t>Seq</a:t>
            </a:r>
            <a:r>
              <a:rPr lang="en-US" dirty="0" smtClean="0"/>
              <a:t> object with this sequence as follows the “&gt;&gt;&gt;” represents the </a:t>
            </a:r>
            <a:r>
              <a:rPr lang="en-US" dirty="0"/>
              <a:t>Python prompt followed by what you would type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DON’T </a:t>
            </a:r>
            <a:r>
              <a:rPr lang="en-US" dirty="0"/>
              <a:t>FORGET TO </a:t>
            </a:r>
            <a:r>
              <a:rPr lang="en-US" dirty="0" smtClean="0"/>
              <a:t>USE =&gt; 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Bio.Seq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your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23195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from </a:t>
            </a:r>
            <a:r>
              <a:rPr lang="mr-IN" sz="1200" dirty="0"/>
              <a:t>Bio.Seq import </a:t>
            </a:r>
            <a:r>
              <a:rPr lang="mr-IN" sz="1200" dirty="0" smtClean="0"/>
              <a:t>Seq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 smtClean="0"/>
              <a:t>my_seq </a:t>
            </a:r>
            <a:r>
              <a:rPr lang="mr-IN" sz="1200" dirty="0"/>
              <a:t>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60632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ACCAGTGTACT', Alphabet</a:t>
            </a:r>
            <a:r>
              <a:rPr lang="fr-FR" sz="1200" dirty="0">
                <a:solidFill>
                  <a:srgbClr val="CE4215"/>
                </a:solidFill>
              </a:rPr>
              <a:t>()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824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my_seq.reverse_complement</a:t>
            </a:r>
            <a:r>
              <a:rPr lang="fr-FR" sz="1200" dirty="0" smtClean="0"/>
              <a:t>()</a:t>
            </a:r>
            <a:endParaRPr lang="mr-IN" sz="12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5567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TCATGTGACCA', </a:t>
            </a:r>
            <a:r>
              <a:rPr lang="mr-IN" sz="1200" dirty="0" smtClean="0">
                <a:solidFill>
                  <a:srgbClr val="CE4215"/>
                </a:solidFill>
              </a:rPr>
              <a:t>Alphabe</a:t>
            </a:r>
            <a:r>
              <a:rPr lang="fr-FR" sz="1200" dirty="0" err="1" smtClean="0">
                <a:solidFill>
                  <a:srgbClr val="CE4215"/>
                </a:solidFill>
              </a:rPr>
              <a:t>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2938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my_seq.complement</a:t>
            </a:r>
            <a:r>
              <a:rPr lang="fr-FR" sz="1200" dirty="0"/>
              <a:t>(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504279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Alphabet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endParaRPr lang="fr-FR" sz="1200" dirty="0" smtClean="0">
              <a:solidFill>
                <a:srgbClr val="CE421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80305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9400" y="433344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AGTACACTGGT</a:t>
            </a:r>
            <a:endParaRPr lang="mr-IN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406466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37891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AGTACACTGGT', Alphabet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Sequences</a:t>
            </a:r>
            <a:r>
              <a:rPr lang="fr-FR" dirty="0"/>
              <a:t> et </a:t>
            </a:r>
            <a:r>
              <a:rPr lang="fr-FR" dirty="0" smtClean="0"/>
              <a:t>Alphabet: IUPAC Alphabet for </a:t>
            </a:r>
            <a:r>
              <a:rPr lang="en-US" dirty="0" smtClean="0"/>
              <a:t>DNA, RNA and proteins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alphabets for </a:t>
            </a:r>
            <a:r>
              <a:rPr lang="en-US" dirty="0" err="1"/>
              <a:t>Biopython</a:t>
            </a:r>
            <a:r>
              <a:rPr lang="en-US" dirty="0"/>
              <a:t> are </a:t>
            </a:r>
            <a:r>
              <a:rPr lang="en-US" dirty="0" smtClean="0"/>
              <a:t>defined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Bio.Alphabet</a:t>
            </a:r>
            <a:r>
              <a:rPr lang="en-US" dirty="0"/>
              <a:t> </a:t>
            </a:r>
            <a:r>
              <a:rPr lang="en-US" dirty="0" smtClean="0"/>
              <a:t>module.</a:t>
            </a:r>
          </a:p>
          <a:p>
            <a:r>
              <a:rPr lang="en-US" dirty="0" smtClean="0"/>
              <a:t>IUPAC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://www.chem.qmw.ac.uk/iupac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): </a:t>
            </a:r>
            <a:r>
              <a:rPr lang="pt-BR" dirty="0" err="1" smtClean="0"/>
              <a:t>Bio.Alphabet.IUPAC</a:t>
            </a:r>
            <a:endParaRPr lang="pt-BR" dirty="0" smtClean="0"/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asic </a:t>
            </a:r>
            <a:r>
              <a:rPr lang="en-US" sz="1600" dirty="0" err="1" smtClean="0"/>
              <a:t>IUPACProtein</a:t>
            </a:r>
            <a:r>
              <a:rPr lang="en-US" sz="1600" dirty="0" smtClean="0"/>
              <a:t> class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 err="1"/>
              <a:t>ExtendedIUPACProtein</a:t>
            </a:r>
            <a:r>
              <a:rPr lang="en-US" sz="1600" dirty="0"/>
              <a:t> </a:t>
            </a:r>
            <a:r>
              <a:rPr lang="en-US" sz="1600" dirty="0" smtClean="0"/>
              <a:t>class with </a:t>
            </a:r>
            <a:r>
              <a:rPr lang="fr-FR" sz="1600" dirty="0" smtClean="0"/>
              <a:t>A</a:t>
            </a:r>
            <a:r>
              <a:rPr lang="en-US" sz="1600" dirty="0" err="1" smtClean="0"/>
              <a:t>dditional</a:t>
            </a:r>
            <a:r>
              <a:rPr lang="en-US" sz="1600" dirty="0" smtClean="0"/>
              <a:t> elements:</a:t>
            </a:r>
          </a:p>
          <a:p>
            <a:pPr lvl="2"/>
            <a:r>
              <a:rPr lang="en-US" sz="1400" dirty="0" smtClean="0"/>
              <a:t>"U</a:t>
            </a:r>
            <a:r>
              <a:rPr lang="en-US" sz="1400" dirty="0"/>
              <a:t>" (or "</a:t>
            </a:r>
            <a:r>
              <a:rPr lang="en-US" sz="1400" dirty="0" smtClean="0"/>
              <a:t>Sec</a:t>
            </a:r>
            <a:r>
              <a:rPr lang="en-US" sz="1400" dirty="0"/>
              <a:t>" for </a:t>
            </a:r>
            <a:r>
              <a:rPr lang="en-US" sz="1400" dirty="0" err="1"/>
              <a:t>selenocysteine</a:t>
            </a:r>
            <a:r>
              <a:rPr lang="en-US" sz="1400" dirty="0"/>
              <a:t>) </a:t>
            </a:r>
          </a:p>
          <a:p>
            <a:pPr lvl="2"/>
            <a:r>
              <a:rPr lang="en-US" sz="1400" dirty="0" smtClean="0"/>
              <a:t>"O</a:t>
            </a:r>
            <a:r>
              <a:rPr lang="en-US" sz="1400" dirty="0"/>
              <a:t>" (or "</a:t>
            </a:r>
            <a:r>
              <a:rPr lang="en-US" sz="1400" dirty="0" err="1" smtClean="0"/>
              <a:t>Pyl</a:t>
            </a:r>
            <a:r>
              <a:rPr lang="en-US" sz="1400" dirty="0"/>
              <a:t>" for </a:t>
            </a:r>
            <a:r>
              <a:rPr lang="en-US" sz="1400" dirty="0" err="1"/>
              <a:t>pyrrolysine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600" dirty="0" smtClean="0"/>
              <a:t>Plus </a:t>
            </a:r>
            <a:r>
              <a:rPr lang="en-US" sz="1600" dirty="0"/>
              <a:t>the ambiguous symbols:</a:t>
            </a:r>
          </a:p>
          <a:p>
            <a:pPr lvl="2"/>
            <a:r>
              <a:rPr lang="en-US" sz="1400" dirty="0" smtClean="0"/>
              <a:t>"</a:t>
            </a:r>
            <a:r>
              <a:rPr lang="en-US" sz="1400" dirty="0"/>
              <a:t>B" (or "</a:t>
            </a:r>
            <a:r>
              <a:rPr lang="en-US" sz="1400" dirty="0" err="1"/>
              <a:t>Asx</a:t>
            </a:r>
            <a:r>
              <a:rPr lang="en-US" sz="1400" dirty="0"/>
              <a:t>" for asparagine or aspartic acid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"Z</a:t>
            </a:r>
            <a:r>
              <a:rPr lang="en-US" sz="1400" dirty="0"/>
              <a:t>" (or "</a:t>
            </a:r>
            <a:r>
              <a:rPr lang="en-US" sz="1400" dirty="0" err="1" smtClean="0"/>
              <a:t>Glx</a:t>
            </a:r>
            <a:r>
              <a:rPr lang="en-US" sz="1400" dirty="0"/>
              <a:t>" for glutamine or glutamic acid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 smtClean="0"/>
              <a:t>"J</a:t>
            </a:r>
            <a:r>
              <a:rPr lang="en-US" sz="1400" dirty="0"/>
              <a:t>" (or "</a:t>
            </a:r>
            <a:r>
              <a:rPr lang="en-US" sz="1400" dirty="0" err="1" smtClean="0"/>
              <a:t>Xle</a:t>
            </a:r>
            <a:r>
              <a:rPr lang="en-US" sz="1400" dirty="0" smtClean="0"/>
              <a:t>” for </a:t>
            </a:r>
            <a:r>
              <a:rPr lang="en-US" sz="1400" dirty="0" err="1"/>
              <a:t>leucine</a:t>
            </a:r>
            <a:r>
              <a:rPr lang="en-US" sz="1400" dirty="0"/>
              <a:t> isoleucine</a:t>
            </a:r>
            <a:r>
              <a:rPr lang="en-US" sz="1400" dirty="0" smtClean="0"/>
              <a:t>) </a:t>
            </a:r>
          </a:p>
          <a:p>
            <a:pPr lvl="2"/>
            <a:r>
              <a:rPr lang="en-US" sz="1400" dirty="0" smtClean="0"/>
              <a:t>"X</a:t>
            </a:r>
            <a:r>
              <a:rPr lang="en-US" sz="1400" dirty="0"/>
              <a:t>" (or "</a:t>
            </a:r>
            <a:r>
              <a:rPr lang="en-US" sz="1400" dirty="0" smtClean="0"/>
              <a:t>Xxx</a:t>
            </a:r>
            <a:r>
              <a:rPr lang="en-US" sz="1400" dirty="0"/>
              <a:t>" for an unknown amino acid).</a:t>
            </a:r>
          </a:p>
          <a:p>
            <a:pPr lvl="1"/>
            <a:r>
              <a:rPr lang="it-IT" sz="1600" dirty="0" err="1" smtClean="0"/>
              <a:t>IUPACUnambiguousDNA</a:t>
            </a:r>
            <a:r>
              <a:rPr lang="it-IT" sz="1600" dirty="0" smtClean="0"/>
              <a:t>,</a:t>
            </a:r>
            <a:r>
              <a:rPr lang="en-US" sz="1600" dirty="0"/>
              <a:t> which provides for just the basic letters</a:t>
            </a:r>
            <a:endParaRPr lang="it-IT" sz="1600" dirty="0" smtClean="0"/>
          </a:p>
          <a:p>
            <a:pPr lvl="1"/>
            <a:r>
              <a:rPr lang="it-IT" sz="1600" dirty="0" err="1" smtClean="0"/>
              <a:t>IUPACAmbiguousDNA</a:t>
            </a:r>
            <a:r>
              <a:rPr lang="it-IT" sz="1600" dirty="0" smtClean="0"/>
              <a:t>, </a:t>
            </a:r>
            <a:r>
              <a:rPr lang="en-US" sz="1600" dirty="0"/>
              <a:t>which provides </a:t>
            </a:r>
            <a:r>
              <a:rPr lang="en-US" sz="1600" dirty="0" smtClean="0"/>
              <a:t>for ambiguity </a:t>
            </a:r>
            <a:r>
              <a:rPr lang="en-US" sz="1600" dirty="0"/>
              <a:t>letters for every possible </a:t>
            </a:r>
            <a:r>
              <a:rPr lang="en-US" sz="1600" dirty="0" smtClean="0"/>
              <a:t>situation</a:t>
            </a:r>
            <a:endParaRPr lang="it-IT" sz="1600" dirty="0"/>
          </a:p>
          <a:p>
            <a:pPr lvl="1"/>
            <a:r>
              <a:rPr lang="en-US" sz="1600" dirty="0" err="1" smtClean="0"/>
              <a:t>ExtendedIUPACDNA</a:t>
            </a:r>
            <a:r>
              <a:rPr lang="en-US" sz="1600" dirty="0"/>
              <a:t>, which allows letters for </a:t>
            </a:r>
            <a:r>
              <a:rPr lang="en-US" sz="1600" dirty="0" err="1" smtClean="0"/>
              <a:t>modifiedbase</a:t>
            </a:r>
            <a:endParaRPr lang="en-US" sz="1600" dirty="0"/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02/11/16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28903</TotalTime>
  <Words>5195</Words>
  <Application>Microsoft Macintosh PowerPoint</Application>
  <PresentationFormat>Présentation à l'écran (4:3)</PresentationFormat>
  <Paragraphs>604</Paragraphs>
  <Slides>33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  Formation CNRS 18 Novembre 2016 Python pour la biologie  </vt:lpstr>
      <vt:lpstr>Qu’est ce que Biopython ?</vt:lpstr>
      <vt:lpstr>Les fonctionnalités Biopython (1)</vt:lpstr>
      <vt:lpstr>Les fonctionnalités Biopython (2)</vt:lpstr>
      <vt:lpstr>Les fonctionnalités Biopython (3)</vt:lpstr>
      <vt:lpstr>The Lady Slipper Orchids case </vt:lpstr>
      <vt:lpstr>Working with sequence: The Seq Object</vt:lpstr>
      <vt:lpstr>Sequences et Alphabet: IUPAC Alphabet for DNA, RNA and proteins</vt:lpstr>
      <vt:lpstr>Sequences et Alphabet (2)</vt:lpstr>
      <vt:lpstr>Sequences act like strings (1)</vt:lpstr>
      <vt:lpstr>Sequences act like strings (2)</vt:lpstr>
      <vt:lpstr>Sequences act like strings (3)</vt:lpstr>
      <vt:lpstr>Slicing a sequence</vt:lpstr>
      <vt:lpstr>Turning Seq objects into strings</vt:lpstr>
      <vt:lpstr>Concatenating or adding sequences</vt:lpstr>
      <vt:lpstr>Concatenating or adding sequences (2)</vt:lpstr>
      <vt:lpstr>Changing case</vt:lpstr>
      <vt:lpstr>Nucleotide sequences and (reverse) complements</vt:lpstr>
      <vt:lpstr>Transcription</vt:lpstr>
      <vt:lpstr>Transcription (2)</vt:lpstr>
      <vt:lpstr>Transcription (3) (added in Biopython 1.49)</vt:lpstr>
      <vt:lpstr>Translation</vt:lpstr>
      <vt:lpstr>Translation (2)</vt:lpstr>
      <vt:lpstr>Translation (3)</vt:lpstr>
      <vt:lpstr>Translation Tables</vt:lpstr>
      <vt:lpstr>Translation Tables (2)</vt:lpstr>
      <vt:lpstr>Comparing Seq objects</vt:lpstr>
      <vt:lpstr>Présentation PowerPoint</vt:lpstr>
      <vt:lpstr>MutableSeq objects</vt:lpstr>
      <vt:lpstr>Présentation PowerPoint</vt:lpstr>
      <vt:lpstr>UnknowSeq objects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297</cp:revision>
  <dcterms:created xsi:type="dcterms:W3CDTF">2013-12-13T12:27:54Z</dcterms:created>
  <dcterms:modified xsi:type="dcterms:W3CDTF">2016-11-02T10:16:20Z</dcterms:modified>
</cp:coreProperties>
</file>