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366" r:id="rId4"/>
    <p:sldId id="370" r:id="rId5"/>
    <p:sldId id="465" r:id="rId6"/>
    <p:sldId id="387" r:id="rId7"/>
    <p:sldId id="412" r:id="rId8"/>
    <p:sldId id="388" r:id="rId9"/>
    <p:sldId id="466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</p14:sldIdLst>
        </p14:section>
        <p14:section name="Running BLAST over the Internet" id="{C2DE3202-5F34-4944-AC52-E02D1E110BD2}">
          <p14:sldIdLst>
            <p14:sldId id="370"/>
            <p14:sldId id="465"/>
          </p14:sldIdLst>
        </p14:section>
        <p14:section name="Parsing BLAST output" id="{311002FD-6313-EE42-996C-07B2B3A0BB1A}">
          <p14:sldIdLst>
            <p14:sldId id="387"/>
            <p14:sldId id="412"/>
          </p14:sldIdLst>
        </p14:section>
        <p14:section name="The BLAST record class" id="{E05DD9DB-F700-5E42-B1F7-8028EB2DB786}">
          <p14:sldIdLst>
            <p14:sldId id="388"/>
            <p14:sldId id="4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 autoAdjust="0"/>
    <p:restoredTop sz="95392" autoAdjust="0"/>
  </p:normalViewPr>
  <p:slideViewPr>
    <p:cSldViewPr snapToGrid="0" snapToObjects="1">
      <p:cViewPr>
        <p:scale>
          <a:sx n="112" d="100"/>
          <a:sy n="112" d="100"/>
        </p:scale>
        <p:origin x="-664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13/11/16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13/11/16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save_file = open("my_blast.xml", "w")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save_file.write(result_handle.read())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save_file.close()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result_handle.close()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7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Bio.SeqIO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Bio.AlignIO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(see Chapters 5 and 6), we have a pair of input functions,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270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  <a:endParaRPr lang="mr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Biopython: BLAST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19" y="703093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</a:t>
            </a:r>
            <a:r>
              <a:rPr lang="fr-FR" dirty="0" smtClean="0"/>
              <a:t>Blast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Biopython</a:t>
            </a:r>
            <a:r>
              <a:rPr lang="en-US" dirty="0"/>
              <a:t> Project is an international association of developers of freely available Python </a:t>
            </a:r>
            <a:r>
              <a:rPr lang="en-US" dirty="0" smtClean="0"/>
              <a:t>tools </a:t>
            </a:r>
            <a:r>
              <a:rPr lang="en-US" dirty="0"/>
              <a:t>for computational molecular biology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Biopython</a:t>
            </a:r>
            <a:r>
              <a:rPr lang="en-US" dirty="0"/>
              <a:t> web site </a:t>
            </a:r>
            <a:r>
              <a:rPr lang="mr-IN" dirty="0" smtClean="0"/>
              <a:t>(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 smtClean="0"/>
              <a:t>www.biopython.org</a:t>
            </a:r>
            <a:r>
              <a:rPr lang="en-US" dirty="0" smtClean="0"/>
              <a:t>) </a:t>
            </a:r>
            <a:r>
              <a:rPr lang="en-US" dirty="0"/>
              <a:t>provides an </a:t>
            </a:r>
            <a:r>
              <a:rPr lang="en-US" dirty="0" smtClean="0"/>
              <a:t>online resource </a:t>
            </a:r>
            <a:r>
              <a:rPr lang="en-US" dirty="0"/>
              <a:t>for modules, scripts</a:t>
            </a:r>
            <a:r>
              <a:rPr lang="en-US" dirty="0" smtClean="0"/>
              <a:t>, and </a:t>
            </a:r>
            <a:r>
              <a:rPr lang="en-US" dirty="0"/>
              <a:t>web links for developers of Python-based software for bioinformatics use and research.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Basically</a:t>
            </a:r>
            <a:r>
              <a:rPr lang="en-US" dirty="0"/>
              <a:t>, </a:t>
            </a:r>
            <a:r>
              <a:rPr lang="en-US" dirty="0" smtClean="0"/>
              <a:t>the goal </a:t>
            </a:r>
            <a:r>
              <a:rPr lang="en-US" dirty="0"/>
              <a:t>of </a:t>
            </a:r>
            <a:r>
              <a:rPr lang="en-US" dirty="0" err="1"/>
              <a:t>Biopython</a:t>
            </a:r>
            <a:r>
              <a:rPr lang="en-US" dirty="0"/>
              <a:t> is to make it as easy as possible to use Python for bioinformatics by creating high-quality</a:t>
            </a:r>
            <a:r>
              <a:rPr lang="en-US" dirty="0" smtClean="0"/>
              <a:t>, reusable </a:t>
            </a:r>
            <a:r>
              <a:rPr lang="en-US" dirty="0"/>
              <a:t>modules and </a:t>
            </a:r>
            <a:r>
              <a:rPr lang="en-US" dirty="0" err="1"/>
              <a:t>classe</a:t>
            </a:r>
            <a:endParaRPr lang="en-US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8683" y="4751542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Bio.Blast</a:t>
            </a:r>
            <a:r>
              <a:rPr lang="en-US" sz="1200" dirty="0"/>
              <a:t> import NCBIWWW</a:t>
            </a:r>
          </a:p>
          <a:p>
            <a:r>
              <a:rPr lang="en-US" sz="1200" dirty="0"/>
              <a:t>&gt;&gt;&gt; help(</a:t>
            </a:r>
            <a:r>
              <a:rPr lang="en-US" sz="1200" dirty="0" err="1"/>
              <a:t>NCBIWWW.qblast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BLAST over the 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612323"/>
          </a:xfrm>
        </p:spPr>
        <p:txBody>
          <a:bodyPr/>
          <a:lstStyle/>
          <a:p>
            <a:r>
              <a:rPr lang="en-US" dirty="0"/>
              <a:t>search against the nucleotide database (</a:t>
            </a:r>
            <a:r>
              <a:rPr lang="en-US" dirty="0" err="1" smtClean="0"/>
              <a:t>nt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553662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/>
              <a:t>&gt;&gt;&gt; from Bio.Blast import NCBIWWW</a:t>
            </a:r>
          </a:p>
          <a:p>
            <a:r>
              <a:rPr lang="mr-IN" sz="1200" dirty="0"/>
              <a:t>&gt;&gt;&gt; from Bio import SeqIO</a:t>
            </a:r>
          </a:p>
          <a:p>
            <a:r>
              <a:rPr lang="mr-IN" sz="1200" dirty="0"/>
              <a:t>&gt;&gt;&gt; record = SeqIO.read("m_cold.fasta", format="fasta")</a:t>
            </a:r>
          </a:p>
          <a:p>
            <a:r>
              <a:rPr lang="mr-IN" sz="1200" dirty="0"/>
              <a:t>&gt;&gt;&gt; result_handle = NCBIWWW.qblast("blastn", "nt", record.format("fasta"))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1503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Bio.Blast</a:t>
            </a:r>
            <a:r>
              <a:rPr lang="en-US" sz="1200" dirty="0"/>
              <a:t> import NCBIWWW</a:t>
            </a:r>
          </a:p>
          <a:p>
            <a:r>
              <a:rPr lang="en-US" sz="1200" dirty="0"/>
              <a:t>&gt;&gt;&gt; 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&gt;&gt;&gt; record = </a:t>
            </a:r>
            <a:r>
              <a:rPr lang="en-US" sz="1200" dirty="0" err="1"/>
              <a:t>SeqIO.read</a:t>
            </a:r>
            <a:r>
              <a:rPr lang="en-US" sz="1200" dirty="0"/>
              <a:t>("</a:t>
            </a:r>
            <a:r>
              <a:rPr lang="en-US" sz="1200" dirty="0" err="1"/>
              <a:t>m_cold.fasta</a:t>
            </a:r>
            <a:r>
              <a:rPr lang="en-US" sz="1200" dirty="0"/>
              <a:t>", format="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result_handle</a:t>
            </a:r>
            <a:r>
              <a:rPr lang="en-US" sz="1200" dirty="0"/>
              <a:t> = </a:t>
            </a:r>
            <a:r>
              <a:rPr lang="en-US" sz="1200" dirty="0" err="1"/>
              <a:t>NCBIWWW.qblast</a:t>
            </a:r>
            <a:r>
              <a:rPr lang="en-US" sz="1200" dirty="0"/>
              <a:t>("</a:t>
            </a:r>
            <a:r>
              <a:rPr lang="en-US" sz="1200" dirty="0" err="1"/>
              <a:t>blastn</a:t>
            </a:r>
            <a:r>
              <a:rPr lang="en-US" sz="1200" dirty="0"/>
              <a:t>", "</a:t>
            </a:r>
            <a:r>
              <a:rPr lang="en-US" sz="1200" dirty="0" err="1"/>
              <a:t>nt</a:t>
            </a:r>
            <a:r>
              <a:rPr lang="en-US" sz="1200" dirty="0"/>
              <a:t>", </a:t>
            </a:r>
            <a:r>
              <a:rPr lang="en-US" sz="1200" dirty="0" err="1"/>
              <a:t>record.seq</a:t>
            </a:r>
            <a:r>
              <a:rPr lang="en-US" sz="1200" dirty="0"/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286172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/>
              <a:t>&gt;&gt;&gt; from Bio.Blast import NCBIWWW</a:t>
            </a:r>
          </a:p>
          <a:p>
            <a:r>
              <a:rPr lang="mr-IN" sz="1200" dirty="0"/>
              <a:t>&gt;&gt;&gt; fasta_string = open("m_cold.fasta").read()</a:t>
            </a:r>
          </a:p>
          <a:p>
            <a:r>
              <a:rPr lang="mr-IN" sz="1200" dirty="0"/>
              <a:t>&gt;&gt;&gt; result_handle = NCBIWWW.qblast("blastn", "nt", fasta_string</a:t>
            </a:r>
            <a:r>
              <a:rPr lang="mr-IN" sz="1200" dirty="0" smtClean="0"/>
              <a:t>)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17139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/>
              <a:t>&gt;&gt;&gt; from Bio.Blast import NCBIWWW</a:t>
            </a:r>
          </a:p>
          <a:p>
            <a:r>
              <a:rPr lang="mr-IN" sz="1200" dirty="0"/>
              <a:t>&gt;&gt;&gt; result_handle = NCBIWWW.qblast("blastn", "nt", "8332116")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79401" y="2324751"/>
            <a:ext cx="864446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sequence already in a FASTA </a:t>
            </a:r>
            <a:r>
              <a:rPr lang="en-US" dirty="0" smtClean="0"/>
              <a:t>formatted file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9400" y="3696914"/>
            <a:ext cx="8644466" cy="408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read in the FASTA </a:t>
            </a:r>
            <a:r>
              <a:rPr lang="en-US" dirty="0" smtClean="0"/>
              <a:t>file </a:t>
            </a:r>
            <a:r>
              <a:rPr lang="en-US" dirty="0"/>
              <a:t>as </a:t>
            </a:r>
            <a:r>
              <a:rPr lang="en-US" dirty="0" smtClean="0"/>
              <a:t>a </a:t>
            </a:r>
            <a:r>
              <a:rPr lang="en-US" dirty="0" err="1" smtClean="0"/>
              <a:t>SeqRecord</a:t>
            </a:r>
            <a:endParaRPr lang="en-US" dirty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95549"/>
            <a:ext cx="8644466" cy="408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Supplying just the sequence means that BLAST will assign an </a:t>
            </a:r>
            <a:r>
              <a:rPr lang="en-US" dirty="0" smtClean="0"/>
              <a:t>identifier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BLAST over the 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9334"/>
            <a:ext cx="8644466" cy="3390673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back your results in a </a:t>
            </a:r>
            <a:r>
              <a:rPr lang="en-US" dirty="0" smtClean="0"/>
              <a:t>handle object </a:t>
            </a:r>
            <a:r>
              <a:rPr lang="en-US" dirty="0"/>
              <a:t>(by default in XML format)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ext </a:t>
            </a:r>
            <a:r>
              <a:rPr lang="en-US" dirty="0"/>
              <a:t>step would be to parse the XML output into Python </a:t>
            </a:r>
            <a:r>
              <a:rPr lang="en-US" dirty="0" smtClean="0"/>
              <a:t>objects representing </a:t>
            </a:r>
            <a:r>
              <a:rPr lang="en-US" dirty="0"/>
              <a:t>the search </a:t>
            </a:r>
            <a:r>
              <a:rPr lang="en-US" dirty="0" smtClean="0"/>
              <a:t>result</a:t>
            </a:r>
          </a:p>
          <a:p>
            <a:r>
              <a:rPr lang="en-US" dirty="0"/>
              <a:t>save a local copy of the output le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result_handle.read</a:t>
            </a:r>
            <a:r>
              <a:rPr lang="en-US" dirty="0"/>
              <a:t>(</a:t>
            </a:r>
            <a:r>
              <a:rPr lang="en-US" dirty="0" smtClean="0"/>
              <a:t>)”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read the BLAST output </a:t>
            </a:r>
            <a:r>
              <a:rPr lang="en-US" dirty="0" smtClean="0"/>
              <a:t>only once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open the saved </a:t>
            </a:r>
            <a:r>
              <a:rPr lang="en-US" dirty="0" smtClean="0"/>
              <a:t>file </a:t>
            </a:r>
            <a:r>
              <a:rPr lang="en-US" dirty="0"/>
              <a:t>for input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94251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save_file = open("my_blast.xml", "w")</a:t>
            </a:r>
          </a:p>
          <a:p>
            <a:r>
              <a:rPr lang="mr-IN" sz="1200" dirty="0">
                <a:latin typeface="Arial"/>
                <a:cs typeface="Arial"/>
              </a:rPr>
              <a:t>&gt;&gt;&gt; save_file.write(result_handle.read())</a:t>
            </a:r>
          </a:p>
          <a:p>
            <a:r>
              <a:rPr lang="mr-IN" sz="1200" dirty="0">
                <a:latin typeface="Arial"/>
                <a:cs typeface="Arial"/>
              </a:rPr>
              <a:t>&gt;&gt;&gt; save_file.close()</a:t>
            </a:r>
          </a:p>
          <a:p>
            <a:r>
              <a:rPr lang="mr-IN" sz="1200" dirty="0">
                <a:latin typeface="Arial"/>
                <a:cs typeface="Arial"/>
              </a:rPr>
              <a:t>&gt;&gt;&gt; result_handle.close(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5049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result_handle</a:t>
            </a:r>
            <a:r>
              <a:rPr lang="en-US" sz="1200" dirty="0"/>
              <a:t> = open("</a:t>
            </a:r>
            <a:r>
              <a:rPr lang="en-US" sz="1200" dirty="0" err="1" smtClean="0"/>
              <a:t>my_blast.xml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295575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Bio.Blast import NCBIWWW</a:t>
            </a:r>
          </a:p>
          <a:p>
            <a:r>
              <a:rPr lang="mr-IN" sz="1200" dirty="0">
                <a:latin typeface="Arial"/>
                <a:cs typeface="Arial"/>
              </a:rPr>
              <a:t>&gt;&gt;&gt; result_handle = NCBIWWW.qblast("blastn", "nt", "8332116")</a:t>
            </a:r>
          </a:p>
        </p:txBody>
      </p: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279400" y="4793365"/>
            <a:ext cx="8644466" cy="623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S</a:t>
            </a:r>
            <a:r>
              <a:rPr lang="en-US" smtClean="0"/>
              <a:t>everal format as XML, HTML, and plain text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643215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result_handle = open("my_blast.xml")</a:t>
            </a:r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279400" y="5853854"/>
            <a:ext cx="8644466" cy="4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have the BLAST output (in XML format) in the </a:t>
            </a:r>
            <a:r>
              <a:rPr lang="en-US" dirty="0" smtClean="0"/>
              <a:t>file “</a:t>
            </a:r>
            <a:r>
              <a:rPr lang="en-US" dirty="0" err="1" smtClean="0"/>
              <a:t>my_blast.xml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9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Parsing</a:t>
            </a:r>
            <a:r>
              <a:rPr lang="fr-FR" dirty="0" smtClean="0"/>
              <a:t> BLAST output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160444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 from </a:t>
            </a:r>
            <a:r>
              <a:rPr lang="en-US" sz="1200" dirty="0" err="1" smtClean="0"/>
              <a:t>Bio.Blast</a:t>
            </a:r>
            <a:r>
              <a:rPr lang="en-US" sz="1200" dirty="0" smtClean="0"/>
              <a:t> import NCBIXML</a:t>
            </a:r>
          </a:p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blast_records</a:t>
            </a:r>
            <a:r>
              <a:rPr lang="en-US" sz="1200" dirty="0"/>
              <a:t> = </a:t>
            </a:r>
            <a:r>
              <a:rPr lang="en-US" sz="1200" dirty="0" err="1" smtClean="0"/>
              <a:t>NCBIXML.read</a:t>
            </a:r>
            <a:r>
              <a:rPr lang="en-US" sz="1200" dirty="0" smtClean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68150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blast_records</a:t>
            </a:r>
            <a:r>
              <a:rPr lang="en-US" sz="1200" dirty="0"/>
              <a:t> = </a:t>
            </a:r>
            <a:r>
              <a:rPr lang="en-US" sz="1200" dirty="0" err="1"/>
              <a:t>NCBIXML.parse</a:t>
            </a:r>
            <a:r>
              <a:rPr lang="en-US" sz="1200" dirty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279400" y="1105320"/>
            <a:ext cx="8644466" cy="467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single BLAST </a:t>
            </a:r>
            <a:r>
              <a:rPr lang="da-DK" dirty="0" smtClean="0"/>
              <a:t>result (single </a:t>
            </a:r>
            <a:r>
              <a:rPr lang="da-DK" dirty="0" err="1" smtClean="0"/>
              <a:t>query</a:t>
            </a:r>
            <a:r>
              <a:rPr lang="da-DK" dirty="0" smtClean="0"/>
              <a:t> </a:t>
            </a:r>
            <a:r>
              <a:rPr lang="da-DK" dirty="0" err="1" smtClean="0"/>
              <a:t>sequence</a:t>
            </a:r>
            <a:r>
              <a:rPr lang="da-DK" dirty="0" smtClean="0"/>
              <a:t>)</a:t>
            </a:r>
            <a:endParaRPr lang="fr-FR" dirty="0"/>
          </a:p>
        </p:txBody>
      </p:sp>
      <p:sp>
        <p:nvSpPr>
          <p:cNvPr id="14" name="Espace réservé du contenu 7"/>
          <p:cNvSpPr txBox="1">
            <a:spLocks/>
          </p:cNvSpPr>
          <p:nvPr/>
        </p:nvSpPr>
        <p:spPr>
          <a:xfrm>
            <a:off x="279400" y="2207676"/>
            <a:ext cx="8644466" cy="454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dirty="0" smtClean="0"/>
              <a:t>results (multiple query sequences) </a:t>
            </a:r>
            <a:endParaRPr lang="fr-FR" dirty="0"/>
          </a:p>
        </p:txBody>
      </p:sp>
      <p:sp>
        <p:nvSpPr>
          <p:cNvPr id="16" name="Espace réservé du contenu 7"/>
          <p:cNvSpPr txBox="1">
            <a:spLocks/>
          </p:cNvSpPr>
          <p:nvPr/>
        </p:nvSpPr>
        <p:spPr>
          <a:xfrm>
            <a:off x="279400" y="3085853"/>
            <a:ext cx="8644466" cy="676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Like </a:t>
            </a:r>
            <a:r>
              <a:rPr lang="en-US" dirty="0" err="1" smtClean="0"/>
              <a:t>Bio.SeqIO</a:t>
            </a:r>
            <a:r>
              <a:rPr lang="en-US" dirty="0" smtClean="0"/>
              <a:t> and </a:t>
            </a:r>
            <a:r>
              <a:rPr lang="en-US" dirty="0" err="1" smtClean="0"/>
              <a:t>Bio.AlignIO</a:t>
            </a:r>
            <a:r>
              <a:rPr lang="en-US" dirty="0" smtClean="0"/>
              <a:t>, </a:t>
            </a:r>
            <a:r>
              <a:rPr lang="en-US" dirty="0"/>
              <a:t>we have a pair of input functions, read (one object) and </a:t>
            </a:r>
            <a:r>
              <a:rPr lang="en-US" dirty="0" smtClean="0"/>
              <a:t>parse (multiple objects)</a:t>
            </a:r>
            <a:endParaRPr lang="en-US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279400" y="3761956"/>
            <a:ext cx="8644466" cy="464899"/>
          </a:xfrm>
        </p:spPr>
        <p:txBody>
          <a:bodyPr/>
          <a:lstStyle/>
          <a:p>
            <a:r>
              <a:rPr lang="en-US" dirty="0" err="1"/>
              <a:t>NCBIXML.parse</a:t>
            </a:r>
            <a:r>
              <a:rPr lang="en-US" dirty="0"/>
              <a:t>(</a:t>
            </a:r>
            <a:r>
              <a:rPr lang="en-US" dirty="0" smtClean="0"/>
              <a:t>) returns </a:t>
            </a:r>
            <a:r>
              <a:rPr lang="en-US" dirty="0"/>
              <a:t>an iterator.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79400" y="4328148"/>
            <a:ext cx="8644466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blast_records</a:t>
            </a:r>
            <a:r>
              <a:rPr lang="en-US" sz="1200" dirty="0"/>
              <a:t> = </a:t>
            </a:r>
            <a:r>
              <a:rPr lang="en-US" sz="1200" dirty="0" err="1"/>
              <a:t>NCBIXML.parse</a:t>
            </a:r>
            <a:r>
              <a:rPr lang="en-US" sz="1200" dirty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</a:t>
            </a:r>
            <a:r>
              <a:rPr lang="en-US" sz="1200" dirty="0"/>
              <a:t> = next(</a:t>
            </a:r>
            <a:r>
              <a:rPr lang="en-US" sz="1200" dirty="0" err="1"/>
              <a:t>blast_records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# ... do something with </a:t>
            </a:r>
            <a:r>
              <a:rPr lang="en-US" sz="1200" dirty="0" err="1"/>
              <a:t>blast_record</a:t>
            </a:r>
            <a:endParaRPr lang="en-US" sz="1200" dirty="0"/>
          </a:p>
          <a:p>
            <a:r>
              <a:rPr lang="en-US" sz="1200" dirty="0" smtClean="0"/>
              <a:t>&gt;&gt;&gt; </a:t>
            </a:r>
            <a:r>
              <a:rPr lang="en-US" sz="1200" dirty="0" err="1" smtClean="0"/>
              <a:t>blast_record</a:t>
            </a:r>
            <a:r>
              <a:rPr lang="en-US" sz="1200" dirty="0" smtClean="0"/>
              <a:t> = next(</a:t>
            </a:r>
            <a:r>
              <a:rPr lang="en-US" sz="1200" dirty="0" err="1" smtClean="0"/>
              <a:t>blast_records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# ... do something with </a:t>
            </a:r>
            <a:r>
              <a:rPr lang="en-US" sz="1200" dirty="0" err="1" smtClean="0"/>
              <a:t>blast_record</a:t>
            </a:r>
            <a:endParaRPr lang="en-US" sz="1200" dirty="0" smtClean="0"/>
          </a:p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blast_record</a:t>
            </a:r>
            <a:r>
              <a:rPr lang="en-US" sz="1200" dirty="0"/>
              <a:t> = next(</a:t>
            </a:r>
            <a:r>
              <a:rPr lang="en-US" sz="1200" dirty="0" err="1"/>
              <a:t>blast_records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Traceback</a:t>
            </a:r>
            <a:r>
              <a:rPr lang="en-US" sz="1200" dirty="0"/>
              <a:t> (most recent call last):</a:t>
            </a:r>
          </a:p>
          <a:p>
            <a:r>
              <a:rPr lang="en-US" sz="1200" dirty="0"/>
              <a:t>File "&lt;</a:t>
            </a:r>
            <a:r>
              <a:rPr lang="en-US" sz="1200" dirty="0" err="1"/>
              <a:t>stdin</a:t>
            </a:r>
            <a:r>
              <a:rPr lang="en-US" sz="1200" dirty="0"/>
              <a:t>&gt;", line 1, in &lt;module&gt;</a:t>
            </a:r>
          </a:p>
          <a:p>
            <a:r>
              <a:rPr lang="en-US" sz="1200" dirty="0" err="1"/>
              <a:t>StopIteration</a:t>
            </a:r>
            <a:endParaRPr lang="en-US" sz="1200" dirty="0"/>
          </a:p>
          <a:p>
            <a:r>
              <a:rPr lang="en-US" sz="1200" dirty="0"/>
              <a:t># No further </a:t>
            </a:r>
            <a:r>
              <a:rPr lang="en-US" sz="1200" dirty="0" smtClean="0"/>
              <a:t>records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BLAST </a:t>
            </a:r>
            <a:r>
              <a:rPr lang="fr-FR" dirty="0" smtClean="0"/>
              <a:t>output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1" y="16782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</a:t>
            </a:r>
            <a:r>
              <a:rPr lang="en-US" sz="1200" dirty="0" err="1"/>
              <a:t>blast_record</a:t>
            </a:r>
            <a:r>
              <a:rPr lang="en-US" sz="1200" dirty="0"/>
              <a:t> in </a:t>
            </a:r>
            <a:r>
              <a:rPr lang="en-US" sz="1200" dirty="0" err="1"/>
              <a:t>blast_records</a:t>
            </a:r>
            <a:r>
              <a:rPr lang="en-US" sz="1200" dirty="0"/>
              <a:t>:</a:t>
            </a:r>
          </a:p>
          <a:p>
            <a:r>
              <a:rPr lang="en-US" sz="1200" dirty="0"/>
              <a:t>... # Do something with </a:t>
            </a:r>
            <a:r>
              <a:rPr lang="en-US" sz="1200" dirty="0" err="1"/>
              <a:t>blast_record</a:t>
            </a:r>
            <a:endParaRPr lang="en-US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79401" y="1250493"/>
            <a:ext cx="8644465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Or, you can use a for loop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79399" y="321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blast_records = list(blast_records)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79400" y="2164311"/>
            <a:ext cx="8644465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Step </a:t>
            </a:r>
            <a:r>
              <a:rPr lang="en-US" dirty="0"/>
              <a:t>through the BLAST records only once</a:t>
            </a:r>
            <a:r>
              <a:rPr lang="en-US" dirty="0" smtClean="0"/>
              <a:t>.</a:t>
            </a:r>
          </a:p>
          <a:p>
            <a:r>
              <a:rPr lang="en-US" dirty="0"/>
              <a:t>If you want to save all returned BLAST records</a:t>
            </a:r>
            <a:r>
              <a:rPr lang="en-US" dirty="0" smtClean="0"/>
              <a:t>, you </a:t>
            </a:r>
            <a:r>
              <a:rPr lang="en-US" dirty="0"/>
              <a:t>can convert the iterator into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279399" y="3855726"/>
            <a:ext cx="8644466" cy="544281"/>
          </a:xfrm>
        </p:spPr>
        <p:txBody>
          <a:bodyPr/>
          <a:lstStyle/>
          <a:p>
            <a:r>
              <a:rPr lang="en-US" dirty="0" smtClean="0"/>
              <a:t>Usually</a:t>
            </a:r>
            <a:r>
              <a:rPr lang="en-US" dirty="0"/>
              <a:t>, you'll be running one BLAST search at a time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79399" y="457503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Bio.Blast</a:t>
            </a:r>
            <a:r>
              <a:rPr lang="en-US" sz="1200" dirty="0"/>
              <a:t> import NCBIXML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blast_records</a:t>
            </a:r>
            <a:r>
              <a:rPr lang="en-US" sz="1200" dirty="0"/>
              <a:t> = </a:t>
            </a:r>
            <a:r>
              <a:rPr lang="en-US" sz="1200" dirty="0" err="1"/>
              <a:t>NCBIXML.parse</a:t>
            </a:r>
            <a:r>
              <a:rPr lang="en-US" sz="1200" dirty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</a:t>
            </a:r>
            <a:r>
              <a:rPr lang="en-US" sz="1200" dirty="0"/>
              <a:t> = next(</a:t>
            </a:r>
            <a:r>
              <a:rPr lang="en-US" sz="1200" dirty="0" err="1"/>
              <a:t>blast_records</a:t>
            </a:r>
            <a:r>
              <a:rPr lang="en-US" sz="1200" dirty="0"/>
              <a:t>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9400" y="5851482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Bio.Blast</a:t>
            </a:r>
            <a:r>
              <a:rPr lang="en-US" sz="1200" dirty="0"/>
              <a:t> import NCBIXML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</a:t>
            </a:r>
            <a:r>
              <a:rPr lang="en-US" sz="1200" dirty="0"/>
              <a:t> = </a:t>
            </a:r>
            <a:r>
              <a:rPr lang="en-US" sz="1200" dirty="0" err="1"/>
              <a:t>NCBIXML.read</a:t>
            </a:r>
            <a:r>
              <a:rPr lang="en-US" sz="1200" dirty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79399" y="5247117"/>
            <a:ext cx="8644465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or more elegantly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The BLAST record class (</a:t>
            </a:r>
            <a:r>
              <a:rPr lang="fr-FR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576819"/>
          </a:xfrm>
        </p:spPr>
        <p:txBody>
          <a:bodyPr/>
          <a:lstStyle/>
          <a:p>
            <a:r>
              <a:rPr lang="en-US" dirty="0" smtClean="0"/>
              <a:t>Everything </a:t>
            </a:r>
            <a:r>
              <a:rPr lang="en-US" dirty="0"/>
              <a:t>you might ever want to extract from the BLAST output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530930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E_VALUE_THRESH = 0.04</a:t>
            </a:r>
          </a:p>
          <a:p>
            <a:r>
              <a:rPr lang="en-US" sz="1200" dirty="0"/>
              <a:t>&gt;&gt;&gt; for alignment in </a:t>
            </a:r>
            <a:r>
              <a:rPr lang="en-US" sz="1200" dirty="0" err="1"/>
              <a:t>blast_record.alignments</a:t>
            </a:r>
            <a:r>
              <a:rPr lang="en-US" sz="1200" dirty="0"/>
              <a:t>:</a:t>
            </a:r>
          </a:p>
          <a:p>
            <a:r>
              <a:rPr lang="en-US" sz="1200" dirty="0"/>
              <a:t>... for </a:t>
            </a:r>
            <a:r>
              <a:rPr lang="en-US" sz="1200" dirty="0" err="1"/>
              <a:t>hsp</a:t>
            </a:r>
            <a:r>
              <a:rPr lang="en-US" sz="1200" dirty="0"/>
              <a:t> in </a:t>
            </a:r>
            <a:r>
              <a:rPr lang="en-US" sz="1200" dirty="0" err="1"/>
              <a:t>alignment.hsps</a:t>
            </a:r>
            <a:r>
              <a:rPr lang="en-US" sz="1200" dirty="0"/>
              <a:t>:</a:t>
            </a:r>
          </a:p>
          <a:p>
            <a:r>
              <a:rPr lang="en-US" sz="1200" dirty="0"/>
              <a:t>... if </a:t>
            </a:r>
            <a:r>
              <a:rPr lang="en-US" sz="1200" dirty="0" err="1"/>
              <a:t>hsp.expect</a:t>
            </a:r>
            <a:r>
              <a:rPr lang="en-US" sz="1200" dirty="0"/>
              <a:t> &lt; E_VALUE_THRESH:</a:t>
            </a:r>
          </a:p>
          <a:p>
            <a:r>
              <a:rPr lang="en-US" sz="1200" dirty="0"/>
              <a:t>... print('****Alignment****')</a:t>
            </a:r>
          </a:p>
          <a:p>
            <a:r>
              <a:rPr lang="en-US" sz="1200" dirty="0"/>
              <a:t>... print('sequence:', </a:t>
            </a:r>
            <a:r>
              <a:rPr lang="en-US" sz="1200" dirty="0" err="1"/>
              <a:t>alignment.title</a:t>
            </a:r>
            <a:r>
              <a:rPr lang="en-US" sz="1200" dirty="0"/>
              <a:t>)</a:t>
            </a:r>
          </a:p>
          <a:p>
            <a:r>
              <a:rPr lang="en-US" sz="1200" dirty="0"/>
              <a:t>... print('length:', </a:t>
            </a:r>
            <a:r>
              <a:rPr lang="en-US" sz="1200" dirty="0" err="1"/>
              <a:t>alignment.length</a:t>
            </a:r>
            <a:r>
              <a:rPr lang="en-US" sz="1200" dirty="0"/>
              <a:t>)</a:t>
            </a:r>
          </a:p>
          <a:p>
            <a:r>
              <a:rPr lang="en-US" sz="1200" dirty="0"/>
              <a:t>... print('e value:', </a:t>
            </a:r>
            <a:r>
              <a:rPr lang="en-US" sz="1200" dirty="0" err="1"/>
              <a:t>hsp.expect</a:t>
            </a:r>
            <a:r>
              <a:rPr lang="en-US" sz="1200" dirty="0"/>
              <a:t>)</a:t>
            </a:r>
          </a:p>
          <a:p>
            <a:r>
              <a:rPr lang="en-US" sz="1200" dirty="0"/>
              <a:t>... print(</a:t>
            </a:r>
            <a:r>
              <a:rPr lang="en-US" sz="1200" dirty="0" err="1"/>
              <a:t>hsp.query</a:t>
            </a:r>
            <a:r>
              <a:rPr lang="en-US" sz="1200" dirty="0"/>
              <a:t>[0:75] + '...')</a:t>
            </a:r>
          </a:p>
          <a:p>
            <a:r>
              <a:rPr lang="en-US" sz="1200" dirty="0"/>
              <a:t>... print(</a:t>
            </a:r>
            <a:r>
              <a:rPr lang="en-US" sz="1200" dirty="0" err="1"/>
              <a:t>hsp.match</a:t>
            </a:r>
            <a:r>
              <a:rPr lang="en-US" sz="1200" dirty="0"/>
              <a:t>[0:75] + '...')</a:t>
            </a:r>
          </a:p>
          <a:p>
            <a:r>
              <a:rPr lang="en-US" sz="1200" dirty="0"/>
              <a:t>... print(</a:t>
            </a:r>
            <a:r>
              <a:rPr lang="en-US" sz="1200" dirty="0" err="1"/>
              <a:t>hsp.sbjct</a:t>
            </a:r>
            <a:r>
              <a:rPr lang="en-US" sz="1200" dirty="0"/>
              <a:t>[0:75] + '...')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59742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****Alignment****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sequence: &gt;gb|AF283004.1|AF283004 Arabidopsis thaliana cold acclimation protein WCOR413-like protein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alpha form mRNA, complete </a:t>
            </a:r>
            <a:r>
              <a:rPr lang="en-US" sz="1200" dirty="0" err="1" smtClean="0">
                <a:solidFill>
                  <a:srgbClr val="FF0000"/>
                </a:solidFill>
              </a:rPr>
              <a:t>cds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hr-HR" sz="1200" dirty="0">
                <a:solidFill>
                  <a:srgbClr val="FF0000"/>
                </a:solidFill>
              </a:rPr>
              <a:t>length: 783</a:t>
            </a:r>
          </a:p>
          <a:p>
            <a:r>
              <a:rPr lang="hr-HR" sz="1200" dirty="0">
                <a:solidFill>
                  <a:srgbClr val="FF0000"/>
                </a:solidFill>
              </a:rPr>
              <a:t>e value: 0.034</a:t>
            </a:r>
          </a:p>
          <a:p>
            <a:r>
              <a:rPr lang="hr-HR" sz="1200" dirty="0">
                <a:solidFill>
                  <a:srgbClr val="FF0000"/>
                </a:solidFill>
              </a:rPr>
              <a:t>tacttgttgatattggatcgaacaaactggagaaccaacatgctcacgtcacttttagtcccttacatattcctc...</a:t>
            </a:r>
          </a:p>
          <a:p>
            <a:r>
              <a:rPr lang="hr-HR" sz="1200" dirty="0">
                <a:solidFill>
                  <a:srgbClr val="FF0000"/>
                </a:solidFill>
              </a:rPr>
              <a:t>||||||||| | ||||||||||| || |||| || || |||||||| |||||| | | |||||||| ||| ||...</a:t>
            </a:r>
          </a:p>
          <a:p>
            <a:r>
              <a:rPr lang="hr-HR" sz="1200" dirty="0" smtClean="0">
                <a:solidFill>
                  <a:srgbClr val="FF0000"/>
                </a:solidFill>
              </a:rPr>
              <a:t>tacttgttggtgttggatcgaaccaattggaagacgaatatgctcacatcacttctcattccttacatcttcttc</a:t>
            </a:r>
            <a:r>
              <a:rPr lang="mr-IN" sz="1200" dirty="0" smtClean="0">
                <a:solidFill>
                  <a:srgbClr val="FF0000"/>
                </a:solidFill>
              </a:rPr>
              <a:t>…</a:t>
            </a:r>
            <a:endParaRPr lang="hr-HR" sz="1200" dirty="0">
              <a:solidFill>
                <a:srgbClr val="FF0000"/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5491608"/>
            <a:ext cx="8644466" cy="1163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Parsers return Record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r>
              <a:rPr lang="en-US" dirty="0"/>
              <a:t>These objects are </a:t>
            </a:r>
            <a:r>
              <a:rPr lang="en-US" dirty="0" smtClean="0"/>
              <a:t>defined in </a:t>
            </a:r>
            <a:r>
              <a:rPr lang="en-US" dirty="0" err="1" smtClean="0"/>
              <a:t>Bio.Blast.Record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are quite </a:t>
            </a:r>
            <a:r>
              <a:rPr lang="en-US" dirty="0" smtClean="0"/>
              <a:t>complete</a:t>
            </a:r>
          </a:p>
          <a:p>
            <a:r>
              <a:rPr lang="en-US" dirty="0"/>
              <a:t>http://</a:t>
            </a:r>
            <a:r>
              <a:rPr lang="en-US" dirty="0" err="1"/>
              <a:t>biopython.org</a:t>
            </a:r>
            <a:r>
              <a:rPr lang="en-US" dirty="0"/>
              <a:t>/DIST/docs/tutorial/Tutorial.pdf#section.7.4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2314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29146</TotalTime>
  <Words>1185</Words>
  <Application>Microsoft Macintosh PowerPoint</Application>
  <PresentationFormat>Présentation à l'écran (4:3)</PresentationFormat>
  <Paragraphs>146</Paragraphs>
  <Slides>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  Formation CNRS 18 Novembre 2016 Python pour la biologie  </vt:lpstr>
      <vt:lpstr>Qu’est ce que Blast ?</vt:lpstr>
      <vt:lpstr>Running BLAST over the Internet</vt:lpstr>
      <vt:lpstr>Running BLAST over the Internet</vt:lpstr>
      <vt:lpstr>Parsing BLAST output</vt:lpstr>
      <vt:lpstr>Parsing BLAST output (2)</vt:lpstr>
      <vt:lpstr>The BLAST record class (1)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305</cp:revision>
  <dcterms:created xsi:type="dcterms:W3CDTF">2013-12-13T12:27:54Z</dcterms:created>
  <dcterms:modified xsi:type="dcterms:W3CDTF">2016-11-13T15:14:00Z</dcterms:modified>
</cp:coreProperties>
</file>