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9" r:id="rId11"/>
    <p:sldId id="280" r:id="rId12"/>
    <p:sldId id="281" r:id="rId13"/>
    <p:sldId id="298" r:id="rId14"/>
    <p:sldId id="285" r:id="rId15"/>
    <p:sldId id="299" r:id="rId16"/>
    <p:sldId id="286" r:id="rId17"/>
    <p:sldId id="300" r:id="rId18"/>
    <p:sldId id="301" r:id="rId19"/>
    <p:sldId id="302" r:id="rId20"/>
    <p:sldId id="287" r:id="rId21"/>
    <p:sldId id="289" r:id="rId22"/>
    <p:sldId id="303" r:id="rId23"/>
    <p:sldId id="305" r:id="rId24"/>
    <p:sldId id="306" r:id="rId25"/>
    <p:sldId id="290" r:id="rId26"/>
    <p:sldId id="291" r:id="rId27"/>
    <p:sldId id="292" r:id="rId28"/>
    <p:sldId id="307" r:id="rId29"/>
    <p:sldId id="295" r:id="rId30"/>
    <p:sldId id="308" r:id="rId31"/>
    <p:sldId id="309" r:id="rId32"/>
    <p:sldId id="296" r:id="rId3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re" id="{EDBB1433-DB27-184B-9163-3A925A392F73}">
          <p14:sldIdLst>
            <p14:sldId id="257"/>
            <p14:sldId id="256"/>
          </p14:sldIdLst>
        </p14:section>
        <p14:section name="Introduction" id="{15F6964E-BC74-1A41-81A9-9A9860F1C35D}">
          <p14:sldIdLst>
            <p14:sldId id="258"/>
          </p14:sldIdLst>
        </p14:section>
        <p14:section name="Parsing or Reading Sequence Alignments" id="{C7F3DB15-6AF6-1446-9310-D6BC5C7CF63D}">
          <p14:sldIdLst>
            <p14:sldId id="259"/>
          </p14:sldIdLst>
        </p14:section>
        <p14:section name="Single Alignments" id="{A735E577-27C3-C840-BEC0-52F77098FCEF}">
          <p14:sldIdLst>
            <p14:sldId id="260"/>
            <p14:sldId id="261"/>
            <p14:sldId id="262"/>
            <p14:sldId id="263"/>
          </p14:sldIdLst>
        </p14:section>
        <p14:section name="TP - Multiple alignments" id="{27D705DC-007E-3946-98D5-A38E8A1F13F7}">
          <p14:sldIdLst>
            <p14:sldId id="264"/>
            <p14:sldId id="279"/>
            <p14:sldId id="280"/>
          </p14:sldIdLst>
        </p14:section>
        <p14:section name="Ambiguous Alignments" id="{BB669416-414E-674E-8395-EB0E44DA3047}">
          <p14:sldIdLst>
            <p14:sldId id="281"/>
            <p14:sldId id="298"/>
          </p14:sldIdLst>
        </p14:section>
        <p14:section name="Writing Alignments" id="{8D578974-BBE1-7242-84E3-98884932B517}">
          <p14:sldIdLst>
            <p14:sldId id="285"/>
            <p14:sldId id="299"/>
          </p14:sldIdLst>
        </p14:section>
        <p14:section name="Converting between sequence alignment le formats" id="{91D67793-ACDC-EB47-9325-01AB4CF3B528}">
          <p14:sldIdLst>
            <p14:sldId id="286"/>
            <p14:sldId id="300"/>
            <p14:sldId id="301"/>
            <p14:sldId id="302"/>
          </p14:sldIdLst>
        </p14:section>
        <p14:section name=" Getting your alignment objects as formatted strings" id="{CF6EDAE1-E113-6C49-A742-DD1B70EF1AC2}">
          <p14:sldIdLst>
            <p14:sldId id="287"/>
          </p14:sldIdLst>
        </p14:section>
        <p14:section name="Manipulating Alignments" id="{132A3556-363E-144F-A80B-00F4A92C1F65}">
          <p14:sldIdLst/>
        </p14:section>
        <p14:section name="Slicing alignments" id="{C7ED4070-4441-EF47-A6ED-C9746AB039EE}">
          <p14:sldIdLst>
            <p14:sldId id="289"/>
            <p14:sldId id="303"/>
            <p14:sldId id="305"/>
            <p14:sldId id="306"/>
          </p14:sldIdLst>
        </p14:section>
        <p14:section name=" Alignments as arrays" id="{FCA4CA0F-8795-664E-87A5-32ACD4D93A25}">
          <p14:sldIdLst>
            <p14:sldId id="290"/>
          </p14:sldIdLst>
        </p14:section>
        <p14:section name="Alignment Tools" id="{4EB960C5-2E2D-4548-9D3E-F48AD7131C48}">
          <p14:sldIdLst>
            <p14:sldId id="291"/>
          </p14:sldIdLst>
        </p14:section>
        <p14:section name="ClustalW" id="{7816FCE7-6DD8-6D4E-835F-E40EAB51ADFA}">
          <p14:sldIdLst>
            <p14:sldId id="292"/>
            <p14:sldId id="307"/>
          </p14:sldIdLst>
        </p14:section>
        <p14:section name="EMBOSS needle and water" id="{29EE88AB-8034-694E-BFBD-58A4CC18C260}">
          <p14:sldIdLst>
            <p14:sldId id="295"/>
            <p14:sldId id="308"/>
            <p14:sldId id="309"/>
          </p14:sldIdLst>
        </p14:section>
        <p14:section name="Biopython's pairwise2" id="{36535940-C8B0-6040-9101-D6F24FA2464D}">
          <p14:sldIdLst>
            <p14:sldId id="29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C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66" autoAdjust="0"/>
    <p:restoredTop sz="95392" autoAdjust="0"/>
  </p:normalViewPr>
  <p:slideViewPr>
    <p:cSldViewPr snapToGrid="0" snapToObjects="1">
      <p:cViewPr>
        <p:scale>
          <a:sx n="112" d="100"/>
          <a:sy n="112" d="100"/>
        </p:scale>
        <p:origin x="-192" y="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47243-285B-2741-8C7D-C88258D9CCFA}" type="datetimeFigureOut">
              <a:rPr lang="fr-FR" smtClean="0"/>
              <a:t>13/11/16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A9166-BC48-2C47-B9BF-6F57720E77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8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88D39-B4EA-D24B-B9C3-6A64886EABE2}" type="datetimeFigureOut">
              <a:rPr lang="fr-FR" smtClean="0"/>
              <a:t>13/11/16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E2CBA-6097-B848-A7DA-4D7BD6EB30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0288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Cpte élève: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padawan</a:t>
            </a:r>
            <a:endParaRPr lang="fr-FR" dirty="0" smtClean="0"/>
          </a:p>
          <a:p>
            <a:r>
              <a:rPr lang="fr-FR" dirty="0" smtClean="0"/>
              <a:t>Mot de passe:</a:t>
            </a:r>
            <a:r>
              <a:rPr lang="fr-FR" baseline="0" dirty="0" smtClean="0"/>
              <a:t> trust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341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Alignment length 19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ACTACGACTAGCTCAG--G - Alpha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ACTACCGCTAGCTCAGAAG - XXX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Alignment length 17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ACTACGACTAGCTCAGG - Alpha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ACTACGGCAAGCACAGG - YYY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Alignment length 21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--ACTACGAC--TAGCTCAGG - Alpha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GGACTACGACAATAGCTCAGG - ZZZ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0E2CBA-6097-B848-A7DA-4D7BD6EB303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335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rectangle 10"/>
          <p:cNvSpPr/>
          <p:nvPr userDrawn="1"/>
        </p:nvSpPr>
        <p:spPr>
          <a:xfrm flipV="1">
            <a:off x="0" y="-6"/>
            <a:ext cx="9144000" cy="4429827"/>
          </a:xfrm>
          <a:prstGeom prst="rtTriangle">
            <a:avLst/>
          </a:prstGeom>
          <a:solidFill>
            <a:srgbClr val="009DE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Sous-titre 2"/>
          <p:cNvSpPr>
            <a:spLocks noGrp="1"/>
          </p:cNvSpPr>
          <p:nvPr>
            <p:ph type="subTitle" idx="1"/>
          </p:nvPr>
        </p:nvSpPr>
        <p:spPr>
          <a:xfrm>
            <a:off x="1989073" y="2341150"/>
            <a:ext cx="5462301" cy="2083093"/>
          </a:xfrm>
          <a:prstGeom prst="rect">
            <a:avLst/>
          </a:prstGeom>
          <a:solidFill>
            <a:srgbClr val="443A31"/>
          </a:solidFill>
        </p:spPr>
        <p:txBody>
          <a:bodyPr lIns="180000" tIns="180000" rIns="180000" bIns="180000" anchor="ctr"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Cliquez pour modifier le style des sous-titres du masque</a:t>
            </a: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pic>
        <p:nvPicPr>
          <p:cNvPr id="14" name="Image 1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17" y="5350058"/>
            <a:ext cx="3184430" cy="1279341"/>
          </a:xfrm>
          <a:prstGeom prst="rect">
            <a:avLst/>
          </a:prstGeom>
        </p:spPr>
      </p:pic>
      <p:sp>
        <p:nvSpPr>
          <p:cNvPr id="15" name="Titre 14"/>
          <p:cNvSpPr>
            <a:spLocks noGrp="1"/>
          </p:cNvSpPr>
          <p:nvPr>
            <p:ph type="title"/>
          </p:nvPr>
        </p:nvSpPr>
        <p:spPr>
          <a:xfrm>
            <a:off x="203199" y="262056"/>
            <a:ext cx="6400800" cy="20665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0068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dirty="0"/>
          </a:p>
        </p:txBody>
      </p:sp>
      <p:pic>
        <p:nvPicPr>
          <p:cNvPr id="4" name="Image 3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12" y="2703766"/>
            <a:ext cx="7688302" cy="3088766"/>
          </a:xfrm>
          <a:prstGeom prst="rect">
            <a:avLst/>
          </a:prstGeom>
        </p:spPr>
      </p:pic>
      <p:sp>
        <p:nvSpPr>
          <p:cNvPr id="5" name="Triangle rectangle 4"/>
          <p:cNvSpPr/>
          <p:nvPr userDrawn="1"/>
        </p:nvSpPr>
        <p:spPr>
          <a:xfrm flipV="1">
            <a:off x="0" y="-6"/>
            <a:ext cx="9144000" cy="347980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Triangle rectangle 5"/>
          <p:cNvSpPr/>
          <p:nvPr userDrawn="1"/>
        </p:nvSpPr>
        <p:spPr>
          <a:xfrm flipH="1">
            <a:off x="0" y="6248400"/>
            <a:ext cx="9144000" cy="609600"/>
          </a:xfrm>
          <a:prstGeom prst="rtTriangle">
            <a:avLst/>
          </a:prstGeom>
          <a:solidFill>
            <a:schemeClr val="bg2"/>
          </a:solidFill>
          <a:ln w="19050" cmpd="sng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0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gner un rectangle à un seul coin 6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79400" y="1236134"/>
            <a:ext cx="8644466" cy="4890030"/>
          </a:xfrm>
        </p:spPr>
        <p:txBody>
          <a:bodyPr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Cliquez pour modifier les styles du texte du masque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cxnSp>
        <p:nvCxnSpPr>
          <p:cNvPr id="10" name="Connecteur droit 9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006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61534"/>
            <a:ext cx="4038600" cy="4864630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61534"/>
            <a:ext cx="4038600" cy="4864629"/>
          </a:xfrm>
        </p:spPr>
        <p:txBody>
          <a:bodyPr/>
          <a:lstStyle>
            <a:lvl1pPr marL="342900" indent="-342900">
              <a:buClr>
                <a:schemeClr val="accent6"/>
              </a:buClr>
              <a:buFont typeface="Brix Slab Bold" pitchFamily="50" charset="0"/>
              <a:buChar char="→"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9" name="Rogner un rectangle à un seul coin 8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93F68C3-195D-9E4F-A0F2-F73993E4FFAC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17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18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 dirty="0"/>
          </a:p>
        </p:txBody>
      </p:sp>
      <p:cxnSp>
        <p:nvCxnSpPr>
          <p:cNvPr id="19" name="Connecteur droit 18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51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5157193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29444" y="5759564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rgbClr val="009DE0"/>
                </a:solidFill>
              </a:rPr>
              <a:t>Chapitre 2</a:t>
            </a:r>
            <a:endParaRPr lang="fr-FR" sz="3200" dirty="0">
              <a:solidFill>
                <a:srgbClr val="009DE0"/>
              </a:solidFill>
            </a:endParaRPr>
          </a:p>
        </p:txBody>
      </p:sp>
      <p:sp>
        <p:nvSpPr>
          <p:cNvPr id="8" name="Triangle isocèle 7"/>
          <p:cNvSpPr/>
          <p:nvPr userDrawn="1"/>
        </p:nvSpPr>
        <p:spPr>
          <a:xfrm rot="10800000">
            <a:off x="0" y="0"/>
            <a:ext cx="9144000" cy="5157192"/>
          </a:xfrm>
          <a:prstGeom prst="triangle">
            <a:avLst>
              <a:gd name="adj" fmla="val 100000"/>
            </a:avLst>
          </a:prstGeom>
          <a:solidFill>
            <a:srgbClr val="443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n>
                <a:noFill/>
              </a:ln>
            </a:endParaRPr>
          </a:p>
        </p:txBody>
      </p:sp>
      <p:pic>
        <p:nvPicPr>
          <p:cNvPr id="9" name="Image 8" descr="Animationx10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492" y="5668744"/>
            <a:ext cx="1977280" cy="7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96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4174859" y="1308100"/>
            <a:ext cx="4622000" cy="3022601"/>
          </a:xfrm>
          <a:prstGeom prst="rect">
            <a:avLst/>
          </a:prstGeom>
          <a:ln>
            <a:solidFill>
              <a:srgbClr val="009DE0"/>
            </a:solidFill>
          </a:ln>
        </p:spPr>
      </p:pic>
      <p:sp>
        <p:nvSpPr>
          <p:cNvPr id="5" name="Triangle rectangle 4"/>
          <p:cNvSpPr/>
          <p:nvPr userDrawn="1"/>
        </p:nvSpPr>
        <p:spPr>
          <a:xfrm flipH="1">
            <a:off x="7980618" y="3597542"/>
            <a:ext cx="816241" cy="73315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714238" y="4390891"/>
            <a:ext cx="208262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fr-FR" sz="1200" baseline="30000" dirty="0"/>
              <a:t>reptiumende re omnisinis dolori blaccup</a:t>
            </a:r>
            <a:endParaRPr lang="fr-FR" sz="1200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4174859" y="4795579"/>
            <a:ext cx="4545800" cy="1462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baseline="30000" dirty="0">
                <a:solidFill>
                  <a:srgbClr val="FFFFFF"/>
                </a:solidFill>
              </a:rPr>
              <a:t>Itas eaquis et </a:t>
            </a:r>
            <a:r>
              <a:rPr lang="fr-FR" b="1" baseline="30000" dirty="0">
                <a:solidFill>
                  <a:srgbClr val="FFFFFF"/>
                </a:solidFill>
              </a:rPr>
              <a:t>excerferum nuscien </a:t>
            </a:r>
            <a:r>
              <a:rPr lang="fr-FR" baseline="30000" dirty="0">
                <a:solidFill>
                  <a:srgbClr val="FFFFFF"/>
                </a:solidFill>
              </a:rPr>
              <a:t>ditione dic tem hiciliciist, con rem aut volest, sedi doles erro te sa sam volum dolumqui aceprae eicipsa </a:t>
            </a:r>
            <a:r>
              <a:rPr lang="fr-FR" baseline="30000" dirty="0" smtClean="0">
                <a:solidFill>
                  <a:srgbClr val="FFFFFF"/>
                </a:solidFill>
              </a:rPr>
              <a:t>pelesequod</a:t>
            </a:r>
            <a:endParaRPr lang="fr-FR" baseline="30000" dirty="0">
              <a:solidFill>
                <a:srgbClr val="FFFFFF"/>
              </a:solidFill>
            </a:endParaRPr>
          </a:p>
        </p:txBody>
      </p:sp>
      <p:sp>
        <p:nvSpPr>
          <p:cNvPr id="8" name="Espace réservé du contenu 2"/>
          <p:cNvSpPr txBox="1">
            <a:spLocks/>
          </p:cNvSpPr>
          <p:nvPr userDrawn="1"/>
        </p:nvSpPr>
        <p:spPr>
          <a:xfrm>
            <a:off x="4064709" y="4648519"/>
            <a:ext cx="934850" cy="294122"/>
          </a:xfrm>
          <a:prstGeom prst="rect">
            <a:avLst/>
          </a:prstGeom>
          <a:solidFill>
            <a:srgbClr val="FFFFFF"/>
          </a:solidFill>
          <a:ln w="6350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chemeClr val="accent1"/>
                </a:solidFill>
              </a:rPr>
              <a:t>titre</a:t>
            </a:r>
            <a:endParaRPr lang="fr-FR" sz="1200" b="1" dirty="0">
              <a:solidFill>
                <a:schemeClr val="accent1"/>
              </a:solidFill>
            </a:endParaRPr>
          </a:p>
        </p:txBody>
      </p:sp>
      <p:sp>
        <p:nvSpPr>
          <p:cNvPr id="9" name="Espace réservé du contenu 2"/>
          <p:cNvSpPr txBox="1">
            <a:spLocks/>
          </p:cNvSpPr>
          <p:nvPr userDrawn="1"/>
        </p:nvSpPr>
        <p:spPr>
          <a:xfrm>
            <a:off x="4064709" y="1109195"/>
            <a:ext cx="1959241" cy="36283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330200" y="1308100"/>
            <a:ext cx="3594100" cy="50965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tIns="280800" rtlCol="0">
            <a:noAutofit/>
          </a:bodyPr>
          <a:lstStyle/>
          <a:p>
            <a:pPr>
              <a:buSzPct val="90000"/>
            </a:pPr>
            <a:r>
              <a:rPr lang="fr-FR" sz="3200" b="1" baseline="30000" dirty="0"/>
              <a:t>Itas eaquis et </a:t>
            </a:r>
            <a:endParaRPr lang="fr-FR" sz="3200" b="1" baseline="30000" dirty="0" smtClean="0"/>
          </a:p>
          <a:p>
            <a:pPr>
              <a:buSzPct val="90000"/>
            </a:pPr>
            <a:r>
              <a:rPr lang="fr-FR" sz="2400" b="1" baseline="30000" dirty="0" smtClean="0"/>
              <a:t>excerferum </a:t>
            </a:r>
            <a:r>
              <a:rPr lang="fr-FR" sz="2400" b="1" baseline="30000" dirty="0"/>
              <a:t>nuscien </a:t>
            </a:r>
            <a:r>
              <a:rPr lang="fr-FR" sz="2400" baseline="30000" dirty="0"/>
              <a:t>ditione dic tem hiciliciist, con rem aut volest, sedi doles erro te sa sam volum dolumqui aceprae eicipsa pelesequod que cum hicieni hillant endi consequ iduciet ut lab </a:t>
            </a:r>
            <a:r>
              <a:rPr lang="fr-FR" sz="2400" baseline="30000" dirty="0" err="1"/>
              <a:t>int</a:t>
            </a:r>
            <a:r>
              <a:rPr lang="fr-FR" sz="2400" baseline="30000" dirty="0"/>
              <a:t>.</a:t>
            </a:r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/>
              <a:t>Ficiunt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dolupta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cone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poris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autaquu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ndamus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cusciisque</a:t>
            </a:r>
            <a:r>
              <a:rPr lang="fr-FR" sz="2400" baseline="30000" dirty="0"/>
              <a:t> mo tem aut ut </a:t>
            </a:r>
            <a:r>
              <a:rPr lang="fr-FR" sz="2400" baseline="30000" dirty="0" err="1"/>
              <a:t>fugitin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ullit</a:t>
            </a:r>
            <a:r>
              <a:rPr lang="fr-FR" sz="2400" baseline="30000" dirty="0"/>
              <a:t>, </a:t>
            </a:r>
            <a:r>
              <a:rPr lang="fr-FR" sz="2400" baseline="30000" dirty="0" err="1" smtClean="0"/>
              <a:t>iliquo</a:t>
            </a:r>
            <a:endParaRPr lang="fr-FR" sz="2400" baseline="30000" dirty="0"/>
          </a:p>
          <a:p>
            <a:pPr marL="180975" indent="-165100">
              <a:buClr>
                <a:schemeClr val="accent6"/>
              </a:buClr>
              <a:buSzPct val="50000"/>
              <a:buFont typeface="Arial" panose="020B0604020202020204" pitchFamily="34" charset="0"/>
              <a:buChar char="›"/>
            </a:pPr>
            <a:r>
              <a:rPr lang="fr-FR" sz="2400" baseline="30000" dirty="0" err="1" smtClean="0"/>
              <a:t>omnis</a:t>
            </a:r>
            <a:r>
              <a:rPr lang="fr-FR" sz="2400" baseline="30000" dirty="0" smtClean="0"/>
              <a:t> </a:t>
            </a:r>
            <a:r>
              <a:rPr lang="fr-FR" sz="2400" baseline="30000" dirty="0" err="1"/>
              <a:t>dolles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diorumquam</a:t>
            </a:r>
            <a:r>
              <a:rPr lang="fr-FR" sz="2400" baseline="30000" dirty="0"/>
              <a:t>, </a:t>
            </a:r>
            <a:r>
              <a:rPr lang="fr-FR" sz="2400" baseline="30000" dirty="0" err="1"/>
              <a:t>ius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sinvers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pelitia</a:t>
            </a:r>
            <a:r>
              <a:rPr lang="fr-FR" sz="2400" baseline="30000" dirty="0"/>
              <a:t> quo </a:t>
            </a:r>
            <a:r>
              <a:rPr lang="fr-FR" sz="2400" baseline="30000" dirty="0" err="1"/>
              <a:t>ea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nam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repudit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atisciam</a:t>
            </a:r>
            <a:r>
              <a:rPr lang="fr-FR" sz="2400" baseline="30000" dirty="0"/>
              <a:t> </a:t>
            </a:r>
            <a:r>
              <a:rPr lang="fr-FR" sz="2400" baseline="30000" dirty="0" err="1"/>
              <a:t>expera</a:t>
            </a:r>
            <a:r>
              <a:rPr lang="fr-FR" sz="2400" baseline="30000" dirty="0"/>
              <a:t> </a:t>
            </a:r>
            <a:r>
              <a:rPr lang="fr-FR" sz="2400" baseline="30000" dirty="0" err="1" smtClean="0"/>
              <a:t>iliciae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cepernat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fugitas</a:t>
            </a:r>
            <a:r>
              <a:rPr lang="fr-FR" sz="2400" baseline="30000" dirty="0" smtClean="0"/>
              <a:t> sa </a:t>
            </a:r>
            <a:r>
              <a:rPr lang="fr-FR" sz="2400" baseline="30000" dirty="0" err="1" smtClean="0"/>
              <a:t>conse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molo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modi</a:t>
            </a:r>
            <a:r>
              <a:rPr lang="fr-FR" sz="2400" baseline="30000" dirty="0" smtClean="0"/>
              <a:t> </a:t>
            </a:r>
            <a:r>
              <a:rPr lang="fr-FR" sz="2400" baseline="30000" dirty="0" err="1" smtClean="0"/>
              <a:t>berecti</a:t>
            </a:r>
            <a:r>
              <a:rPr lang="fr-FR" sz="2400" baseline="30000" dirty="0" smtClean="0"/>
              <a:t> tem </a:t>
            </a:r>
            <a:r>
              <a:rPr lang="fr-FR" sz="2400" baseline="30000" dirty="0" err="1" smtClean="0"/>
              <a:t>ius</a:t>
            </a:r>
            <a:r>
              <a:rPr lang="fr-FR" sz="2400" baseline="30000" dirty="0" smtClean="0"/>
              <a:t>, officie </a:t>
            </a:r>
            <a:r>
              <a:rPr lang="fr-FR" sz="2400" baseline="30000" dirty="0" err="1" smtClean="0"/>
              <a:t>ndiscipsam</a:t>
            </a:r>
            <a:endParaRPr lang="fr-FR" sz="2400" i="1" dirty="0"/>
          </a:p>
        </p:txBody>
      </p:sp>
      <p:sp>
        <p:nvSpPr>
          <p:cNvPr id="11" name="Rogner un rectangle à un seul coin 10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2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97E56E4-32A0-A24B-AE7B-5E5E4DFEC148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24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/>
          </a:p>
        </p:txBody>
      </p:sp>
      <p:sp>
        <p:nvSpPr>
          <p:cNvPr id="2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6" name="Connecteur droit 25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contenu 2"/>
          <p:cNvSpPr txBox="1">
            <a:spLocks/>
          </p:cNvSpPr>
          <p:nvPr userDrawn="1"/>
        </p:nvSpPr>
        <p:spPr>
          <a:xfrm>
            <a:off x="168009" y="1146614"/>
            <a:ext cx="2833424" cy="28800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200" b="1" dirty="0" smtClean="0">
                <a:solidFill>
                  <a:srgbClr val="FFFFFF"/>
                </a:solidFill>
              </a:rPr>
              <a:t>titre</a:t>
            </a:r>
            <a:endParaRPr lang="fr-FR" sz="1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17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 userDrawn="1"/>
        </p:nvPicPr>
        <p:blipFill>
          <a:blip r:embed="rId2"/>
          <a:srcRect t="18855" b="18855"/>
          <a:stretch>
            <a:fillRect/>
          </a:stretch>
        </p:blipFill>
        <p:spPr>
          <a:xfrm>
            <a:off x="0" y="818567"/>
            <a:ext cx="9144000" cy="5439858"/>
          </a:xfrm>
          <a:prstGeom prst="rect">
            <a:avLst/>
          </a:prstGeom>
          <a:ln>
            <a:noFill/>
          </a:ln>
        </p:spPr>
      </p:pic>
      <p:sp>
        <p:nvSpPr>
          <p:cNvPr id="4" name="ZoneTexte 3"/>
          <p:cNvSpPr txBox="1"/>
          <p:nvPr userDrawn="1"/>
        </p:nvSpPr>
        <p:spPr>
          <a:xfrm>
            <a:off x="4390337" y="1575690"/>
            <a:ext cx="4361658" cy="2627048"/>
          </a:xfrm>
          <a:prstGeom prst="rect">
            <a:avLst/>
          </a:prstGeom>
          <a:solidFill>
            <a:srgbClr val="FFFFFF">
              <a:alpha val="92000"/>
            </a:srgbClr>
          </a:solidFill>
          <a:ln>
            <a:noFill/>
          </a:ln>
        </p:spPr>
        <p:txBody>
          <a:bodyPr wrap="square" tIns="280800" rtlCol="0">
            <a:noAutofit/>
          </a:bodyPr>
          <a:lstStyle/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smtClean="0"/>
              <a:t>excerferum nuscien</a:t>
            </a:r>
            <a:endParaRPr lang="fr-FR" sz="2800" b="1" i="0" baseline="30000" dirty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smtClean="0"/>
              <a:t>ditione </a:t>
            </a:r>
            <a:r>
              <a:rPr lang="fr-FR" sz="2800" b="1" i="0" baseline="30000" dirty="0"/>
              <a:t>dic tem hiciliciist, con rem aut volest, sedi doles </a:t>
            </a:r>
            <a:endParaRPr lang="fr-FR" sz="2800" b="1" i="0" baseline="30000" dirty="0" smtClean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 smtClean="0"/>
              <a:t>erro</a:t>
            </a:r>
            <a:r>
              <a:rPr lang="fr-FR" sz="2800" b="1" i="0" baseline="30000" dirty="0" smtClean="0"/>
              <a:t> </a:t>
            </a:r>
            <a:r>
              <a:rPr lang="fr-FR" sz="2800" b="1" i="0" baseline="30000" dirty="0"/>
              <a:t>te sa </a:t>
            </a:r>
            <a:r>
              <a:rPr lang="fr-FR" sz="2800" b="1" i="0" baseline="30000" dirty="0" err="1"/>
              <a:t>sam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volum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dolumqui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/>
              <a:t>aceprae</a:t>
            </a:r>
            <a:r>
              <a:rPr lang="fr-FR" sz="2800" b="1" i="0" baseline="30000" dirty="0"/>
              <a:t> </a:t>
            </a:r>
            <a:r>
              <a:rPr lang="fr-FR" sz="2800" b="1" i="0" baseline="30000" dirty="0" err="1" smtClean="0"/>
              <a:t>eicipsa</a:t>
            </a:r>
            <a:endParaRPr lang="fr-FR" sz="2800" b="1" i="0" baseline="30000" dirty="0" smtClean="0"/>
          </a:p>
          <a:p>
            <a:pPr marL="355600" indent="-355600" defTabSz="541338">
              <a:spcBef>
                <a:spcPts val="1200"/>
              </a:spcBef>
              <a:buClr>
                <a:schemeClr val="accent6"/>
              </a:buClr>
              <a:buSzPct val="100000"/>
              <a:buFont typeface="Lucida Grande"/>
              <a:buChar char="➔"/>
              <a:tabLst/>
            </a:pPr>
            <a:r>
              <a:rPr lang="fr-FR" sz="2800" b="1" i="0" baseline="30000" dirty="0" err="1" smtClean="0"/>
              <a:t>pelesequod</a:t>
            </a:r>
            <a:r>
              <a:rPr lang="fr-FR" sz="2800" b="1" i="0" baseline="30000" dirty="0" smtClean="0"/>
              <a:t> </a:t>
            </a:r>
            <a:r>
              <a:rPr lang="fr-FR" sz="2800" b="1" i="0" baseline="30000" dirty="0"/>
              <a:t>que cum </a:t>
            </a:r>
            <a:r>
              <a:rPr lang="fr-FR" sz="2800" b="1" i="0" baseline="30000" dirty="0" err="1" smtClean="0"/>
              <a:t>hicieni</a:t>
            </a:r>
            <a:endParaRPr lang="fr-FR" sz="2800" b="1" i="0" dirty="0"/>
          </a:p>
        </p:txBody>
      </p:sp>
      <p:sp>
        <p:nvSpPr>
          <p:cNvPr id="5" name="Espace réservé du contenu 2"/>
          <p:cNvSpPr txBox="1">
            <a:spLocks/>
          </p:cNvSpPr>
          <p:nvPr userDrawn="1"/>
        </p:nvSpPr>
        <p:spPr>
          <a:xfrm>
            <a:off x="4308103" y="1409704"/>
            <a:ext cx="829009" cy="267588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8000"/>
              <a:buFont typeface="Lucida Grande"/>
              <a:buChar char="❯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7600" indent="-176400" algn="l" defTabSz="4572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/>
              <a:buChar char="›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24800" indent="-158400" algn="l" defTabSz="457200" rtl="0" eaLnBrk="1" latinLnBrk="0" hangingPunct="1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020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44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Lucida Grande"/>
              <a:buNone/>
            </a:pPr>
            <a:r>
              <a:rPr lang="fr-FR" sz="1800" b="1" smtClean="0">
                <a:solidFill>
                  <a:srgbClr val="FFFFFF"/>
                </a:solidFill>
              </a:rPr>
              <a:t>titre</a:t>
            </a:r>
            <a:endParaRPr lang="fr-FR" sz="1800" b="1" dirty="0">
              <a:solidFill>
                <a:srgbClr val="FFFFFF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90607" y="6404607"/>
            <a:ext cx="466094" cy="466094"/>
          </a:xfrm>
          <a:prstGeom prst="rect">
            <a:avLst/>
          </a:prstGeom>
        </p:spPr>
      </p:pic>
      <p:sp>
        <p:nvSpPr>
          <p:cNvPr id="16" name="Rogner un rectangle à un seul coin 15"/>
          <p:cNvSpPr/>
          <p:nvPr userDrawn="1"/>
        </p:nvSpPr>
        <p:spPr>
          <a:xfrm>
            <a:off x="0" y="-1"/>
            <a:ext cx="9156701" cy="913639"/>
          </a:xfrm>
          <a:prstGeom prst="snip1Rect">
            <a:avLst>
              <a:gd name="adj" fmla="val 457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3638"/>
          </a:xfrm>
        </p:spPr>
        <p:txBody>
          <a:bodyPr lIns="360000">
            <a:norm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901702" y="6654800"/>
            <a:ext cx="2133600" cy="20637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DE9A3856-CABC-754C-812C-14B8D30E1B18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39530" y="6654800"/>
            <a:ext cx="5257800" cy="20637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Python pour la biologie</a:t>
            </a:r>
            <a:endParaRPr lang="fr-FR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0" y="6553200"/>
            <a:ext cx="457200" cy="304800"/>
          </a:xfrm>
          <a:prstGeom prst="rect">
            <a:avLst/>
          </a:prstGeom>
        </p:spPr>
        <p:txBody>
          <a:bodyPr anchor="ctr"/>
          <a:lstStyle>
            <a:lvl1pPr algn="ctr">
              <a:defRPr sz="900">
                <a:solidFill>
                  <a:srgbClr val="009DE0"/>
                </a:solidFill>
              </a:defRPr>
            </a:lvl1pPr>
          </a:lstStyle>
          <a:p>
            <a:fld id="{DCE37727-CC04-7A46-938D-2CCFF056F773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21" name="Connecteur droit 20"/>
          <p:cNvCxnSpPr/>
          <p:nvPr userDrawn="1"/>
        </p:nvCxnSpPr>
        <p:spPr>
          <a:xfrm flipV="1">
            <a:off x="3001433" y="6653212"/>
            <a:ext cx="97367" cy="204788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47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7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Clr>
          <a:schemeClr val="accent6"/>
        </a:buClr>
        <a:buFont typeface="Brix Slab Bold" pitchFamily="50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biopython.org/wiki/AlignI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582017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</a:t>
            </a:r>
            <a:r>
              <a:rPr lang="fr-FR" dirty="0" err="1" smtClean="0"/>
              <a:t>alignments</a:t>
            </a:r>
            <a:r>
              <a:rPr lang="fr-FR" dirty="0" smtClean="0"/>
              <a:t> (2)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16348"/>
            <a:ext cx="8644466" cy="548812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you wanted to read this in </a:t>
            </a:r>
            <a:r>
              <a:rPr lang="en-US" dirty="0" smtClean="0"/>
              <a:t>using </a:t>
            </a:r>
            <a:r>
              <a:rPr lang="en-US" dirty="0" err="1" smtClean="0"/>
              <a:t>Bio.AlignIO</a:t>
            </a:r>
            <a:r>
              <a:rPr lang="en-US" dirty="0"/>
              <a:t> </a:t>
            </a:r>
            <a:r>
              <a:rPr lang="en-US" dirty="0" smtClean="0"/>
              <a:t>you </a:t>
            </a:r>
            <a:r>
              <a:rPr lang="en-US" dirty="0"/>
              <a:t>could use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499188"/>
            <a:ext cx="8644466" cy="938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from Bio import </a:t>
            </a:r>
            <a:r>
              <a:rPr lang="en-US" sz="1100" dirty="0" err="1"/>
              <a:t>AlignIO</a:t>
            </a:r>
            <a:endParaRPr lang="en-US" sz="1100" dirty="0"/>
          </a:p>
          <a:p>
            <a:r>
              <a:rPr lang="en-US" sz="1100" dirty="0"/>
              <a:t>alignments = </a:t>
            </a:r>
            <a:r>
              <a:rPr lang="en-US" sz="1100" dirty="0" err="1"/>
              <a:t>AlignIO.parse</a:t>
            </a:r>
            <a:r>
              <a:rPr lang="en-US" sz="1100" dirty="0"/>
              <a:t>("</a:t>
            </a:r>
            <a:r>
              <a:rPr lang="en-US" sz="1100" dirty="0" err="1"/>
              <a:t>resampled.phy</a:t>
            </a:r>
            <a:r>
              <a:rPr lang="en-US" sz="1100" dirty="0"/>
              <a:t>", "</a:t>
            </a:r>
            <a:r>
              <a:rPr lang="en-US" sz="1100" dirty="0" err="1"/>
              <a:t>phylip</a:t>
            </a:r>
            <a:r>
              <a:rPr lang="en-US" sz="1100" dirty="0"/>
              <a:t>")</a:t>
            </a:r>
          </a:p>
          <a:p>
            <a:r>
              <a:rPr lang="en-US" sz="1100" dirty="0"/>
              <a:t>for alignment in alignments:</a:t>
            </a:r>
          </a:p>
          <a:p>
            <a:r>
              <a:rPr lang="en-US" sz="1100" dirty="0"/>
              <a:t>print(alignment)</a:t>
            </a:r>
          </a:p>
          <a:p>
            <a:r>
              <a:rPr lang="en-US" sz="1100" dirty="0"/>
              <a:t>print("")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2982213"/>
            <a:ext cx="8644466" cy="33085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 err="1"/>
              <a:t>SingleLetterAlphabet</a:t>
            </a:r>
            <a:r>
              <a:rPr lang="en-US" sz="1100" dirty="0"/>
              <a:t>() alignment with 5 rows and 6 columns</a:t>
            </a:r>
          </a:p>
          <a:p>
            <a:r>
              <a:rPr lang="en-US" sz="1100" dirty="0"/>
              <a:t>AAACCA Alpha</a:t>
            </a:r>
          </a:p>
          <a:p>
            <a:r>
              <a:rPr lang="en-US" sz="1100" dirty="0"/>
              <a:t>AAACCC Beta</a:t>
            </a:r>
          </a:p>
          <a:p>
            <a:r>
              <a:rPr lang="en-US" sz="1100" dirty="0"/>
              <a:t>ACCCCA Gamma</a:t>
            </a:r>
          </a:p>
          <a:p>
            <a:r>
              <a:rPr lang="en-US" sz="1100" dirty="0"/>
              <a:t>CCCAAC Delta</a:t>
            </a:r>
          </a:p>
          <a:p>
            <a:r>
              <a:rPr lang="en-US" sz="1100" dirty="0"/>
              <a:t>CCCAAA Epsilon</a:t>
            </a:r>
          </a:p>
          <a:p>
            <a:r>
              <a:rPr lang="en-US" sz="1100" dirty="0" err="1"/>
              <a:t>SingleLetterAlphabet</a:t>
            </a:r>
            <a:r>
              <a:rPr lang="en-US" sz="1100" dirty="0"/>
              <a:t>() alignment with 5 rows and 6 columns</a:t>
            </a:r>
          </a:p>
          <a:p>
            <a:r>
              <a:rPr lang="en-US" sz="1100" dirty="0"/>
              <a:t>AAACAA Alpha</a:t>
            </a:r>
          </a:p>
          <a:p>
            <a:r>
              <a:rPr lang="en-US" sz="1100" dirty="0"/>
              <a:t>AAACCC Beta</a:t>
            </a:r>
          </a:p>
          <a:p>
            <a:r>
              <a:rPr lang="en-US" sz="1100" dirty="0"/>
              <a:t>ACCCAA Gamma</a:t>
            </a:r>
          </a:p>
          <a:p>
            <a:r>
              <a:rPr lang="en-US" sz="1100" dirty="0"/>
              <a:t>CCCACC Delta</a:t>
            </a:r>
          </a:p>
          <a:p>
            <a:r>
              <a:rPr lang="en-US" sz="1100" dirty="0"/>
              <a:t>CCCAAA Epsilon</a:t>
            </a:r>
          </a:p>
          <a:p>
            <a:r>
              <a:rPr lang="en-US" sz="1100" dirty="0" smtClean="0"/>
              <a:t>.</a:t>
            </a:r>
            <a:r>
              <a:rPr lang="en-US" sz="1100" dirty="0"/>
              <a:t>..</a:t>
            </a:r>
          </a:p>
          <a:p>
            <a:r>
              <a:rPr lang="en-US" sz="1100" dirty="0" err="1"/>
              <a:t>SingleLetterAlphabet</a:t>
            </a:r>
            <a:r>
              <a:rPr lang="en-US" sz="1100" dirty="0"/>
              <a:t>() alignment with 5 rows and 6 columns</a:t>
            </a:r>
          </a:p>
          <a:p>
            <a:r>
              <a:rPr lang="en-US" sz="1100" dirty="0"/>
              <a:t>AAAACC Alpha</a:t>
            </a:r>
          </a:p>
          <a:p>
            <a:r>
              <a:rPr lang="en-US" sz="1100" dirty="0"/>
              <a:t>ACCCCC Beta</a:t>
            </a:r>
          </a:p>
          <a:p>
            <a:r>
              <a:rPr lang="en-US" sz="1100" dirty="0"/>
              <a:t>AAAACC Gamma</a:t>
            </a:r>
          </a:p>
          <a:p>
            <a:r>
              <a:rPr lang="en-US" sz="1100" dirty="0"/>
              <a:t>CCCCAA Delta</a:t>
            </a:r>
          </a:p>
          <a:p>
            <a:r>
              <a:rPr lang="en-US" sz="1100" dirty="0"/>
              <a:t>CAAACC Epsilon</a:t>
            </a:r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279400" y="2437907"/>
            <a:ext cx="8644466" cy="498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abbreviated for </a:t>
            </a:r>
            <a:r>
              <a:rPr lang="en-US" dirty="0" smtClean="0"/>
              <a:t>display: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0438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</a:t>
            </a:r>
            <a:r>
              <a:rPr lang="fr-FR" dirty="0" err="1" smtClean="0"/>
              <a:t>alignments</a:t>
            </a:r>
            <a:r>
              <a:rPr lang="fr-FR" dirty="0" smtClean="0"/>
              <a:t> (3)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487580"/>
          </a:xfrm>
        </p:spPr>
        <p:txBody>
          <a:bodyPr/>
          <a:lstStyle/>
          <a:p>
            <a:r>
              <a:rPr lang="en-US" dirty="0"/>
              <a:t>As with the </a:t>
            </a:r>
            <a:r>
              <a:rPr lang="en-US" dirty="0" smtClean="0"/>
              <a:t>function </a:t>
            </a:r>
            <a:r>
              <a:rPr lang="en-US" dirty="0" err="1" smtClean="0"/>
              <a:t>Bio.SeqIO.parse</a:t>
            </a:r>
            <a:r>
              <a:rPr lang="en-US" dirty="0"/>
              <a:t>(</a:t>
            </a:r>
            <a:r>
              <a:rPr lang="en-US" dirty="0" smtClean="0"/>
              <a:t>) , using </a:t>
            </a:r>
            <a:r>
              <a:rPr lang="en-US" dirty="0" err="1" smtClean="0"/>
              <a:t>Bio.AlignIO.parse</a:t>
            </a:r>
            <a:r>
              <a:rPr lang="en-US" dirty="0"/>
              <a:t>(</a:t>
            </a:r>
            <a:r>
              <a:rPr lang="en-US" dirty="0" smtClean="0"/>
              <a:t>) returns </a:t>
            </a:r>
            <a:r>
              <a:rPr lang="en-US" dirty="0"/>
              <a:t>an iterator</a:t>
            </a:r>
            <a:r>
              <a:rPr lang="en-US" dirty="0" smtClean="0"/>
              <a:t>.</a:t>
            </a:r>
          </a:p>
          <a:p>
            <a:r>
              <a:rPr lang="en-US" dirty="0"/>
              <a:t>to keep all the alignments in memory at </a:t>
            </a:r>
            <a:r>
              <a:rPr lang="en-US" dirty="0" smtClean="0"/>
              <a:t>once</a:t>
            </a:r>
            <a:endParaRPr lang="en-US" dirty="0"/>
          </a:p>
          <a:p>
            <a:r>
              <a:rPr lang="fr-FR" dirty="0" err="1" smtClean="0"/>
              <a:t>T</a:t>
            </a:r>
            <a:r>
              <a:rPr lang="en-US" dirty="0" smtClean="0"/>
              <a:t>urn the </a:t>
            </a:r>
            <a:r>
              <a:rPr lang="en-US" dirty="0"/>
              <a:t>iterator into a list</a:t>
            </a:r>
          </a:p>
          <a:p>
            <a:pPr marL="0" indent="0">
              <a:buNone/>
            </a:pPr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721659"/>
            <a:ext cx="8644466" cy="769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from Bio import </a:t>
            </a:r>
            <a:r>
              <a:rPr lang="en-US" sz="1100" dirty="0" err="1"/>
              <a:t>AlignIO</a:t>
            </a:r>
            <a:endParaRPr lang="en-US" sz="1100" dirty="0"/>
          </a:p>
          <a:p>
            <a:r>
              <a:rPr lang="en-US" sz="1100" dirty="0"/>
              <a:t>alignments = list(</a:t>
            </a:r>
            <a:r>
              <a:rPr lang="en-US" sz="1100" dirty="0" err="1"/>
              <a:t>AlignIO.parse</a:t>
            </a:r>
            <a:r>
              <a:rPr lang="en-US" sz="1100" dirty="0"/>
              <a:t>("</a:t>
            </a:r>
            <a:r>
              <a:rPr lang="en-US" sz="1100" dirty="0" err="1"/>
              <a:t>resampled.phy</a:t>
            </a:r>
            <a:r>
              <a:rPr lang="en-US" sz="1100" dirty="0"/>
              <a:t>", "</a:t>
            </a:r>
            <a:r>
              <a:rPr lang="en-US" sz="1100" dirty="0" err="1"/>
              <a:t>phylip</a:t>
            </a:r>
            <a:r>
              <a:rPr lang="en-US" sz="1100" dirty="0"/>
              <a:t>"))</a:t>
            </a:r>
          </a:p>
          <a:p>
            <a:r>
              <a:rPr lang="en-US" sz="1100" dirty="0" err="1"/>
              <a:t>last_align</a:t>
            </a:r>
            <a:r>
              <a:rPr lang="en-US" sz="1100" dirty="0"/>
              <a:t> = alignments[-1]</a:t>
            </a:r>
          </a:p>
          <a:p>
            <a:r>
              <a:rPr lang="en-US" sz="1100" dirty="0" err="1"/>
              <a:t>first_align</a:t>
            </a:r>
            <a:r>
              <a:rPr lang="en-US" sz="1100" dirty="0"/>
              <a:t> = alignments[0]</a:t>
            </a:r>
          </a:p>
        </p:txBody>
      </p:sp>
    </p:spTree>
    <p:extLst>
      <p:ext uri="{BB962C8B-B14F-4D97-AF65-F5344CB8AC3E}">
        <p14:creationId xmlns:p14="http://schemas.microsoft.com/office/powerpoint/2010/main" val="3410438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Ambiguous</a:t>
            </a:r>
            <a:r>
              <a:rPr lang="fr-FR" dirty="0" smtClean="0"/>
              <a:t> </a:t>
            </a:r>
            <a:r>
              <a:rPr lang="fr-FR" dirty="0" err="1" smtClean="0"/>
              <a:t>alignments</a:t>
            </a:r>
            <a:r>
              <a:rPr lang="fr-FR" dirty="0" smtClean="0"/>
              <a:t> </a:t>
            </a:r>
            <a:r>
              <a:rPr lang="fr-FR" dirty="0" smtClean="0"/>
              <a:t>(&amp;)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63974"/>
            <a:ext cx="8644466" cy="487580"/>
          </a:xfrm>
        </p:spPr>
        <p:txBody>
          <a:bodyPr/>
          <a:lstStyle/>
          <a:p>
            <a:r>
              <a:rPr lang="en-US" dirty="0"/>
              <a:t>Many alignment </a:t>
            </a:r>
            <a:r>
              <a:rPr lang="en-US" dirty="0" smtClean="0"/>
              <a:t>file </a:t>
            </a:r>
            <a:r>
              <a:rPr lang="en-US" dirty="0"/>
              <a:t>formats can explicitly store more than one alignment,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723714"/>
            <a:ext cx="8644466" cy="2123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&gt;Alpha</a:t>
            </a:r>
          </a:p>
          <a:p>
            <a:r>
              <a:rPr lang="en-US" sz="1100" dirty="0"/>
              <a:t>ACTACGACTAGCTCAG--G</a:t>
            </a:r>
          </a:p>
          <a:p>
            <a:r>
              <a:rPr lang="en-US" sz="1100" dirty="0"/>
              <a:t>&gt;Beta</a:t>
            </a:r>
          </a:p>
          <a:p>
            <a:r>
              <a:rPr lang="en-US" sz="1100" dirty="0"/>
              <a:t>ACTACCGCTAGCTCAGAAG</a:t>
            </a:r>
          </a:p>
          <a:p>
            <a:r>
              <a:rPr lang="en-US" sz="1100" dirty="0"/>
              <a:t>&gt;Gamma</a:t>
            </a:r>
          </a:p>
          <a:p>
            <a:r>
              <a:rPr lang="en-US" sz="1100" dirty="0"/>
              <a:t>ACTACGGCTAGCACAGAAG</a:t>
            </a:r>
          </a:p>
          <a:p>
            <a:r>
              <a:rPr lang="en-US" sz="1100" dirty="0"/>
              <a:t>&gt;Alpha</a:t>
            </a:r>
          </a:p>
          <a:p>
            <a:r>
              <a:rPr lang="en-US" sz="1100" dirty="0"/>
              <a:t>ACTACGACTAGCTCAGG--</a:t>
            </a:r>
          </a:p>
          <a:p>
            <a:r>
              <a:rPr lang="en-US" sz="1100" dirty="0"/>
              <a:t>&gt;Beta</a:t>
            </a:r>
          </a:p>
          <a:p>
            <a:r>
              <a:rPr lang="en-US" sz="1100" dirty="0"/>
              <a:t>ACTACCGCTAGCTCAGAAG</a:t>
            </a:r>
          </a:p>
          <a:p>
            <a:r>
              <a:rPr lang="en-US" sz="1100" dirty="0"/>
              <a:t>&gt;Gamma</a:t>
            </a:r>
          </a:p>
          <a:p>
            <a:r>
              <a:rPr lang="en-US" sz="1100" dirty="0"/>
              <a:t>ACTACGGCTAGCACAGAAG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4353772"/>
            <a:ext cx="8644466" cy="2123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&gt;Alpha</a:t>
            </a:r>
          </a:p>
          <a:p>
            <a:r>
              <a:rPr lang="en-US" sz="1100" dirty="0"/>
              <a:t>ACTACGACTAGCTCAG--G</a:t>
            </a:r>
          </a:p>
          <a:p>
            <a:r>
              <a:rPr lang="en-US" sz="1100" dirty="0"/>
              <a:t>&gt;Beta</a:t>
            </a:r>
          </a:p>
          <a:p>
            <a:r>
              <a:rPr lang="en-US" sz="1100" dirty="0"/>
              <a:t>ACTACCGCTAGCTCAGAAG</a:t>
            </a:r>
          </a:p>
          <a:p>
            <a:r>
              <a:rPr lang="en-US" sz="1100" dirty="0"/>
              <a:t>&gt;Alpha</a:t>
            </a:r>
          </a:p>
          <a:p>
            <a:r>
              <a:rPr lang="en-US" sz="1100" dirty="0"/>
              <a:t>ACTACGACTAGCTCAGG--</a:t>
            </a:r>
          </a:p>
          <a:p>
            <a:r>
              <a:rPr lang="en-US" sz="1100" dirty="0"/>
              <a:t>&gt;Gamma</a:t>
            </a:r>
          </a:p>
          <a:p>
            <a:r>
              <a:rPr lang="en-US" sz="1100" dirty="0"/>
              <a:t>ACTACGGCTAGCACAGAAG</a:t>
            </a:r>
          </a:p>
          <a:p>
            <a:r>
              <a:rPr lang="en-US" sz="1100" dirty="0"/>
              <a:t>&gt;Alpha</a:t>
            </a:r>
          </a:p>
          <a:p>
            <a:r>
              <a:rPr lang="en-US" sz="1100" dirty="0"/>
              <a:t>ACTACGACTAGCTCAGG--</a:t>
            </a:r>
          </a:p>
          <a:p>
            <a:r>
              <a:rPr lang="en-US" sz="1100" dirty="0"/>
              <a:t>&gt;Delta</a:t>
            </a:r>
          </a:p>
          <a:p>
            <a:r>
              <a:rPr lang="en-US" sz="1100" dirty="0"/>
              <a:t>ACTACGGCTAGCACAGAAG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3873096"/>
            <a:ext cx="8644466" cy="48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about this next example?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1545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1133973"/>
          </a:xfrm>
        </p:spPr>
        <p:txBody>
          <a:bodyPr/>
          <a:lstStyle/>
          <a:p>
            <a:r>
              <a:rPr lang="en-US" dirty="0"/>
              <a:t>To interpret these FASTA </a:t>
            </a:r>
            <a:r>
              <a:rPr lang="en-US" dirty="0" smtClean="0"/>
              <a:t>examples as </a:t>
            </a:r>
            <a:r>
              <a:rPr lang="en-US" dirty="0"/>
              <a:t>several separate alignments, we can </a:t>
            </a:r>
            <a:r>
              <a:rPr lang="en-US" dirty="0" smtClean="0"/>
              <a:t>use </a:t>
            </a:r>
            <a:r>
              <a:rPr lang="en-US" dirty="0" err="1" smtClean="0"/>
              <a:t>Bio.AlignIO.parse</a:t>
            </a:r>
            <a:r>
              <a:rPr lang="en-US" dirty="0"/>
              <a:t>(</a:t>
            </a:r>
            <a:r>
              <a:rPr lang="en-US" dirty="0" smtClean="0"/>
              <a:t>) with </a:t>
            </a:r>
            <a:r>
              <a:rPr lang="en-US" dirty="0"/>
              <a:t>the </a:t>
            </a:r>
            <a:r>
              <a:rPr lang="en-US" dirty="0" smtClean="0"/>
              <a:t>optional </a:t>
            </a:r>
            <a:r>
              <a:rPr lang="en-US" dirty="0" err="1" smtClean="0"/>
              <a:t>seq_count</a:t>
            </a:r>
            <a:r>
              <a:rPr lang="en-US" dirty="0"/>
              <a:t> </a:t>
            </a:r>
            <a:r>
              <a:rPr lang="en-US" dirty="0" smtClean="0"/>
              <a:t>argument </a:t>
            </a:r>
            <a:r>
              <a:rPr lang="en-US" dirty="0"/>
              <a:t>which </a:t>
            </a:r>
            <a:r>
              <a:rPr lang="en-US" dirty="0" smtClean="0"/>
              <a:t>specifies </a:t>
            </a:r>
            <a:r>
              <a:rPr lang="en-US" dirty="0"/>
              <a:t>how many sequences are expected in each </a:t>
            </a:r>
            <a:r>
              <a:rPr lang="en-US" dirty="0" smtClean="0"/>
              <a:t>alignment (3,2,2 in the previous example 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23209" y="2903097"/>
            <a:ext cx="8644466" cy="938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for alignment in </a:t>
            </a:r>
            <a:r>
              <a:rPr lang="en-US" sz="1100" dirty="0" err="1"/>
              <a:t>AlignIO.parse</a:t>
            </a:r>
            <a:r>
              <a:rPr lang="en-US" sz="1100" dirty="0"/>
              <a:t>(handle, "</a:t>
            </a:r>
            <a:r>
              <a:rPr lang="en-US" sz="1100" dirty="0" err="1"/>
              <a:t>fasta</a:t>
            </a:r>
            <a:r>
              <a:rPr lang="en-US" sz="1100" dirty="0"/>
              <a:t>", </a:t>
            </a:r>
            <a:r>
              <a:rPr lang="en-US" sz="1100" dirty="0" err="1"/>
              <a:t>seq_count</a:t>
            </a:r>
            <a:r>
              <a:rPr lang="en-US" sz="1100" dirty="0"/>
              <a:t>=2):</a:t>
            </a:r>
          </a:p>
          <a:p>
            <a:r>
              <a:rPr lang="en-US" sz="1100" dirty="0"/>
              <a:t>print("Alignment length %</a:t>
            </a:r>
            <a:r>
              <a:rPr lang="en-US" sz="1100" dirty="0" err="1"/>
              <a:t>i</a:t>
            </a:r>
            <a:r>
              <a:rPr lang="en-US" sz="1100" dirty="0"/>
              <a:t>" % </a:t>
            </a:r>
            <a:r>
              <a:rPr lang="en-US" sz="1100" dirty="0" err="1"/>
              <a:t>alignment.get_alignment_length</a:t>
            </a:r>
            <a:r>
              <a:rPr lang="en-US" sz="1100" dirty="0"/>
              <a:t>())</a:t>
            </a:r>
          </a:p>
          <a:p>
            <a:r>
              <a:rPr lang="en-US" sz="1100" dirty="0"/>
              <a:t>for record in alignment:</a:t>
            </a:r>
          </a:p>
          <a:p>
            <a:r>
              <a:rPr lang="en-US" sz="1100" dirty="0"/>
              <a:t>print("%s - %s" % (</a:t>
            </a:r>
            <a:r>
              <a:rPr lang="en-US" sz="1100" dirty="0" err="1"/>
              <a:t>record.seq</a:t>
            </a:r>
            <a:r>
              <a:rPr lang="en-US" sz="1100" dirty="0"/>
              <a:t>, </a:t>
            </a:r>
            <a:r>
              <a:rPr lang="en-US" sz="1100" dirty="0" err="1"/>
              <a:t>record.id</a:t>
            </a:r>
            <a:r>
              <a:rPr lang="en-US" sz="1100" dirty="0"/>
              <a:t>))</a:t>
            </a:r>
          </a:p>
          <a:p>
            <a:r>
              <a:rPr lang="en-US" sz="1100" dirty="0"/>
              <a:t>print(</a:t>
            </a:r>
            <a:r>
              <a:rPr lang="en-US" sz="1100" dirty="0" smtClean="0"/>
              <a:t>"”)</a:t>
            </a:r>
            <a:endParaRPr lang="en-US" sz="1100" dirty="0"/>
          </a:p>
        </p:txBody>
      </p:sp>
      <p:sp>
        <p:nvSpPr>
          <p:cNvPr id="9" name="ZoneTexte 8"/>
          <p:cNvSpPr txBox="1"/>
          <p:nvPr/>
        </p:nvSpPr>
        <p:spPr>
          <a:xfrm>
            <a:off x="223209" y="4280241"/>
            <a:ext cx="8644466" cy="16158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>
                <a:solidFill>
                  <a:srgbClr val="FF0000"/>
                </a:solidFill>
              </a:rPr>
              <a:t>Alignment length 19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ACTACGACTAGCTCAG--G - Alpha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ACTACCGCTAGCTCAGAAG - XXX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Alignment length 17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ACTACGACTAGCTCAGG - Alpha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ACTACGGCAAGCACAGG - YYY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Alignment length 21</a:t>
            </a:r>
          </a:p>
          <a:p>
            <a:r>
              <a:rPr lang="en-US" sz="1100" dirty="0">
                <a:solidFill>
                  <a:srgbClr val="FF0000"/>
                </a:solidFill>
              </a:rPr>
              <a:t>--ACTACGAC--TAGCTCAGG - Alpha</a:t>
            </a:r>
          </a:p>
          <a:p>
            <a:r>
              <a:rPr lang="en-US" sz="1100" dirty="0">
                <a:solidFill>
                  <a:srgbClr val="FF0000"/>
                </a:solidFill>
              </a:rPr>
              <a:t>GGACTACGACAATAGCTCAGG - </a:t>
            </a:r>
            <a:r>
              <a:rPr lang="en-US" sz="1100" dirty="0" smtClean="0">
                <a:solidFill>
                  <a:srgbClr val="FF0000"/>
                </a:solidFill>
              </a:rPr>
              <a:t>ZZZ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527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Writing</a:t>
            </a:r>
            <a:r>
              <a:rPr lang="fr-FR" dirty="0" smtClean="0"/>
              <a:t> </a:t>
            </a:r>
            <a:r>
              <a:rPr lang="fr-FR" dirty="0" err="1" smtClean="0"/>
              <a:t>alignments</a:t>
            </a:r>
            <a:r>
              <a:rPr lang="fr-FR" dirty="0" smtClean="0"/>
              <a:t> </a:t>
            </a:r>
            <a:r>
              <a:rPr lang="fr-FR" dirty="0" smtClean="0"/>
              <a:t>(1)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004358"/>
            <a:ext cx="8644466" cy="1660594"/>
          </a:xfrm>
        </p:spPr>
        <p:txBody>
          <a:bodyPr/>
          <a:lstStyle/>
          <a:p>
            <a:r>
              <a:rPr lang="en-US" dirty="0" err="1"/>
              <a:t>Bio.AlignIO.write</a:t>
            </a:r>
            <a:r>
              <a:rPr lang="en-US" dirty="0"/>
              <a:t>(</a:t>
            </a:r>
            <a:r>
              <a:rPr lang="en-US" dirty="0" smtClean="0"/>
              <a:t>) taking </a:t>
            </a:r>
            <a:r>
              <a:rPr lang="en-US" dirty="0"/>
              <a:t>three arguments: </a:t>
            </a:r>
            <a:endParaRPr lang="en-US" dirty="0" smtClean="0"/>
          </a:p>
          <a:p>
            <a:pPr lvl="1"/>
            <a:r>
              <a:rPr lang="fr-FR" sz="1600" dirty="0" smtClean="0"/>
              <a:t>S</a:t>
            </a:r>
            <a:r>
              <a:rPr lang="en-US" sz="1600" dirty="0" err="1" smtClean="0"/>
              <a:t>ome</a:t>
            </a:r>
            <a:r>
              <a:rPr lang="en-US" sz="1600" dirty="0" smtClean="0"/>
              <a:t> </a:t>
            </a:r>
            <a:r>
              <a:rPr lang="en-US" sz="1600" dirty="0" err="1" smtClean="0"/>
              <a:t>MultipleSeqAlignment</a:t>
            </a:r>
            <a:r>
              <a:rPr lang="en-US" sz="1600" dirty="0"/>
              <a:t> </a:t>
            </a:r>
            <a:r>
              <a:rPr lang="en-US" sz="1600" dirty="0" smtClean="0"/>
              <a:t>objects </a:t>
            </a:r>
            <a:r>
              <a:rPr lang="en-US" sz="1600" dirty="0"/>
              <a:t>(or for backwards compatibility </a:t>
            </a:r>
            <a:r>
              <a:rPr lang="en-US" sz="1600" dirty="0" smtClean="0"/>
              <a:t>the </a:t>
            </a:r>
            <a:r>
              <a:rPr lang="fr-FR" sz="1600" dirty="0" smtClean="0"/>
              <a:t>O</a:t>
            </a:r>
            <a:r>
              <a:rPr lang="en-US" sz="1600" dirty="0" err="1" smtClean="0"/>
              <a:t>bsolete</a:t>
            </a:r>
            <a:r>
              <a:rPr lang="en-US" sz="1600" dirty="0" smtClean="0"/>
              <a:t> Alignment</a:t>
            </a:r>
            <a:r>
              <a:rPr lang="en-US" sz="1600" dirty="0"/>
              <a:t> </a:t>
            </a:r>
            <a:r>
              <a:rPr lang="en-US" sz="1600" dirty="0" smtClean="0"/>
              <a:t>objects</a:t>
            </a:r>
            <a:r>
              <a:rPr lang="en-US" sz="1600" dirty="0"/>
              <a:t>), </a:t>
            </a:r>
            <a:endParaRPr lang="en-US" sz="1600" dirty="0" smtClean="0"/>
          </a:p>
          <a:p>
            <a:pPr lvl="1"/>
            <a:r>
              <a:rPr lang="en-US" sz="1600" dirty="0" smtClean="0"/>
              <a:t>a </a:t>
            </a:r>
            <a:r>
              <a:rPr lang="en-US" sz="1600" dirty="0"/>
              <a:t>handle or </a:t>
            </a:r>
            <a:r>
              <a:rPr lang="en-US" sz="1600" dirty="0" smtClean="0"/>
              <a:t>filename </a:t>
            </a:r>
            <a:r>
              <a:rPr lang="en-US" sz="1600" dirty="0"/>
              <a:t>to write </a:t>
            </a:r>
            <a:r>
              <a:rPr lang="en-US" sz="1600" dirty="0" smtClean="0"/>
              <a:t>to</a:t>
            </a:r>
          </a:p>
          <a:p>
            <a:pPr lvl="1"/>
            <a:r>
              <a:rPr lang="en-US" sz="1600" dirty="0" smtClean="0"/>
              <a:t>a </a:t>
            </a:r>
            <a:r>
              <a:rPr lang="en-US" sz="1600" dirty="0"/>
              <a:t>sequence format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2667077"/>
            <a:ext cx="8644466" cy="3477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from </a:t>
            </a:r>
            <a:r>
              <a:rPr lang="en-US" sz="1100" dirty="0" err="1"/>
              <a:t>Bio.Alphabet</a:t>
            </a:r>
            <a:r>
              <a:rPr lang="en-US" sz="1100" dirty="0"/>
              <a:t> import </a:t>
            </a:r>
            <a:r>
              <a:rPr lang="en-US" sz="1100" dirty="0" err="1"/>
              <a:t>generic_dna</a:t>
            </a:r>
            <a:endParaRPr lang="en-US" sz="1100" dirty="0"/>
          </a:p>
          <a:p>
            <a:r>
              <a:rPr lang="en-US" sz="1100" dirty="0"/>
              <a:t>from </a:t>
            </a:r>
            <a:r>
              <a:rPr lang="en-US" sz="1100" dirty="0" err="1"/>
              <a:t>Bio.Seq</a:t>
            </a:r>
            <a:r>
              <a:rPr lang="en-US" sz="1100" dirty="0"/>
              <a:t> import </a:t>
            </a:r>
            <a:r>
              <a:rPr lang="en-US" sz="1100" dirty="0" err="1"/>
              <a:t>Seq</a:t>
            </a:r>
            <a:endParaRPr lang="en-US" sz="1100" dirty="0"/>
          </a:p>
          <a:p>
            <a:r>
              <a:rPr lang="en-US" sz="1100" dirty="0"/>
              <a:t>from </a:t>
            </a:r>
            <a:r>
              <a:rPr lang="en-US" sz="1100" dirty="0" err="1"/>
              <a:t>Bio.SeqRecord</a:t>
            </a:r>
            <a:r>
              <a:rPr lang="en-US" sz="1100" dirty="0"/>
              <a:t> import </a:t>
            </a:r>
            <a:r>
              <a:rPr lang="en-US" sz="1100" dirty="0" err="1"/>
              <a:t>SeqRecord</a:t>
            </a:r>
            <a:endParaRPr lang="en-US" sz="1100" dirty="0"/>
          </a:p>
          <a:p>
            <a:r>
              <a:rPr lang="en-US" sz="1100" dirty="0"/>
              <a:t>from </a:t>
            </a:r>
            <a:r>
              <a:rPr lang="en-US" sz="1100" dirty="0" err="1"/>
              <a:t>Bio.Align</a:t>
            </a:r>
            <a:r>
              <a:rPr lang="en-US" sz="1100" dirty="0"/>
              <a:t> import </a:t>
            </a:r>
            <a:r>
              <a:rPr lang="en-US" sz="1100" dirty="0" err="1"/>
              <a:t>MultipleSeqAlignment</a:t>
            </a:r>
            <a:endParaRPr lang="en-US" sz="1100" dirty="0"/>
          </a:p>
          <a:p>
            <a:r>
              <a:rPr lang="en-US" sz="1100" dirty="0"/>
              <a:t>align1 = </a:t>
            </a:r>
            <a:r>
              <a:rPr lang="en-US" sz="1100" dirty="0" err="1"/>
              <a:t>MultipleSeqAlignment</a:t>
            </a:r>
            <a:r>
              <a:rPr lang="en-US" sz="1100" dirty="0"/>
              <a:t>([</a:t>
            </a:r>
          </a:p>
          <a:p>
            <a:r>
              <a:rPr lang="en-US" sz="1100" dirty="0" err="1"/>
              <a:t>SeqRecord</a:t>
            </a:r>
            <a:r>
              <a:rPr lang="en-US" sz="1100" dirty="0"/>
              <a:t>(</a:t>
            </a:r>
            <a:r>
              <a:rPr lang="en-US" sz="1100" dirty="0" err="1"/>
              <a:t>Seq</a:t>
            </a:r>
            <a:r>
              <a:rPr lang="en-US" sz="1100" dirty="0"/>
              <a:t>("ACTGCTAGCTAG", </a:t>
            </a:r>
            <a:r>
              <a:rPr lang="en-US" sz="1100" dirty="0" err="1"/>
              <a:t>generic_dna</a:t>
            </a:r>
            <a:r>
              <a:rPr lang="en-US" sz="1100" dirty="0"/>
              <a:t>), id="Alpha"),</a:t>
            </a:r>
          </a:p>
          <a:p>
            <a:r>
              <a:rPr lang="en-US" sz="1100" dirty="0" err="1"/>
              <a:t>SeqRecord</a:t>
            </a:r>
            <a:r>
              <a:rPr lang="en-US" sz="1100" dirty="0"/>
              <a:t>(</a:t>
            </a:r>
            <a:r>
              <a:rPr lang="en-US" sz="1100" dirty="0" err="1"/>
              <a:t>Seq</a:t>
            </a:r>
            <a:r>
              <a:rPr lang="en-US" sz="1100" dirty="0"/>
              <a:t>("ACT-CTAGCTAG", </a:t>
            </a:r>
            <a:r>
              <a:rPr lang="en-US" sz="1100" dirty="0" err="1"/>
              <a:t>generic_dna</a:t>
            </a:r>
            <a:r>
              <a:rPr lang="en-US" sz="1100" dirty="0"/>
              <a:t>), id="Beta"),</a:t>
            </a:r>
          </a:p>
          <a:p>
            <a:r>
              <a:rPr lang="en-US" sz="1100" dirty="0" err="1"/>
              <a:t>SeqRecord</a:t>
            </a:r>
            <a:r>
              <a:rPr lang="en-US" sz="1100" dirty="0"/>
              <a:t>(</a:t>
            </a:r>
            <a:r>
              <a:rPr lang="en-US" sz="1100" dirty="0" err="1"/>
              <a:t>Seq</a:t>
            </a:r>
            <a:r>
              <a:rPr lang="en-US" sz="1100" dirty="0"/>
              <a:t>("ACTGCTAGDTAG", </a:t>
            </a:r>
            <a:r>
              <a:rPr lang="en-US" sz="1100" dirty="0" err="1"/>
              <a:t>generic_dna</a:t>
            </a:r>
            <a:r>
              <a:rPr lang="en-US" sz="1100" dirty="0"/>
              <a:t>), id="Gamma"),</a:t>
            </a:r>
          </a:p>
          <a:p>
            <a:r>
              <a:rPr lang="en-US" sz="1100" dirty="0"/>
              <a:t>])</a:t>
            </a:r>
          </a:p>
          <a:p>
            <a:r>
              <a:rPr lang="en-US" sz="1100" dirty="0"/>
              <a:t>align2 = </a:t>
            </a:r>
            <a:r>
              <a:rPr lang="en-US" sz="1100" dirty="0" err="1"/>
              <a:t>MultipleSeqAlignment</a:t>
            </a:r>
            <a:r>
              <a:rPr lang="en-US" sz="1100" dirty="0"/>
              <a:t>([</a:t>
            </a:r>
          </a:p>
          <a:p>
            <a:r>
              <a:rPr lang="en-US" sz="1100" dirty="0" err="1"/>
              <a:t>SeqRecord</a:t>
            </a:r>
            <a:r>
              <a:rPr lang="en-US" sz="1100" dirty="0"/>
              <a:t>(</a:t>
            </a:r>
            <a:r>
              <a:rPr lang="en-US" sz="1100" dirty="0" err="1"/>
              <a:t>Seq</a:t>
            </a:r>
            <a:r>
              <a:rPr lang="en-US" sz="1100" dirty="0"/>
              <a:t>("GTCAGC-AG", </a:t>
            </a:r>
            <a:r>
              <a:rPr lang="en-US" sz="1100" dirty="0" err="1"/>
              <a:t>generic_dna</a:t>
            </a:r>
            <a:r>
              <a:rPr lang="en-US" sz="1100" dirty="0"/>
              <a:t>), id="Delta"),</a:t>
            </a:r>
          </a:p>
          <a:p>
            <a:r>
              <a:rPr lang="en-US" sz="1100" dirty="0" err="1"/>
              <a:t>SeqRecord</a:t>
            </a:r>
            <a:r>
              <a:rPr lang="en-US" sz="1100" dirty="0"/>
              <a:t>(</a:t>
            </a:r>
            <a:r>
              <a:rPr lang="en-US" sz="1100" dirty="0" err="1"/>
              <a:t>Seq</a:t>
            </a:r>
            <a:r>
              <a:rPr lang="en-US" sz="1100" dirty="0"/>
              <a:t>("GACAGCTAG", </a:t>
            </a:r>
            <a:r>
              <a:rPr lang="en-US" sz="1100" dirty="0" err="1"/>
              <a:t>generic_dna</a:t>
            </a:r>
            <a:r>
              <a:rPr lang="en-US" sz="1100" dirty="0"/>
              <a:t>), id="Epsilon"),</a:t>
            </a:r>
          </a:p>
          <a:p>
            <a:r>
              <a:rPr lang="en-US" sz="1100" dirty="0" err="1"/>
              <a:t>SeqRecord</a:t>
            </a:r>
            <a:r>
              <a:rPr lang="en-US" sz="1100" dirty="0"/>
              <a:t>(</a:t>
            </a:r>
            <a:r>
              <a:rPr lang="en-US" sz="1100" dirty="0" err="1"/>
              <a:t>Seq</a:t>
            </a:r>
            <a:r>
              <a:rPr lang="en-US" sz="1100" dirty="0"/>
              <a:t>("GTCAGCTAG", </a:t>
            </a:r>
            <a:r>
              <a:rPr lang="en-US" sz="1100" dirty="0" err="1"/>
              <a:t>generic_dna</a:t>
            </a:r>
            <a:r>
              <a:rPr lang="en-US" sz="1100" dirty="0"/>
              <a:t>), id="Zeta"),</a:t>
            </a:r>
          </a:p>
          <a:p>
            <a:r>
              <a:rPr lang="en-US" sz="1100" dirty="0"/>
              <a:t>])</a:t>
            </a:r>
          </a:p>
          <a:p>
            <a:r>
              <a:rPr lang="en-US" sz="1100" dirty="0"/>
              <a:t>align3 = </a:t>
            </a:r>
            <a:r>
              <a:rPr lang="en-US" sz="1100" dirty="0" err="1"/>
              <a:t>MultipleSeqAlignment</a:t>
            </a:r>
            <a:r>
              <a:rPr lang="en-US" sz="1100" dirty="0"/>
              <a:t>([</a:t>
            </a:r>
          </a:p>
          <a:p>
            <a:r>
              <a:rPr lang="en-US" sz="1100" dirty="0" err="1"/>
              <a:t>SeqRecord</a:t>
            </a:r>
            <a:r>
              <a:rPr lang="en-US" sz="1100" dirty="0"/>
              <a:t>(</a:t>
            </a:r>
            <a:r>
              <a:rPr lang="en-US" sz="1100" dirty="0" err="1"/>
              <a:t>Seq</a:t>
            </a:r>
            <a:r>
              <a:rPr lang="en-US" sz="1100" dirty="0"/>
              <a:t>("ACTAGTACAGCTG", </a:t>
            </a:r>
            <a:r>
              <a:rPr lang="en-US" sz="1100" dirty="0" err="1"/>
              <a:t>generic_dna</a:t>
            </a:r>
            <a:r>
              <a:rPr lang="en-US" sz="1100" dirty="0"/>
              <a:t>), id="Eta"),</a:t>
            </a:r>
          </a:p>
          <a:p>
            <a:r>
              <a:rPr lang="en-US" sz="1100" dirty="0" err="1"/>
              <a:t>SeqRecord</a:t>
            </a:r>
            <a:r>
              <a:rPr lang="en-US" sz="1100" dirty="0"/>
              <a:t>(</a:t>
            </a:r>
            <a:r>
              <a:rPr lang="en-US" sz="1100" dirty="0" err="1"/>
              <a:t>Seq</a:t>
            </a:r>
            <a:r>
              <a:rPr lang="en-US" sz="1100" dirty="0"/>
              <a:t>("ACTAGTACAGCT-", </a:t>
            </a:r>
            <a:r>
              <a:rPr lang="en-US" sz="1100" dirty="0" err="1"/>
              <a:t>generic_dna</a:t>
            </a:r>
            <a:r>
              <a:rPr lang="en-US" sz="1100" dirty="0"/>
              <a:t>), id="Theta"),</a:t>
            </a:r>
          </a:p>
          <a:p>
            <a:r>
              <a:rPr lang="en-US" sz="1100" dirty="0" err="1"/>
              <a:t>SeqRecord</a:t>
            </a:r>
            <a:r>
              <a:rPr lang="en-US" sz="1100" dirty="0"/>
              <a:t>(</a:t>
            </a:r>
            <a:r>
              <a:rPr lang="en-US" sz="1100" dirty="0" err="1"/>
              <a:t>Seq</a:t>
            </a:r>
            <a:r>
              <a:rPr lang="en-US" sz="1100" dirty="0"/>
              <a:t>("-CTACTACAGGTG", </a:t>
            </a:r>
            <a:r>
              <a:rPr lang="en-US" sz="1100" dirty="0" err="1"/>
              <a:t>generic_dna</a:t>
            </a:r>
            <a:r>
              <a:rPr lang="en-US" sz="1100" dirty="0"/>
              <a:t>), id="Iota"),</a:t>
            </a:r>
          </a:p>
          <a:p>
            <a:r>
              <a:rPr lang="en-US" sz="1100" dirty="0"/>
              <a:t>])</a:t>
            </a:r>
          </a:p>
          <a:p>
            <a:r>
              <a:rPr lang="en-US" sz="1100" dirty="0" err="1"/>
              <a:t>my_alignments</a:t>
            </a:r>
            <a:r>
              <a:rPr lang="en-US" sz="1100" dirty="0"/>
              <a:t> = [align1, align2, align3]</a:t>
            </a:r>
          </a:p>
        </p:txBody>
      </p:sp>
    </p:spTree>
    <p:extLst>
      <p:ext uri="{BB962C8B-B14F-4D97-AF65-F5344CB8AC3E}">
        <p14:creationId xmlns:p14="http://schemas.microsoft.com/office/powerpoint/2010/main" val="3827844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703044"/>
          </a:xfrm>
        </p:spPr>
        <p:txBody>
          <a:bodyPr/>
          <a:lstStyle/>
          <a:p>
            <a:r>
              <a:rPr lang="en-US" dirty="0"/>
              <a:t>Now we have a list </a:t>
            </a:r>
            <a:r>
              <a:rPr lang="en-US" dirty="0" smtClean="0"/>
              <a:t>of Alignment</a:t>
            </a:r>
            <a:r>
              <a:rPr lang="en-US" dirty="0"/>
              <a:t> </a:t>
            </a:r>
            <a:r>
              <a:rPr lang="en-US" dirty="0" smtClean="0"/>
              <a:t>objects</a:t>
            </a:r>
            <a:r>
              <a:rPr lang="en-US" dirty="0"/>
              <a:t>, we'll write them to a PHYLIP format </a:t>
            </a:r>
            <a:r>
              <a:rPr lang="en-US" dirty="0" smtClean="0"/>
              <a:t>file</a:t>
            </a:r>
            <a:r>
              <a:rPr lang="en-US" dirty="0"/>
              <a:t>: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927845"/>
            <a:ext cx="8644466" cy="4308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from Bio import </a:t>
            </a:r>
            <a:r>
              <a:rPr lang="en-US" sz="1100" dirty="0" err="1"/>
              <a:t>AlignIO</a:t>
            </a:r>
            <a:endParaRPr lang="en-US" sz="1100" dirty="0"/>
          </a:p>
          <a:p>
            <a:r>
              <a:rPr lang="en-US" sz="1100" dirty="0" err="1"/>
              <a:t>AlignIO.write</a:t>
            </a:r>
            <a:r>
              <a:rPr lang="en-US" sz="1100" dirty="0"/>
              <a:t>(</a:t>
            </a:r>
            <a:r>
              <a:rPr lang="en-US" sz="1100" dirty="0" err="1"/>
              <a:t>my_alignments</a:t>
            </a:r>
            <a:r>
              <a:rPr lang="en-US" sz="1100" dirty="0"/>
              <a:t>, "</a:t>
            </a:r>
            <a:r>
              <a:rPr lang="en-US" sz="1100" dirty="0" err="1"/>
              <a:t>my_example.phy</a:t>
            </a:r>
            <a:r>
              <a:rPr lang="en-US" sz="1100" dirty="0"/>
              <a:t>", "</a:t>
            </a:r>
            <a:r>
              <a:rPr lang="en-US" sz="1100" dirty="0" err="1"/>
              <a:t>phylip</a:t>
            </a:r>
            <a:r>
              <a:rPr lang="en-US" sz="1100" dirty="0"/>
              <a:t>")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3180246"/>
            <a:ext cx="8644466" cy="2123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pt-BR" sz="1100" dirty="0"/>
              <a:t>3 12</a:t>
            </a:r>
          </a:p>
          <a:p>
            <a:r>
              <a:rPr lang="pt-BR" sz="1100" dirty="0"/>
              <a:t>Alpha ACTGCTAGCT AG</a:t>
            </a:r>
          </a:p>
          <a:p>
            <a:r>
              <a:rPr lang="pt-BR" sz="1100" dirty="0"/>
              <a:t>Beta ACT-CTAGCT AG</a:t>
            </a:r>
          </a:p>
          <a:p>
            <a:r>
              <a:rPr lang="pt-BR" sz="1100" dirty="0" err="1"/>
              <a:t>Gamma</a:t>
            </a:r>
            <a:r>
              <a:rPr lang="pt-BR" sz="1100" dirty="0"/>
              <a:t> ACTGCTAGDT AG</a:t>
            </a:r>
          </a:p>
          <a:p>
            <a:r>
              <a:rPr lang="pt-BR" sz="1100" dirty="0"/>
              <a:t>3 9</a:t>
            </a:r>
          </a:p>
          <a:p>
            <a:r>
              <a:rPr lang="pt-BR" sz="1100" dirty="0"/>
              <a:t>Delta GTCAGC-AG</a:t>
            </a:r>
          </a:p>
          <a:p>
            <a:r>
              <a:rPr lang="pt-BR" sz="1100" dirty="0" err="1"/>
              <a:t>Epislon</a:t>
            </a:r>
            <a:r>
              <a:rPr lang="pt-BR" sz="1100" dirty="0"/>
              <a:t> GACAGCTAG</a:t>
            </a:r>
          </a:p>
          <a:p>
            <a:r>
              <a:rPr lang="pt-BR" sz="1100" dirty="0" err="1"/>
              <a:t>Zeta</a:t>
            </a:r>
            <a:r>
              <a:rPr lang="pt-BR" sz="1100" dirty="0"/>
              <a:t> GTCAGCTAG</a:t>
            </a:r>
          </a:p>
          <a:p>
            <a:r>
              <a:rPr lang="pt-BR" sz="1100" dirty="0"/>
              <a:t>3 13</a:t>
            </a:r>
          </a:p>
          <a:p>
            <a:r>
              <a:rPr lang="pt-BR" sz="1100" dirty="0" err="1"/>
              <a:t>Eta</a:t>
            </a:r>
            <a:r>
              <a:rPr lang="pt-BR" sz="1100" dirty="0"/>
              <a:t> ACTAGTACAG CTG</a:t>
            </a:r>
          </a:p>
          <a:p>
            <a:r>
              <a:rPr lang="pt-BR" sz="1100" dirty="0" err="1"/>
              <a:t>Theta</a:t>
            </a:r>
            <a:r>
              <a:rPr lang="pt-BR" sz="1100" dirty="0"/>
              <a:t> ACTAGTACAG CT-</a:t>
            </a:r>
          </a:p>
          <a:p>
            <a:r>
              <a:rPr lang="pt-BR" sz="1100" dirty="0"/>
              <a:t>Iota -CTACTACAG GTG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2517530"/>
            <a:ext cx="8644466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open this </a:t>
            </a:r>
            <a:r>
              <a:rPr lang="en-US" dirty="0" smtClean="0"/>
              <a:t>file </a:t>
            </a:r>
            <a:r>
              <a:rPr lang="en-US" dirty="0"/>
              <a:t>in your </a:t>
            </a:r>
            <a:r>
              <a:rPr lang="en-US" dirty="0" err="1"/>
              <a:t>favourite</a:t>
            </a:r>
            <a:r>
              <a:rPr lang="en-US" dirty="0"/>
              <a:t> text editor it should look like </a:t>
            </a:r>
            <a:r>
              <a:rPr lang="en-US" dirty="0" smtClean="0"/>
              <a:t>this: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2942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 smtClean="0"/>
              <a:t>Converting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en-US" dirty="0"/>
              <a:t>sequence </a:t>
            </a:r>
            <a:r>
              <a:rPr lang="en-US" dirty="0" smtClean="0"/>
              <a:t>alignment</a:t>
            </a:r>
            <a:r>
              <a:rPr lang="fr-FR" dirty="0" smtClean="0"/>
              <a:t> file formats (</a:t>
            </a:r>
            <a:r>
              <a:rPr lang="fr-FR" dirty="0" smtClean="0"/>
              <a:t>1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62274"/>
            <a:ext cx="8644466" cy="682057"/>
          </a:xfrm>
        </p:spPr>
        <p:txBody>
          <a:bodyPr/>
          <a:lstStyle/>
          <a:p>
            <a:r>
              <a:rPr lang="en-US" dirty="0"/>
              <a:t>For this example, we'll load the PFAM/Stockholm format </a:t>
            </a:r>
            <a:r>
              <a:rPr lang="en-US" dirty="0" smtClean="0"/>
              <a:t>file </a:t>
            </a:r>
            <a:r>
              <a:rPr lang="en-US" dirty="0"/>
              <a:t>used earlier and save it as a </a:t>
            </a:r>
            <a:r>
              <a:rPr lang="en-US" dirty="0" err="1"/>
              <a:t>Clustal</a:t>
            </a:r>
            <a:r>
              <a:rPr lang="en-US" dirty="0"/>
              <a:t> </a:t>
            </a:r>
            <a:r>
              <a:rPr lang="en-US" dirty="0" smtClean="0"/>
              <a:t>W format file</a:t>
            </a:r>
            <a:r>
              <a:rPr lang="en-US" dirty="0"/>
              <a:t>: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644331"/>
            <a:ext cx="8644466" cy="600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from Bio import </a:t>
            </a:r>
            <a:r>
              <a:rPr lang="en-US" sz="1100" dirty="0" err="1"/>
              <a:t>AlignIO</a:t>
            </a:r>
            <a:endParaRPr lang="en-US" sz="1100" dirty="0"/>
          </a:p>
          <a:p>
            <a:r>
              <a:rPr lang="en-US" sz="1100" dirty="0"/>
              <a:t>count = </a:t>
            </a:r>
            <a:r>
              <a:rPr lang="en-US" sz="1100" dirty="0" err="1"/>
              <a:t>AlignIO.convert</a:t>
            </a:r>
            <a:r>
              <a:rPr lang="en-US" sz="1100" dirty="0"/>
              <a:t>("PF05371_seed.sth", "</a:t>
            </a:r>
            <a:r>
              <a:rPr lang="en-US" sz="1100" dirty="0" err="1"/>
              <a:t>stockholm</a:t>
            </a:r>
            <a:r>
              <a:rPr lang="en-US" sz="1100" dirty="0"/>
              <a:t>", "PF05371_seed.aln", "</a:t>
            </a:r>
            <a:r>
              <a:rPr lang="en-US" sz="1100" dirty="0" err="1"/>
              <a:t>clustal</a:t>
            </a:r>
            <a:r>
              <a:rPr lang="en-US" sz="1100" dirty="0"/>
              <a:t>")</a:t>
            </a:r>
          </a:p>
          <a:p>
            <a:r>
              <a:rPr lang="en-US" sz="1100" dirty="0"/>
              <a:t>print("Converted %</a:t>
            </a:r>
            <a:r>
              <a:rPr lang="en-US" sz="1100" dirty="0" err="1"/>
              <a:t>i</a:t>
            </a:r>
            <a:r>
              <a:rPr lang="en-US" sz="1100" dirty="0"/>
              <a:t> alignments" % count)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3875733"/>
            <a:ext cx="8644466" cy="48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Or, </a:t>
            </a:r>
            <a:r>
              <a:rPr lang="en-US" dirty="0" smtClean="0"/>
              <a:t>using </a:t>
            </a:r>
            <a:r>
              <a:rPr lang="en-US" dirty="0" err="1" smtClean="0"/>
              <a:t>Bio.AlignIO.parse</a:t>
            </a:r>
            <a:r>
              <a:rPr lang="en-US" dirty="0"/>
              <a:t>(</a:t>
            </a:r>
            <a:r>
              <a:rPr lang="en-US" dirty="0" smtClean="0"/>
              <a:t>) and</a:t>
            </a:r>
            <a:r>
              <a:rPr lang="en-US" dirty="0"/>
              <a:t> </a:t>
            </a:r>
            <a:r>
              <a:rPr lang="en-US" dirty="0" err="1" smtClean="0"/>
              <a:t>Bio.AlignIO.write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79400" y="2731874"/>
            <a:ext cx="8644466" cy="769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from Bio import </a:t>
            </a:r>
            <a:r>
              <a:rPr lang="en-US" sz="1100" dirty="0" err="1"/>
              <a:t>AlignIO</a:t>
            </a:r>
            <a:endParaRPr lang="en-US" sz="1100" dirty="0"/>
          </a:p>
          <a:p>
            <a:r>
              <a:rPr lang="en-US" sz="1100" dirty="0"/>
              <a:t>alignments = </a:t>
            </a:r>
            <a:r>
              <a:rPr lang="en-US" sz="1100" dirty="0" err="1"/>
              <a:t>AlignIO.parse</a:t>
            </a:r>
            <a:r>
              <a:rPr lang="en-US" sz="1100" dirty="0"/>
              <a:t>("PF05371_seed.sth", "</a:t>
            </a:r>
            <a:r>
              <a:rPr lang="en-US" sz="1100" dirty="0" err="1"/>
              <a:t>stockholm</a:t>
            </a:r>
            <a:r>
              <a:rPr lang="en-US" sz="1100" dirty="0"/>
              <a:t>")</a:t>
            </a:r>
          </a:p>
          <a:p>
            <a:r>
              <a:rPr lang="en-US" sz="1100" dirty="0"/>
              <a:t>count = </a:t>
            </a:r>
            <a:r>
              <a:rPr lang="en-US" sz="1100" dirty="0" err="1"/>
              <a:t>AlignIO.write</a:t>
            </a:r>
            <a:r>
              <a:rPr lang="en-US" sz="1100" dirty="0"/>
              <a:t>(alignments, "PF05371_seed.aln", "</a:t>
            </a:r>
            <a:r>
              <a:rPr lang="en-US" sz="1100" dirty="0" err="1"/>
              <a:t>clustal</a:t>
            </a:r>
            <a:r>
              <a:rPr lang="en-US" sz="1100" dirty="0"/>
              <a:t>")</a:t>
            </a:r>
          </a:p>
          <a:p>
            <a:r>
              <a:rPr lang="en-US" sz="1100" dirty="0"/>
              <a:t>print("Converted %</a:t>
            </a:r>
            <a:r>
              <a:rPr lang="en-US" sz="1100" dirty="0" err="1"/>
              <a:t>i</a:t>
            </a:r>
            <a:r>
              <a:rPr lang="en-US" sz="1100" dirty="0"/>
              <a:t> alignments" % count)</a:t>
            </a:r>
            <a:endParaRPr lang="en-US" sz="11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79400" y="4379637"/>
            <a:ext cx="8644466" cy="600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from Bio import </a:t>
            </a:r>
            <a:r>
              <a:rPr lang="en-US" sz="1100" dirty="0" err="1"/>
              <a:t>AlignIO</a:t>
            </a:r>
            <a:endParaRPr lang="en-US" sz="1100" dirty="0"/>
          </a:p>
          <a:p>
            <a:r>
              <a:rPr lang="en-US" sz="1100" dirty="0"/>
              <a:t>alignment = </a:t>
            </a:r>
            <a:r>
              <a:rPr lang="en-US" sz="1100" dirty="0" err="1"/>
              <a:t>AlignIO.read</a:t>
            </a:r>
            <a:r>
              <a:rPr lang="en-US" sz="1100" dirty="0"/>
              <a:t>("PF05371_seed.sth", "</a:t>
            </a:r>
            <a:r>
              <a:rPr lang="en-US" sz="1100" dirty="0" err="1"/>
              <a:t>stockholm</a:t>
            </a:r>
            <a:r>
              <a:rPr lang="en-US" sz="1100" dirty="0"/>
              <a:t>")</a:t>
            </a:r>
          </a:p>
          <a:p>
            <a:r>
              <a:rPr lang="en-US" sz="1100" dirty="0" err="1"/>
              <a:t>AlignIO.write</a:t>
            </a:r>
            <a:r>
              <a:rPr lang="en-US" sz="1100" dirty="0"/>
              <a:t>([alignment], "PF05371_seed.aln", "</a:t>
            </a:r>
            <a:r>
              <a:rPr lang="en-US" sz="1100" dirty="0" err="1"/>
              <a:t>clustal</a:t>
            </a:r>
            <a:r>
              <a:rPr lang="en-US" sz="1100" dirty="0"/>
              <a:t>")</a:t>
            </a:r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279400" y="2244495"/>
            <a:ext cx="8644466" cy="48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gave it the alignment iterator returned </a:t>
            </a:r>
            <a:r>
              <a:rPr lang="en-US" dirty="0" smtClean="0"/>
              <a:t>by </a:t>
            </a:r>
            <a:r>
              <a:rPr lang="en-US" dirty="0" err="1" smtClean="0"/>
              <a:t>Bio.AlignIO.parse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7844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Converting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en-US" dirty="0"/>
              <a:t>sequence alignment</a:t>
            </a:r>
            <a:r>
              <a:rPr lang="fr-FR" dirty="0"/>
              <a:t> file formats </a:t>
            </a:r>
            <a:r>
              <a:rPr lang="fr-FR" dirty="0" smtClean="0"/>
              <a:t>(</a:t>
            </a:r>
            <a:r>
              <a:rPr lang="fr-FR" dirty="0" smtClean="0"/>
              <a:t>2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088711"/>
            <a:ext cx="8644466" cy="691711"/>
          </a:xfrm>
        </p:spPr>
        <p:txBody>
          <a:bodyPr/>
          <a:lstStyle/>
          <a:p>
            <a:r>
              <a:rPr lang="en-US" dirty="0"/>
              <a:t>you should end up with the same new </a:t>
            </a:r>
            <a:r>
              <a:rPr lang="en-US" dirty="0" err="1"/>
              <a:t>Clustal</a:t>
            </a:r>
            <a:r>
              <a:rPr lang="en-US" dirty="0"/>
              <a:t> W format </a:t>
            </a:r>
            <a:r>
              <a:rPr lang="en-US" dirty="0" smtClean="0"/>
              <a:t>file “PF05371 </a:t>
            </a:r>
            <a:r>
              <a:rPr lang="en-US" dirty="0" err="1" smtClean="0"/>
              <a:t>seed.aln</a:t>
            </a:r>
            <a:r>
              <a:rPr lang="en-US" dirty="0"/>
              <a:t>" with </a:t>
            </a:r>
            <a:r>
              <a:rPr lang="en-US" dirty="0" smtClean="0"/>
              <a:t>the following </a:t>
            </a:r>
            <a:r>
              <a:rPr lang="en-US" dirty="0"/>
              <a:t>content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927845"/>
            <a:ext cx="8644466" cy="26314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CLUSTAL X (1.81) multiple sequence alignment</a:t>
            </a:r>
          </a:p>
          <a:p>
            <a:r>
              <a:rPr lang="en-US" sz="1100" dirty="0"/>
              <a:t>COATB_BPIKE/30-81 AEPNAATNYATEAMDSLKTQAIDLISQTWPVVTTVVVAGLVIRLFKKFSS</a:t>
            </a:r>
          </a:p>
          <a:p>
            <a:r>
              <a:rPr lang="en-US" sz="1100" dirty="0"/>
              <a:t>Q9T0Q8_BPIKE/1-52 AEPNAATNYATEAMDSLKTQAIDLISQTWPVVTTVVVAGLVIKLFKKFVS</a:t>
            </a:r>
          </a:p>
          <a:p>
            <a:r>
              <a:rPr lang="en-US" sz="1100" dirty="0"/>
              <a:t>COATB_BPI22/32-83 DGTSTATSYATEAMNSLKTQATDLIDQTWPVVTSVAVAGLAIRLFKKFSS</a:t>
            </a:r>
          </a:p>
          <a:p>
            <a:r>
              <a:rPr lang="en-US" sz="1100" dirty="0"/>
              <a:t>COATB_BPM13/24-72 AEGDDP---AKAAFNSLQASATEYIGYAWAMVVVIVGATIGIKLFKKFTS</a:t>
            </a:r>
          </a:p>
          <a:p>
            <a:r>
              <a:rPr lang="en-US" sz="1100" dirty="0"/>
              <a:t>COATB_BPZJ2/1-49 AEGDDP---AKAAFDSLQASATEYIGYAWAMVVVIVGATIGIKLFKKFAS</a:t>
            </a:r>
          </a:p>
          <a:p>
            <a:r>
              <a:rPr lang="en-US" sz="1100" dirty="0"/>
              <a:t>Q9T0Q9_BPFD/1-49 AEGDDP---AKAAFDSLQASATEYIGYAWAMVVVIVGATIGIKLFKKFTS</a:t>
            </a:r>
          </a:p>
          <a:p>
            <a:r>
              <a:rPr lang="en-US" sz="1100" dirty="0"/>
              <a:t>COATB_BPIF1/22-73 FAADDATSQAKAAFDSLTAQATEMSGYAWALVVLVVGATVGIKLFKKFVS</a:t>
            </a:r>
          </a:p>
          <a:p>
            <a:r>
              <a:rPr lang="en-US" sz="1100" dirty="0"/>
              <a:t>COATB_BPIKE/30-81 </a:t>
            </a:r>
            <a:r>
              <a:rPr lang="en-US" sz="1100" dirty="0" smtClean="0"/>
              <a:t>KA</a:t>
            </a:r>
          </a:p>
          <a:p>
            <a:r>
              <a:rPr lang="mr-IN" sz="1100" dirty="0"/>
              <a:t>Q9T0Q8_BPIKE/1-52 RA</a:t>
            </a:r>
          </a:p>
          <a:p>
            <a:r>
              <a:rPr lang="mr-IN" sz="1100" dirty="0"/>
              <a:t>COATB_BPI22/32-83 KA</a:t>
            </a:r>
          </a:p>
          <a:p>
            <a:r>
              <a:rPr lang="mr-IN" sz="1100" dirty="0"/>
              <a:t>COATB_BPM13/24-72 KA</a:t>
            </a:r>
          </a:p>
          <a:p>
            <a:r>
              <a:rPr lang="mr-IN" sz="1100" dirty="0"/>
              <a:t>COATB_BPZJ2/1-49 KA</a:t>
            </a:r>
          </a:p>
          <a:p>
            <a:r>
              <a:rPr lang="mr-IN" sz="1100" dirty="0"/>
              <a:t>Q9T0Q9_BPFD/1-49 KA</a:t>
            </a:r>
          </a:p>
          <a:p>
            <a:r>
              <a:rPr lang="mr-IN" sz="1100" dirty="0"/>
              <a:t>COATB_BPIF1/22-73 </a:t>
            </a:r>
            <a:r>
              <a:rPr lang="mr-IN" sz="1100" dirty="0" smtClean="0"/>
              <a:t>RA</a:t>
            </a:r>
            <a:endParaRPr lang="mr-IN" sz="1100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5623085"/>
            <a:ext cx="8644466" cy="4308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from Bio import </a:t>
            </a:r>
            <a:r>
              <a:rPr lang="en-US" sz="1100" dirty="0" err="1"/>
              <a:t>AlignIO</a:t>
            </a:r>
            <a:endParaRPr lang="en-US" sz="1100" dirty="0"/>
          </a:p>
          <a:p>
            <a:r>
              <a:rPr lang="en-US" sz="1100" dirty="0" err="1"/>
              <a:t>AlignIO.convert</a:t>
            </a:r>
            <a:r>
              <a:rPr lang="en-US" sz="1100" dirty="0"/>
              <a:t>("PF05371_seed.sth", "</a:t>
            </a:r>
            <a:r>
              <a:rPr lang="en-US" sz="1100" dirty="0" err="1"/>
              <a:t>stockholm</a:t>
            </a:r>
            <a:r>
              <a:rPr lang="en-US" sz="1100" dirty="0"/>
              <a:t>", "PF05371_seed.phy", "</a:t>
            </a:r>
            <a:r>
              <a:rPr lang="en-US" sz="1100" dirty="0" err="1"/>
              <a:t>phylip</a:t>
            </a:r>
            <a:r>
              <a:rPr lang="en-US" sz="1100" dirty="0"/>
              <a:t>")</a:t>
            </a: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279400" y="4790601"/>
            <a:ext cx="8644466" cy="691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could make a PHYLIP format le which we'll name </a:t>
            </a:r>
            <a:r>
              <a:rPr lang="en-US" dirty="0" smtClean="0"/>
              <a:t>“PF05371 </a:t>
            </a:r>
            <a:r>
              <a:rPr lang="en-US" dirty="0" err="1" smtClean="0"/>
              <a:t>seed.phy</a:t>
            </a:r>
            <a:r>
              <a:rPr lang="en-US" dirty="0"/>
              <a:t>"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7218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Converting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en-US" dirty="0"/>
              <a:t>sequence alignment</a:t>
            </a:r>
            <a:r>
              <a:rPr lang="fr-FR" dirty="0"/>
              <a:t> file formats </a:t>
            </a:r>
            <a:r>
              <a:rPr lang="fr-FR" dirty="0" smtClean="0"/>
              <a:t>(</a:t>
            </a:r>
            <a:r>
              <a:rPr lang="fr-FR" dirty="0"/>
              <a:t>3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134029"/>
            <a:ext cx="8644466" cy="19543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tr-TR" sz="1100" dirty="0"/>
              <a:t>7 52</a:t>
            </a:r>
          </a:p>
          <a:p>
            <a:r>
              <a:rPr lang="tr-TR" sz="1100" dirty="0"/>
              <a:t>COATB_BPIK AEPNAATNYA TEAMDSLKTQ AIDLISQTWP VVTTVVVAGL VIRLFKKFSS</a:t>
            </a:r>
          </a:p>
          <a:p>
            <a:r>
              <a:rPr lang="tr-TR" sz="1100" dirty="0"/>
              <a:t>Q9T0Q8_BPI AEPNAATNYA TEAMDSLKTQ AIDLISQTWP VVTTVVVAGL VIKLFKKFVS</a:t>
            </a:r>
          </a:p>
          <a:p>
            <a:r>
              <a:rPr lang="tr-TR" sz="1100" dirty="0"/>
              <a:t>COATB_BPI2 DGTSTATSYA TEAMNSLKTQ ATDLIDQTWP VVTSVAVAGL AIRLFKKFSS</a:t>
            </a:r>
          </a:p>
          <a:p>
            <a:r>
              <a:rPr lang="tr-TR" sz="1100" dirty="0"/>
              <a:t>COATB_BPM1 AEGDDP---A KAAFNSLQAS ATEYIGYAWA MVVVIVGATI GIKLFKKFTS</a:t>
            </a:r>
          </a:p>
          <a:p>
            <a:r>
              <a:rPr lang="tr-TR" sz="1100" dirty="0"/>
              <a:t>COATB_BPZJ AEGDDP---A KAAFDSLQAS ATEYIGYAWA MVVVIVGATI GIKLFKKFAS</a:t>
            </a:r>
          </a:p>
          <a:p>
            <a:r>
              <a:rPr lang="tr-TR" sz="1100" dirty="0"/>
              <a:t>Q9T0Q9_BPF AEGDDP---A KAAFDSLQAS ATEYIGYAWA MVVVIVGATI GIKLFKKFTS</a:t>
            </a:r>
          </a:p>
          <a:p>
            <a:r>
              <a:rPr lang="tr-TR" sz="1100" dirty="0"/>
              <a:t>COATB_BPIF FAADDATSQA KAAFDSLTAQ ATEMSGYAWA LVVLVVGATV GIKLFKKFVS</a:t>
            </a:r>
          </a:p>
          <a:p>
            <a:r>
              <a:rPr lang="tr-TR" sz="1100" dirty="0"/>
              <a:t>KA</a:t>
            </a:r>
          </a:p>
          <a:p>
            <a:r>
              <a:rPr lang="tr-TR" sz="1100" dirty="0"/>
              <a:t>RA</a:t>
            </a:r>
          </a:p>
          <a:p>
            <a:r>
              <a:rPr lang="tr-TR" sz="1100" dirty="0" smtClean="0"/>
              <a:t>.....</a:t>
            </a:r>
            <a:endParaRPr lang="tr-TR" sz="1100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3991767"/>
            <a:ext cx="8644466" cy="22929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from Bio import </a:t>
            </a:r>
            <a:r>
              <a:rPr lang="en-US" sz="1100" dirty="0" err="1"/>
              <a:t>AlignIO</a:t>
            </a:r>
            <a:endParaRPr lang="en-US" sz="1100" dirty="0"/>
          </a:p>
          <a:p>
            <a:r>
              <a:rPr lang="en-US" sz="1100" dirty="0" err="1"/>
              <a:t>AlignIO.convert</a:t>
            </a:r>
            <a:r>
              <a:rPr lang="en-US" sz="1100" dirty="0"/>
              <a:t>("PF05371_seed.sth", "</a:t>
            </a:r>
            <a:r>
              <a:rPr lang="en-US" sz="1100" dirty="0" err="1"/>
              <a:t>stockholm</a:t>
            </a:r>
            <a:r>
              <a:rPr lang="en-US" sz="1100" dirty="0"/>
              <a:t>", "PF05371_seed.phy", "</a:t>
            </a:r>
            <a:r>
              <a:rPr lang="en-US" sz="1100" dirty="0" err="1"/>
              <a:t>phylip</a:t>
            </a:r>
            <a:r>
              <a:rPr lang="en-US" sz="1100" dirty="0"/>
              <a:t>-relaxed"</a:t>
            </a:r>
            <a:r>
              <a:rPr lang="en-US" sz="1100" dirty="0" smtClean="0"/>
              <a:t>)</a:t>
            </a:r>
          </a:p>
          <a:p>
            <a:r>
              <a:rPr lang="tr-TR" sz="1100" dirty="0"/>
              <a:t>7 52</a:t>
            </a:r>
          </a:p>
          <a:p>
            <a:r>
              <a:rPr lang="tr-TR" sz="1100" dirty="0"/>
              <a:t>COATB_BPIKE/30-81 AEPNAATNYA TEAMDSLKTQ AIDLISQTWP VVTTVVVAGL VIRLFKKFSS</a:t>
            </a:r>
          </a:p>
          <a:p>
            <a:r>
              <a:rPr lang="tr-TR" sz="1100" dirty="0"/>
              <a:t>Q9T0Q8_BPIKE/1-52 AEPNAATNYA TEAMDSLKTQ AIDLISQTWP VVTTVVVAGL VIKLFKKFVS</a:t>
            </a:r>
          </a:p>
          <a:p>
            <a:r>
              <a:rPr lang="tr-TR" sz="1100" dirty="0"/>
              <a:t>COATB_BPI22/32-83 DGTSTATSYA TEAMNSLKTQ ATDLIDQTWP VVTSVAVAGL AIRLFKKFSS</a:t>
            </a:r>
          </a:p>
          <a:p>
            <a:r>
              <a:rPr lang="tr-TR" sz="1100" dirty="0"/>
              <a:t>COATB_BPM13/24-72 AEGDDP---A KAAFNSLQAS ATEYIGYAWA MVVVIVGATI GIKLFKKFTS</a:t>
            </a:r>
          </a:p>
          <a:p>
            <a:r>
              <a:rPr lang="tr-TR" sz="1100" dirty="0"/>
              <a:t>COATB_BPZJ2/1-49 AEGDDP---A KAAFDSLQAS ATEYIGYAWA MVVVIVGATI GIKLFKKFAS</a:t>
            </a:r>
          </a:p>
          <a:p>
            <a:r>
              <a:rPr lang="tr-TR" sz="1100" dirty="0"/>
              <a:t>Q9T0Q9_BPFD/1-49 AEGDDP---A KAAFDSLQAS ATEYIGYAWA MVVVIVGATI GIKLFKKFTS</a:t>
            </a:r>
          </a:p>
          <a:p>
            <a:r>
              <a:rPr lang="tr-TR" sz="1100" dirty="0"/>
              <a:t>COATB_BPIF1/22-73 FAADDATSQA KAAFDSLTAQ ATEMSGYAWA LVVLVVGATV GIKLFKKFVS</a:t>
            </a:r>
          </a:p>
          <a:p>
            <a:r>
              <a:rPr lang="tr-TR" sz="1100" dirty="0"/>
              <a:t>KA</a:t>
            </a:r>
          </a:p>
          <a:p>
            <a:r>
              <a:rPr lang="tr-TR" sz="1100" dirty="0" smtClean="0"/>
              <a:t>RA</a:t>
            </a:r>
          </a:p>
          <a:p>
            <a:r>
              <a:rPr lang="tr-TR" sz="1100" dirty="0" smtClean="0"/>
              <a:t>....</a:t>
            </a:r>
            <a:endParaRPr lang="tr-TR" sz="1100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3175884"/>
            <a:ext cx="8644466" cy="48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</a:t>
            </a:r>
            <a:r>
              <a:rPr lang="en-US" dirty="0" smtClean="0"/>
              <a:t>ig </a:t>
            </a:r>
            <a:r>
              <a:rPr lang="en-US" dirty="0"/>
              <a:t>handicaps of the original PHYLIP alignment </a:t>
            </a:r>
            <a:r>
              <a:rPr lang="en-US" dirty="0" smtClean="0"/>
              <a:t>file </a:t>
            </a:r>
            <a:r>
              <a:rPr lang="en-US" dirty="0"/>
              <a:t>format is that the sequence </a:t>
            </a:r>
            <a:r>
              <a:rPr lang="en-US" dirty="0" smtClean="0"/>
              <a:t>identifiers</a:t>
            </a:r>
            <a:r>
              <a:rPr lang="en-US" dirty="0"/>
              <a:t> </a:t>
            </a:r>
            <a:r>
              <a:rPr lang="en-US" dirty="0" smtClean="0"/>
              <a:t>are </a:t>
            </a:r>
            <a:r>
              <a:rPr lang="en-US" dirty="0"/>
              <a:t>strictly truncated at ten characters.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7218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Converting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en-US" dirty="0"/>
              <a:t>sequence alignment</a:t>
            </a:r>
            <a:r>
              <a:rPr lang="fr-FR" dirty="0"/>
              <a:t> file formats </a:t>
            </a:r>
            <a:r>
              <a:rPr lang="fr-FR" dirty="0" smtClean="0"/>
              <a:t>(</a:t>
            </a:r>
            <a:r>
              <a:rPr lang="fr-FR" dirty="0"/>
              <a:t>4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30524"/>
            <a:ext cx="8644466" cy="1065356"/>
          </a:xfrm>
        </p:spPr>
        <p:txBody>
          <a:bodyPr/>
          <a:lstStyle/>
          <a:p>
            <a:r>
              <a:rPr lang="en-US" dirty="0"/>
              <a:t>have to work with the original strict PHYLIP format, then you may need to compress the </a:t>
            </a:r>
            <a:r>
              <a:rPr lang="en-US" dirty="0" smtClean="0"/>
              <a:t>identifiers somehow or </a:t>
            </a:r>
            <a:r>
              <a:rPr lang="en-US" dirty="0"/>
              <a:t>assign your own names or numbering system.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4212051"/>
            <a:ext cx="8644466" cy="2616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100" dirty="0"/>
              <a:t>{0: 'COATB_BPIKE/30-81', 1: 'Q9T0Q8_BPIKE/1-52', 2: 'COATB_BPI22/32-83', ...}</a:t>
            </a:r>
            <a:endParaRPr lang="nl-NL" sz="1100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1995880"/>
            <a:ext cx="8644466" cy="14465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from Bio import </a:t>
            </a:r>
            <a:r>
              <a:rPr lang="en-US" sz="1100" dirty="0" err="1"/>
              <a:t>AlignIO</a:t>
            </a:r>
            <a:endParaRPr lang="en-US" sz="1100" dirty="0"/>
          </a:p>
          <a:p>
            <a:r>
              <a:rPr lang="en-US" sz="1100" dirty="0"/>
              <a:t>alignment = </a:t>
            </a:r>
            <a:r>
              <a:rPr lang="en-US" sz="1100" dirty="0" err="1"/>
              <a:t>AlignIO.read</a:t>
            </a:r>
            <a:r>
              <a:rPr lang="en-US" sz="1100" dirty="0"/>
              <a:t>("PF05371_seed.sth", "</a:t>
            </a:r>
            <a:r>
              <a:rPr lang="en-US" sz="1100" dirty="0" err="1"/>
              <a:t>stockholm</a:t>
            </a:r>
            <a:r>
              <a:rPr lang="en-US" sz="1100" dirty="0"/>
              <a:t>")</a:t>
            </a:r>
          </a:p>
          <a:p>
            <a:r>
              <a:rPr lang="en-US" sz="1100" dirty="0" err="1"/>
              <a:t>name_mapping</a:t>
            </a:r>
            <a:r>
              <a:rPr lang="en-US" sz="1100" dirty="0"/>
              <a:t> = {}</a:t>
            </a:r>
          </a:p>
          <a:p>
            <a:r>
              <a:rPr lang="en-US" sz="1100" dirty="0"/>
              <a:t>for </a:t>
            </a:r>
            <a:r>
              <a:rPr lang="en-US" sz="1100" dirty="0" err="1"/>
              <a:t>i</a:t>
            </a:r>
            <a:r>
              <a:rPr lang="en-US" sz="1100" dirty="0"/>
              <a:t>, record in enumerate(alignment):</a:t>
            </a:r>
          </a:p>
          <a:p>
            <a:r>
              <a:rPr lang="en-US" sz="1100" dirty="0" err="1"/>
              <a:t>name_mapping</a:t>
            </a:r>
            <a:r>
              <a:rPr lang="en-US" sz="1100" dirty="0"/>
              <a:t>[</a:t>
            </a:r>
            <a:r>
              <a:rPr lang="en-US" sz="1100" dirty="0" err="1"/>
              <a:t>i</a:t>
            </a:r>
            <a:r>
              <a:rPr lang="en-US" sz="1100" dirty="0"/>
              <a:t>] = </a:t>
            </a:r>
            <a:r>
              <a:rPr lang="en-US" sz="1100" dirty="0" err="1"/>
              <a:t>record.id</a:t>
            </a:r>
            <a:endParaRPr lang="en-US" sz="1100" dirty="0"/>
          </a:p>
          <a:p>
            <a:r>
              <a:rPr lang="en-US" sz="1100" dirty="0" err="1"/>
              <a:t>record.id</a:t>
            </a:r>
            <a:r>
              <a:rPr lang="en-US" sz="1100" dirty="0"/>
              <a:t> = "</a:t>
            </a:r>
            <a:r>
              <a:rPr lang="en-US" sz="1100" dirty="0" err="1"/>
              <a:t>seq%i</a:t>
            </a:r>
            <a:r>
              <a:rPr lang="en-US" sz="1100" dirty="0"/>
              <a:t>" % </a:t>
            </a:r>
            <a:r>
              <a:rPr lang="en-US" sz="1100" dirty="0" err="1"/>
              <a:t>i</a:t>
            </a:r>
            <a:endParaRPr lang="en-US" sz="1100" dirty="0"/>
          </a:p>
          <a:p>
            <a:r>
              <a:rPr lang="en-US" sz="1100" dirty="0"/>
              <a:t>print(</a:t>
            </a:r>
            <a:r>
              <a:rPr lang="en-US" sz="1100" dirty="0" err="1"/>
              <a:t>name_mapping</a:t>
            </a:r>
            <a:r>
              <a:rPr lang="en-US" sz="1100" dirty="0"/>
              <a:t>)</a:t>
            </a:r>
          </a:p>
          <a:p>
            <a:r>
              <a:rPr lang="en-US" sz="1100" dirty="0" err="1"/>
              <a:t>AlignIO.write</a:t>
            </a:r>
            <a:r>
              <a:rPr lang="en-US" sz="1100" dirty="0"/>
              <a:t>([alignment], "PF05371_seed.phy", "</a:t>
            </a:r>
            <a:r>
              <a:rPr lang="en-US" sz="1100" dirty="0" err="1"/>
              <a:t>phylip</a:t>
            </a:r>
            <a:r>
              <a:rPr lang="en-US" sz="1100" dirty="0"/>
              <a:t>")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3505326"/>
            <a:ext cx="8644466" cy="6947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</a:t>
            </a:r>
            <a:r>
              <a:rPr lang="en-US" dirty="0"/>
              <a:t>a Python dictionary to record a simple mapping from the new sequence system to the </a:t>
            </a:r>
            <a:r>
              <a:rPr lang="en-US" dirty="0" smtClean="0"/>
              <a:t>original identifier:</a:t>
            </a:r>
            <a:endParaRPr lang="en-US" dirty="0"/>
          </a:p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79400" y="4655117"/>
            <a:ext cx="8644466" cy="1785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tr-TR" sz="1100" dirty="0">
                <a:solidFill>
                  <a:srgbClr val="FF0000"/>
                </a:solidFill>
              </a:rPr>
              <a:t>7 52</a:t>
            </a:r>
          </a:p>
          <a:p>
            <a:r>
              <a:rPr lang="tr-TR" sz="1100" dirty="0">
                <a:solidFill>
                  <a:srgbClr val="FF0000"/>
                </a:solidFill>
              </a:rPr>
              <a:t>seq0 AEPNAATNYA TEAMDSLKTQ AIDLISQTWP VVTTVVVAGL VIRLFKKFSS</a:t>
            </a:r>
          </a:p>
          <a:p>
            <a:r>
              <a:rPr lang="tr-TR" sz="1100" dirty="0">
                <a:solidFill>
                  <a:srgbClr val="FF0000"/>
                </a:solidFill>
              </a:rPr>
              <a:t>seq1 AEPNAATNYA TEAMDSLKTQ AIDLISQTWP VVTTVVVAGL VIKLFKKFVS</a:t>
            </a:r>
          </a:p>
          <a:p>
            <a:r>
              <a:rPr lang="tr-TR" sz="1100" dirty="0">
                <a:solidFill>
                  <a:srgbClr val="FF0000"/>
                </a:solidFill>
              </a:rPr>
              <a:t>seq2 DGTSTATSYA TEAMNSLKTQ ATDLIDQTWP VVTSVAVAGL AIRLFKKFSS</a:t>
            </a:r>
          </a:p>
          <a:p>
            <a:r>
              <a:rPr lang="tr-TR" sz="1100" dirty="0">
                <a:solidFill>
                  <a:srgbClr val="FF0000"/>
                </a:solidFill>
              </a:rPr>
              <a:t>seq3 AEGDDP---A KAAFNSLQAS ATEYIGYAWA MVVVIVGATI GIKLFKKFTS</a:t>
            </a:r>
          </a:p>
          <a:p>
            <a:r>
              <a:rPr lang="tr-TR" sz="1100" dirty="0">
                <a:solidFill>
                  <a:srgbClr val="FF0000"/>
                </a:solidFill>
              </a:rPr>
              <a:t>seq4 AEGDDP---A KAAFDSLQAS ATEYIGYAWA MVVVIVGATI GIKLFKKFAS</a:t>
            </a:r>
          </a:p>
          <a:p>
            <a:r>
              <a:rPr lang="tr-TR" sz="1100" dirty="0">
                <a:solidFill>
                  <a:srgbClr val="FF0000"/>
                </a:solidFill>
              </a:rPr>
              <a:t>seq5 AEGDDP---A KAAFDSLQAS ATEYIGYAWA MVVVIVGATI GIKLFKKFTS</a:t>
            </a:r>
          </a:p>
          <a:p>
            <a:r>
              <a:rPr lang="tr-TR" sz="1100" dirty="0">
                <a:solidFill>
                  <a:srgbClr val="FF0000"/>
                </a:solidFill>
              </a:rPr>
              <a:t>seq6 FAADDATSQA KAAFDSLTAQ ATEMSGYAWA LVVLVVGATV GIKLFKKFVS</a:t>
            </a:r>
          </a:p>
          <a:p>
            <a:r>
              <a:rPr lang="tr-TR" sz="1100" dirty="0">
                <a:solidFill>
                  <a:srgbClr val="FF0000"/>
                </a:solidFill>
              </a:rPr>
              <a:t>KA</a:t>
            </a:r>
          </a:p>
          <a:p>
            <a:r>
              <a:rPr lang="tr-TR" sz="1100" dirty="0" smtClean="0">
                <a:solidFill>
                  <a:srgbClr val="FF0000"/>
                </a:solidFill>
              </a:rPr>
              <a:t>RA</a:t>
            </a:r>
            <a:endParaRPr lang="tr-TR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21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1784960" y="2929600"/>
            <a:ext cx="6266183" cy="1016798"/>
          </a:xfrm>
        </p:spPr>
        <p:txBody>
          <a:bodyPr/>
          <a:lstStyle/>
          <a:p>
            <a:pPr algn="ctr"/>
            <a:r>
              <a:rPr lang="fr-FR" dirty="0" smtClean="0"/>
              <a:t>Biopython: Multiple </a:t>
            </a:r>
            <a:r>
              <a:rPr lang="fr-FR" dirty="0" err="1" smtClean="0"/>
              <a:t>alignments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03199" y="262056"/>
            <a:ext cx="7847944" cy="2066512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>
                <a:solidFill>
                  <a:schemeClr val="tx1"/>
                </a:solidFill>
              </a:rPr>
              <a:t>Formation CNRS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18 Novembre 2016</a:t>
            </a:r>
            <a:br>
              <a:rPr lang="fr-FR" dirty="0" smtClean="0"/>
            </a:br>
            <a:r>
              <a:rPr lang="en-US" b="1" dirty="0" smtClean="0">
                <a:solidFill>
                  <a:schemeClr val="tx1"/>
                </a:solidFill>
              </a:rPr>
              <a:t>Python pour la </a:t>
            </a:r>
            <a:r>
              <a:rPr lang="en-US" b="1" dirty="0" err="1" smtClean="0">
                <a:solidFill>
                  <a:schemeClr val="tx1"/>
                </a:solidFill>
              </a:rPr>
              <a:t>biologie</a:t>
            </a:r>
            <a:r>
              <a:rPr lang="en-US" b="1" dirty="0"/>
              <a:t/>
            </a:r>
            <a:br>
              <a:rPr lang="en-US" b="1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2" name="Image 1" descr="bioinformatiqu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3335"/>
            <a:ext cx="3311174" cy="1646520"/>
          </a:xfrm>
          <a:prstGeom prst="rect">
            <a:avLst/>
          </a:prstGeom>
        </p:spPr>
      </p:pic>
      <p:pic>
        <p:nvPicPr>
          <p:cNvPr id="3" name="Image 2" descr="biopython_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537" y="737114"/>
            <a:ext cx="1956495" cy="66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69644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Getting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alignment</a:t>
            </a:r>
            <a:r>
              <a:rPr lang="fr-FR" dirty="0" smtClean="0"/>
              <a:t> in </a:t>
            </a:r>
            <a:r>
              <a:rPr lang="fr-FR" dirty="0" err="1" smtClean="0"/>
              <a:t>formatted</a:t>
            </a:r>
            <a:r>
              <a:rPr lang="fr-FR" dirty="0" smtClean="0"/>
              <a:t> string (1)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487580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ake </a:t>
            </a:r>
            <a:r>
              <a:rPr lang="en-US" dirty="0"/>
              <a:t>advantage of the alignment </a:t>
            </a:r>
            <a:r>
              <a:rPr lang="en-US" dirty="0" smtClean="0"/>
              <a:t>object’s format</a:t>
            </a:r>
            <a:r>
              <a:rPr lang="en-US" dirty="0"/>
              <a:t>(</a:t>
            </a:r>
            <a:r>
              <a:rPr lang="en-US" dirty="0" smtClean="0"/>
              <a:t>) method</a:t>
            </a:r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927845"/>
            <a:ext cx="8644466" cy="600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from Bio import </a:t>
            </a:r>
            <a:r>
              <a:rPr lang="en-US" sz="1100" dirty="0" err="1"/>
              <a:t>AlignIO</a:t>
            </a:r>
            <a:endParaRPr lang="en-US" sz="1100" dirty="0"/>
          </a:p>
          <a:p>
            <a:r>
              <a:rPr lang="en-US" sz="1100" dirty="0"/>
              <a:t>alignment = </a:t>
            </a:r>
            <a:r>
              <a:rPr lang="en-US" sz="1100" dirty="0" err="1"/>
              <a:t>AlignIO.read</a:t>
            </a:r>
            <a:r>
              <a:rPr lang="en-US" sz="1100" dirty="0"/>
              <a:t>("PF05371_seed.sth", "</a:t>
            </a:r>
            <a:r>
              <a:rPr lang="en-US" sz="1100" dirty="0" err="1"/>
              <a:t>stockholm</a:t>
            </a:r>
            <a:r>
              <a:rPr lang="en-US" sz="1100" dirty="0"/>
              <a:t>")</a:t>
            </a:r>
          </a:p>
          <a:p>
            <a:r>
              <a:rPr lang="en-US" sz="1100" dirty="0"/>
              <a:t>print(</a:t>
            </a:r>
            <a:r>
              <a:rPr lang="en-US" sz="1100" dirty="0" err="1"/>
              <a:t>alignment.format</a:t>
            </a:r>
            <a:r>
              <a:rPr lang="en-US" sz="1100" dirty="0"/>
              <a:t>("</a:t>
            </a:r>
            <a:r>
              <a:rPr lang="en-US" sz="1100" dirty="0" err="1"/>
              <a:t>clustal</a:t>
            </a:r>
            <a:r>
              <a:rPr lang="en-US" sz="1100" dirty="0"/>
              <a:t>"))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4645512"/>
            <a:ext cx="8644466" cy="13234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from Bio import </a:t>
            </a:r>
            <a:r>
              <a:rPr lang="en-US" sz="1100" dirty="0" err="1"/>
              <a:t>AlignIO</a:t>
            </a:r>
            <a:endParaRPr lang="en-US" sz="1100" dirty="0"/>
          </a:p>
          <a:p>
            <a:r>
              <a:rPr lang="en-US" sz="1100" dirty="0"/>
              <a:t>from </a:t>
            </a:r>
            <a:r>
              <a:rPr lang="en-US" sz="1100" dirty="0" err="1"/>
              <a:t>StringIO</a:t>
            </a:r>
            <a:r>
              <a:rPr lang="en-US" sz="1100" dirty="0"/>
              <a:t> import </a:t>
            </a:r>
            <a:r>
              <a:rPr lang="en-US" sz="1100" dirty="0" err="1"/>
              <a:t>StringIO</a:t>
            </a:r>
            <a:endParaRPr lang="en-US" sz="1100" dirty="0"/>
          </a:p>
          <a:p>
            <a:r>
              <a:rPr lang="en-US" sz="1100" dirty="0"/>
              <a:t>alignments = </a:t>
            </a:r>
            <a:r>
              <a:rPr lang="en-US" sz="1100" dirty="0" err="1"/>
              <a:t>AlignIO.parse</a:t>
            </a:r>
            <a:r>
              <a:rPr lang="en-US" sz="1100" dirty="0"/>
              <a:t>("PF05371_seed.sth", "</a:t>
            </a:r>
            <a:r>
              <a:rPr lang="en-US" sz="1100" dirty="0" err="1"/>
              <a:t>stockholm</a:t>
            </a:r>
            <a:r>
              <a:rPr lang="en-US" sz="1100" dirty="0"/>
              <a:t>")</a:t>
            </a:r>
          </a:p>
          <a:p>
            <a:r>
              <a:rPr lang="en-US" sz="1100" dirty="0" err="1"/>
              <a:t>out_handle</a:t>
            </a:r>
            <a:r>
              <a:rPr lang="en-US" sz="1100" dirty="0"/>
              <a:t> = </a:t>
            </a:r>
            <a:r>
              <a:rPr lang="en-US" sz="1100" dirty="0" err="1"/>
              <a:t>StringIO</a:t>
            </a:r>
            <a:r>
              <a:rPr lang="en-US" sz="1100" dirty="0"/>
              <a:t>()</a:t>
            </a:r>
          </a:p>
          <a:p>
            <a:r>
              <a:rPr lang="en-US" sz="1100" dirty="0" err="1"/>
              <a:t>AlignIO.write</a:t>
            </a:r>
            <a:r>
              <a:rPr lang="en-US" sz="1100" dirty="0"/>
              <a:t>(alignments, </a:t>
            </a:r>
            <a:r>
              <a:rPr lang="en-US" sz="1100" dirty="0" err="1"/>
              <a:t>out_handle</a:t>
            </a:r>
            <a:r>
              <a:rPr lang="en-US" sz="1100" dirty="0"/>
              <a:t>, "</a:t>
            </a:r>
            <a:r>
              <a:rPr lang="en-US" sz="1100" dirty="0" err="1"/>
              <a:t>clustal</a:t>
            </a:r>
            <a:r>
              <a:rPr lang="en-US" sz="1100" dirty="0"/>
              <a:t>")</a:t>
            </a:r>
          </a:p>
          <a:p>
            <a:r>
              <a:rPr lang="en-US" sz="1100" dirty="0" err="1"/>
              <a:t>clustal_data</a:t>
            </a:r>
            <a:r>
              <a:rPr lang="en-US" sz="1100" dirty="0"/>
              <a:t> = </a:t>
            </a:r>
            <a:r>
              <a:rPr lang="en-US" sz="1100" dirty="0" err="1"/>
              <a:t>out_handle.getvalue</a:t>
            </a:r>
            <a:r>
              <a:rPr lang="en-US" sz="1100" dirty="0"/>
              <a:t>()</a:t>
            </a:r>
          </a:p>
          <a:p>
            <a:r>
              <a:rPr lang="en-US" sz="1100" dirty="0"/>
              <a:t>print(</a:t>
            </a:r>
            <a:r>
              <a:rPr lang="en-US" sz="1100" dirty="0" err="1"/>
              <a:t>clustal_data</a:t>
            </a:r>
            <a:r>
              <a:rPr lang="en-US" sz="1100" dirty="0"/>
              <a:t>)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2794722"/>
            <a:ext cx="8644466" cy="48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</a:t>
            </a:r>
            <a:r>
              <a:rPr lang="en-US" dirty="0" err="1" smtClean="0"/>
              <a:t>SeqRecord</a:t>
            </a:r>
            <a:r>
              <a:rPr lang="en-US" dirty="0" smtClean="0"/>
              <a:t> object </a:t>
            </a:r>
            <a:r>
              <a:rPr lang="en-US" dirty="0"/>
              <a:t>has a similar method using output formats </a:t>
            </a:r>
            <a:r>
              <a:rPr lang="en-US" dirty="0" smtClean="0"/>
              <a:t>supported by</a:t>
            </a:r>
            <a:r>
              <a:rPr lang="en-US" dirty="0"/>
              <a:t> </a:t>
            </a:r>
            <a:r>
              <a:rPr lang="en-US" dirty="0" err="1" smtClean="0"/>
              <a:t>Bio.SeqIO</a:t>
            </a:r>
            <a:endParaRPr lang="en-US" dirty="0" smtClean="0"/>
          </a:p>
          <a:p>
            <a:r>
              <a:rPr lang="en-US" dirty="0" smtClean="0"/>
              <a:t>The format</a:t>
            </a:r>
            <a:r>
              <a:rPr lang="en-US" dirty="0"/>
              <a:t>(</a:t>
            </a:r>
            <a:r>
              <a:rPr lang="en-US" dirty="0" smtClean="0"/>
              <a:t>) method </a:t>
            </a:r>
            <a:r>
              <a:rPr lang="en-US" dirty="0"/>
              <a:t>is using </a:t>
            </a:r>
            <a:r>
              <a:rPr lang="en-US" dirty="0" smtClean="0"/>
              <a:t>the </a:t>
            </a:r>
            <a:r>
              <a:rPr lang="en-US" dirty="0" err="1" smtClean="0"/>
              <a:t>StringIO</a:t>
            </a:r>
            <a:r>
              <a:rPr lang="en-US" dirty="0"/>
              <a:t> </a:t>
            </a:r>
            <a:r>
              <a:rPr lang="en-US" dirty="0" smtClean="0"/>
              <a:t>string </a:t>
            </a:r>
            <a:r>
              <a:rPr lang="en-US" dirty="0"/>
              <a:t>based handle and </a:t>
            </a:r>
            <a:r>
              <a:rPr lang="en-US" dirty="0" smtClean="0"/>
              <a:t>calling </a:t>
            </a:r>
            <a:r>
              <a:rPr lang="en-US" dirty="0" err="1" smtClean="0"/>
              <a:t>Bio.AlignIO.write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9002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Slicing</a:t>
            </a:r>
            <a:r>
              <a:rPr lang="fr-FR" dirty="0" smtClean="0"/>
              <a:t> </a:t>
            </a:r>
            <a:r>
              <a:rPr lang="fr-FR" dirty="0" err="1" smtClean="0"/>
              <a:t>alignments</a:t>
            </a:r>
            <a:r>
              <a:rPr lang="fr-FR" dirty="0" smtClean="0"/>
              <a:t> </a:t>
            </a:r>
            <a:r>
              <a:rPr lang="fr-FR" dirty="0" smtClean="0"/>
              <a:t>(1)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92344"/>
            <a:ext cx="8644466" cy="48758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lignment </a:t>
            </a:r>
            <a:r>
              <a:rPr lang="en-US" dirty="0"/>
              <a:t>objects act like a </a:t>
            </a:r>
            <a:r>
              <a:rPr lang="en-US" dirty="0" smtClean="0"/>
              <a:t>Python list</a:t>
            </a:r>
            <a:r>
              <a:rPr lang="en-US" dirty="0"/>
              <a:t> </a:t>
            </a:r>
            <a:r>
              <a:rPr lang="en-US" dirty="0" smtClean="0"/>
              <a:t>of</a:t>
            </a:r>
            <a:r>
              <a:rPr lang="en-US" dirty="0"/>
              <a:t> </a:t>
            </a:r>
            <a:r>
              <a:rPr lang="en-US" dirty="0" err="1" smtClean="0"/>
              <a:t>SeqRecord</a:t>
            </a:r>
            <a:r>
              <a:rPr lang="en-US" dirty="0"/>
              <a:t> </a:t>
            </a:r>
            <a:r>
              <a:rPr lang="en-US" dirty="0" smtClean="0"/>
              <a:t>objects </a:t>
            </a:r>
            <a:r>
              <a:rPr lang="en-US" dirty="0"/>
              <a:t>(the rows)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481892"/>
            <a:ext cx="8644466" cy="2123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&gt;&gt;&gt; from Bio import </a:t>
            </a:r>
            <a:r>
              <a:rPr lang="en-US" sz="1100" dirty="0" err="1"/>
              <a:t>AlignIO</a:t>
            </a:r>
            <a:endParaRPr lang="en-US" sz="1100" dirty="0"/>
          </a:p>
          <a:p>
            <a:r>
              <a:rPr lang="en-US" sz="1100" dirty="0"/>
              <a:t>&gt;&gt;&gt; alignment = </a:t>
            </a:r>
            <a:r>
              <a:rPr lang="en-US" sz="1100" dirty="0" err="1"/>
              <a:t>AlignIO.read</a:t>
            </a:r>
            <a:r>
              <a:rPr lang="en-US" sz="1100" dirty="0"/>
              <a:t>("PF05371_seed.sth", "</a:t>
            </a:r>
            <a:r>
              <a:rPr lang="en-US" sz="1100" dirty="0" err="1"/>
              <a:t>stockholm</a:t>
            </a:r>
            <a:r>
              <a:rPr lang="en-US" sz="1100" dirty="0"/>
              <a:t>")</a:t>
            </a:r>
          </a:p>
          <a:p>
            <a:r>
              <a:rPr lang="en-US" sz="1100" dirty="0"/>
              <a:t>&gt;&gt;&gt; print("Number of rows: %</a:t>
            </a:r>
            <a:r>
              <a:rPr lang="en-US" sz="1100" dirty="0" err="1"/>
              <a:t>i</a:t>
            </a:r>
            <a:r>
              <a:rPr lang="en-US" sz="1100" dirty="0"/>
              <a:t>" % </a:t>
            </a:r>
            <a:r>
              <a:rPr lang="en-US" sz="1100" dirty="0" err="1"/>
              <a:t>len</a:t>
            </a:r>
            <a:r>
              <a:rPr lang="en-US" sz="1100" dirty="0"/>
              <a:t>(alignment))</a:t>
            </a:r>
          </a:p>
          <a:p>
            <a:r>
              <a:rPr lang="en-US" sz="1100" dirty="0"/>
              <a:t>Number of rows: 7</a:t>
            </a:r>
          </a:p>
          <a:p>
            <a:r>
              <a:rPr lang="en-US" sz="1100" dirty="0"/>
              <a:t>&gt;&gt;&gt; for record in alignment:</a:t>
            </a:r>
          </a:p>
          <a:p>
            <a:r>
              <a:rPr lang="en-US" sz="1100" dirty="0"/>
              <a:t>... print("%s - %s" % (</a:t>
            </a:r>
            <a:r>
              <a:rPr lang="en-US" sz="1100" dirty="0" err="1"/>
              <a:t>record.seq</a:t>
            </a:r>
            <a:r>
              <a:rPr lang="en-US" sz="1100" dirty="0"/>
              <a:t>, </a:t>
            </a:r>
            <a:r>
              <a:rPr lang="en-US" sz="1100" dirty="0" err="1"/>
              <a:t>record.id</a:t>
            </a:r>
            <a:r>
              <a:rPr lang="en-US" sz="1100" dirty="0"/>
              <a:t>))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AEPNAATNYATEAMDSLKTQAIDLISQTWPVVTTVVVAGLVIKLFKKFVSRA </a:t>
            </a:r>
            <a:r>
              <a:rPr lang="en-US" sz="1100" dirty="0">
                <a:solidFill>
                  <a:srgbClr val="FF0000"/>
                </a:solidFill>
              </a:rPr>
              <a:t>- Q9T0Q8_BPIKE/1-52</a:t>
            </a:r>
          </a:p>
          <a:p>
            <a:r>
              <a:rPr lang="en-US" sz="1100" dirty="0">
                <a:solidFill>
                  <a:srgbClr val="FF0000"/>
                </a:solidFill>
              </a:rPr>
              <a:t>DGTSTATSYATEAMNSLKTQATDLIDQTWPVVTSVAVAGLAIRLFKKFSSKA - COATB_BPI22/32-83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AEGDDP---AKAAFNSLQASATEYIGYAWAMVVVIVGATIGIKLFKKFTSKA - COATB_BPM13/24-72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AEGDDP---AKAAFDSLQASATEYIGYAWAMVVVIVGATIGIKLFKKFASKA - COATB_BPZJ2/1-49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AEGDDP---AKAAFDSLQASATEYIGYAWAMVVVIVGATIGIKLFKKFTSKA - Q9T0Q9_BPFD/1-49</a:t>
            </a:r>
          </a:p>
          <a:p>
            <a:r>
              <a:rPr lang="en-US" sz="1100" dirty="0">
                <a:solidFill>
                  <a:srgbClr val="FF0000"/>
                </a:solidFill>
              </a:rPr>
              <a:t>FAADDATSQAKAAFDSLTAQATEMSGYAWALVVLVVGATVGIKLFKKFVSRA - COATB_BPIF1/22-73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4090988"/>
            <a:ext cx="8644466" cy="24622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&gt;&gt;&gt; print(alignment)</a:t>
            </a:r>
          </a:p>
          <a:p>
            <a:r>
              <a:rPr lang="en-US" sz="1100" dirty="0" err="1">
                <a:solidFill>
                  <a:srgbClr val="FF0000"/>
                </a:solidFill>
              </a:rPr>
              <a:t>SingleLetterAlphabet</a:t>
            </a:r>
            <a:r>
              <a:rPr lang="en-US" sz="1100" dirty="0">
                <a:solidFill>
                  <a:srgbClr val="FF0000"/>
                </a:solidFill>
              </a:rPr>
              <a:t>() alignment with 7 rows and 52 columns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AEPNAATNYATEAMDSLKTQAIDLISQTWPVVTTVVVAGLVIKL</a:t>
            </a:r>
            <a:r>
              <a:rPr lang="en-US" sz="1100" dirty="0">
                <a:solidFill>
                  <a:srgbClr val="FF0000"/>
                </a:solidFill>
              </a:rPr>
              <a:t>...SRA Q9T0Q8_BPIKE/1-</a:t>
            </a:r>
            <a:r>
              <a:rPr lang="en-US" sz="1100" dirty="0" smtClean="0">
                <a:solidFill>
                  <a:srgbClr val="FF0000"/>
                </a:solidFill>
              </a:rPr>
              <a:t>52</a:t>
            </a:r>
          </a:p>
          <a:p>
            <a:r>
              <a:rPr lang="tr-TR" sz="1100" dirty="0">
                <a:solidFill>
                  <a:srgbClr val="FF0000"/>
                </a:solidFill>
              </a:rPr>
              <a:t>DGTSTATSYATEAMNSLKTQATDLIDQTWPVVTSVAVAGLAIRL...SKA COATB_BPI22/32-83</a:t>
            </a:r>
          </a:p>
          <a:p>
            <a:r>
              <a:rPr lang="tr-TR" sz="1100" dirty="0">
                <a:solidFill>
                  <a:srgbClr val="FF0000"/>
                </a:solidFill>
              </a:rPr>
              <a:t>AEGDDP---AKAAFNSLQASATEYIGYAWAMVVVIVGATIGIKL...SKA COATB_BPM13/24-72</a:t>
            </a:r>
          </a:p>
          <a:p>
            <a:r>
              <a:rPr lang="tr-TR" sz="1100" dirty="0">
                <a:solidFill>
                  <a:srgbClr val="FF0000"/>
                </a:solidFill>
              </a:rPr>
              <a:t>AEGDDP---AKAAFDSLQASATEYIGYAWAMVVVIVGATIGIKL...SKA COATB_BPZJ2/1-49</a:t>
            </a:r>
          </a:p>
          <a:p>
            <a:r>
              <a:rPr lang="tr-TR" sz="1100" dirty="0">
                <a:solidFill>
                  <a:srgbClr val="FF0000"/>
                </a:solidFill>
              </a:rPr>
              <a:t>AEGDDP---AKAAFDSLQASATEYIGYAWAMVVVIVGATIGIKL...SKA Q9T0Q9_BPFD/1-49</a:t>
            </a:r>
          </a:p>
          <a:p>
            <a:r>
              <a:rPr lang="tr-TR" sz="1100" dirty="0">
                <a:solidFill>
                  <a:srgbClr val="FF0000"/>
                </a:solidFill>
              </a:rPr>
              <a:t>FAADDATSQAKAAFDSLTAQATEMSGYAWALVVLVVGATVGIKL...SRA COATB_BPIF1/22-</a:t>
            </a:r>
            <a:r>
              <a:rPr lang="tr-TR" sz="1100" dirty="0" smtClean="0">
                <a:solidFill>
                  <a:srgbClr val="FF0000"/>
                </a:solidFill>
              </a:rPr>
              <a:t>73</a:t>
            </a:r>
          </a:p>
          <a:p>
            <a:r>
              <a:rPr lang="en-US" sz="1100" dirty="0"/>
              <a:t>&gt;&gt;&gt; print(alignment[3:7])</a:t>
            </a:r>
          </a:p>
          <a:p>
            <a:r>
              <a:rPr lang="en-US" sz="1100" dirty="0" err="1">
                <a:solidFill>
                  <a:srgbClr val="FF0000"/>
                </a:solidFill>
              </a:rPr>
              <a:t>SingleLetterAlphabet</a:t>
            </a:r>
            <a:r>
              <a:rPr lang="en-US" sz="1100" dirty="0">
                <a:solidFill>
                  <a:srgbClr val="FF0000"/>
                </a:solidFill>
              </a:rPr>
              <a:t>() alignment with 4 rows and 52 columns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AEGDDP---AKAAFNSLQASATEYIGYAWAMVVVIVGATIGIKL...SKA COATB_BPM13/24-72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AEGDDP---AKAAFDSLQASATEYIGYAWAMVVVIVGATIGIKL...SKA COATB_BPZJ2/1-49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AEGDDP---AKAAFDSLQASATEYIGYAWAMVVVIVGATIGIKL...SKA Q9T0Q9_BPFD/1-49</a:t>
            </a:r>
          </a:p>
          <a:p>
            <a:r>
              <a:rPr lang="en-US" sz="1100" dirty="0">
                <a:solidFill>
                  <a:srgbClr val="FF0000"/>
                </a:solidFill>
              </a:rPr>
              <a:t>FAADDATSQAKAAFDSLTAQATEMSGYAWALVVLVVGATVGIKL...SRA COATB_BPIF1/22-</a:t>
            </a:r>
            <a:r>
              <a:rPr lang="en-US" sz="1100" dirty="0" smtClean="0">
                <a:solidFill>
                  <a:srgbClr val="FF0000"/>
                </a:solidFill>
              </a:rPr>
              <a:t>73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3605550"/>
            <a:ext cx="8644466" cy="48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Suppose you have a small alignment in PHYLIP format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6583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Alignments</a:t>
            </a:r>
            <a:r>
              <a:rPr lang="fr-FR" dirty="0" smtClean="0"/>
              <a:t> </a:t>
            </a:r>
            <a:r>
              <a:rPr lang="fr-FR" dirty="0"/>
              <a:t>as </a:t>
            </a:r>
            <a:r>
              <a:rPr lang="fr-FR" dirty="0" err="1" smtClean="0"/>
              <a:t>array</a:t>
            </a:r>
            <a:r>
              <a:rPr lang="fr-FR" dirty="0" smtClean="0"/>
              <a:t> (</a:t>
            </a:r>
            <a:r>
              <a:rPr lang="fr-FR" dirty="0" smtClean="0"/>
              <a:t>1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020674"/>
            <a:ext cx="8644466" cy="487580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you wanted to select by column?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530962"/>
            <a:ext cx="8644466" cy="4308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100" dirty="0">
                <a:latin typeface="Arial"/>
                <a:cs typeface="Arial"/>
              </a:rPr>
              <a:t>&gt;&gt;&gt; print(alignment[2, 6])</a:t>
            </a:r>
          </a:p>
          <a:p>
            <a:r>
              <a:rPr lang="mr-IN" sz="11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4215238"/>
            <a:ext cx="8644466" cy="938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&gt;&gt;&gt; print(alignment[3:6, :6])</a:t>
            </a:r>
          </a:p>
          <a:p>
            <a:r>
              <a:rPr lang="en-US" sz="1100" dirty="0" err="1">
                <a:solidFill>
                  <a:srgbClr val="FF0000"/>
                </a:solidFill>
              </a:rPr>
              <a:t>SingleLetterAlphabet</a:t>
            </a:r>
            <a:r>
              <a:rPr lang="en-US" sz="1100" dirty="0">
                <a:solidFill>
                  <a:srgbClr val="FF0000"/>
                </a:solidFill>
              </a:rPr>
              <a:t>() alignment with 3 rows and 6 columns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AEGDDP COATB_BPM13/24-72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AEGDDP COATB_BPZJ2/1-49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AEGDDP Q9T0Q9_BPFD/1-49</a:t>
            </a: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279400" y="1961849"/>
            <a:ext cx="8644466" cy="48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two integer indices pulls out a single letter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79400" y="2449429"/>
            <a:ext cx="8644466" cy="4308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100" dirty="0">
                <a:latin typeface="Arial"/>
                <a:cs typeface="Arial"/>
              </a:rPr>
              <a:t>&gt;&gt;&gt; print(alignment[2].seq[6])</a:t>
            </a:r>
          </a:p>
          <a:p>
            <a:r>
              <a:rPr lang="mr-IN" sz="11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279400" y="2880316"/>
            <a:ext cx="8644466" cy="48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pull out a single column as a string like this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279400" y="3384241"/>
            <a:ext cx="8644466" cy="4308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100" dirty="0">
                <a:latin typeface="Arial"/>
                <a:cs typeface="Arial"/>
              </a:rPr>
              <a:t>&gt;&gt;&gt; print(alignment[:, 6])</a:t>
            </a:r>
          </a:p>
          <a:p>
            <a:r>
              <a:rPr lang="mr-IN" sz="1100" dirty="0">
                <a:solidFill>
                  <a:srgbClr val="FF0000"/>
                </a:solidFill>
                <a:latin typeface="Arial"/>
                <a:cs typeface="Arial"/>
              </a:rPr>
              <a:t>TTT---T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3815128"/>
            <a:ext cx="8644466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fr-FR"/>
            </a:defPPr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Select a range of columns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79400" y="5153957"/>
            <a:ext cx="8644466" cy="464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fr-FR"/>
            </a:defPPr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Leaving the </a:t>
            </a:r>
            <a:r>
              <a:rPr lang="en-US" dirty="0" smtClean="0"/>
              <a:t>first </a:t>
            </a:r>
            <a:r>
              <a:rPr lang="en-US" dirty="0"/>
              <a:t>index </a:t>
            </a:r>
            <a:r>
              <a:rPr lang="en-US" dirty="0"/>
              <a:t>as means </a:t>
            </a:r>
            <a:r>
              <a:rPr lang="en-US" dirty="0"/>
              <a:t>take all the rows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279400" y="5614481"/>
            <a:ext cx="8644466" cy="938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&gt;&gt;&gt; print(alignment[:, :6])</a:t>
            </a:r>
          </a:p>
          <a:p>
            <a:r>
              <a:rPr lang="en-US" sz="1100" dirty="0" err="1">
                <a:solidFill>
                  <a:srgbClr val="FF0000"/>
                </a:solidFill>
              </a:rPr>
              <a:t>SingleLetterAlphabet</a:t>
            </a:r>
            <a:r>
              <a:rPr lang="en-US" sz="1100" dirty="0">
                <a:solidFill>
                  <a:srgbClr val="FF0000"/>
                </a:solidFill>
              </a:rPr>
              <a:t>() alignment with 7 rows and 6 columns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AEPNAA COATB_BPIKE/30-81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AEPNAA Q9T0Q8_BPIKE/1-52</a:t>
            </a:r>
          </a:p>
          <a:p>
            <a:r>
              <a:rPr lang="mr-IN" sz="1100" dirty="0" smtClean="0"/>
              <a:t>…</a:t>
            </a:r>
            <a:r>
              <a:rPr lang="fr-FR" sz="1100" dirty="0" smtClean="0"/>
              <a:t>..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79393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Slicing</a:t>
            </a:r>
            <a:r>
              <a:rPr lang="fr-FR" dirty="0" smtClean="0"/>
              <a:t> </a:t>
            </a:r>
            <a:r>
              <a:rPr lang="fr-FR" dirty="0" err="1" smtClean="0"/>
              <a:t>alignments</a:t>
            </a:r>
            <a:r>
              <a:rPr lang="fr-FR" dirty="0" smtClean="0"/>
              <a:t> </a:t>
            </a:r>
            <a:r>
              <a:rPr lang="fr-FR" dirty="0" smtClean="0"/>
              <a:t>(1)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92344"/>
            <a:ext cx="8644466" cy="487580"/>
          </a:xfrm>
        </p:spPr>
        <p:txBody>
          <a:bodyPr/>
          <a:lstStyle/>
          <a:p>
            <a:r>
              <a:rPr lang="en-US" dirty="0"/>
              <a:t>columns 7, 8 and 9 which are gaps in three </a:t>
            </a:r>
            <a:r>
              <a:rPr lang="en-US" dirty="0" smtClean="0"/>
              <a:t>of the </a:t>
            </a:r>
            <a:r>
              <a:rPr lang="en-US" dirty="0"/>
              <a:t>seven sequences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481892"/>
            <a:ext cx="8644466" cy="16619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&gt;&gt;&gt; print(alignment[:, 6:9])</a:t>
            </a:r>
          </a:p>
          <a:p>
            <a:r>
              <a:rPr lang="en-US" sz="1100" dirty="0" err="1">
                <a:solidFill>
                  <a:srgbClr val="FF0000"/>
                </a:solidFill>
              </a:rPr>
              <a:t>SingleLetterAlphabet</a:t>
            </a:r>
            <a:r>
              <a:rPr lang="en-US" sz="1100" dirty="0">
                <a:solidFill>
                  <a:srgbClr val="FF0000"/>
                </a:solidFill>
              </a:rPr>
              <a:t>() alignment with 7 rows and 3 columns</a:t>
            </a:r>
          </a:p>
          <a:p>
            <a:r>
              <a:rPr lang="en-US" sz="1100" dirty="0">
                <a:solidFill>
                  <a:srgbClr val="FF0000"/>
                </a:solidFill>
              </a:rPr>
              <a:t>TNY COATB_BPIKE/30-81</a:t>
            </a:r>
          </a:p>
          <a:p>
            <a:r>
              <a:rPr lang="en-US" sz="1100" dirty="0">
                <a:solidFill>
                  <a:srgbClr val="FF0000"/>
                </a:solidFill>
              </a:rPr>
              <a:t>TNY Q9T0Q8_BPIKE/1-52</a:t>
            </a:r>
          </a:p>
          <a:p>
            <a:r>
              <a:rPr lang="en-US" sz="1100" dirty="0">
                <a:solidFill>
                  <a:srgbClr val="FF0000"/>
                </a:solidFill>
              </a:rPr>
              <a:t>TSY COATB_BPI22/32-83</a:t>
            </a:r>
          </a:p>
          <a:p>
            <a:r>
              <a:rPr lang="en-US" sz="1100" dirty="0">
                <a:solidFill>
                  <a:srgbClr val="FF0000"/>
                </a:solidFill>
              </a:rPr>
              <a:t>--- COATB_BPM13/24-72</a:t>
            </a:r>
          </a:p>
          <a:p>
            <a:r>
              <a:rPr lang="en-US" sz="1100" dirty="0">
                <a:solidFill>
                  <a:srgbClr val="FF0000"/>
                </a:solidFill>
              </a:rPr>
              <a:t>--- COATB_BPZJ2/1-49</a:t>
            </a:r>
          </a:p>
          <a:p>
            <a:r>
              <a:rPr lang="en-US" sz="1100" dirty="0">
                <a:solidFill>
                  <a:srgbClr val="FF0000"/>
                </a:solidFill>
              </a:rPr>
              <a:t>--- Q9T0Q9_BPFD/1-49</a:t>
            </a:r>
          </a:p>
          <a:p>
            <a:r>
              <a:rPr lang="en-US" sz="1100" dirty="0">
                <a:solidFill>
                  <a:srgbClr val="FF0000"/>
                </a:solidFill>
              </a:rPr>
              <a:t>TSQ COATB_BPIF1/22-73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4090988"/>
            <a:ext cx="8644466" cy="16619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&gt;&gt;&gt; print(alignment[:, 9:])</a:t>
            </a:r>
          </a:p>
          <a:p>
            <a:r>
              <a:rPr lang="en-US" sz="1100" dirty="0" err="1"/>
              <a:t>SingleLetterAlphabet</a:t>
            </a:r>
            <a:r>
              <a:rPr lang="en-US" sz="1100" dirty="0"/>
              <a:t>() alignment with 7 rows and 43 columns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ATEAMDSLKTQAIDLISQTWPVVTTVVVAGLVIRLFKKFSSKA COATB_BPIKE/30-81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ATEAMDSLKTQAIDLISQTWPVVTTVVVAGLVIKLFKKFVSRA Q9T0Q8_BPIKE/1-52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ATEAMNSLKTQATDLIDQTWPVVTSVAVAGLAIRLFKKFSSKA COATB_BPI22/32-83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AKAAFNSLQASATEYIGYAWAMVVVIVGATIGIKLFKKFTSKA COATB_BPM13/24-72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AKAAFDSLQASATEYIGYAWAMVVVIVGATIGIKLFKKFASKA COATB_BPZJ2/1-49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AKAAFDSLQASATEYIGYAWAMVVVIVGATIGIKLFKKFTSKA Q9T0Q9_BPFD/1-49</a:t>
            </a:r>
          </a:p>
          <a:p>
            <a:r>
              <a:rPr lang="en-US" sz="1100" dirty="0">
                <a:solidFill>
                  <a:srgbClr val="FF0000"/>
                </a:solidFill>
              </a:rPr>
              <a:t>AKAAFDSLTAQATEMSGYAWALVVLVVGATVGIKLFKKFVSRA COATB_BPIF1/22-73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3361760"/>
            <a:ext cx="8644466" cy="48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can slice to get everything after the ninth column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5678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Slicing</a:t>
            </a:r>
            <a:r>
              <a:rPr lang="fr-FR" dirty="0" smtClean="0"/>
              <a:t> </a:t>
            </a:r>
            <a:r>
              <a:rPr lang="fr-FR" dirty="0" err="1" smtClean="0"/>
              <a:t>alignments</a:t>
            </a:r>
            <a:r>
              <a:rPr lang="fr-FR" dirty="0" smtClean="0"/>
              <a:t> </a:t>
            </a:r>
            <a:r>
              <a:rPr lang="fr-FR" dirty="0" smtClean="0"/>
              <a:t>(1)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92344"/>
            <a:ext cx="8644466" cy="487580"/>
          </a:xfrm>
        </p:spPr>
        <p:txBody>
          <a:bodyPr/>
          <a:lstStyle/>
          <a:p>
            <a:r>
              <a:rPr lang="en-US" dirty="0" smtClean="0"/>
              <a:t>Addition </a:t>
            </a:r>
            <a:r>
              <a:rPr lang="en-US" dirty="0"/>
              <a:t>of alignment objects works by column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481892"/>
            <a:ext cx="8644466" cy="1785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&gt;&gt;&gt; edited = alignment[:, :6] + alignment[:, 9:]</a:t>
            </a:r>
          </a:p>
          <a:p>
            <a:r>
              <a:rPr lang="en-US" sz="1100" dirty="0"/>
              <a:t>&gt;&gt;&gt; print(edited)</a:t>
            </a:r>
          </a:p>
          <a:p>
            <a:r>
              <a:rPr lang="en-US" sz="1100" dirty="0" err="1"/>
              <a:t>SingleLetterAlphabet</a:t>
            </a:r>
            <a:r>
              <a:rPr lang="en-US" sz="1100" dirty="0"/>
              <a:t>() alignment with 7 rows and 49 columns</a:t>
            </a:r>
          </a:p>
          <a:p>
            <a:r>
              <a:rPr lang="en-US" sz="1100" dirty="0"/>
              <a:t>AEPNAAATEAMDSLKTQAIDLISQTWPVVTTVVVAGLVIRLFKKFSSKA COATB_BPIKE/30-81</a:t>
            </a:r>
          </a:p>
          <a:p>
            <a:r>
              <a:rPr lang="en-US" sz="1100" dirty="0"/>
              <a:t>AEPNAAATEAMDSLKTQAIDLISQTWPVVTTVVVAGLVIKLFKKFVSRA Q9T0Q8_BPIKE/1-52</a:t>
            </a:r>
          </a:p>
          <a:p>
            <a:r>
              <a:rPr lang="en-US" sz="1100" dirty="0"/>
              <a:t>DGTSTAATEAMNSLKTQATDLIDQTWPVVTSVAVAGLAIRLFKKFSSKA COATB_BPI22/32-83</a:t>
            </a:r>
          </a:p>
          <a:p>
            <a:r>
              <a:rPr lang="en-US" sz="1100" dirty="0"/>
              <a:t>AEGDDPAKAAFNSLQASATEYIGYAWAMVVVIVGATIGIKLFKKFTSKA COATB_BPM13/24-72</a:t>
            </a:r>
          </a:p>
          <a:p>
            <a:r>
              <a:rPr lang="en-US" sz="1100" dirty="0"/>
              <a:t>AEGDDPAKAAFDSLQASATEYIGYAWAMVVVIVGATIGIKLFKKFASKA COATB_BPZJ2/1-49</a:t>
            </a:r>
          </a:p>
          <a:p>
            <a:r>
              <a:rPr lang="en-US" sz="1100" dirty="0"/>
              <a:t>AEGDDPAKAAFDSLQASATEYIGYAWAMVVVIVGATIGIKLFKKFTSKA Q9T0Q9_BPFD/1-49</a:t>
            </a:r>
          </a:p>
          <a:p>
            <a:r>
              <a:rPr lang="en-US" sz="1100" dirty="0"/>
              <a:t>FAADDAAKAAFDSLTAQATEMSGYAWALVVLVVGATVGIKLFKKFVSRA COATB_BPIF1/22-73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3852157"/>
            <a:ext cx="8644466" cy="1785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&gt;&gt;&gt; </a:t>
            </a:r>
            <a:r>
              <a:rPr lang="en-US" sz="1100" dirty="0" err="1"/>
              <a:t>edited.sort</a:t>
            </a:r>
            <a:r>
              <a:rPr lang="en-US" sz="1100" dirty="0"/>
              <a:t>()</a:t>
            </a:r>
          </a:p>
          <a:p>
            <a:r>
              <a:rPr lang="en-US" sz="1100" dirty="0"/>
              <a:t>&gt;&gt;&gt; print(edited)</a:t>
            </a:r>
          </a:p>
          <a:p>
            <a:r>
              <a:rPr lang="en-US" sz="1100" dirty="0" err="1"/>
              <a:t>SingleLetterAlphabet</a:t>
            </a:r>
            <a:r>
              <a:rPr lang="en-US" sz="1100" dirty="0"/>
              <a:t>() alignment with 7 rows and 49 columns</a:t>
            </a:r>
          </a:p>
          <a:p>
            <a:r>
              <a:rPr lang="en-US" sz="1100" dirty="0"/>
              <a:t>DGTSTAATEAMNSLKTQATDLIDQTWPVVTSVAVAGLAIRLFKKFSSKA COATB_BPI22/32-83</a:t>
            </a:r>
          </a:p>
          <a:p>
            <a:r>
              <a:rPr lang="en-US" sz="1100" dirty="0"/>
              <a:t>FAADDAAKAAFDSLTAQATEMSGYAWALVVLVVGATVGIKLFKKFVSRA COATB_BPIF1/22-73</a:t>
            </a:r>
          </a:p>
          <a:p>
            <a:r>
              <a:rPr lang="en-US" sz="1100" dirty="0"/>
              <a:t>AEPNAAATEAMDSLKTQAIDLISQTWPVVTTVVVAGLVIRLFKKFSSKA COATB_BPIKE/30-81</a:t>
            </a:r>
          </a:p>
          <a:p>
            <a:r>
              <a:rPr lang="en-US" sz="1100" dirty="0"/>
              <a:t>AEGDDPAKAAFNSLQASATEYIGYAWAMVVVIVGATIGIKLFKKFTSKA COATB_BPM13/24-72</a:t>
            </a:r>
          </a:p>
          <a:p>
            <a:r>
              <a:rPr lang="en-US" sz="1100" dirty="0"/>
              <a:t>AEGDDPAKAAFDSLQASATEYIGYAWAMVVVIVGATIGIKLFKKFASKA COATB_BPZJ2/1-49</a:t>
            </a:r>
          </a:p>
          <a:p>
            <a:r>
              <a:rPr lang="en-US" sz="1100" dirty="0"/>
              <a:t>AEPNAAATEAMDSLKTQAIDLISQTWPVVTTVVVAGLVIKLFKKFVSRA Q9T0Q8_BPIKE/1-52</a:t>
            </a:r>
          </a:p>
          <a:p>
            <a:r>
              <a:rPr lang="en-US" sz="1100" dirty="0"/>
              <a:t>AEGDDPAKAAFDSLQASATEYIGYAWAMVVVIVGATIGIKLFKKFTSKA Q9T0Q9_BPFD/1-49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3378750"/>
            <a:ext cx="8644466" cy="48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Combine </a:t>
            </a:r>
            <a:r>
              <a:rPr lang="it-IT" dirty="0" err="1"/>
              <a:t>alignments</a:t>
            </a:r>
            <a:r>
              <a:rPr lang="it-IT" dirty="0"/>
              <a:t> for </a:t>
            </a:r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genes</a:t>
            </a:r>
            <a:r>
              <a:rPr lang="it-IT" dirty="0"/>
              <a:t> </a:t>
            </a:r>
            <a:r>
              <a:rPr lang="it-IT" dirty="0" err="1" smtClean="0"/>
              <a:t>into</a:t>
            </a:r>
            <a:r>
              <a:rPr lang="it-IT" dirty="0" smtClean="0"/>
              <a:t> </a:t>
            </a:r>
            <a:r>
              <a:rPr lang="it-IT" dirty="0"/>
              <a:t>a meta-</a:t>
            </a:r>
            <a:r>
              <a:rPr lang="it-IT" dirty="0" err="1" smtClean="0"/>
              <a:t>alignment</a:t>
            </a:r>
            <a:endParaRPr lang="it-IT" dirty="0"/>
          </a:p>
        </p:txBody>
      </p:sp>
      <p:sp>
        <p:nvSpPr>
          <p:cNvPr id="9" name="ZoneTexte 8"/>
          <p:cNvSpPr txBox="1"/>
          <p:nvPr/>
        </p:nvSpPr>
        <p:spPr>
          <a:xfrm>
            <a:off x="279400" y="6101040"/>
            <a:ext cx="8644466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fr-FR"/>
            </a:defPPr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Only add two alignments together if they have the same number of rows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4538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Alignments</a:t>
            </a:r>
            <a:r>
              <a:rPr lang="fr-FR" dirty="0" smtClean="0"/>
              <a:t> </a:t>
            </a:r>
            <a:r>
              <a:rPr lang="fr-FR" dirty="0"/>
              <a:t>as </a:t>
            </a:r>
            <a:r>
              <a:rPr lang="fr-FR" dirty="0" err="1" smtClean="0"/>
              <a:t>array</a:t>
            </a:r>
            <a:r>
              <a:rPr lang="fr-FR" dirty="0" smtClean="0"/>
              <a:t> (</a:t>
            </a:r>
            <a:r>
              <a:rPr lang="fr-FR" dirty="0" smtClean="0"/>
              <a:t>1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487580"/>
          </a:xfrm>
        </p:spPr>
        <p:txBody>
          <a:bodyPr/>
          <a:lstStyle/>
          <a:p>
            <a:r>
              <a:rPr lang="en-US" dirty="0"/>
              <a:t>Suppose you have a small alignment in PHYLIP format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927845"/>
            <a:ext cx="8644466" cy="11079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&gt;&gt;&gt; import </a:t>
            </a:r>
            <a:r>
              <a:rPr lang="en-US" sz="1100" dirty="0" err="1"/>
              <a:t>numpy</a:t>
            </a:r>
            <a:r>
              <a:rPr lang="en-US" sz="1100" dirty="0"/>
              <a:t> as </a:t>
            </a:r>
            <a:r>
              <a:rPr lang="en-US" sz="1100" dirty="0" err="1"/>
              <a:t>np</a:t>
            </a:r>
            <a:endParaRPr lang="en-US" sz="1100" dirty="0"/>
          </a:p>
          <a:p>
            <a:r>
              <a:rPr lang="en-US" sz="1100" dirty="0"/>
              <a:t>&gt;&gt;&gt; from Bio import </a:t>
            </a:r>
            <a:r>
              <a:rPr lang="en-US" sz="1100" dirty="0" err="1"/>
              <a:t>AlignIO</a:t>
            </a:r>
            <a:endParaRPr lang="en-US" sz="1100" dirty="0"/>
          </a:p>
          <a:p>
            <a:r>
              <a:rPr lang="en-US" sz="1100" dirty="0"/>
              <a:t>&gt;&gt;&gt; alignment = </a:t>
            </a:r>
            <a:r>
              <a:rPr lang="en-US" sz="1100" dirty="0" err="1"/>
              <a:t>AlignIO.read</a:t>
            </a:r>
            <a:r>
              <a:rPr lang="en-US" sz="1100" dirty="0"/>
              <a:t>("PF05371_seed.sth", "</a:t>
            </a:r>
            <a:r>
              <a:rPr lang="en-US" sz="1100" dirty="0" err="1"/>
              <a:t>stockholm</a:t>
            </a:r>
            <a:r>
              <a:rPr lang="en-US" sz="1100" dirty="0"/>
              <a:t>")</a:t>
            </a:r>
          </a:p>
          <a:p>
            <a:r>
              <a:rPr lang="en-US" sz="1100" dirty="0"/>
              <a:t>&gt;&gt;&gt; </a:t>
            </a:r>
            <a:r>
              <a:rPr lang="en-US" sz="1100" dirty="0" err="1"/>
              <a:t>align_array</a:t>
            </a:r>
            <a:r>
              <a:rPr lang="en-US" sz="1100" dirty="0"/>
              <a:t> = </a:t>
            </a:r>
            <a:r>
              <a:rPr lang="en-US" sz="1100" dirty="0" err="1"/>
              <a:t>np.array</a:t>
            </a:r>
            <a:r>
              <a:rPr lang="en-US" sz="1100" dirty="0"/>
              <a:t>([list(rec) for rec in alignment], </a:t>
            </a:r>
            <a:r>
              <a:rPr lang="en-US" sz="1100" dirty="0" err="1"/>
              <a:t>np.character</a:t>
            </a:r>
            <a:r>
              <a:rPr lang="en-US" sz="1100" dirty="0"/>
              <a:t>)</a:t>
            </a:r>
          </a:p>
          <a:p>
            <a:r>
              <a:rPr lang="en-US" sz="1100" dirty="0"/>
              <a:t>&gt;&gt;&gt; print("Array shape %</a:t>
            </a:r>
            <a:r>
              <a:rPr lang="en-US" sz="1100" dirty="0" err="1"/>
              <a:t>i</a:t>
            </a:r>
            <a:r>
              <a:rPr lang="en-US" sz="1100" dirty="0"/>
              <a:t> by %</a:t>
            </a:r>
            <a:r>
              <a:rPr lang="en-US" sz="1100" dirty="0" err="1"/>
              <a:t>i</a:t>
            </a:r>
            <a:r>
              <a:rPr lang="en-US" sz="1100" dirty="0"/>
              <a:t>" % </a:t>
            </a:r>
            <a:r>
              <a:rPr lang="en-US" sz="1100" dirty="0" err="1"/>
              <a:t>align_array.shape</a:t>
            </a:r>
            <a:r>
              <a:rPr lang="en-US" sz="1100" dirty="0"/>
              <a:t>)</a:t>
            </a:r>
          </a:p>
          <a:p>
            <a:r>
              <a:rPr lang="en-US" sz="1100" dirty="0"/>
              <a:t>Array shape 7 by 52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4354653"/>
            <a:ext cx="8644466" cy="2616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pl-PL" sz="1100" dirty="0"/>
              <a:t>&gt;&gt;&gt; </a:t>
            </a:r>
            <a:r>
              <a:rPr lang="pl-PL" sz="1100" dirty="0" err="1"/>
              <a:t>align_array</a:t>
            </a:r>
            <a:r>
              <a:rPr lang="pl-PL" sz="1100" dirty="0"/>
              <a:t> = </a:t>
            </a:r>
            <a:r>
              <a:rPr lang="pl-PL" sz="1100" dirty="0" err="1"/>
              <a:t>np.array</a:t>
            </a:r>
            <a:r>
              <a:rPr lang="pl-PL" sz="1100" dirty="0"/>
              <a:t>([list(</a:t>
            </a:r>
            <a:r>
              <a:rPr lang="pl-PL" sz="1100" dirty="0" err="1"/>
              <a:t>rec</a:t>
            </a:r>
            <a:r>
              <a:rPr lang="pl-PL" sz="1100" dirty="0"/>
              <a:t>) for </a:t>
            </a:r>
            <a:r>
              <a:rPr lang="pl-PL" sz="1100" dirty="0" err="1"/>
              <a:t>rec</a:t>
            </a:r>
            <a:r>
              <a:rPr lang="pl-PL" sz="1100" dirty="0"/>
              <a:t> in </a:t>
            </a:r>
            <a:r>
              <a:rPr lang="pl-PL" sz="1100" dirty="0" err="1"/>
              <a:t>alignment</a:t>
            </a:r>
            <a:r>
              <a:rPr lang="pl-PL" sz="1100" dirty="0"/>
              <a:t>], </a:t>
            </a:r>
            <a:r>
              <a:rPr lang="pl-PL" sz="1100" dirty="0" err="1"/>
              <a:t>np.character</a:t>
            </a:r>
            <a:r>
              <a:rPr lang="pl-PL" sz="1100" dirty="0"/>
              <a:t>, order="F")</a:t>
            </a:r>
            <a:endParaRPr lang="nl-NL" sz="1100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3577197"/>
            <a:ext cx="8644466" cy="48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</a:t>
            </a:r>
            <a:r>
              <a:rPr lang="en-US" dirty="0" smtClean="0"/>
              <a:t>ell </a:t>
            </a:r>
            <a:r>
              <a:rPr lang="en-US" dirty="0" err="1"/>
              <a:t>NumPy</a:t>
            </a:r>
            <a:r>
              <a:rPr lang="en-US" dirty="0"/>
              <a:t> to store the array by column (as </a:t>
            </a:r>
            <a:r>
              <a:rPr lang="en-US" dirty="0" smtClean="0"/>
              <a:t>in Fortran</a:t>
            </a:r>
            <a:r>
              <a:rPr lang="en-US" dirty="0"/>
              <a:t>) rather then its default of by row (as in 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ZoneTexte 8"/>
          <p:cNvSpPr txBox="1"/>
          <p:nvPr/>
        </p:nvSpPr>
        <p:spPr>
          <a:xfrm>
            <a:off x="279401" y="4785573"/>
            <a:ext cx="8644466" cy="861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fr-FR"/>
            </a:defPPr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Leave the original Biopython alignment object and the </a:t>
            </a:r>
            <a:r>
              <a:rPr lang="en-US" dirty="0" err="1"/>
              <a:t>NumPy</a:t>
            </a:r>
            <a:r>
              <a:rPr lang="en-US" dirty="0"/>
              <a:t> array in memory as </a:t>
            </a:r>
            <a:r>
              <a:rPr lang="en-US" dirty="0" smtClean="0"/>
              <a:t>separate objects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8520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</a:t>
            </a:r>
            <a:r>
              <a:rPr lang="fr-FR" dirty="0" err="1" smtClean="0"/>
              <a:t>lignment</a:t>
            </a:r>
            <a:r>
              <a:rPr lang="fr-FR" dirty="0" smtClean="0"/>
              <a:t> </a:t>
            </a:r>
            <a:r>
              <a:rPr lang="fr-FR" dirty="0" err="1" smtClean="0"/>
              <a:t>tools</a:t>
            </a:r>
            <a:r>
              <a:rPr lang="fr-FR" dirty="0" smtClean="0"/>
              <a:t> (1)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242675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Prepare </a:t>
            </a:r>
            <a:r>
              <a:rPr lang="en-US" dirty="0"/>
              <a:t>an input </a:t>
            </a:r>
            <a:r>
              <a:rPr lang="en-US" dirty="0" smtClean="0"/>
              <a:t>file </a:t>
            </a:r>
            <a:r>
              <a:rPr lang="en-US" dirty="0"/>
              <a:t>of your unaligned sequences, typically this will be a FASTA le which you </a:t>
            </a:r>
            <a:r>
              <a:rPr lang="en-US" dirty="0" smtClean="0"/>
              <a:t>might create using </a:t>
            </a:r>
            <a:r>
              <a:rPr lang="en-US" dirty="0" err="1" smtClean="0"/>
              <a:t>Bio.SeqIO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Call </a:t>
            </a:r>
            <a:r>
              <a:rPr lang="en-US" dirty="0"/>
              <a:t>the command line tool to process this input </a:t>
            </a:r>
            <a:r>
              <a:rPr lang="en-US" dirty="0" smtClean="0"/>
              <a:t>file</a:t>
            </a:r>
            <a:r>
              <a:rPr lang="en-US" dirty="0"/>
              <a:t>, typically via one of </a:t>
            </a:r>
            <a:r>
              <a:rPr lang="en-US" dirty="0" err="1"/>
              <a:t>Biopython's</a:t>
            </a:r>
            <a:r>
              <a:rPr lang="en-US" dirty="0"/>
              <a:t> command </a:t>
            </a:r>
            <a:r>
              <a:rPr lang="en-US" dirty="0" smtClean="0"/>
              <a:t>line wrappers </a:t>
            </a:r>
            <a:r>
              <a:rPr lang="en-US" dirty="0"/>
              <a:t>(which we'll discuss here).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Read </a:t>
            </a:r>
            <a:r>
              <a:rPr lang="en-US" dirty="0"/>
              <a:t>the output from the tool, i.e. your aligned sequences, typically </a:t>
            </a:r>
            <a:r>
              <a:rPr lang="en-US" dirty="0" smtClean="0"/>
              <a:t>using </a:t>
            </a:r>
            <a:r>
              <a:rPr lang="en-US" dirty="0" err="1" smtClean="0"/>
              <a:t>Bio.AlignIO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3696920"/>
            <a:ext cx="8644466" cy="769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it-IT" sz="1100" dirty="0"/>
              <a:t>&gt;&gt;&gt; import </a:t>
            </a:r>
            <a:r>
              <a:rPr lang="it-IT" sz="1100" dirty="0" err="1"/>
              <a:t>Bio.Align.Applications</a:t>
            </a:r>
            <a:endParaRPr lang="it-IT" sz="1100" dirty="0"/>
          </a:p>
          <a:p>
            <a:r>
              <a:rPr lang="it-IT" sz="1100" dirty="0"/>
              <a:t>&gt;&gt;&gt; dir(</a:t>
            </a:r>
            <a:r>
              <a:rPr lang="it-IT" sz="1100" dirty="0" err="1"/>
              <a:t>Bio.Align.Applications</a:t>
            </a:r>
            <a:r>
              <a:rPr lang="it-IT" sz="1100" dirty="0" smtClean="0"/>
              <a:t>)</a:t>
            </a:r>
          </a:p>
          <a:p>
            <a:r>
              <a:rPr lang="nl-NL" sz="1100" dirty="0">
                <a:solidFill>
                  <a:srgbClr val="FF0000"/>
                </a:solidFill>
              </a:rPr>
              <a:t>['</a:t>
            </a:r>
            <a:r>
              <a:rPr lang="nl-NL" sz="1100" dirty="0" err="1">
                <a:solidFill>
                  <a:srgbClr val="FF0000"/>
                </a:solidFill>
              </a:rPr>
              <a:t>ClustalwCommandline</a:t>
            </a:r>
            <a:r>
              <a:rPr lang="nl-NL" sz="1100" dirty="0">
                <a:solidFill>
                  <a:srgbClr val="FF0000"/>
                </a:solidFill>
              </a:rPr>
              <a:t>', '</a:t>
            </a:r>
            <a:r>
              <a:rPr lang="nl-NL" sz="1100" dirty="0" err="1">
                <a:solidFill>
                  <a:srgbClr val="FF0000"/>
                </a:solidFill>
              </a:rPr>
              <a:t>DialignCommandline</a:t>
            </a:r>
            <a:r>
              <a:rPr lang="nl-NL" sz="1100" dirty="0">
                <a:solidFill>
                  <a:srgbClr val="FF0000"/>
                </a:solidFill>
              </a:rPr>
              <a:t>', '</a:t>
            </a:r>
            <a:r>
              <a:rPr lang="nl-NL" sz="1100" dirty="0" err="1">
                <a:solidFill>
                  <a:srgbClr val="FF0000"/>
                </a:solidFill>
              </a:rPr>
              <a:t>MafftCommandline</a:t>
            </a:r>
            <a:r>
              <a:rPr lang="nl-NL" sz="1100" dirty="0">
                <a:solidFill>
                  <a:srgbClr val="FF0000"/>
                </a:solidFill>
              </a:rPr>
              <a:t>', '</a:t>
            </a:r>
            <a:r>
              <a:rPr lang="nl-NL" sz="1100" dirty="0" err="1">
                <a:solidFill>
                  <a:srgbClr val="FF0000"/>
                </a:solidFill>
              </a:rPr>
              <a:t>MuscleCommandline</a:t>
            </a:r>
            <a:r>
              <a:rPr lang="nl-NL" sz="1100" dirty="0">
                <a:solidFill>
                  <a:srgbClr val="FF0000"/>
                </a:solidFill>
              </a:rPr>
              <a:t>',</a:t>
            </a:r>
          </a:p>
          <a:p>
            <a:r>
              <a:rPr lang="nl-NL" sz="1100" dirty="0">
                <a:solidFill>
                  <a:srgbClr val="FF0000"/>
                </a:solidFill>
              </a:rPr>
              <a:t>'</a:t>
            </a:r>
            <a:r>
              <a:rPr lang="nl-NL" sz="1100" dirty="0" err="1">
                <a:solidFill>
                  <a:srgbClr val="FF0000"/>
                </a:solidFill>
              </a:rPr>
              <a:t>PrankCommandline</a:t>
            </a:r>
            <a:r>
              <a:rPr lang="nl-NL" sz="1100" dirty="0">
                <a:solidFill>
                  <a:srgbClr val="FF0000"/>
                </a:solidFill>
              </a:rPr>
              <a:t>', '</a:t>
            </a:r>
            <a:r>
              <a:rPr lang="nl-NL" sz="1100" dirty="0" err="1">
                <a:solidFill>
                  <a:srgbClr val="FF0000"/>
                </a:solidFill>
              </a:rPr>
              <a:t>ProbconsCommandline</a:t>
            </a:r>
            <a:r>
              <a:rPr lang="nl-NL" sz="1100" dirty="0">
                <a:solidFill>
                  <a:srgbClr val="FF0000"/>
                </a:solidFill>
              </a:rPr>
              <a:t>', '</a:t>
            </a:r>
            <a:r>
              <a:rPr lang="nl-NL" sz="1100" dirty="0" err="1">
                <a:solidFill>
                  <a:srgbClr val="FF0000"/>
                </a:solidFill>
              </a:rPr>
              <a:t>TCoffeeCommandline</a:t>
            </a:r>
            <a:r>
              <a:rPr lang="nl-NL" sz="1100" dirty="0">
                <a:solidFill>
                  <a:srgbClr val="FF0000"/>
                </a:solidFill>
              </a:rPr>
              <a:t>' ...</a:t>
            </a:r>
            <a:r>
              <a:rPr lang="nl-NL" sz="1100" dirty="0" smtClean="0">
                <a:solidFill>
                  <a:srgbClr val="FF0000"/>
                </a:solidFill>
              </a:rPr>
              <a:t>]</a:t>
            </a:r>
            <a:endParaRPr lang="nl-NL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520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ClustalW</a:t>
            </a:r>
            <a:r>
              <a:rPr lang="fr-FR" dirty="0" smtClean="0"/>
              <a:t> (</a:t>
            </a:r>
            <a:r>
              <a:rPr lang="fr-FR" dirty="0" smtClean="0"/>
              <a:t>1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92344"/>
            <a:ext cx="8644466" cy="487580"/>
          </a:xfrm>
        </p:spPr>
        <p:txBody>
          <a:bodyPr/>
          <a:lstStyle/>
          <a:p>
            <a:r>
              <a:rPr lang="en-US" dirty="0" err="1"/>
              <a:t>ClustalW</a:t>
            </a:r>
            <a:r>
              <a:rPr lang="en-US" dirty="0"/>
              <a:t> is a popular command line tool for multiple </a:t>
            </a:r>
            <a:r>
              <a:rPr lang="en-US" dirty="0" smtClean="0"/>
              <a:t>sequence alignment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684465"/>
            <a:ext cx="8644466" cy="600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&gt;&gt;&gt; from </a:t>
            </a:r>
            <a:r>
              <a:rPr lang="en-US" sz="1100" dirty="0" err="1"/>
              <a:t>Bio.Align.Applications</a:t>
            </a:r>
            <a:r>
              <a:rPr lang="en-US" sz="1100" dirty="0"/>
              <a:t> import </a:t>
            </a:r>
            <a:r>
              <a:rPr lang="en-US" sz="1100" dirty="0" err="1"/>
              <a:t>ClustalwCommandline</a:t>
            </a:r>
            <a:endParaRPr lang="en-US" sz="1100" dirty="0"/>
          </a:p>
          <a:p>
            <a:r>
              <a:rPr lang="en-US" sz="1100" dirty="0"/>
              <a:t>&gt;&gt;&gt; help(</a:t>
            </a:r>
            <a:r>
              <a:rPr lang="en-US" sz="1100" dirty="0" err="1"/>
              <a:t>ClustalwCommandline</a:t>
            </a:r>
            <a:r>
              <a:rPr lang="en-US" sz="1100" dirty="0" smtClean="0"/>
              <a:t>)</a:t>
            </a:r>
          </a:p>
          <a:p>
            <a:r>
              <a:rPr lang="mr-IN" sz="1100" dirty="0" smtClean="0"/>
              <a:t>…</a:t>
            </a:r>
            <a:r>
              <a:rPr lang="fr-FR" sz="1100" dirty="0" smtClean="0"/>
              <a:t>.</a:t>
            </a:r>
            <a:endParaRPr lang="en-US" sz="1100" dirty="0"/>
          </a:p>
        </p:txBody>
      </p:sp>
      <p:sp>
        <p:nvSpPr>
          <p:cNvPr id="8" name="ZoneTexte 7"/>
          <p:cNvSpPr txBox="1"/>
          <p:nvPr/>
        </p:nvSpPr>
        <p:spPr>
          <a:xfrm>
            <a:off x="286649" y="3082758"/>
            <a:ext cx="8644466" cy="769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&gt;&gt;&gt; from </a:t>
            </a:r>
            <a:r>
              <a:rPr lang="en-US" sz="1100" dirty="0" err="1"/>
              <a:t>Bio.Align.Applications</a:t>
            </a:r>
            <a:r>
              <a:rPr lang="en-US" sz="1100" dirty="0"/>
              <a:t> import </a:t>
            </a:r>
            <a:r>
              <a:rPr lang="en-US" sz="1100" dirty="0" err="1"/>
              <a:t>ClustalwCommandline</a:t>
            </a:r>
            <a:endParaRPr lang="en-US" sz="1100" dirty="0"/>
          </a:p>
          <a:p>
            <a:r>
              <a:rPr lang="en-US" sz="1100" dirty="0"/>
              <a:t>&gt;&gt;&gt; cline = </a:t>
            </a:r>
            <a:r>
              <a:rPr lang="en-US" sz="1100" dirty="0" err="1"/>
              <a:t>ClustalwCommandline</a:t>
            </a:r>
            <a:r>
              <a:rPr lang="en-US" sz="1100" dirty="0"/>
              <a:t>("clustalw2", </a:t>
            </a:r>
            <a:r>
              <a:rPr lang="en-US" sz="1100" dirty="0" err="1"/>
              <a:t>infile</a:t>
            </a:r>
            <a:r>
              <a:rPr lang="en-US" sz="1100" dirty="0"/>
              <a:t>="</a:t>
            </a:r>
            <a:r>
              <a:rPr lang="en-US" sz="1100" dirty="0" err="1"/>
              <a:t>opuntia.fasta</a:t>
            </a:r>
            <a:r>
              <a:rPr lang="en-US" sz="1100" dirty="0"/>
              <a:t>")</a:t>
            </a:r>
          </a:p>
          <a:p>
            <a:r>
              <a:rPr lang="en-US" sz="1100" dirty="0"/>
              <a:t>&gt;&gt;&gt; print(cline)</a:t>
            </a:r>
          </a:p>
          <a:p>
            <a:r>
              <a:rPr lang="en-US" sz="1100" dirty="0"/>
              <a:t>clustalw2 -</a:t>
            </a:r>
            <a:r>
              <a:rPr lang="en-US" sz="1100" dirty="0" err="1"/>
              <a:t>infile</a:t>
            </a:r>
            <a:r>
              <a:rPr lang="en-US" sz="1100" dirty="0"/>
              <a:t>=</a:t>
            </a:r>
            <a:r>
              <a:rPr lang="en-US" sz="1100" dirty="0" err="1"/>
              <a:t>opuntia.fasta</a:t>
            </a:r>
            <a:endParaRPr lang="en-US" sz="1100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2284629"/>
            <a:ext cx="8644466" cy="782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 </a:t>
            </a:r>
            <a:r>
              <a:rPr lang="en-US" dirty="0" smtClean="0"/>
              <a:t>default, </a:t>
            </a:r>
            <a:r>
              <a:rPr lang="en-US" dirty="0" err="1"/>
              <a:t>ClustalW</a:t>
            </a:r>
            <a:r>
              <a:rPr lang="en-US" dirty="0"/>
              <a:t> will generate an alignment and guide tree </a:t>
            </a:r>
            <a:r>
              <a:rPr lang="en-US" dirty="0" smtClean="0"/>
              <a:t>file </a:t>
            </a:r>
            <a:r>
              <a:rPr lang="en-US" dirty="0"/>
              <a:t>with names based on the input </a:t>
            </a:r>
            <a:r>
              <a:rPr lang="en-US" dirty="0" smtClean="0"/>
              <a:t>FASTA file</a:t>
            </a:r>
            <a:r>
              <a:rPr lang="en-US" dirty="0"/>
              <a:t>.</a:t>
            </a:r>
            <a:endParaRPr lang="en-US" dirty="0"/>
          </a:p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279400" y="4630006"/>
            <a:ext cx="8644466" cy="11079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&gt;&gt;&gt; import </a:t>
            </a:r>
            <a:r>
              <a:rPr lang="en-US" sz="1100" dirty="0" err="1"/>
              <a:t>os</a:t>
            </a:r>
            <a:endParaRPr lang="en-US" sz="1100" dirty="0"/>
          </a:p>
          <a:p>
            <a:r>
              <a:rPr lang="en-US" sz="1100" dirty="0"/>
              <a:t>&gt;&gt;&gt; from </a:t>
            </a:r>
            <a:r>
              <a:rPr lang="en-US" sz="1100" dirty="0" err="1"/>
              <a:t>Bio.Align.Applications</a:t>
            </a:r>
            <a:r>
              <a:rPr lang="en-US" sz="1100" dirty="0"/>
              <a:t> import </a:t>
            </a:r>
            <a:r>
              <a:rPr lang="en-US" sz="1100" dirty="0" err="1"/>
              <a:t>ClustalwCommandline</a:t>
            </a:r>
            <a:endParaRPr lang="en-US" sz="1100" dirty="0"/>
          </a:p>
          <a:p>
            <a:r>
              <a:rPr lang="en-US" sz="1100" dirty="0"/>
              <a:t>&gt;&gt;&gt; </a:t>
            </a:r>
            <a:r>
              <a:rPr lang="en-US" sz="1100" dirty="0" err="1"/>
              <a:t>clustalw_exe</a:t>
            </a:r>
            <a:r>
              <a:rPr lang="en-US" sz="1100" dirty="0"/>
              <a:t> = </a:t>
            </a:r>
            <a:r>
              <a:rPr lang="en-US" sz="1100" dirty="0" err="1"/>
              <a:t>r"C</a:t>
            </a:r>
            <a:r>
              <a:rPr lang="en-US" sz="1100" dirty="0"/>
              <a:t>:\Program Files\new </a:t>
            </a:r>
            <a:r>
              <a:rPr lang="en-US" sz="1100" dirty="0" err="1"/>
              <a:t>clustal</a:t>
            </a:r>
            <a:r>
              <a:rPr lang="en-US" sz="1100" dirty="0"/>
              <a:t>\clustalw2.exe"</a:t>
            </a:r>
          </a:p>
          <a:p>
            <a:r>
              <a:rPr lang="en-US" sz="1100" dirty="0"/>
              <a:t>&gt;&gt;&gt; </a:t>
            </a:r>
            <a:r>
              <a:rPr lang="en-US" sz="1100" dirty="0" err="1"/>
              <a:t>clustalw_cline</a:t>
            </a:r>
            <a:r>
              <a:rPr lang="en-US" sz="1100" dirty="0"/>
              <a:t> = </a:t>
            </a:r>
            <a:r>
              <a:rPr lang="en-US" sz="1100" dirty="0" err="1"/>
              <a:t>ClustalwCommandline</a:t>
            </a:r>
            <a:r>
              <a:rPr lang="en-US" sz="1100" dirty="0"/>
              <a:t>(</a:t>
            </a:r>
            <a:r>
              <a:rPr lang="en-US" sz="1100" dirty="0" err="1"/>
              <a:t>clustalw_exe</a:t>
            </a:r>
            <a:r>
              <a:rPr lang="en-US" sz="1100" dirty="0"/>
              <a:t>, </a:t>
            </a:r>
            <a:r>
              <a:rPr lang="en-US" sz="1100" dirty="0" err="1"/>
              <a:t>infile</a:t>
            </a:r>
            <a:r>
              <a:rPr lang="en-US" sz="1100" dirty="0"/>
              <a:t>="</a:t>
            </a:r>
            <a:r>
              <a:rPr lang="en-US" sz="1100" dirty="0" err="1"/>
              <a:t>opuntia.fasta</a:t>
            </a:r>
            <a:r>
              <a:rPr lang="en-US" sz="1100" dirty="0"/>
              <a:t>")</a:t>
            </a:r>
          </a:p>
          <a:p>
            <a:r>
              <a:rPr lang="en-US" sz="1100" dirty="0"/>
              <a:t>&gt;&gt;&gt; assert </a:t>
            </a:r>
            <a:r>
              <a:rPr lang="en-US" sz="1100" dirty="0" err="1"/>
              <a:t>os.path.isfile</a:t>
            </a:r>
            <a:r>
              <a:rPr lang="en-US" sz="1100" dirty="0"/>
              <a:t>(</a:t>
            </a:r>
            <a:r>
              <a:rPr lang="en-US" sz="1100" dirty="0" err="1"/>
              <a:t>clustalw_exe</a:t>
            </a:r>
            <a:r>
              <a:rPr lang="en-US" sz="1100" dirty="0"/>
              <a:t>), "</a:t>
            </a:r>
            <a:r>
              <a:rPr lang="en-US" sz="1100" dirty="0" err="1"/>
              <a:t>Clustal</a:t>
            </a:r>
            <a:r>
              <a:rPr lang="en-US" sz="1100" dirty="0"/>
              <a:t> W executable missing"</a:t>
            </a:r>
          </a:p>
          <a:p>
            <a:r>
              <a:rPr lang="en-US" sz="1100" dirty="0" smtClean="0"/>
              <a:t>&gt;&gt;&gt; </a:t>
            </a:r>
            <a:r>
              <a:rPr lang="en-US" sz="1100" dirty="0" err="1" smtClean="0"/>
              <a:t>stdout</a:t>
            </a:r>
            <a:r>
              <a:rPr lang="en-US" sz="1100" dirty="0" smtClean="0"/>
              <a:t>, </a:t>
            </a:r>
            <a:r>
              <a:rPr lang="en-US" sz="1100" dirty="0" err="1" smtClean="0"/>
              <a:t>stderr</a:t>
            </a:r>
            <a:r>
              <a:rPr lang="en-US" sz="1100" dirty="0" smtClean="0"/>
              <a:t> = </a:t>
            </a:r>
            <a:r>
              <a:rPr lang="en-US" sz="1100" dirty="0" err="1" smtClean="0"/>
              <a:t>clustalw_cline</a:t>
            </a:r>
            <a:r>
              <a:rPr lang="en-US" sz="1100" dirty="0" smtClean="0"/>
              <a:t>()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68520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ClustalW</a:t>
            </a:r>
            <a:r>
              <a:rPr lang="fr-FR" dirty="0" smtClean="0"/>
              <a:t> (</a:t>
            </a:r>
            <a:r>
              <a:rPr lang="fr-FR" dirty="0"/>
              <a:t>2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92344"/>
            <a:ext cx="8644466" cy="487580"/>
          </a:xfrm>
        </p:spPr>
        <p:txBody>
          <a:bodyPr/>
          <a:lstStyle/>
          <a:p>
            <a:r>
              <a:rPr lang="en-US" dirty="0" err="1"/>
              <a:t>ClustalW</a:t>
            </a:r>
            <a:r>
              <a:rPr lang="en-US" dirty="0"/>
              <a:t> is a popular command line tool for multiple </a:t>
            </a:r>
            <a:r>
              <a:rPr lang="en-US" dirty="0" smtClean="0"/>
              <a:t>sequence alignment 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684465"/>
            <a:ext cx="8644466" cy="19543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&gt;&gt;&gt; from Bio import </a:t>
            </a:r>
            <a:r>
              <a:rPr lang="en-US" sz="1100" dirty="0" err="1"/>
              <a:t>AlignIO</a:t>
            </a:r>
            <a:endParaRPr lang="en-US" sz="1100" dirty="0"/>
          </a:p>
          <a:p>
            <a:r>
              <a:rPr lang="en-US" sz="1100" dirty="0"/>
              <a:t>&gt;&gt;&gt; align = </a:t>
            </a:r>
            <a:r>
              <a:rPr lang="en-US" sz="1100" dirty="0" err="1"/>
              <a:t>AlignIO.read</a:t>
            </a:r>
            <a:r>
              <a:rPr lang="en-US" sz="1100" dirty="0"/>
              <a:t>("</a:t>
            </a:r>
            <a:r>
              <a:rPr lang="en-US" sz="1100" dirty="0" err="1"/>
              <a:t>opuntia.aln</a:t>
            </a:r>
            <a:r>
              <a:rPr lang="en-US" sz="1100" dirty="0"/>
              <a:t>", "</a:t>
            </a:r>
            <a:r>
              <a:rPr lang="en-US" sz="1100" dirty="0" err="1"/>
              <a:t>clustal</a:t>
            </a:r>
            <a:r>
              <a:rPr lang="en-US" sz="1100" dirty="0"/>
              <a:t>")</a:t>
            </a:r>
          </a:p>
          <a:p>
            <a:r>
              <a:rPr lang="en-US" sz="1100" dirty="0"/>
              <a:t>&gt;&gt;&gt; print(align)</a:t>
            </a:r>
          </a:p>
          <a:p>
            <a:r>
              <a:rPr lang="en-US" sz="1100" dirty="0" err="1">
                <a:solidFill>
                  <a:srgbClr val="FF0000"/>
                </a:solidFill>
              </a:rPr>
              <a:t>SingleLetterAlphabet</a:t>
            </a:r>
            <a:r>
              <a:rPr lang="en-US" sz="1100" dirty="0">
                <a:solidFill>
                  <a:srgbClr val="FF0000"/>
                </a:solidFill>
              </a:rPr>
              <a:t>() alignment with 7 rows and 906 columns</a:t>
            </a:r>
          </a:p>
          <a:p>
            <a:r>
              <a:rPr lang="en-US" sz="1100" dirty="0">
                <a:solidFill>
                  <a:srgbClr val="FF0000"/>
                </a:solidFill>
              </a:rPr>
              <a:t>TATACATTAAAGAAGGGGGATGCGGATAAATGGAAAGGCGAAAG...AGA gi|6273285|gb|AF191659.1|AF191</a:t>
            </a:r>
          </a:p>
          <a:p>
            <a:r>
              <a:rPr lang="en-US" sz="1100" dirty="0">
                <a:solidFill>
                  <a:srgbClr val="FF0000"/>
                </a:solidFill>
              </a:rPr>
              <a:t>TATACATTAAAGAAGGGGGATGCGGATAAATGGAAAGGCGAAAG...AGA gi|6273284|gb|AF191658.1|AF191</a:t>
            </a:r>
          </a:p>
          <a:p>
            <a:r>
              <a:rPr lang="en-US" sz="1100" dirty="0">
                <a:solidFill>
                  <a:srgbClr val="FF0000"/>
                </a:solidFill>
              </a:rPr>
              <a:t>TATACATTAAAGAAGGGGGATGCGGATAAATGGAAAGGCGAAAG...AGA gi|6273287|gb|AF191661.1|AF191</a:t>
            </a:r>
          </a:p>
          <a:p>
            <a:r>
              <a:rPr lang="en-US" sz="1100" dirty="0">
                <a:solidFill>
                  <a:srgbClr val="FF0000"/>
                </a:solidFill>
              </a:rPr>
              <a:t>TATACATAAAAGAAGGGGGATGCGGATAAATGGAAAGGCGAAAG...AGA gi|6273286|gb|AF191660.1|AF191</a:t>
            </a:r>
          </a:p>
          <a:p>
            <a:r>
              <a:rPr lang="en-US" sz="1100" dirty="0">
                <a:solidFill>
                  <a:srgbClr val="FF0000"/>
                </a:solidFill>
              </a:rPr>
              <a:t>TATACATTAAAGGAGGGGGATGCGGATAAATGGAAAGGCGAAAG...AGA gi|6273290|gb|AF191664.1|AF191</a:t>
            </a:r>
          </a:p>
          <a:p>
            <a:r>
              <a:rPr lang="en-US" sz="1100" dirty="0">
                <a:solidFill>
                  <a:srgbClr val="FF0000"/>
                </a:solidFill>
              </a:rPr>
              <a:t>TATACATTAAAGGAGGGGGATGCGGATAAATGGAAAGGCGAAAG...AGA gi|6273289|gb|AF191663.1|AF191</a:t>
            </a:r>
          </a:p>
          <a:p>
            <a:r>
              <a:rPr lang="en-US" sz="1100" dirty="0">
                <a:solidFill>
                  <a:srgbClr val="FF0000"/>
                </a:solidFill>
              </a:rPr>
              <a:t>TATACATTAAAGGAGGGGGATGCGGATAAATGGAAAGGCGAAAG...AGA gi|6273291|gb|AF191665.1|AF191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79400" y="3630701"/>
            <a:ext cx="8644466" cy="30162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&gt;&gt;&gt; from Bio import </a:t>
            </a:r>
            <a:r>
              <a:rPr lang="en-US" sz="1100" dirty="0" err="1"/>
              <a:t>Phylo</a:t>
            </a:r>
            <a:endParaRPr lang="en-US" sz="1100" dirty="0"/>
          </a:p>
          <a:p>
            <a:r>
              <a:rPr lang="en-US" sz="1100" dirty="0"/>
              <a:t>&gt;&gt;&gt; tree = </a:t>
            </a:r>
            <a:r>
              <a:rPr lang="en-US" sz="1100" dirty="0" err="1"/>
              <a:t>Phylo.read</a:t>
            </a:r>
            <a:r>
              <a:rPr lang="en-US" sz="1100" dirty="0"/>
              <a:t>("</a:t>
            </a:r>
            <a:r>
              <a:rPr lang="en-US" sz="1100" dirty="0" err="1"/>
              <a:t>opuntia.dnd</a:t>
            </a:r>
            <a:r>
              <a:rPr lang="en-US" sz="1100" dirty="0"/>
              <a:t>", "</a:t>
            </a:r>
            <a:r>
              <a:rPr lang="en-US" sz="1100" dirty="0" err="1"/>
              <a:t>newick</a:t>
            </a:r>
            <a:r>
              <a:rPr lang="en-US" sz="1100" dirty="0"/>
              <a:t>")</a:t>
            </a:r>
          </a:p>
          <a:p>
            <a:r>
              <a:rPr lang="en-US" sz="1100" dirty="0"/>
              <a:t>&gt;&gt;&gt; </a:t>
            </a:r>
            <a:r>
              <a:rPr lang="en-US" sz="1100" dirty="0" err="1"/>
              <a:t>Phylo.draw_ascii</a:t>
            </a:r>
            <a:r>
              <a:rPr lang="en-US" sz="1100" dirty="0"/>
              <a:t>(tree)</a:t>
            </a:r>
          </a:p>
          <a:p>
            <a:r>
              <a:rPr lang="en-US" sz="1100" dirty="0">
                <a:solidFill>
                  <a:srgbClr val="FF0000"/>
                </a:solidFill>
              </a:rPr>
              <a:t>_______________ gi|6273291|gb|AF191665.1|AF191665</a:t>
            </a:r>
          </a:p>
          <a:p>
            <a:r>
              <a:rPr lang="en-US" sz="1100" dirty="0">
                <a:solidFill>
                  <a:srgbClr val="FF0000"/>
                </a:solidFill>
              </a:rPr>
              <a:t>__________________________|</a:t>
            </a:r>
          </a:p>
          <a:p>
            <a:r>
              <a:rPr lang="en-US" sz="1100" dirty="0">
                <a:solidFill>
                  <a:srgbClr val="FF0000"/>
                </a:solidFill>
              </a:rPr>
              <a:t>| | ______ gi|6273290|gb|AF191664.1|AF191664</a:t>
            </a:r>
          </a:p>
          <a:p>
            <a:r>
              <a:rPr lang="en-US" sz="1100" dirty="0">
                <a:solidFill>
                  <a:srgbClr val="FF0000"/>
                </a:solidFill>
              </a:rPr>
              <a:t>| |__|</a:t>
            </a:r>
          </a:p>
          <a:p>
            <a:r>
              <a:rPr lang="en-US" sz="1100" dirty="0">
                <a:solidFill>
                  <a:srgbClr val="FF0000"/>
                </a:solidFill>
              </a:rPr>
              <a:t>| |_____ gi|6273289|gb|AF191663.1|AF191663</a:t>
            </a:r>
          </a:p>
          <a:p>
            <a:r>
              <a:rPr lang="en-US" sz="1100" dirty="0">
                <a:solidFill>
                  <a:srgbClr val="FF0000"/>
                </a:solidFill>
              </a:rPr>
              <a:t>|</a:t>
            </a:r>
          </a:p>
          <a:p>
            <a:r>
              <a:rPr lang="en-US" sz="1100" dirty="0">
                <a:solidFill>
                  <a:srgbClr val="FF0000"/>
                </a:solidFill>
              </a:rPr>
              <a:t>_|_________________ gi|6273287|gb|AF191661.1|AF191661</a:t>
            </a:r>
          </a:p>
          <a:p>
            <a:r>
              <a:rPr lang="en-US" sz="1100" dirty="0">
                <a:solidFill>
                  <a:srgbClr val="FF0000"/>
                </a:solidFill>
              </a:rPr>
              <a:t>|</a:t>
            </a:r>
          </a:p>
          <a:p>
            <a:r>
              <a:rPr lang="en-US" sz="1100" dirty="0">
                <a:solidFill>
                  <a:srgbClr val="FF0000"/>
                </a:solidFill>
              </a:rPr>
              <a:t>|__________ gi|6273286|gb|AF191660.1|AF191660</a:t>
            </a:r>
          </a:p>
          <a:p>
            <a:r>
              <a:rPr lang="en-US" sz="1100" dirty="0">
                <a:solidFill>
                  <a:srgbClr val="FF0000"/>
                </a:solidFill>
              </a:rPr>
              <a:t>|</a:t>
            </a:r>
          </a:p>
          <a:p>
            <a:r>
              <a:rPr lang="en-US" sz="1100" dirty="0">
                <a:solidFill>
                  <a:srgbClr val="FF0000"/>
                </a:solidFill>
              </a:rPr>
              <a:t>| __ gi|6273285|gb|AF191659.1|AF191659</a:t>
            </a:r>
          </a:p>
          <a:p>
            <a:r>
              <a:rPr lang="en-US" sz="1100" dirty="0">
                <a:solidFill>
                  <a:srgbClr val="FF0000"/>
                </a:solidFill>
              </a:rPr>
              <a:t>|___|</a:t>
            </a:r>
          </a:p>
          <a:p>
            <a:r>
              <a:rPr lang="en-US" sz="1100" dirty="0">
                <a:solidFill>
                  <a:srgbClr val="FF0000"/>
                </a:solidFill>
              </a:rPr>
              <a:t>| gi|6273284|gb|AF191658.1|AF191658</a:t>
            </a:r>
          </a:p>
          <a:p>
            <a:r>
              <a:rPr lang="en-US" sz="1100" dirty="0">
                <a:solidFill>
                  <a:srgbClr val="FF0000"/>
                </a:solidFill>
              </a:rPr>
              <a:t>&lt;BLANKLINE&gt;</a:t>
            </a:r>
          </a:p>
        </p:txBody>
      </p:sp>
    </p:spTree>
    <p:extLst>
      <p:ext uri="{BB962C8B-B14F-4D97-AF65-F5344CB8AC3E}">
        <p14:creationId xmlns:p14="http://schemas.microsoft.com/office/powerpoint/2010/main" val="1426580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EMBOSS needle and </a:t>
            </a:r>
            <a:r>
              <a:rPr lang="en-US" dirty="0" smtClean="0"/>
              <a:t>water </a:t>
            </a:r>
            <a:r>
              <a:rPr lang="fr-FR" dirty="0" smtClean="0"/>
              <a:t>(</a:t>
            </a:r>
            <a:r>
              <a:rPr lang="fr-FR" dirty="0"/>
              <a:t>1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3"/>
            <a:ext cx="8644466" cy="1031911"/>
          </a:xfrm>
        </p:spPr>
        <p:txBody>
          <a:bodyPr/>
          <a:lstStyle/>
          <a:p>
            <a:r>
              <a:rPr lang="en-US" dirty="0"/>
              <a:t>The EMBOSS suite includes </a:t>
            </a:r>
            <a:r>
              <a:rPr lang="en-US" dirty="0" smtClean="0"/>
              <a:t>the water</a:t>
            </a:r>
            <a:r>
              <a:rPr lang="en-US" dirty="0"/>
              <a:t> </a:t>
            </a:r>
            <a:r>
              <a:rPr lang="en-US" dirty="0" smtClean="0"/>
              <a:t>and</a:t>
            </a:r>
            <a:r>
              <a:rPr lang="en-US" dirty="0"/>
              <a:t> </a:t>
            </a:r>
            <a:r>
              <a:rPr lang="en-US" dirty="0" smtClean="0"/>
              <a:t>needle</a:t>
            </a:r>
            <a:r>
              <a:rPr lang="en-US" dirty="0"/>
              <a:t> </a:t>
            </a:r>
            <a:r>
              <a:rPr lang="en-US" dirty="0" smtClean="0"/>
              <a:t>tools </a:t>
            </a:r>
            <a:r>
              <a:rPr lang="en-US" dirty="0"/>
              <a:t>for Smith-Waterman algorithm local alignment</a:t>
            </a:r>
            <a:r>
              <a:rPr lang="en-US" dirty="0" smtClean="0"/>
              <a:t>, and </a:t>
            </a:r>
            <a:r>
              <a:rPr lang="en-US" dirty="0"/>
              <a:t>Needleman-</a:t>
            </a:r>
            <a:r>
              <a:rPr lang="en-US" dirty="0" err="1"/>
              <a:t>Wunsch</a:t>
            </a:r>
            <a:r>
              <a:rPr lang="en-US" dirty="0"/>
              <a:t> global </a:t>
            </a:r>
            <a:r>
              <a:rPr lang="en-US" dirty="0" smtClean="0"/>
              <a:t>alignment</a:t>
            </a:r>
          </a:p>
          <a:p>
            <a:r>
              <a:rPr lang="en-US" dirty="0"/>
              <a:t>Suppose you want to do a global pairwise alignment between two sequences, prepared in FASTA </a:t>
            </a:r>
            <a:r>
              <a:rPr lang="en-US" dirty="0" smtClean="0"/>
              <a:t>format (</a:t>
            </a:r>
            <a:r>
              <a:rPr lang="en-US" dirty="0" err="1" smtClean="0"/>
              <a:t>alpha.faa</a:t>
            </a:r>
            <a:r>
              <a:rPr lang="en-US" dirty="0" smtClean="0"/>
              <a:t> and </a:t>
            </a:r>
            <a:r>
              <a:rPr lang="en-US" dirty="0" err="1" smtClean="0"/>
              <a:t>beta.faa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5394980"/>
            <a:ext cx="8644466" cy="938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&gt;&gt;&gt; from </a:t>
            </a:r>
            <a:r>
              <a:rPr lang="en-US" sz="1100" dirty="0" err="1"/>
              <a:t>Bio.Emboss.Applications</a:t>
            </a:r>
            <a:r>
              <a:rPr lang="en-US" sz="1100" dirty="0"/>
              <a:t> import </a:t>
            </a:r>
            <a:r>
              <a:rPr lang="en-US" sz="1100" dirty="0" err="1"/>
              <a:t>NeedleCommandline</a:t>
            </a:r>
            <a:endParaRPr lang="en-US" sz="1100" dirty="0"/>
          </a:p>
          <a:p>
            <a:r>
              <a:rPr lang="en-US" sz="1100" dirty="0"/>
              <a:t>&gt;&gt;&gt; </a:t>
            </a:r>
            <a:r>
              <a:rPr lang="en-US" sz="1100" dirty="0" err="1"/>
              <a:t>needle_cline</a:t>
            </a:r>
            <a:r>
              <a:rPr lang="en-US" sz="1100" dirty="0"/>
              <a:t> = </a:t>
            </a:r>
            <a:r>
              <a:rPr lang="en-US" sz="1100" dirty="0" err="1"/>
              <a:t>NeedleCommandline</a:t>
            </a:r>
            <a:r>
              <a:rPr lang="en-US" sz="1100" dirty="0"/>
              <a:t>(</a:t>
            </a:r>
            <a:r>
              <a:rPr lang="en-US" sz="1100" dirty="0" err="1"/>
              <a:t>asequence</a:t>
            </a:r>
            <a:r>
              <a:rPr lang="en-US" sz="1100" dirty="0"/>
              <a:t>="</a:t>
            </a:r>
            <a:r>
              <a:rPr lang="en-US" sz="1100" dirty="0" err="1"/>
              <a:t>alpha.faa</a:t>
            </a:r>
            <a:r>
              <a:rPr lang="en-US" sz="1100" dirty="0"/>
              <a:t>", </a:t>
            </a:r>
            <a:r>
              <a:rPr lang="en-US" sz="1100" dirty="0" err="1"/>
              <a:t>bsequence</a:t>
            </a:r>
            <a:r>
              <a:rPr lang="en-US" sz="1100" dirty="0"/>
              <a:t>="</a:t>
            </a:r>
            <a:r>
              <a:rPr lang="en-US" sz="1100" dirty="0" err="1" smtClean="0"/>
              <a:t>beta.faa</a:t>
            </a:r>
            <a:r>
              <a:rPr lang="en-US" sz="1100" dirty="0" smtClean="0"/>
              <a:t>”, </a:t>
            </a:r>
            <a:r>
              <a:rPr lang="en-US" sz="1100" dirty="0" err="1" smtClean="0"/>
              <a:t>gapopen</a:t>
            </a:r>
            <a:r>
              <a:rPr lang="en-US" sz="1100" dirty="0"/>
              <a:t>=10, </a:t>
            </a:r>
            <a:r>
              <a:rPr lang="en-US" sz="1100" dirty="0" err="1"/>
              <a:t>gapextend</a:t>
            </a:r>
            <a:r>
              <a:rPr lang="en-US" sz="1100" dirty="0"/>
              <a:t>=</a:t>
            </a:r>
            <a:r>
              <a:rPr lang="en-US" sz="1100" dirty="0" smtClean="0"/>
              <a:t>0.5, </a:t>
            </a:r>
            <a:r>
              <a:rPr lang="en-US" sz="1100" dirty="0" err="1" smtClean="0"/>
              <a:t>outfile</a:t>
            </a:r>
            <a:r>
              <a:rPr lang="en-US" sz="1100" dirty="0"/>
              <a:t>="</a:t>
            </a:r>
            <a:r>
              <a:rPr lang="en-US" sz="1100" dirty="0" err="1"/>
              <a:t>needle.txt</a:t>
            </a:r>
            <a:r>
              <a:rPr lang="en-US" sz="1100" dirty="0"/>
              <a:t>")</a:t>
            </a:r>
          </a:p>
          <a:p>
            <a:r>
              <a:rPr lang="en-US" sz="1100" dirty="0"/>
              <a:t>&gt;&gt;&gt; print(</a:t>
            </a:r>
            <a:r>
              <a:rPr lang="en-US" sz="1100" dirty="0" err="1"/>
              <a:t>needle_cline</a:t>
            </a:r>
            <a:r>
              <a:rPr lang="en-US" sz="1100" dirty="0"/>
              <a:t>)</a:t>
            </a:r>
          </a:p>
          <a:p>
            <a:r>
              <a:rPr lang="en-US" sz="1100" dirty="0">
                <a:solidFill>
                  <a:srgbClr val="FF0000"/>
                </a:solidFill>
              </a:rPr>
              <a:t>needle -</a:t>
            </a:r>
            <a:r>
              <a:rPr lang="en-US" sz="1100" dirty="0" err="1">
                <a:solidFill>
                  <a:srgbClr val="FF0000"/>
                </a:solidFill>
              </a:rPr>
              <a:t>outfile</a:t>
            </a:r>
            <a:r>
              <a:rPr lang="en-US" sz="1100" dirty="0">
                <a:solidFill>
                  <a:srgbClr val="FF0000"/>
                </a:solidFill>
              </a:rPr>
              <a:t>=</a:t>
            </a:r>
            <a:r>
              <a:rPr lang="en-US" sz="1100" dirty="0" err="1">
                <a:solidFill>
                  <a:srgbClr val="FF0000"/>
                </a:solidFill>
              </a:rPr>
              <a:t>needle.txt</a:t>
            </a:r>
            <a:r>
              <a:rPr lang="en-US" sz="1100" dirty="0">
                <a:solidFill>
                  <a:srgbClr val="FF0000"/>
                </a:solidFill>
              </a:rPr>
              <a:t> -</a:t>
            </a:r>
            <a:r>
              <a:rPr lang="en-US" sz="1100" dirty="0" err="1">
                <a:solidFill>
                  <a:srgbClr val="FF0000"/>
                </a:solidFill>
              </a:rPr>
              <a:t>asequence</a:t>
            </a:r>
            <a:r>
              <a:rPr lang="en-US" sz="1100" dirty="0">
                <a:solidFill>
                  <a:srgbClr val="FF0000"/>
                </a:solidFill>
              </a:rPr>
              <a:t>=</a:t>
            </a:r>
            <a:r>
              <a:rPr lang="en-US" sz="1100" dirty="0" err="1">
                <a:solidFill>
                  <a:srgbClr val="FF0000"/>
                </a:solidFill>
              </a:rPr>
              <a:t>alpha.faa</a:t>
            </a:r>
            <a:r>
              <a:rPr lang="en-US" sz="1100" dirty="0">
                <a:solidFill>
                  <a:srgbClr val="FF0000"/>
                </a:solidFill>
              </a:rPr>
              <a:t> -</a:t>
            </a:r>
            <a:r>
              <a:rPr lang="en-US" sz="1100" dirty="0" err="1">
                <a:solidFill>
                  <a:srgbClr val="FF0000"/>
                </a:solidFill>
              </a:rPr>
              <a:t>bsequence</a:t>
            </a:r>
            <a:r>
              <a:rPr lang="en-US" sz="1100" dirty="0">
                <a:solidFill>
                  <a:srgbClr val="FF0000"/>
                </a:solidFill>
              </a:rPr>
              <a:t>=</a:t>
            </a:r>
            <a:r>
              <a:rPr lang="en-US" sz="1100" dirty="0" err="1">
                <a:solidFill>
                  <a:srgbClr val="FF0000"/>
                </a:solidFill>
              </a:rPr>
              <a:t>beta.faa</a:t>
            </a:r>
            <a:r>
              <a:rPr lang="en-US" sz="1100" dirty="0">
                <a:solidFill>
                  <a:srgbClr val="FF0000"/>
                </a:solidFill>
              </a:rPr>
              <a:t> -</a:t>
            </a:r>
            <a:r>
              <a:rPr lang="en-US" sz="1100" dirty="0" err="1">
                <a:solidFill>
                  <a:srgbClr val="FF0000"/>
                </a:solidFill>
              </a:rPr>
              <a:t>gapopen</a:t>
            </a:r>
            <a:r>
              <a:rPr lang="en-US" sz="1100" dirty="0">
                <a:solidFill>
                  <a:srgbClr val="FF0000"/>
                </a:solidFill>
              </a:rPr>
              <a:t>=10 -</a:t>
            </a:r>
            <a:r>
              <a:rPr lang="en-US" sz="1100" dirty="0" err="1">
                <a:solidFill>
                  <a:srgbClr val="FF0000"/>
                </a:solidFill>
              </a:rPr>
              <a:t>gapextend</a:t>
            </a:r>
            <a:r>
              <a:rPr lang="en-US" sz="1100" dirty="0">
                <a:solidFill>
                  <a:srgbClr val="FF0000"/>
                </a:solidFill>
              </a:rPr>
              <a:t>=0.5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2911427"/>
            <a:ext cx="8644466" cy="1785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&gt;HBA_HUMAN</a:t>
            </a:r>
          </a:p>
          <a:p>
            <a:r>
              <a:rPr lang="en-US" sz="1100" dirty="0"/>
              <a:t>MVLSPADKTNVKAAWGKVGAHAGEYGAEALERMFLSFPTTKTYFPHFDLSHGSAQVKGHG</a:t>
            </a:r>
          </a:p>
          <a:p>
            <a:r>
              <a:rPr lang="en-US" sz="1100" dirty="0"/>
              <a:t>KKVADALTNAVAHVDDMPNALSALSDLHAHKLRVDPVNFKLLSHCLLVTLAAHLPAEFTP</a:t>
            </a:r>
          </a:p>
          <a:p>
            <a:r>
              <a:rPr lang="en-US" sz="1100" dirty="0" smtClean="0"/>
              <a:t>AVHASLDKFLASVSTVLTSKYR</a:t>
            </a:r>
          </a:p>
          <a:p>
            <a:endParaRPr lang="en-US" sz="1100" dirty="0"/>
          </a:p>
          <a:p>
            <a:r>
              <a:rPr lang="hr-HR" sz="1100" dirty="0"/>
              <a:t>&gt;HBB_HUMAN</a:t>
            </a:r>
          </a:p>
          <a:p>
            <a:r>
              <a:rPr lang="hr-HR" sz="1100" dirty="0"/>
              <a:t>MVHLTPEEKSAVTALWGKVNVDEVGGEALGRLLVVYPWTQRFFESFGDLSTPDAVMGNPK</a:t>
            </a:r>
          </a:p>
          <a:p>
            <a:r>
              <a:rPr lang="hr-HR" sz="1100" dirty="0"/>
              <a:t>VKAHGKKVLGAFSDGLAHLDNLKGTFATLSELHCDKLHVDPENFRLLGNVLVCVLAHHFG</a:t>
            </a:r>
          </a:p>
          <a:p>
            <a:r>
              <a:rPr lang="hr-HR" sz="1100" dirty="0"/>
              <a:t>KEFTPPVQAAYQKVVAGVANALAHKYH</a:t>
            </a:r>
          </a:p>
          <a:p>
            <a:endParaRPr lang="en-US" sz="1100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4691940"/>
            <a:ext cx="8644466" cy="48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Let's start by creating a </a:t>
            </a:r>
            <a:r>
              <a:rPr lang="en-US" dirty="0" smtClean="0"/>
              <a:t>complete needle</a:t>
            </a:r>
            <a:r>
              <a:rPr lang="en-US" dirty="0"/>
              <a:t> </a:t>
            </a:r>
            <a:r>
              <a:rPr lang="en-US" dirty="0" smtClean="0"/>
              <a:t>command </a:t>
            </a:r>
            <a:r>
              <a:rPr lang="en-US" dirty="0"/>
              <a:t>line object in one go: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852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collection </a:t>
            </a:r>
            <a:r>
              <a:rPr lang="en-US" dirty="0"/>
              <a:t>of multiple </a:t>
            </a:r>
            <a:r>
              <a:rPr lang="en-US" dirty="0" smtClean="0"/>
              <a:t>sequences which </a:t>
            </a:r>
            <a:r>
              <a:rPr lang="en-US" dirty="0"/>
              <a:t>have been aligned </a:t>
            </a:r>
            <a:r>
              <a:rPr lang="en-US" dirty="0" smtClean="0"/>
              <a:t>together</a:t>
            </a:r>
            <a:endParaRPr lang="en-US" dirty="0"/>
          </a:p>
          <a:p>
            <a:pPr marL="0" indent="0">
              <a:buNone/>
            </a:pPr>
            <a:endParaRPr lang="fr-FR" dirty="0" smtClean="0"/>
          </a:p>
          <a:p>
            <a:r>
              <a:rPr lang="en-US" dirty="0" smtClean="0"/>
              <a:t>Insertion </a:t>
            </a:r>
            <a:r>
              <a:rPr lang="en-US" dirty="0"/>
              <a:t>of gap characters, and addition of leading </a:t>
            </a:r>
            <a:r>
              <a:rPr lang="en-US" dirty="0" smtClean="0"/>
              <a:t>or trailing </a:t>
            </a:r>
            <a:r>
              <a:rPr lang="en-US" dirty="0"/>
              <a:t>gaps </a:t>
            </a:r>
          </a:p>
          <a:p>
            <a:pPr lvl="1"/>
            <a:r>
              <a:rPr lang="en-US" sz="1600" dirty="0" smtClean="0"/>
              <a:t>such </a:t>
            </a:r>
            <a:r>
              <a:rPr lang="en-US" sz="1600" dirty="0"/>
              <a:t>that all the sequence strings are the same length.</a:t>
            </a: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be regarded as a matrix of letters, where each row is held as a </a:t>
            </a:r>
            <a:r>
              <a:rPr lang="en-US" dirty="0" err="1"/>
              <a:t>SeqRecord</a:t>
            </a:r>
            <a:r>
              <a:rPr lang="en-US" dirty="0"/>
              <a:t> object </a:t>
            </a:r>
            <a:r>
              <a:rPr lang="en-US" dirty="0" smtClean="0"/>
              <a:t>internally</a:t>
            </a:r>
            <a:endParaRPr lang="en-US" dirty="0"/>
          </a:p>
          <a:p>
            <a:endParaRPr lang="fr-FR" dirty="0" smtClean="0"/>
          </a:p>
          <a:p>
            <a:r>
              <a:rPr lang="fr-FR" dirty="0" smtClean="0"/>
              <a:t>I</a:t>
            </a:r>
            <a:r>
              <a:rPr lang="en-US" dirty="0" err="1" smtClean="0"/>
              <a:t>ntroduce</a:t>
            </a:r>
            <a:r>
              <a:rPr lang="en-US" dirty="0" smtClean="0"/>
              <a:t> :</a:t>
            </a:r>
          </a:p>
          <a:p>
            <a:pPr lvl="1"/>
            <a:r>
              <a:rPr lang="en-US" sz="1600" dirty="0" err="1" smtClean="0"/>
              <a:t>MultipleSeqAlignment</a:t>
            </a:r>
            <a:r>
              <a:rPr lang="en-US" sz="1600" dirty="0" smtClean="0"/>
              <a:t> object </a:t>
            </a:r>
            <a:r>
              <a:rPr lang="en-US" sz="1600" dirty="0"/>
              <a:t>which holds this kind of </a:t>
            </a:r>
            <a:r>
              <a:rPr lang="en-US" sz="1600" dirty="0" smtClean="0"/>
              <a:t>data</a:t>
            </a:r>
            <a:endParaRPr lang="en-US" sz="1600" dirty="0"/>
          </a:p>
          <a:p>
            <a:pPr lvl="1"/>
            <a:r>
              <a:rPr lang="en-US" sz="1600" dirty="0" err="1" smtClean="0"/>
              <a:t>Bio.AlignIO</a:t>
            </a:r>
            <a:r>
              <a:rPr lang="en-US" sz="1600" dirty="0" smtClean="0"/>
              <a:t> module </a:t>
            </a:r>
            <a:r>
              <a:rPr lang="en-US" sz="1600" dirty="0"/>
              <a:t>for reading and writing them as various </a:t>
            </a:r>
            <a:r>
              <a:rPr lang="en-US" sz="1600" dirty="0" smtClean="0"/>
              <a:t>file </a:t>
            </a:r>
            <a:r>
              <a:rPr lang="en-US" sz="1600" dirty="0"/>
              <a:t>formats (following the design of </a:t>
            </a:r>
            <a:r>
              <a:rPr lang="en-US" sz="1600" dirty="0" smtClean="0"/>
              <a:t>the </a:t>
            </a:r>
            <a:r>
              <a:rPr lang="en-US" sz="1600" dirty="0" err="1" smtClean="0"/>
              <a:t>Bio.SeqIO</a:t>
            </a:r>
            <a:r>
              <a:rPr lang="en-US" sz="1600" dirty="0"/>
              <a:t> </a:t>
            </a:r>
            <a:r>
              <a:rPr lang="en-US" sz="1600" dirty="0" smtClean="0"/>
              <a:t>module)</a:t>
            </a:r>
            <a:endParaRPr lang="en-US" sz="1600" dirty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B906-DB60-254B-B982-F62329EB7F88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1565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EMBOSS needle and </a:t>
            </a:r>
            <a:r>
              <a:rPr lang="en-US" dirty="0" smtClean="0"/>
              <a:t>water </a:t>
            </a:r>
            <a:r>
              <a:rPr lang="fr-FR" dirty="0" smtClean="0"/>
              <a:t>(</a:t>
            </a:r>
            <a:r>
              <a:rPr lang="fr-FR" dirty="0"/>
              <a:t>2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3"/>
            <a:ext cx="8644466" cy="1031911"/>
          </a:xfrm>
        </p:spPr>
        <p:txBody>
          <a:bodyPr/>
          <a:lstStyle/>
          <a:p>
            <a:r>
              <a:rPr lang="en-US" dirty="0" smtClean="0"/>
              <a:t>To avoid “command not found” exception, you </a:t>
            </a:r>
            <a:r>
              <a:rPr lang="en-US" dirty="0"/>
              <a:t>can either update your PATH setting, or simply tell </a:t>
            </a:r>
            <a:r>
              <a:rPr lang="en-US" dirty="0" smtClean="0"/>
              <a:t>Biopython the </a:t>
            </a:r>
            <a:r>
              <a:rPr lang="en-US" dirty="0"/>
              <a:t>full path to the tool, for example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3988792"/>
            <a:ext cx="8644466" cy="19543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&gt;&gt;&gt; from </a:t>
            </a:r>
            <a:r>
              <a:rPr lang="en-US" sz="1100" dirty="0" err="1"/>
              <a:t>Bio.Emboss.Applications</a:t>
            </a:r>
            <a:r>
              <a:rPr lang="en-US" sz="1100" dirty="0"/>
              <a:t> import </a:t>
            </a:r>
            <a:r>
              <a:rPr lang="en-US" sz="1100" dirty="0" err="1"/>
              <a:t>NeedleCommandline</a:t>
            </a:r>
            <a:endParaRPr lang="en-US" sz="1100" dirty="0"/>
          </a:p>
          <a:p>
            <a:r>
              <a:rPr lang="en-US" sz="1100" dirty="0"/>
              <a:t>&gt;&gt;&gt; </a:t>
            </a:r>
            <a:r>
              <a:rPr lang="en-US" sz="1100" dirty="0" err="1"/>
              <a:t>needle_cline</a:t>
            </a:r>
            <a:r>
              <a:rPr lang="en-US" sz="1100" dirty="0"/>
              <a:t> = </a:t>
            </a:r>
            <a:r>
              <a:rPr lang="en-US" sz="1100" dirty="0" err="1"/>
              <a:t>NeedleCommandline</a:t>
            </a:r>
            <a:r>
              <a:rPr lang="en-US" sz="1100" dirty="0"/>
              <a:t>()</a:t>
            </a:r>
          </a:p>
          <a:p>
            <a:r>
              <a:rPr lang="en-US" sz="1100" dirty="0"/>
              <a:t>&gt;&gt;&gt; </a:t>
            </a:r>
            <a:r>
              <a:rPr lang="en-US" sz="1100" dirty="0" err="1"/>
              <a:t>needle_cline.asequence</a:t>
            </a:r>
            <a:r>
              <a:rPr lang="en-US" sz="1100" dirty="0"/>
              <a:t>="</a:t>
            </a:r>
            <a:r>
              <a:rPr lang="en-US" sz="1100" dirty="0" err="1"/>
              <a:t>alpha.faa</a:t>
            </a:r>
            <a:r>
              <a:rPr lang="en-US" sz="1100" dirty="0"/>
              <a:t>"</a:t>
            </a:r>
          </a:p>
          <a:p>
            <a:r>
              <a:rPr lang="en-US" sz="1100" dirty="0"/>
              <a:t>&gt;&gt;&gt; </a:t>
            </a:r>
            <a:r>
              <a:rPr lang="en-US" sz="1100" dirty="0" err="1"/>
              <a:t>needle_cline.bsequence</a:t>
            </a:r>
            <a:r>
              <a:rPr lang="en-US" sz="1100" dirty="0"/>
              <a:t>="</a:t>
            </a:r>
            <a:r>
              <a:rPr lang="en-US" sz="1100" dirty="0" err="1"/>
              <a:t>beta.faa</a:t>
            </a:r>
            <a:r>
              <a:rPr lang="en-US" sz="1100" dirty="0"/>
              <a:t>"</a:t>
            </a:r>
          </a:p>
          <a:p>
            <a:r>
              <a:rPr lang="en-US" sz="1100" dirty="0"/>
              <a:t>&gt;&gt;&gt; </a:t>
            </a:r>
            <a:r>
              <a:rPr lang="en-US" sz="1100" dirty="0" err="1"/>
              <a:t>needle_cline.gapopen</a:t>
            </a:r>
            <a:r>
              <a:rPr lang="en-US" sz="1100" dirty="0"/>
              <a:t>=10</a:t>
            </a:r>
          </a:p>
          <a:p>
            <a:r>
              <a:rPr lang="en-US" sz="1100" dirty="0"/>
              <a:t>&gt;&gt;&gt; </a:t>
            </a:r>
            <a:r>
              <a:rPr lang="en-US" sz="1100" dirty="0" err="1"/>
              <a:t>needle_cline.gapextend</a:t>
            </a:r>
            <a:r>
              <a:rPr lang="en-US" sz="1100" dirty="0"/>
              <a:t>=0.5</a:t>
            </a:r>
          </a:p>
          <a:p>
            <a:r>
              <a:rPr lang="en-US" sz="1100" dirty="0"/>
              <a:t>&gt;&gt;&gt; </a:t>
            </a:r>
            <a:r>
              <a:rPr lang="en-US" sz="1100" dirty="0" err="1"/>
              <a:t>needle_cline.outfile</a:t>
            </a:r>
            <a:r>
              <a:rPr lang="en-US" sz="1100" dirty="0"/>
              <a:t>="</a:t>
            </a:r>
            <a:r>
              <a:rPr lang="en-US" sz="1100" dirty="0" err="1"/>
              <a:t>needle.txt</a:t>
            </a:r>
            <a:r>
              <a:rPr lang="en-US" sz="1100" dirty="0"/>
              <a:t>"</a:t>
            </a:r>
          </a:p>
          <a:p>
            <a:r>
              <a:rPr lang="en-US" sz="1100" dirty="0"/>
              <a:t>&gt;&gt;&gt; print(</a:t>
            </a:r>
            <a:r>
              <a:rPr lang="en-US" sz="1100" dirty="0" err="1"/>
              <a:t>needle_cline</a:t>
            </a:r>
            <a:r>
              <a:rPr lang="en-US" sz="1100" dirty="0"/>
              <a:t>)</a:t>
            </a:r>
          </a:p>
          <a:p>
            <a:r>
              <a:rPr lang="en-US" sz="1100" dirty="0"/>
              <a:t>needle -</a:t>
            </a:r>
            <a:r>
              <a:rPr lang="en-US" sz="1100" dirty="0" err="1"/>
              <a:t>outfile</a:t>
            </a:r>
            <a:r>
              <a:rPr lang="en-US" sz="1100" dirty="0"/>
              <a:t>=</a:t>
            </a:r>
            <a:r>
              <a:rPr lang="en-US" sz="1100" dirty="0" err="1"/>
              <a:t>needle.txt</a:t>
            </a:r>
            <a:r>
              <a:rPr lang="en-US" sz="1100" dirty="0"/>
              <a:t> -</a:t>
            </a:r>
            <a:r>
              <a:rPr lang="en-US" sz="1100" dirty="0" err="1"/>
              <a:t>asequence</a:t>
            </a:r>
            <a:r>
              <a:rPr lang="en-US" sz="1100" dirty="0"/>
              <a:t>=</a:t>
            </a:r>
            <a:r>
              <a:rPr lang="en-US" sz="1100" dirty="0" err="1"/>
              <a:t>alpha.faa</a:t>
            </a:r>
            <a:r>
              <a:rPr lang="en-US" sz="1100" dirty="0"/>
              <a:t> -</a:t>
            </a:r>
            <a:r>
              <a:rPr lang="en-US" sz="1100" dirty="0" err="1"/>
              <a:t>bsequence</a:t>
            </a:r>
            <a:r>
              <a:rPr lang="en-US" sz="1100" dirty="0"/>
              <a:t>=</a:t>
            </a:r>
            <a:r>
              <a:rPr lang="en-US" sz="1100" dirty="0" err="1"/>
              <a:t>beta.faa</a:t>
            </a:r>
            <a:r>
              <a:rPr lang="en-US" sz="1100" dirty="0"/>
              <a:t> -</a:t>
            </a:r>
            <a:r>
              <a:rPr lang="en-US" sz="1100" dirty="0" err="1"/>
              <a:t>gapopen</a:t>
            </a:r>
            <a:r>
              <a:rPr lang="en-US" sz="1100" dirty="0"/>
              <a:t>=10 -</a:t>
            </a:r>
            <a:r>
              <a:rPr lang="en-US" sz="1100" dirty="0" err="1"/>
              <a:t>gapextend</a:t>
            </a:r>
            <a:r>
              <a:rPr lang="en-US" sz="1100" dirty="0"/>
              <a:t>=0.5</a:t>
            </a:r>
          </a:p>
          <a:p>
            <a:r>
              <a:rPr lang="en-US" sz="1100" dirty="0"/>
              <a:t>&gt;&gt;&gt; print(</a:t>
            </a:r>
            <a:r>
              <a:rPr lang="en-US" sz="1100" dirty="0" err="1"/>
              <a:t>needle_cline.outfile</a:t>
            </a:r>
            <a:r>
              <a:rPr lang="en-US" sz="1100" dirty="0"/>
              <a:t>)</a:t>
            </a:r>
          </a:p>
          <a:p>
            <a:r>
              <a:rPr lang="en-US" sz="1100" dirty="0" err="1"/>
              <a:t>needle.txt</a:t>
            </a:r>
            <a:endParaRPr lang="en-US" sz="1100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2378436"/>
            <a:ext cx="8644466" cy="769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&gt;&gt;&gt; from </a:t>
            </a:r>
            <a:r>
              <a:rPr lang="en-US" sz="1100" dirty="0" err="1"/>
              <a:t>Bio.Emboss.Applications</a:t>
            </a:r>
            <a:r>
              <a:rPr lang="en-US" sz="1100" dirty="0"/>
              <a:t> import </a:t>
            </a:r>
            <a:r>
              <a:rPr lang="en-US" sz="1100" dirty="0" err="1"/>
              <a:t>NeedleCommandline</a:t>
            </a:r>
            <a:endParaRPr lang="en-US" sz="1100" dirty="0"/>
          </a:p>
          <a:p>
            <a:r>
              <a:rPr lang="en-US" sz="1100" dirty="0"/>
              <a:t>&gt;&gt;&gt; </a:t>
            </a:r>
            <a:r>
              <a:rPr lang="en-US" sz="1100" dirty="0" err="1"/>
              <a:t>needle_cline</a:t>
            </a:r>
            <a:r>
              <a:rPr lang="en-US" sz="1100" dirty="0"/>
              <a:t> = </a:t>
            </a:r>
            <a:r>
              <a:rPr lang="en-US" sz="1100" dirty="0" err="1"/>
              <a:t>NeedleCommandline</a:t>
            </a:r>
            <a:r>
              <a:rPr lang="en-US" sz="1100" dirty="0"/>
              <a:t>(</a:t>
            </a:r>
            <a:r>
              <a:rPr lang="en-US" sz="1100" dirty="0" err="1"/>
              <a:t>r"C</a:t>
            </a:r>
            <a:r>
              <a:rPr lang="en-US" sz="1100" dirty="0"/>
              <a:t>:\EMBOSS\</a:t>
            </a:r>
            <a:r>
              <a:rPr lang="en-US" sz="1100" dirty="0" err="1"/>
              <a:t>needle.exe</a:t>
            </a:r>
            <a:r>
              <a:rPr lang="en-US" sz="1100" dirty="0"/>
              <a:t>",</a:t>
            </a:r>
          </a:p>
          <a:p>
            <a:r>
              <a:rPr lang="en-US" sz="1100" dirty="0"/>
              <a:t>... </a:t>
            </a:r>
            <a:r>
              <a:rPr lang="en-US" sz="1100" dirty="0" err="1"/>
              <a:t>asequence</a:t>
            </a:r>
            <a:r>
              <a:rPr lang="en-US" sz="1100" dirty="0"/>
              <a:t>="</a:t>
            </a:r>
            <a:r>
              <a:rPr lang="en-US" sz="1100" dirty="0" err="1"/>
              <a:t>alpha.faa</a:t>
            </a:r>
            <a:r>
              <a:rPr lang="en-US" sz="1100" dirty="0"/>
              <a:t>", </a:t>
            </a:r>
            <a:r>
              <a:rPr lang="en-US" sz="1100" dirty="0" err="1"/>
              <a:t>bsequence</a:t>
            </a:r>
            <a:r>
              <a:rPr lang="en-US" sz="1100" dirty="0"/>
              <a:t>="</a:t>
            </a:r>
            <a:r>
              <a:rPr lang="en-US" sz="1100" dirty="0" err="1"/>
              <a:t>beta.faa</a:t>
            </a:r>
            <a:r>
              <a:rPr lang="en-US" sz="1100" dirty="0"/>
              <a:t>",</a:t>
            </a:r>
          </a:p>
          <a:p>
            <a:r>
              <a:rPr lang="en-US" sz="1100" dirty="0"/>
              <a:t>... </a:t>
            </a:r>
            <a:r>
              <a:rPr lang="en-US" sz="1100" dirty="0" err="1"/>
              <a:t>gapopen</a:t>
            </a:r>
            <a:r>
              <a:rPr lang="en-US" sz="1100" dirty="0"/>
              <a:t>=10, </a:t>
            </a:r>
            <a:r>
              <a:rPr lang="en-US" sz="1100" dirty="0" err="1"/>
              <a:t>gapextend</a:t>
            </a:r>
            <a:r>
              <a:rPr lang="en-US" sz="1100" dirty="0"/>
              <a:t>=0.5, </a:t>
            </a:r>
            <a:r>
              <a:rPr lang="en-US" sz="1100" dirty="0" err="1"/>
              <a:t>outfile</a:t>
            </a:r>
            <a:r>
              <a:rPr lang="en-US" sz="1100" dirty="0"/>
              <a:t>="</a:t>
            </a:r>
            <a:r>
              <a:rPr lang="en-US" sz="1100" dirty="0" err="1" smtClean="0"/>
              <a:t>needle.txt</a:t>
            </a:r>
            <a:r>
              <a:rPr lang="en-US" sz="1100" dirty="0" smtClean="0"/>
              <a:t>”)</a:t>
            </a:r>
            <a:endParaRPr lang="en-US" sz="1100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3147877"/>
            <a:ext cx="8644466" cy="48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 that you can also specify (or change or look at) the settings like </a:t>
            </a:r>
            <a:r>
              <a:rPr lang="en-US" dirty="0" smtClean="0"/>
              <a:t>this: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41582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EMBOSS needle and </a:t>
            </a:r>
            <a:r>
              <a:rPr lang="en-US" dirty="0" smtClean="0"/>
              <a:t>water </a:t>
            </a:r>
            <a:r>
              <a:rPr lang="fr-FR" dirty="0" smtClean="0"/>
              <a:t>(</a:t>
            </a:r>
            <a:r>
              <a:rPr lang="fr-FR" dirty="0" smtClean="0"/>
              <a:t>3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3"/>
            <a:ext cx="8644466" cy="1031911"/>
          </a:xfrm>
        </p:spPr>
        <p:txBody>
          <a:bodyPr/>
          <a:lstStyle/>
          <a:p>
            <a:r>
              <a:rPr lang="en-US" dirty="0" smtClean="0"/>
              <a:t>To avoid “command not found” exception, you </a:t>
            </a:r>
            <a:r>
              <a:rPr lang="en-US" dirty="0"/>
              <a:t>can either update your PATH setting, or simply tell </a:t>
            </a:r>
            <a:r>
              <a:rPr lang="en-US" dirty="0" smtClean="0"/>
              <a:t>Biopython the </a:t>
            </a:r>
            <a:r>
              <a:rPr lang="en-US" dirty="0"/>
              <a:t>full path to the tool, for example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3988792"/>
            <a:ext cx="8644466" cy="19543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&gt;&gt;&gt; from </a:t>
            </a:r>
            <a:r>
              <a:rPr lang="en-US" sz="1100" dirty="0" err="1"/>
              <a:t>Bio.Emboss.Applications</a:t>
            </a:r>
            <a:r>
              <a:rPr lang="en-US" sz="1100" dirty="0"/>
              <a:t> import </a:t>
            </a:r>
            <a:r>
              <a:rPr lang="en-US" sz="1100" dirty="0" err="1"/>
              <a:t>NeedleCommandline</a:t>
            </a:r>
            <a:endParaRPr lang="en-US" sz="1100" dirty="0"/>
          </a:p>
          <a:p>
            <a:r>
              <a:rPr lang="en-US" sz="1100" dirty="0"/>
              <a:t>&gt;&gt;&gt; </a:t>
            </a:r>
            <a:r>
              <a:rPr lang="en-US" sz="1100" dirty="0" err="1"/>
              <a:t>needle_cline</a:t>
            </a:r>
            <a:r>
              <a:rPr lang="en-US" sz="1100" dirty="0"/>
              <a:t> = </a:t>
            </a:r>
            <a:r>
              <a:rPr lang="en-US" sz="1100" dirty="0" err="1"/>
              <a:t>NeedleCommandline</a:t>
            </a:r>
            <a:r>
              <a:rPr lang="en-US" sz="1100" dirty="0"/>
              <a:t>()</a:t>
            </a:r>
          </a:p>
          <a:p>
            <a:r>
              <a:rPr lang="en-US" sz="1100" dirty="0"/>
              <a:t>&gt;&gt;&gt; </a:t>
            </a:r>
            <a:r>
              <a:rPr lang="en-US" sz="1100" dirty="0" err="1"/>
              <a:t>needle_cline.asequence</a:t>
            </a:r>
            <a:r>
              <a:rPr lang="en-US" sz="1100" dirty="0"/>
              <a:t>="</a:t>
            </a:r>
            <a:r>
              <a:rPr lang="en-US" sz="1100" dirty="0" err="1"/>
              <a:t>alpha.faa</a:t>
            </a:r>
            <a:r>
              <a:rPr lang="en-US" sz="1100" dirty="0"/>
              <a:t>"</a:t>
            </a:r>
          </a:p>
          <a:p>
            <a:r>
              <a:rPr lang="en-US" sz="1100" dirty="0"/>
              <a:t>&gt;&gt;&gt; </a:t>
            </a:r>
            <a:r>
              <a:rPr lang="en-US" sz="1100" dirty="0" err="1"/>
              <a:t>needle_cline.bsequence</a:t>
            </a:r>
            <a:r>
              <a:rPr lang="en-US" sz="1100" dirty="0"/>
              <a:t>="</a:t>
            </a:r>
            <a:r>
              <a:rPr lang="en-US" sz="1100" dirty="0" err="1"/>
              <a:t>beta.faa</a:t>
            </a:r>
            <a:r>
              <a:rPr lang="en-US" sz="1100" dirty="0"/>
              <a:t>"</a:t>
            </a:r>
          </a:p>
          <a:p>
            <a:r>
              <a:rPr lang="en-US" sz="1100" dirty="0"/>
              <a:t>&gt;&gt;&gt; </a:t>
            </a:r>
            <a:r>
              <a:rPr lang="en-US" sz="1100" dirty="0" err="1"/>
              <a:t>needle_cline.gapopen</a:t>
            </a:r>
            <a:r>
              <a:rPr lang="en-US" sz="1100" dirty="0"/>
              <a:t>=10</a:t>
            </a:r>
          </a:p>
          <a:p>
            <a:r>
              <a:rPr lang="en-US" sz="1100" dirty="0"/>
              <a:t>&gt;&gt;&gt; </a:t>
            </a:r>
            <a:r>
              <a:rPr lang="en-US" sz="1100" dirty="0" err="1"/>
              <a:t>needle_cline.gapextend</a:t>
            </a:r>
            <a:r>
              <a:rPr lang="en-US" sz="1100" dirty="0"/>
              <a:t>=0.5</a:t>
            </a:r>
          </a:p>
          <a:p>
            <a:r>
              <a:rPr lang="en-US" sz="1100" dirty="0"/>
              <a:t>&gt;&gt;&gt; </a:t>
            </a:r>
            <a:r>
              <a:rPr lang="en-US" sz="1100" dirty="0" err="1"/>
              <a:t>needle_cline.outfile</a:t>
            </a:r>
            <a:r>
              <a:rPr lang="en-US" sz="1100" dirty="0"/>
              <a:t>="</a:t>
            </a:r>
            <a:r>
              <a:rPr lang="en-US" sz="1100" dirty="0" err="1"/>
              <a:t>needle.txt</a:t>
            </a:r>
            <a:r>
              <a:rPr lang="en-US" sz="1100" dirty="0"/>
              <a:t>"</a:t>
            </a:r>
          </a:p>
          <a:p>
            <a:r>
              <a:rPr lang="en-US" sz="1100" dirty="0"/>
              <a:t>&gt;&gt;&gt; print(</a:t>
            </a:r>
            <a:r>
              <a:rPr lang="en-US" sz="1100" dirty="0" err="1"/>
              <a:t>needle_cline</a:t>
            </a:r>
            <a:r>
              <a:rPr lang="en-US" sz="1100" dirty="0"/>
              <a:t>)</a:t>
            </a:r>
          </a:p>
          <a:p>
            <a:r>
              <a:rPr lang="en-US" sz="1100" dirty="0"/>
              <a:t>needle -</a:t>
            </a:r>
            <a:r>
              <a:rPr lang="en-US" sz="1100" dirty="0" err="1"/>
              <a:t>outfile</a:t>
            </a:r>
            <a:r>
              <a:rPr lang="en-US" sz="1100" dirty="0"/>
              <a:t>=</a:t>
            </a:r>
            <a:r>
              <a:rPr lang="en-US" sz="1100" dirty="0" err="1"/>
              <a:t>needle.txt</a:t>
            </a:r>
            <a:r>
              <a:rPr lang="en-US" sz="1100" dirty="0"/>
              <a:t> -</a:t>
            </a:r>
            <a:r>
              <a:rPr lang="en-US" sz="1100" dirty="0" err="1"/>
              <a:t>asequence</a:t>
            </a:r>
            <a:r>
              <a:rPr lang="en-US" sz="1100" dirty="0"/>
              <a:t>=</a:t>
            </a:r>
            <a:r>
              <a:rPr lang="en-US" sz="1100" dirty="0" err="1"/>
              <a:t>alpha.faa</a:t>
            </a:r>
            <a:r>
              <a:rPr lang="en-US" sz="1100" dirty="0"/>
              <a:t> -</a:t>
            </a:r>
            <a:r>
              <a:rPr lang="en-US" sz="1100" dirty="0" err="1"/>
              <a:t>bsequence</a:t>
            </a:r>
            <a:r>
              <a:rPr lang="en-US" sz="1100" dirty="0"/>
              <a:t>=</a:t>
            </a:r>
            <a:r>
              <a:rPr lang="en-US" sz="1100" dirty="0" err="1"/>
              <a:t>beta.faa</a:t>
            </a:r>
            <a:r>
              <a:rPr lang="en-US" sz="1100" dirty="0"/>
              <a:t> -</a:t>
            </a:r>
            <a:r>
              <a:rPr lang="en-US" sz="1100" dirty="0" err="1"/>
              <a:t>gapopen</a:t>
            </a:r>
            <a:r>
              <a:rPr lang="en-US" sz="1100" dirty="0"/>
              <a:t>=10 -</a:t>
            </a:r>
            <a:r>
              <a:rPr lang="en-US" sz="1100" dirty="0" err="1"/>
              <a:t>gapextend</a:t>
            </a:r>
            <a:r>
              <a:rPr lang="en-US" sz="1100" dirty="0"/>
              <a:t>=0.5</a:t>
            </a:r>
          </a:p>
          <a:p>
            <a:r>
              <a:rPr lang="en-US" sz="1100" dirty="0"/>
              <a:t>&gt;&gt;&gt; print(</a:t>
            </a:r>
            <a:r>
              <a:rPr lang="en-US" sz="1100" dirty="0" err="1"/>
              <a:t>needle_cline.outfile</a:t>
            </a:r>
            <a:r>
              <a:rPr lang="en-US" sz="1100" dirty="0"/>
              <a:t>)</a:t>
            </a:r>
          </a:p>
          <a:p>
            <a:r>
              <a:rPr lang="en-US" sz="1100" dirty="0" err="1"/>
              <a:t>needle.txt</a:t>
            </a:r>
            <a:endParaRPr lang="en-US" sz="1100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2378436"/>
            <a:ext cx="8644466" cy="7694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&gt;&gt;&gt; from </a:t>
            </a:r>
            <a:r>
              <a:rPr lang="en-US" sz="1100" dirty="0" err="1"/>
              <a:t>Bio.Emboss.Applications</a:t>
            </a:r>
            <a:r>
              <a:rPr lang="en-US" sz="1100" dirty="0"/>
              <a:t> import </a:t>
            </a:r>
            <a:r>
              <a:rPr lang="en-US" sz="1100" dirty="0" err="1"/>
              <a:t>NeedleCommandline</a:t>
            </a:r>
            <a:endParaRPr lang="en-US" sz="1100" dirty="0"/>
          </a:p>
          <a:p>
            <a:r>
              <a:rPr lang="en-US" sz="1100" dirty="0"/>
              <a:t>&gt;&gt;&gt; </a:t>
            </a:r>
            <a:r>
              <a:rPr lang="en-US" sz="1100" dirty="0" err="1"/>
              <a:t>needle_cline</a:t>
            </a:r>
            <a:r>
              <a:rPr lang="en-US" sz="1100" dirty="0"/>
              <a:t> = </a:t>
            </a:r>
            <a:r>
              <a:rPr lang="en-US" sz="1100" dirty="0" err="1"/>
              <a:t>NeedleCommandline</a:t>
            </a:r>
            <a:r>
              <a:rPr lang="en-US" sz="1100" dirty="0"/>
              <a:t>(</a:t>
            </a:r>
            <a:r>
              <a:rPr lang="en-US" sz="1100" dirty="0" err="1"/>
              <a:t>r"C</a:t>
            </a:r>
            <a:r>
              <a:rPr lang="en-US" sz="1100" dirty="0"/>
              <a:t>:\EMBOSS\</a:t>
            </a:r>
            <a:r>
              <a:rPr lang="en-US" sz="1100" dirty="0" err="1"/>
              <a:t>needle.exe</a:t>
            </a:r>
            <a:r>
              <a:rPr lang="en-US" sz="1100" dirty="0"/>
              <a:t>",</a:t>
            </a:r>
          </a:p>
          <a:p>
            <a:r>
              <a:rPr lang="en-US" sz="1100" dirty="0"/>
              <a:t>... </a:t>
            </a:r>
            <a:r>
              <a:rPr lang="en-US" sz="1100" dirty="0" err="1"/>
              <a:t>asequence</a:t>
            </a:r>
            <a:r>
              <a:rPr lang="en-US" sz="1100" dirty="0"/>
              <a:t>="</a:t>
            </a:r>
            <a:r>
              <a:rPr lang="en-US" sz="1100" dirty="0" err="1"/>
              <a:t>alpha.faa</a:t>
            </a:r>
            <a:r>
              <a:rPr lang="en-US" sz="1100" dirty="0"/>
              <a:t>", </a:t>
            </a:r>
            <a:r>
              <a:rPr lang="en-US" sz="1100" dirty="0" err="1"/>
              <a:t>bsequence</a:t>
            </a:r>
            <a:r>
              <a:rPr lang="en-US" sz="1100" dirty="0"/>
              <a:t>="</a:t>
            </a:r>
            <a:r>
              <a:rPr lang="en-US" sz="1100" dirty="0" err="1"/>
              <a:t>beta.faa</a:t>
            </a:r>
            <a:r>
              <a:rPr lang="en-US" sz="1100" dirty="0"/>
              <a:t>",</a:t>
            </a:r>
          </a:p>
          <a:p>
            <a:r>
              <a:rPr lang="en-US" sz="1100" dirty="0"/>
              <a:t>... </a:t>
            </a:r>
            <a:r>
              <a:rPr lang="en-US" sz="1100" dirty="0" err="1"/>
              <a:t>gapopen</a:t>
            </a:r>
            <a:r>
              <a:rPr lang="en-US" sz="1100" dirty="0"/>
              <a:t>=10, </a:t>
            </a:r>
            <a:r>
              <a:rPr lang="en-US" sz="1100" dirty="0" err="1"/>
              <a:t>gapextend</a:t>
            </a:r>
            <a:r>
              <a:rPr lang="en-US" sz="1100" dirty="0"/>
              <a:t>=0.5, </a:t>
            </a:r>
            <a:r>
              <a:rPr lang="en-US" sz="1100" dirty="0" err="1"/>
              <a:t>outfile</a:t>
            </a:r>
            <a:r>
              <a:rPr lang="en-US" sz="1100" dirty="0"/>
              <a:t>="</a:t>
            </a:r>
            <a:r>
              <a:rPr lang="en-US" sz="1100" dirty="0" err="1" smtClean="0"/>
              <a:t>needle.txt</a:t>
            </a:r>
            <a:r>
              <a:rPr lang="en-US" sz="1100" dirty="0" smtClean="0"/>
              <a:t>”)</a:t>
            </a:r>
            <a:endParaRPr lang="en-US" sz="1100" dirty="0"/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3147877"/>
            <a:ext cx="8644466" cy="48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 that you can also specify (or change or look at) the settings like </a:t>
            </a:r>
            <a:r>
              <a:rPr lang="en-US" dirty="0" smtClean="0"/>
              <a:t>this: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4228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</a:t>
            </a:r>
            <a:r>
              <a:rPr lang="fr-FR" dirty="0" err="1" smtClean="0"/>
              <a:t>alignments</a:t>
            </a:r>
            <a:r>
              <a:rPr lang="fr-FR" dirty="0" smtClean="0"/>
              <a:t> (3)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487580"/>
          </a:xfrm>
        </p:spPr>
        <p:txBody>
          <a:bodyPr/>
          <a:lstStyle/>
          <a:p>
            <a:r>
              <a:rPr lang="en-US" dirty="0"/>
              <a:t>Suppose you have a small alignment in PHYLIP format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927845"/>
            <a:ext cx="8644466" cy="11079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nl-NL" sz="1100" dirty="0"/>
              <a:t>5 6</a:t>
            </a:r>
          </a:p>
          <a:p>
            <a:r>
              <a:rPr lang="nl-NL" sz="1100" dirty="0" err="1"/>
              <a:t>Alpha</a:t>
            </a:r>
            <a:r>
              <a:rPr lang="nl-NL" sz="1100" dirty="0"/>
              <a:t> AACAAC</a:t>
            </a:r>
          </a:p>
          <a:p>
            <a:r>
              <a:rPr lang="nl-NL" sz="1100" dirty="0" err="1"/>
              <a:t>Beta</a:t>
            </a:r>
            <a:r>
              <a:rPr lang="nl-NL" sz="1100" dirty="0"/>
              <a:t> AACCCC</a:t>
            </a:r>
          </a:p>
          <a:p>
            <a:r>
              <a:rPr lang="nl-NL" sz="1100" dirty="0"/>
              <a:t>Gamma ACCAAC</a:t>
            </a:r>
          </a:p>
          <a:p>
            <a:r>
              <a:rPr lang="nl-NL" sz="1100" dirty="0"/>
              <a:t>Delta CCACCA</a:t>
            </a:r>
          </a:p>
          <a:p>
            <a:r>
              <a:rPr lang="nl-NL" sz="1100" dirty="0"/>
              <a:t>Epsilon CCAAAC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4354653"/>
            <a:ext cx="8644466" cy="11079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nl-NL" sz="1100" dirty="0"/>
              <a:t>5 6</a:t>
            </a:r>
          </a:p>
          <a:p>
            <a:r>
              <a:rPr lang="nl-NL" sz="1100" dirty="0" err="1"/>
              <a:t>Alpha</a:t>
            </a:r>
            <a:r>
              <a:rPr lang="nl-NL" sz="1100" dirty="0"/>
              <a:t> AACAAC</a:t>
            </a:r>
          </a:p>
          <a:p>
            <a:r>
              <a:rPr lang="nl-NL" sz="1100" dirty="0" err="1"/>
              <a:t>Beta</a:t>
            </a:r>
            <a:r>
              <a:rPr lang="nl-NL" sz="1100" dirty="0"/>
              <a:t> AACCCC</a:t>
            </a:r>
          </a:p>
          <a:p>
            <a:r>
              <a:rPr lang="nl-NL" sz="1100" dirty="0"/>
              <a:t>Gamma ACCAAC</a:t>
            </a:r>
          </a:p>
          <a:p>
            <a:r>
              <a:rPr lang="nl-NL" sz="1100" dirty="0"/>
              <a:t>Delta CCACCA</a:t>
            </a:r>
          </a:p>
          <a:p>
            <a:r>
              <a:rPr lang="nl-NL" sz="1100" dirty="0"/>
              <a:t>Epsilon CCAAAC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279400" y="3577197"/>
            <a:ext cx="8644466" cy="48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Suppose you have a small alignment in PHYLIP format</a:t>
            </a:r>
            <a:endParaRPr lang="fr-FR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852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or Reading Sequence Alignments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dirty="0">
                <a:latin typeface="Arial"/>
                <a:cs typeface="Arial"/>
              </a:rPr>
              <a:t>Bio.AlignIO.read(</a:t>
            </a:r>
            <a:r>
              <a:rPr lang="mr-IN" dirty="0" smtClean="0">
                <a:latin typeface="Arial"/>
                <a:cs typeface="Arial"/>
              </a:rPr>
              <a:t>)</a:t>
            </a:r>
            <a:r>
              <a:rPr lang="fr-FR" dirty="0" smtClean="0">
                <a:latin typeface="Arial"/>
                <a:cs typeface="Arial"/>
              </a:rPr>
              <a:t> </a:t>
            </a:r>
            <a:r>
              <a:rPr lang="mr-IN" dirty="0" smtClean="0">
                <a:latin typeface="Arial"/>
                <a:cs typeface="Arial"/>
              </a:rPr>
              <a:t>and</a:t>
            </a:r>
            <a:r>
              <a:rPr lang="fr-FR" dirty="0">
                <a:latin typeface="Arial"/>
                <a:cs typeface="Arial"/>
              </a:rPr>
              <a:t> </a:t>
            </a:r>
            <a:r>
              <a:rPr lang="mr-IN" dirty="0" smtClean="0">
                <a:latin typeface="Arial"/>
                <a:cs typeface="Arial"/>
              </a:rPr>
              <a:t>Bio.AlignIO.parse</a:t>
            </a:r>
            <a:r>
              <a:rPr lang="mr-IN" dirty="0">
                <a:latin typeface="Arial"/>
                <a:cs typeface="Arial"/>
              </a:rPr>
              <a:t>(</a:t>
            </a:r>
            <a:r>
              <a:rPr lang="mr-IN" dirty="0" smtClean="0">
                <a:latin typeface="Arial"/>
                <a:cs typeface="Arial"/>
              </a:rPr>
              <a:t>)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Using </a:t>
            </a:r>
            <a:r>
              <a:rPr lang="en-US" dirty="0" err="1" smtClean="0">
                <a:latin typeface="Arial"/>
                <a:cs typeface="Arial"/>
              </a:rPr>
              <a:t>Bio.AlignIO.parse</a:t>
            </a:r>
            <a:r>
              <a:rPr lang="en-US" dirty="0">
                <a:latin typeface="Arial"/>
                <a:cs typeface="Arial"/>
              </a:rPr>
              <a:t>(</a:t>
            </a:r>
            <a:r>
              <a:rPr lang="en-US" dirty="0" smtClean="0">
                <a:latin typeface="Arial"/>
                <a:cs typeface="Arial"/>
              </a:rPr>
              <a:t>) will </a:t>
            </a:r>
            <a:r>
              <a:rPr lang="en-US" dirty="0">
                <a:latin typeface="Arial"/>
                <a:cs typeface="Arial"/>
              </a:rPr>
              <a:t>return </a:t>
            </a:r>
            <a:r>
              <a:rPr lang="en-US" dirty="0" smtClean="0">
                <a:latin typeface="Arial"/>
                <a:cs typeface="Arial"/>
              </a:rPr>
              <a:t>an iterator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which gives </a:t>
            </a:r>
            <a:r>
              <a:rPr lang="en-US" dirty="0" err="1" smtClean="0">
                <a:latin typeface="Arial"/>
                <a:cs typeface="Arial"/>
              </a:rPr>
              <a:t>MultipleSeqAlignment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objects</a:t>
            </a:r>
          </a:p>
          <a:p>
            <a:r>
              <a:rPr lang="en-US" dirty="0" err="1"/>
              <a:t>Bio.AlignIO.read</a:t>
            </a:r>
            <a:r>
              <a:rPr lang="en-US" dirty="0"/>
              <a:t>(</a:t>
            </a:r>
            <a:r>
              <a:rPr lang="en-US" dirty="0" smtClean="0"/>
              <a:t>) function </a:t>
            </a:r>
            <a:r>
              <a:rPr lang="en-US" dirty="0"/>
              <a:t>which returns a </a:t>
            </a:r>
            <a:r>
              <a:rPr lang="en-US" dirty="0" smtClean="0"/>
              <a:t>single </a:t>
            </a:r>
            <a:r>
              <a:rPr lang="en-US" dirty="0" err="1" smtClean="0"/>
              <a:t>MultipleSeqAlignment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r>
              <a:rPr lang="en-US" dirty="0" smtClean="0"/>
              <a:t>First </a:t>
            </a:r>
            <a:r>
              <a:rPr lang="en-US" dirty="0"/>
              <a:t>argument is </a:t>
            </a:r>
            <a:r>
              <a:rPr lang="en-US" dirty="0" smtClean="0"/>
              <a:t>a handle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/>
              <a:t>read the data from, typically an open </a:t>
            </a:r>
            <a:r>
              <a:rPr lang="en-US" dirty="0" smtClean="0"/>
              <a:t>file, or a filename</a:t>
            </a:r>
          </a:p>
          <a:p>
            <a:r>
              <a:rPr lang="en-US" dirty="0" smtClean="0"/>
              <a:t>Second argument is a lower case </a:t>
            </a:r>
            <a:r>
              <a:rPr lang="en-US" dirty="0"/>
              <a:t>string specifying the alignment format. </a:t>
            </a:r>
            <a:r>
              <a:rPr lang="en-US" dirty="0" smtClean="0"/>
              <a:t>(see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://biopython.org/wiki/</a:t>
            </a:r>
            <a:r>
              <a:rPr lang="en-US" dirty="0" smtClean="0">
                <a:hlinkClick r:id="rId2"/>
              </a:rPr>
              <a:t>AlignIO</a:t>
            </a:r>
            <a:r>
              <a:rPr lang="en-US" dirty="0" smtClean="0"/>
              <a:t>)</a:t>
            </a:r>
          </a:p>
          <a:p>
            <a:r>
              <a:rPr lang="fr-FR" dirty="0" smtClean="0"/>
              <a:t>O</a:t>
            </a:r>
            <a:r>
              <a:rPr lang="en-US" dirty="0" err="1" smtClean="0"/>
              <a:t>ptional</a:t>
            </a:r>
            <a:r>
              <a:rPr lang="en-US" dirty="0" smtClean="0"/>
              <a:t> </a:t>
            </a:r>
            <a:r>
              <a:rPr lang="en-US" dirty="0" err="1" smtClean="0"/>
              <a:t>seq_count</a:t>
            </a:r>
            <a:r>
              <a:rPr lang="en-US" dirty="0"/>
              <a:t> </a:t>
            </a:r>
            <a:r>
              <a:rPr lang="en-US" dirty="0" smtClean="0"/>
              <a:t>argument </a:t>
            </a:r>
            <a:r>
              <a:rPr lang="en-US" dirty="0"/>
              <a:t>for dealing </a:t>
            </a:r>
            <a:r>
              <a:rPr lang="en-US" dirty="0" smtClean="0"/>
              <a:t>with ambiguous file formats</a:t>
            </a:r>
          </a:p>
          <a:p>
            <a:r>
              <a:rPr lang="fr-FR" dirty="0" smtClean="0"/>
              <a:t>O</a:t>
            </a:r>
            <a:r>
              <a:rPr lang="en-US" dirty="0" err="1" smtClean="0"/>
              <a:t>ptional</a:t>
            </a:r>
            <a:r>
              <a:rPr lang="en-US" dirty="0" smtClean="0"/>
              <a:t> </a:t>
            </a:r>
            <a:r>
              <a:rPr lang="fr-FR" dirty="0" smtClean="0"/>
              <a:t>A</a:t>
            </a:r>
            <a:r>
              <a:rPr lang="en-US" dirty="0" err="1" smtClean="0"/>
              <a:t>lphabet</a:t>
            </a:r>
            <a:r>
              <a:rPr lang="en-US" dirty="0" smtClean="0"/>
              <a:t> argument </a:t>
            </a:r>
            <a:r>
              <a:rPr lang="en-US" dirty="0"/>
              <a:t>allowing you to specify the expected alphabet.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>
              <a:latin typeface="Arial"/>
              <a:cs typeface="Arial"/>
            </a:endParaRP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774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Alignments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043354"/>
            <a:ext cx="8644466" cy="476240"/>
          </a:xfrm>
        </p:spPr>
        <p:txBody>
          <a:bodyPr/>
          <a:lstStyle/>
          <a:p>
            <a:r>
              <a:rPr lang="en-US" dirty="0"/>
              <a:t>consider the following annotation rich protein alignment in the PFAM or Stockholm </a:t>
            </a:r>
            <a:r>
              <a:rPr lang="en-US" dirty="0" smtClean="0"/>
              <a:t>file</a:t>
            </a:r>
            <a:endParaRPr lang="en-US" dirty="0"/>
          </a:p>
          <a:p>
            <a:r>
              <a:rPr lang="en-US" dirty="0"/>
              <a:t>format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1822581"/>
            <a:ext cx="8644466" cy="47089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 smtClean="0">
                <a:latin typeface="Arial"/>
                <a:cs typeface="Arial"/>
              </a:rPr>
              <a:t># STOCKHOLM 1.0</a:t>
            </a:r>
          </a:p>
          <a:p>
            <a:r>
              <a:rPr lang="mr-IN" sz="1200" dirty="0" smtClean="0">
                <a:latin typeface="Arial"/>
                <a:cs typeface="Arial"/>
              </a:rPr>
              <a:t>#=GS COATB_BPIKE/30-81 AC P03620.1</a:t>
            </a:r>
          </a:p>
          <a:p>
            <a:r>
              <a:rPr lang="mr-IN" sz="1200" dirty="0" smtClean="0">
                <a:latin typeface="Arial"/>
                <a:cs typeface="Arial"/>
              </a:rPr>
              <a:t>#=GS COATB_BPIKE/30-81 DR PDB; 1ifl ; 1-52;</a:t>
            </a:r>
          </a:p>
          <a:p>
            <a:r>
              <a:rPr lang="mr-IN" sz="1200" dirty="0" smtClean="0">
                <a:latin typeface="Arial"/>
                <a:cs typeface="Arial"/>
              </a:rPr>
              <a:t>#=GS Q9T0Q8_BPIKE/1-52 AC Q9T0Q8.1</a:t>
            </a:r>
          </a:p>
          <a:p>
            <a:r>
              <a:rPr lang="mr-IN" sz="1200" dirty="0" smtClean="0">
                <a:latin typeface="Arial"/>
                <a:cs typeface="Arial"/>
              </a:rPr>
              <a:t>#=GS COATB_BPI22/32-83 AC P15416.1</a:t>
            </a:r>
          </a:p>
          <a:p>
            <a:r>
              <a:rPr lang="mr-IN" sz="1200" dirty="0" smtClean="0">
                <a:latin typeface="Arial"/>
                <a:cs typeface="Arial"/>
              </a:rPr>
              <a:t>#=GS COATB_BPM13/24-72 AC P69541.1</a:t>
            </a:r>
          </a:p>
          <a:p>
            <a:r>
              <a:rPr lang="mr-IN" sz="1200" dirty="0" smtClean="0">
                <a:latin typeface="Arial"/>
                <a:cs typeface="Arial"/>
              </a:rPr>
              <a:t>#=GS COATB_BPM13/24-72 DR PDB; 2cpb ; 1-49;</a:t>
            </a:r>
          </a:p>
          <a:p>
            <a:r>
              <a:rPr lang="mr-IN" sz="1200" dirty="0" smtClean="0">
                <a:latin typeface="Arial"/>
                <a:cs typeface="Arial"/>
              </a:rPr>
              <a:t>#=GS COATB_BPM13/24-72 DR PDB; 2cps ; 1-49;</a:t>
            </a:r>
          </a:p>
          <a:p>
            <a:r>
              <a:rPr lang="mr-IN" sz="1200" dirty="0" smtClean="0">
                <a:latin typeface="Arial"/>
                <a:cs typeface="Arial"/>
              </a:rPr>
              <a:t>#=GS COATB_BPZJ2/1-49 AC P03618.1</a:t>
            </a:r>
          </a:p>
          <a:p>
            <a:r>
              <a:rPr lang="mr-IN" sz="1200" dirty="0" smtClean="0">
                <a:latin typeface="Arial"/>
                <a:cs typeface="Arial"/>
              </a:rPr>
              <a:t>#=GS Q9T0Q9_BPFD/1-49 AC Q9T0Q9.1</a:t>
            </a:r>
          </a:p>
          <a:p>
            <a:r>
              <a:rPr lang="mr-IN" sz="1200" dirty="0" smtClean="0">
                <a:latin typeface="Arial"/>
                <a:cs typeface="Arial"/>
              </a:rPr>
              <a:t>#=GS Q9T0Q9_BPFD/1-49 DR PDB; 1nh4 A; 1-49;</a:t>
            </a:r>
          </a:p>
          <a:p>
            <a:r>
              <a:rPr lang="mr-IN" sz="1200" dirty="0" smtClean="0">
                <a:latin typeface="Arial"/>
                <a:cs typeface="Arial"/>
              </a:rPr>
              <a:t>#=GS COATB_BPIF1/22-73 AC P03619.2</a:t>
            </a:r>
          </a:p>
          <a:p>
            <a:r>
              <a:rPr lang="mr-IN" sz="1200" dirty="0" smtClean="0">
                <a:latin typeface="Arial"/>
                <a:cs typeface="Arial"/>
              </a:rPr>
              <a:t>#=GS COATB_BPIF1/22-73 DR PDB; 1ifk ; 1-50;</a:t>
            </a:r>
          </a:p>
          <a:p>
            <a:r>
              <a:rPr lang="mr-IN" sz="1200" dirty="0" smtClean="0">
                <a:latin typeface="Arial"/>
                <a:cs typeface="Arial"/>
              </a:rPr>
              <a:t>COATB_BPIKE/30-81 AEPNAATNYATEAMDSLKTQAIDLISQTWPVVTTVVVAGLVIRLFKKFSSKA</a:t>
            </a:r>
          </a:p>
          <a:p>
            <a:r>
              <a:rPr lang="mr-IN" sz="1200" dirty="0" smtClean="0">
                <a:latin typeface="Arial"/>
                <a:cs typeface="Arial"/>
              </a:rPr>
              <a:t>#=GR COATB_BPIKE/30-81 SS -HHHHHHHHHHHHHH--HHHHHHHH--HHHHHHHHHHHHHHHHHHHHH----</a:t>
            </a:r>
          </a:p>
          <a:p>
            <a:r>
              <a:rPr lang="mr-IN" sz="1200" dirty="0" smtClean="0">
                <a:latin typeface="Arial"/>
                <a:cs typeface="Arial"/>
              </a:rPr>
              <a:t>Q9T0Q8_BPIKE/1-52 AEPNAATNYATEAMDSLKTQAIDLISQTWPVVTTVVVAGLVIKLFKKFVSRA</a:t>
            </a:r>
          </a:p>
          <a:p>
            <a:r>
              <a:rPr lang="mr-IN" sz="1200" dirty="0" smtClean="0">
                <a:latin typeface="Arial"/>
                <a:cs typeface="Arial"/>
              </a:rPr>
              <a:t>COATB_BPI22/32-83 DGTSTATSYATEAMNSLKTQATDLIDQTWPVVTSVAVAGLAIRLFKKFSSKA</a:t>
            </a:r>
          </a:p>
          <a:p>
            <a:r>
              <a:rPr lang="mr-IN" sz="1200" dirty="0" smtClean="0">
                <a:latin typeface="Arial"/>
                <a:cs typeface="Arial"/>
              </a:rPr>
              <a:t>#=GR COATB_BPM13/24-72 SS ---S-T...CHCHHHHCCCCTCCCTTCHHHHHHHHHHHHHHHHHHHHCTT--</a:t>
            </a:r>
          </a:p>
          <a:p>
            <a:r>
              <a:rPr lang="mr-IN" sz="1200" dirty="0" smtClean="0">
                <a:latin typeface="Arial"/>
                <a:cs typeface="Arial"/>
              </a:rPr>
              <a:t>COATB_BPZJ2/1-49 AEGDDP...AKAAFDSLQASATEYIGYAWAMVVVIVGATIGIKLFKKFASKA</a:t>
            </a:r>
          </a:p>
          <a:p>
            <a:r>
              <a:rPr lang="mr-IN" sz="1200" dirty="0" smtClean="0">
                <a:latin typeface="Arial"/>
                <a:cs typeface="Arial"/>
              </a:rPr>
              <a:t>Q9T0Q9_BPFD/1-49 AEGDDP...AKAAFDSLQASATEYIGYAWAMVVVIVGATIGIKLFKKFTSKA</a:t>
            </a:r>
          </a:p>
          <a:p>
            <a:r>
              <a:rPr lang="mr-IN" sz="1200" dirty="0" smtClean="0">
                <a:latin typeface="Arial"/>
                <a:cs typeface="Arial"/>
              </a:rPr>
              <a:t>#=GR Q9T0Q9_BPFD/1-49 SS ------...-HHHHHHHHHHHHHHHHHHHHHHHHHHHHHHHHHHHHHHHH--</a:t>
            </a:r>
          </a:p>
          <a:p>
            <a:r>
              <a:rPr lang="mr-IN" sz="1200" dirty="0" smtClean="0">
                <a:latin typeface="Arial"/>
                <a:cs typeface="Arial"/>
              </a:rPr>
              <a:t>COATB_BPIF1/22-73 FAADDATSQAKAAFDSLTAQATEMSGYAWALVVLVVGATVGIKLFKKFVSRA</a:t>
            </a:r>
          </a:p>
          <a:p>
            <a:r>
              <a:rPr lang="mr-IN" sz="1200" dirty="0" smtClean="0">
                <a:latin typeface="Arial"/>
                <a:cs typeface="Arial"/>
              </a:rPr>
              <a:t>#=GR COATB_BPIF1/22-73 SS XX-HHHH--HHHHHH--HHHHHHH--HHHHHHHHHHHHHHHHHHHHHHH---</a:t>
            </a:r>
          </a:p>
          <a:p>
            <a:r>
              <a:rPr lang="mr-IN" sz="1200" dirty="0" smtClean="0">
                <a:latin typeface="Arial"/>
                <a:cs typeface="Arial"/>
              </a:rPr>
              <a:t>#=GC SS_cons XHHHHHHHHHHHHHHHCHHHHHHHHCHHHHHHHHHHHHHHHHHHHHHHHC--</a:t>
            </a:r>
          </a:p>
          <a:p>
            <a:r>
              <a:rPr lang="mr-IN" sz="1200" dirty="0" smtClean="0">
                <a:latin typeface="Arial"/>
                <a:cs typeface="Arial"/>
              </a:rPr>
              <a:t>#=GC seq_cons AEssss...AptAhDSLpspAT-hIu.sWshVsslVsAsluIKLFKKFsSK</a:t>
            </a:r>
            <a:endParaRPr lang="fr-FR" sz="12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097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</a:t>
            </a:r>
            <a:r>
              <a:rPr lang="en-US" dirty="0" smtClean="0"/>
              <a:t>Alignments (2)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168043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AlignIO</a:t>
            </a:r>
            <a:endParaRPr lang="en-US" sz="1200" dirty="0"/>
          </a:p>
          <a:p>
            <a:r>
              <a:rPr lang="en-US" sz="1200" dirty="0"/>
              <a:t>&gt;&gt;&gt; alignment = </a:t>
            </a:r>
            <a:r>
              <a:rPr lang="en-US" sz="1200" dirty="0" err="1"/>
              <a:t>AlignIO.read</a:t>
            </a:r>
            <a:r>
              <a:rPr lang="en-US" sz="1200" dirty="0"/>
              <a:t>("PF05371_seed.sth", "</a:t>
            </a:r>
            <a:r>
              <a:rPr lang="en-US" sz="1200" dirty="0" err="1"/>
              <a:t>stockholm</a:t>
            </a:r>
            <a:r>
              <a:rPr lang="en-US" sz="1200" dirty="0"/>
              <a:t>")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9400" y="1826565"/>
            <a:ext cx="8644466" cy="1754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print(alignment)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SingleLetterAlphabet</a:t>
            </a:r>
            <a:r>
              <a:rPr lang="en-US" sz="1200" dirty="0">
                <a:solidFill>
                  <a:srgbClr val="FF0000"/>
                </a:solidFill>
              </a:rPr>
              <a:t>() alignment with 7 rows and 52 columns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AEPNAATNYATEAMDSLKTQAIDLISQTWPVVTTVVVAGLVIRL...SKA COATB_BPIKE/30-81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AEPNAATNYATEAMDSLKTQAIDLISQTWPVVTTVVVAGLVIKL...SRA Q9T0Q8_BPIKE/1-52</a:t>
            </a:r>
          </a:p>
          <a:p>
            <a:r>
              <a:rPr lang="en-US" sz="1200" dirty="0">
                <a:solidFill>
                  <a:srgbClr val="FF0000"/>
                </a:solidFill>
              </a:rPr>
              <a:t>DGTSTATSYATEAMNSLKTQATDLIDQTWPVVTSVAVAGLAIRL...SKA COATB_BPI22/32-83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AEGDDP---AKAAFNSLQASATEYIGYAWAMVVVIVGATIGIKL...SKA COATB_BPM13/24-72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AEGDDP---AKAAFDSLQASATEYIGYAWAMVVVIVGATIGIKL...SKA COATB_BPZJ2/1-49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AEGDDP---AKAAFDSLQASATEYIGYAWAMVVVIVGATIGIKL...SKA Q9T0Q9_BPFD/1-49</a:t>
            </a:r>
          </a:p>
          <a:p>
            <a:r>
              <a:rPr lang="en-US" sz="1200" dirty="0">
                <a:solidFill>
                  <a:srgbClr val="FF0000"/>
                </a:solidFill>
              </a:rPr>
              <a:t>FAADDATSQAKAAFDSLTAQATEMSGYAWALVVLVVGATVGIKL...SRA COATB_BPIF1/22-73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3806701"/>
            <a:ext cx="8644466" cy="25237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from Bio import </a:t>
            </a:r>
            <a:r>
              <a:rPr lang="en-US" sz="1200" dirty="0" err="1"/>
              <a:t>AlignIO</a:t>
            </a:r>
            <a:endParaRPr lang="en-US" sz="1200" dirty="0"/>
          </a:p>
          <a:p>
            <a:r>
              <a:rPr lang="en-US" sz="1200" dirty="0"/>
              <a:t>&gt;&gt;&gt; alignment = </a:t>
            </a:r>
            <a:r>
              <a:rPr lang="en-US" sz="1200" dirty="0" err="1"/>
              <a:t>AlignIO.read</a:t>
            </a:r>
            <a:r>
              <a:rPr lang="en-US" sz="1200" dirty="0"/>
              <a:t>("PF05371_seed.sth", "</a:t>
            </a:r>
            <a:r>
              <a:rPr lang="en-US" sz="1200" dirty="0" err="1"/>
              <a:t>stockholm</a:t>
            </a:r>
            <a:r>
              <a:rPr lang="en-US" sz="1200" dirty="0"/>
              <a:t>")</a:t>
            </a:r>
          </a:p>
          <a:p>
            <a:r>
              <a:rPr lang="en-US" sz="1200" dirty="0"/>
              <a:t>&gt;&gt;&gt; print("Alignment length %</a:t>
            </a:r>
            <a:r>
              <a:rPr lang="en-US" sz="1200" dirty="0" err="1"/>
              <a:t>i</a:t>
            </a:r>
            <a:r>
              <a:rPr lang="en-US" sz="1200" dirty="0"/>
              <a:t>" % </a:t>
            </a:r>
            <a:r>
              <a:rPr lang="en-US" sz="1200" dirty="0" err="1"/>
              <a:t>alignment.get_alignment_length</a:t>
            </a:r>
            <a:r>
              <a:rPr lang="en-US" sz="1200" dirty="0"/>
              <a:t>())</a:t>
            </a:r>
          </a:p>
          <a:p>
            <a:r>
              <a:rPr lang="en-US" sz="1200" dirty="0"/>
              <a:t>Alignment length 52</a:t>
            </a:r>
          </a:p>
          <a:p>
            <a:r>
              <a:rPr lang="en-US" sz="1200" dirty="0"/>
              <a:t>&gt;&gt;&gt; for record in alignment:</a:t>
            </a:r>
          </a:p>
          <a:p>
            <a:r>
              <a:rPr lang="en-US" sz="1200" dirty="0"/>
              <a:t>... print("%s - %s" % (</a:t>
            </a:r>
            <a:r>
              <a:rPr lang="en-US" sz="1200" dirty="0" err="1"/>
              <a:t>record.seq</a:t>
            </a:r>
            <a:r>
              <a:rPr lang="en-US" sz="1200" dirty="0"/>
              <a:t>, </a:t>
            </a:r>
            <a:r>
              <a:rPr lang="en-US" sz="1200" dirty="0" err="1"/>
              <a:t>record.id</a:t>
            </a:r>
            <a:r>
              <a:rPr lang="en-US" sz="1200" dirty="0"/>
              <a:t>))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AEPNAATNYATEAMDSLKTQAIDLISQTWPVVTTVVVAGLVIRLFKKFSSKA - COATB_BPIKE/30-81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AEPNAATNYATEAMDSLKTQAIDLISQTWPVVTTVVVAGLVIKLFKKFVSRA - Q9T0Q8_BPIKE/1-52</a:t>
            </a:r>
          </a:p>
          <a:p>
            <a:r>
              <a:rPr lang="en-US" sz="1200" dirty="0">
                <a:solidFill>
                  <a:srgbClr val="FF0000"/>
                </a:solidFill>
              </a:rPr>
              <a:t>DGTSTATSYATEAMNSLKTQATDLIDQTWPVVTSVAVAGLAIRLFKKFSSKA - COATB_BPI22/32-83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AEGDDP---AKAAFNSLQASATEYIGYAWAMVVVIVGATIGIKLFKKFTSKA - COATB_BPM13/24-72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AEGDDP---AKAAFDSLQASATEYIGYAWAMVVVIVGATIGIKLFKKFASKA - COATB_BPZJ2/1-49</a:t>
            </a:r>
          </a:p>
          <a:p>
            <a:r>
              <a:rPr lang="en-US" sz="1200" dirty="0">
                <a:solidFill>
                  <a:srgbClr val="FF0000"/>
                </a:solidFill>
              </a:rPr>
              <a:t>AEGDDP---AKAAFDSLQASATEYIGYAWAMVVVIVGATIGIKLFKKFTSKA - Q9T0Q9_BPFD/1-49</a:t>
            </a:r>
          </a:p>
          <a:p>
            <a:r>
              <a:rPr lang="en-US" sz="1200" dirty="0">
                <a:solidFill>
                  <a:srgbClr val="FF0000"/>
                </a:solidFill>
              </a:rPr>
              <a:t>FAADDATSQAKAAFDSLTAQATEMSGYAWALVVLVVGATVGIKLFKKFVSRA - COATB_BPIF1/22-73</a:t>
            </a:r>
          </a:p>
        </p:txBody>
      </p:sp>
    </p:spTree>
    <p:extLst>
      <p:ext uri="{BB962C8B-B14F-4D97-AF65-F5344CB8AC3E}">
        <p14:creationId xmlns:p14="http://schemas.microsoft.com/office/powerpoint/2010/main" val="2228868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Alignments </a:t>
            </a:r>
            <a:r>
              <a:rPr lang="en-US" dirty="0" smtClean="0"/>
              <a:t>(3)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41294"/>
            <a:ext cx="8644466" cy="487580"/>
          </a:xfrm>
        </p:spPr>
        <p:txBody>
          <a:bodyPr/>
          <a:lstStyle/>
          <a:p>
            <a:r>
              <a:rPr lang="en-US" dirty="0" smtClean="0"/>
              <a:t>Include </a:t>
            </a:r>
            <a:r>
              <a:rPr lang="en-US" dirty="0"/>
              <a:t>database cross-references to </a:t>
            </a:r>
            <a:r>
              <a:rPr lang="en-US" dirty="0" smtClean="0"/>
              <a:t>the PDB </a:t>
            </a:r>
            <a:r>
              <a:rPr lang="en-US" dirty="0"/>
              <a:t>and the </a:t>
            </a:r>
            <a:r>
              <a:rPr lang="en-US" dirty="0" smtClean="0"/>
              <a:t>associate known </a:t>
            </a:r>
            <a:r>
              <a:rPr lang="en-US" dirty="0"/>
              <a:t>secondary structure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9400" y="1712374"/>
            <a:ext cx="8644466" cy="14157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mr-IN" sz="1200" dirty="0">
                <a:latin typeface="Arial"/>
                <a:cs typeface="Arial"/>
              </a:rPr>
              <a:t>&gt;&gt;&gt; for record in alignment:</a:t>
            </a:r>
          </a:p>
          <a:p>
            <a:r>
              <a:rPr lang="mr-IN" sz="1200" dirty="0">
                <a:latin typeface="Arial"/>
                <a:cs typeface="Arial"/>
              </a:rPr>
              <a:t>... if record.dbxrefs:</a:t>
            </a:r>
          </a:p>
          <a:p>
            <a:r>
              <a:rPr lang="mr-IN" sz="1200" dirty="0">
                <a:latin typeface="Arial"/>
                <a:cs typeface="Arial"/>
              </a:rPr>
              <a:t>... print("%s %s" % (record.id, record.dbxrefs))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COATB_BPIKE/30-81 ['PDB; 1ifl ; 1-52;']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COATB_BPM13/24-72 ['PDB; 2cpb ; 1-49;', 'PDB; 2cps ; 1-49;']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Q9T0Q9_BPFD/1-49 ['PDB; 1nh4 A; 1-49;']</a:t>
            </a:r>
          </a:p>
          <a:p>
            <a:r>
              <a:rPr lang="mr-IN" sz="1200" dirty="0">
                <a:solidFill>
                  <a:srgbClr val="FF0000"/>
                </a:solidFill>
                <a:latin typeface="Arial"/>
                <a:cs typeface="Arial"/>
              </a:rPr>
              <a:t>COATB_BPIF1/22-73 ['PDB; 1ifk ; 1-50;']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3226241"/>
            <a:ext cx="864446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&gt;&gt;&gt; for record in alignment:</a:t>
            </a:r>
          </a:p>
          <a:p>
            <a:r>
              <a:rPr lang="en-US" sz="1200" dirty="0"/>
              <a:t>... print(record)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9400" y="3693306"/>
            <a:ext cx="8644466" cy="27392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tr-TR" sz="1200" dirty="0">
                <a:solidFill>
                  <a:srgbClr val="FF0000"/>
                </a:solidFill>
              </a:rPr>
              <a:t>&gt;COATB_BPIKE/30-81</a:t>
            </a:r>
          </a:p>
          <a:p>
            <a:r>
              <a:rPr lang="tr-TR" sz="1200" dirty="0">
                <a:solidFill>
                  <a:srgbClr val="FF0000"/>
                </a:solidFill>
              </a:rPr>
              <a:t>AEPNAATNYATEAMDSLKTQAIDLISQTWPVVTTVVVAGLVIRLFKKFSSKA</a:t>
            </a:r>
          </a:p>
          <a:p>
            <a:r>
              <a:rPr lang="tr-TR" sz="1200" dirty="0">
                <a:solidFill>
                  <a:srgbClr val="FF0000"/>
                </a:solidFill>
              </a:rPr>
              <a:t>&gt;Q9T0Q8_BPIKE/1-52</a:t>
            </a:r>
          </a:p>
          <a:p>
            <a:r>
              <a:rPr lang="tr-TR" sz="1200" dirty="0">
                <a:solidFill>
                  <a:srgbClr val="FF0000"/>
                </a:solidFill>
              </a:rPr>
              <a:t>AEPNAATNYATEAMDSLKTQAIDLISQTWPVVTTVVVAGLVIKLFKKFVSRA</a:t>
            </a:r>
          </a:p>
          <a:p>
            <a:r>
              <a:rPr lang="tr-TR" sz="1200" dirty="0">
                <a:solidFill>
                  <a:srgbClr val="FF0000"/>
                </a:solidFill>
              </a:rPr>
              <a:t>&gt;COATB_BPI22/32-83</a:t>
            </a:r>
          </a:p>
          <a:p>
            <a:r>
              <a:rPr lang="tr-TR" sz="1200" dirty="0">
                <a:solidFill>
                  <a:srgbClr val="FF0000"/>
                </a:solidFill>
              </a:rPr>
              <a:t>DGTSTATSYATEAMNSLKTQATDLIDQTWPVVTSVAVAGLAIRLFKKFSSKA</a:t>
            </a:r>
          </a:p>
          <a:p>
            <a:r>
              <a:rPr lang="tr-TR" sz="1200" dirty="0">
                <a:solidFill>
                  <a:srgbClr val="FF0000"/>
                </a:solidFill>
              </a:rPr>
              <a:t>&gt;COATB_BPM13/24-72</a:t>
            </a:r>
          </a:p>
          <a:p>
            <a:r>
              <a:rPr lang="tr-TR" sz="1200" dirty="0">
                <a:solidFill>
                  <a:srgbClr val="FF0000"/>
                </a:solidFill>
              </a:rPr>
              <a:t>AEGDDP---AKAAFNSLQASATEYIGYAWAMVVVIVGATIGIKLFKKFTSKA</a:t>
            </a:r>
          </a:p>
          <a:p>
            <a:r>
              <a:rPr lang="tr-TR" sz="1200" dirty="0">
                <a:solidFill>
                  <a:srgbClr val="FF0000"/>
                </a:solidFill>
              </a:rPr>
              <a:t>&gt;COATB_BPZJ2/1-49</a:t>
            </a:r>
          </a:p>
          <a:p>
            <a:r>
              <a:rPr lang="tr-TR" sz="1200" dirty="0">
                <a:solidFill>
                  <a:srgbClr val="FF0000"/>
                </a:solidFill>
              </a:rPr>
              <a:t>AEGDDP---AKAAFDSLQASATEYIGYAWAMVVVIVGATIGIKLFKKFASKA</a:t>
            </a:r>
          </a:p>
          <a:p>
            <a:r>
              <a:rPr lang="tr-TR" sz="1200" dirty="0">
                <a:solidFill>
                  <a:srgbClr val="FF0000"/>
                </a:solidFill>
              </a:rPr>
              <a:t>&gt;Q9T0Q9_BPFD/1-49</a:t>
            </a:r>
          </a:p>
          <a:p>
            <a:r>
              <a:rPr lang="tr-TR" sz="1200" dirty="0">
                <a:solidFill>
                  <a:srgbClr val="FF0000"/>
                </a:solidFill>
              </a:rPr>
              <a:t>AEGDDP---AKAAFDSLQASATEYIGYAWAMVVVIVGATIGIKLFKKFTSKA</a:t>
            </a:r>
          </a:p>
          <a:p>
            <a:r>
              <a:rPr lang="tr-TR" sz="1200" dirty="0">
                <a:solidFill>
                  <a:srgbClr val="FF0000"/>
                </a:solidFill>
              </a:rPr>
              <a:t>&gt;COATB_BPIF1/22-73</a:t>
            </a:r>
          </a:p>
          <a:p>
            <a:r>
              <a:rPr lang="tr-TR" sz="1200" dirty="0">
                <a:solidFill>
                  <a:srgbClr val="FF0000"/>
                </a:solidFill>
              </a:rPr>
              <a:t>FAADDATSQAKAAFDSLTAQATEMSGYAWALVVLVVGATVGIKLFKKFVSRA</a:t>
            </a:r>
          </a:p>
        </p:txBody>
      </p:sp>
    </p:spTree>
    <p:extLst>
      <p:ext uri="{BB962C8B-B14F-4D97-AF65-F5344CB8AC3E}">
        <p14:creationId xmlns:p14="http://schemas.microsoft.com/office/powerpoint/2010/main" val="2324954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Alignments </a:t>
            </a:r>
            <a:r>
              <a:rPr lang="en-US" dirty="0" smtClean="0"/>
              <a:t>(4)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1236134"/>
            <a:ext cx="8644466" cy="555621"/>
          </a:xfrm>
        </p:spPr>
        <p:txBody>
          <a:bodyPr/>
          <a:lstStyle/>
          <a:p>
            <a:r>
              <a:rPr lang="en-US" dirty="0"/>
              <a:t>download and save this as </a:t>
            </a:r>
            <a:r>
              <a:rPr lang="en-US" dirty="0" smtClean="0"/>
              <a:t>file “PF05371 </a:t>
            </a:r>
            <a:r>
              <a:rPr lang="en-US" dirty="0" err="1" smtClean="0"/>
              <a:t>seed.fa</a:t>
            </a:r>
            <a:r>
              <a:rPr lang="en-US" dirty="0" smtClean="0"/>
              <a:t>”</a:t>
            </a:r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791755"/>
            <a:ext cx="8644466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dirty="0"/>
              <a:t>from Bio import </a:t>
            </a:r>
            <a:r>
              <a:rPr lang="en-US" sz="1200" dirty="0" err="1"/>
              <a:t>AlignIO</a:t>
            </a:r>
            <a:endParaRPr lang="en-US" sz="1200" dirty="0"/>
          </a:p>
          <a:p>
            <a:r>
              <a:rPr lang="en-US" sz="1200" dirty="0"/>
              <a:t>alignment = </a:t>
            </a:r>
            <a:r>
              <a:rPr lang="en-US" sz="1200" dirty="0" err="1"/>
              <a:t>AlignIO.read</a:t>
            </a:r>
            <a:r>
              <a:rPr lang="en-US" sz="1200" dirty="0"/>
              <a:t>("PF05371_seed.faa", "</a:t>
            </a:r>
            <a:r>
              <a:rPr lang="en-US" sz="1200" dirty="0" err="1"/>
              <a:t>fasta</a:t>
            </a:r>
            <a:r>
              <a:rPr lang="en-US" sz="1200" dirty="0"/>
              <a:t>")</a:t>
            </a:r>
          </a:p>
          <a:p>
            <a:r>
              <a:rPr lang="en-US" sz="1200" dirty="0"/>
              <a:t>print(alignment)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1" y="2574293"/>
            <a:ext cx="8644466" cy="769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no annotation nor database cross-references because these are not included in the </a:t>
            </a:r>
            <a:r>
              <a:rPr lang="en-US" dirty="0" smtClean="0"/>
              <a:t>FASTA file </a:t>
            </a:r>
            <a:r>
              <a:rPr lang="en-US" dirty="0"/>
              <a:t>format</a:t>
            </a:r>
          </a:p>
        </p:txBody>
      </p:sp>
    </p:spTree>
    <p:extLst>
      <p:ext uri="{BB962C8B-B14F-4D97-AF65-F5344CB8AC3E}">
        <p14:creationId xmlns:p14="http://schemas.microsoft.com/office/powerpoint/2010/main" val="843041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</a:t>
            </a:r>
            <a:r>
              <a:rPr lang="fr-FR" dirty="0" err="1" smtClean="0"/>
              <a:t>alignments</a:t>
            </a:r>
            <a:r>
              <a:rPr lang="fr-FR" dirty="0" smtClean="0"/>
              <a:t> (1)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9400" y="907274"/>
            <a:ext cx="8644466" cy="498920"/>
          </a:xfrm>
        </p:spPr>
        <p:txBody>
          <a:bodyPr/>
          <a:lstStyle/>
          <a:p>
            <a:r>
              <a:rPr lang="en-US" dirty="0"/>
              <a:t>Suppose you have a small alignment in PHYLIP format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63B9-2A29-154C-A5AC-383AEA094CA9}" type="datetime1">
              <a:rPr lang="fr-FR" smtClean="0"/>
              <a:t>13/11/16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Python pour la biologie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37727-CC04-7A46-938D-2CCFF056F773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79400" y="1383514"/>
            <a:ext cx="8644466" cy="11079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nl-NL" sz="1100" dirty="0"/>
              <a:t>5 6</a:t>
            </a:r>
          </a:p>
          <a:p>
            <a:r>
              <a:rPr lang="nl-NL" sz="1100" dirty="0" err="1"/>
              <a:t>Alpha</a:t>
            </a:r>
            <a:r>
              <a:rPr lang="nl-NL" sz="1100" dirty="0"/>
              <a:t> AACAAC</a:t>
            </a:r>
          </a:p>
          <a:p>
            <a:r>
              <a:rPr lang="nl-NL" sz="1100" dirty="0" err="1"/>
              <a:t>Beta</a:t>
            </a:r>
            <a:r>
              <a:rPr lang="nl-NL" sz="1100" dirty="0"/>
              <a:t> AACCCC</a:t>
            </a:r>
          </a:p>
          <a:p>
            <a:r>
              <a:rPr lang="nl-NL" sz="1100" dirty="0"/>
              <a:t>Gamma ACCAAC</a:t>
            </a:r>
          </a:p>
          <a:p>
            <a:r>
              <a:rPr lang="nl-NL" sz="1100" dirty="0"/>
              <a:t>Delta CCACCA</a:t>
            </a:r>
          </a:p>
          <a:p>
            <a:r>
              <a:rPr lang="nl-NL" sz="1100" dirty="0"/>
              <a:t>Epsilon CCAAAC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79400" y="3668634"/>
            <a:ext cx="8644466" cy="29700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100" dirty="0"/>
              <a:t>5 6</a:t>
            </a:r>
          </a:p>
          <a:p>
            <a:r>
              <a:rPr lang="en-US" sz="1100" dirty="0"/>
              <a:t>Alpha AAACCA</a:t>
            </a:r>
          </a:p>
          <a:p>
            <a:r>
              <a:rPr lang="en-US" sz="1100" dirty="0"/>
              <a:t>Beta AAACCC</a:t>
            </a:r>
          </a:p>
          <a:p>
            <a:r>
              <a:rPr lang="en-US" sz="1100" dirty="0"/>
              <a:t>Gamma ACCCCA</a:t>
            </a:r>
          </a:p>
          <a:p>
            <a:r>
              <a:rPr lang="en-US" sz="1100" dirty="0"/>
              <a:t>Delta CCCAAC</a:t>
            </a:r>
          </a:p>
          <a:p>
            <a:r>
              <a:rPr lang="en-US" sz="1100" dirty="0"/>
              <a:t>Epsilon CCCAAA</a:t>
            </a:r>
          </a:p>
          <a:p>
            <a:r>
              <a:rPr lang="en-US" sz="1100" dirty="0"/>
              <a:t>5 6</a:t>
            </a:r>
          </a:p>
          <a:p>
            <a:r>
              <a:rPr lang="en-US" sz="1100" dirty="0"/>
              <a:t>Alpha AAACAA</a:t>
            </a:r>
          </a:p>
          <a:p>
            <a:r>
              <a:rPr lang="en-US" sz="1100" dirty="0"/>
              <a:t>Beta AAACCC</a:t>
            </a:r>
          </a:p>
          <a:p>
            <a:r>
              <a:rPr lang="en-US" sz="1100" dirty="0"/>
              <a:t>Gamma ACCCAA</a:t>
            </a:r>
          </a:p>
          <a:p>
            <a:r>
              <a:rPr lang="en-US" sz="1100" dirty="0"/>
              <a:t>Delta CCCACC</a:t>
            </a:r>
          </a:p>
          <a:p>
            <a:r>
              <a:rPr lang="en-US" sz="1100" dirty="0"/>
              <a:t>Epsilon CCCAAA</a:t>
            </a:r>
          </a:p>
          <a:p>
            <a:r>
              <a:rPr lang="en-US" sz="1100" dirty="0"/>
              <a:t>5 6</a:t>
            </a:r>
          </a:p>
          <a:p>
            <a:r>
              <a:rPr lang="en-US" sz="1100" dirty="0"/>
              <a:t>Alpha AAAAAC</a:t>
            </a:r>
          </a:p>
          <a:p>
            <a:r>
              <a:rPr lang="en-US" sz="1100" dirty="0"/>
              <a:t>Beta AAACCC</a:t>
            </a:r>
          </a:p>
          <a:p>
            <a:r>
              <a:rPr lang="en-US" sz="1100" dirty="0"/>
              <a:t>Gamma AACAAC</a:t>
            </a:r>
          </a:p>
          <a:p>
            <a:r>
              <a:rPr lang="en-US" sz="1100" dirty="0"/>
              <a:t>Delta CCCCCA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9401" y="2548606"/>
            <a:ext cx="8644466" cy="10802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6"/>
              </a:buClr>
              <a:buSzTx/>
              <a:buFont typeface="Lucida Grande"/>
              <a:buChar char="➔"/>
              <a:tabLst/>
              <a:defRPr sz="2000"/>
            </a:lvl1pPr>
            <a:lvl2pPr marL="742950" marR="0" indent="-28575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E0"/>
              </a:buClr>
              <a:buSzTx/>
              <a:buFont typeface="Arial"/>
              <a:buChar char="›"/>
              <a:tabLst/>
              <a:defRPr sz="2800"/>
            </a:lvl2pPr>
            <a:lvl3pPr marL="11430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/>
            </a:lvl3pPr>
            <a:lvl4pPr marL="16002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2000"/>
            </a:lvl4pPr>
            <a:lvl5pPr marL="2057400" marR="0" indent="-2286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»"/>
              <a:tabLst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bootstrap a phylogenetic tree using the PHYLIP </a:t>
            </a:r>
            <a:r>
              <a:rPr lang="en-US" dirty="0" smtClean="0"/>
              <a:t>tools:</a:t>
            </a:r>
          </a:p>
          <a:p>
            <a:pPr lvl="1"/>
            <a:r>
              <a:rPr lang="en-US" sz="1600" dirty="0" smtClean="0"/>
              <a:t>create </a:t>
            </a:r>
            <a:r>
              <a:rPr lang="en-US" sz="1600" dirty="0"/>
              <a:t>a set of many resampled alignments using the </a:t>
            </a:r>
            <a:r>
              <a:rPr lang="en-US" sz="1600" dirty="0" smtClean="0"/>
              <a:t>tool </a:t>
            </a:r>
            <a:r>
              <a:rPr lang="en-US" sz="1600" dirty="0" err="1" smtClean="0"/>
              <a:t>bootseq</a:t>
            </a:r>
            <a:endParaRPr lang="en-US" sz="1600" dirty="0"/>
          </a:p>
          <a:p>
            <a:r>
              <a:rPr lang="en-US" dirty="0" smtClean="0"/>
              <a:t>This </a:t>
            </a:r>
            <a:r>
              <a:rPr lang="en-US" dirty="0"/>
              <a:t>would give </a:t>
            </a:r>
            <a:r>
              <a:rPr lang="en-US" dirty="0" smtClean="0"/>
              <a:t>output (abbreviated </a:t>
            </a:r>
            <a:r>
              <a:rPr lang="en-US" dirty="0"/>
              <a:t>for </a:t>
            </a:r>
            <a:r>
              <a:rPr lang="en-US" dirty="0" smtClean="0"/>
              <a:t>conciseness):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284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e 17">
      <a:dk1>
        <a:srgbClr val="000000"/>
      </a:dk1>
      <a:lt1>
        <a:srgbClr val="FFFFFF"/>
      </a:lt1>
      <a:dk2>
        <a:srgbClr val="BEAD8A"/>
      </a:dk2>
      <a:lt2>
        <a:srgbClr val="443A31"/>
      </a:lt2>
      <a:accent1>
        <a:srgbClr val="009DE0"/>
      </a:accent1>
      <a:accent2>
        <a:srgbClr val="63C6F5"/>
      </a:accent2>
      <a:accent3>
        <a:srgbClr val="9FDAF9"/>
      </a:accent3>
      <a:accent4>
        <a:srgbClr val="9F3E91"/>
      </a:accent4>
      <a:accent5>
        <a:srgbClr val="DACC52"/>
      </a:accent5>
      <a:accent6>
        <a:srgbClr val="EC6C43"/>
      </a:accent6>
      <a:hlink>
        <a:srgbClr val="9F3E91"/>
      </a:hlink>
      <a:folHlink>
        <a:srgbClr val="34B1A9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33524</TotalTime>
  <Words>5049</Words>
  <Application>Microsoft Macintosh PowerPoint</Application>
  <PresentationFormat>Présentation à l'écran (4:3)</PresentationFormat>
  <Paragraphs>683</Paragraphs>
  <Slides>32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3" baseType="lpstr">
      <vt:lpstr>Thème Office</vt:lpstr>
      <vt:lpstr>Présentation PowerPoint</vt:lpstr>
      <vt:lpstr>  Formation CNRS 18 Novembre 2016 Python pour la biologie  </vt:lpstr>
      <vt:lpstr>Introduction</vt:lpstr>
      <vt:lpstr>Parsing or Reading Sequence Alignments</vt:lpstr>
      <vt:lpstr>Single Alignments</vt:lpstr>
      <vt:lpstr>Single Alignments (2)</vt:lpstr>
      <vt:lpstr>Single Alignments (3)</vt:lpstr>
      <vt:lpstr>Single Alignments (4)</vt:lpstr>
      <vt:lpstr>Multiple alignments (1)</vt:lpstr>
      <vt:lpstr>Multiple alignments (2)</vt:lpstr>
      <vt:lpstr>Multiple alignments (3)</vt:lpstr>
      <vt:lpstr>Ambiguous alignments (&amp;)</vt:lpstr>
      <vt:lpstr>Présentation PowerPoint</vt:lpstr>
      <vt:lpstr>Writing alignments (1)</vt:lpstr>
      <vt:lpstr>Présentation PowerPoint</vt:lpstr>
      <vt:lpstr>Converting between sequence alignment file formats (1)</vt:lpstr>
      <vt:lpstr>Converting between sequence alignment file formats (2)</vt:lpstr>
      <vt:lpstr>Converting between sequence alignment file formats (3)</vt:lpstr>
      <vt:lpstr>Converting between sequence alignment file formats (4)</vt:lpstr>
      <vt:lpstr>Getting your alignment in formatted string (1)</vt:lpstr>
      <vt:lpstr>Slicing alignments (1)</vt:lpstr>
      <vt:lpstr>Alignments as array (1)</vt:lpstr>
      <vt:lpstr>Slicing alignments (1)</vt:lpstr>
      <vt:lpstr>Slicing alignments (1)</vt:lpstr>
      <vt:lpstr>Alignments as array (1)</vt:lpstr>
      <vt:lpstr>Alignment tools (1)</vt:lpstr>
      <vt:lpstr>ClustalW (1)</vt:lpstr>
      <vt:lpstr>ClustalW (2)</vt:lpstr>
      <vt:lpstr>EMBOSS needle and water (1)</vt:lpstr>
      <vt:lpstr>EMBOSS needle and water (2)</vt:lpstr>
      <vt:lpstr>EMBOSS needle and water (3)</vt:lpstr>
      <vt:lpstr>Multiple alignments (3)</vt:lpstr>
    </vt:vector>
  </TitlesOfParts>
  <Company>UBx1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université Bx1</dc:creator>
  <cp:lastModifiedBy>benjamin dartigues</cp:lastModifiedBy>
  <cp:revision>321</cp:revision>
  <dcterms:created xsi:type="dcterms:W3CDTF">2013-12-13T12:27:54Z</dcterms:created>
  <dcterms:modified xsi:type="dcterms:W3CDTF">2016-11-13T15:14:07Z</dcterms:modified>
</cp:coreProperties>
</file>