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6"/>
  </p:notesMasterIdLst>
  <p:sldIdLst>
    <p:sldId id="256" r:id="rId2"/>
    <p:sldId id="257" r:id="rId3"/>
    <p:sldId id="259" r:id="rId4"/>
    <p:sldId id="291" r:id="rId5"/>
    <p:sldId id="292" r:id="rId6"/>
    <p:sldId id="293" r:id="rId7"/>
    <p:sldId id="294" r:id="rId8"/>
    <p:sldId id="269" r:id="rId9"/>
    <p:sldId id="271" r:id="rId10"/>
    <p:sldId id="262" r:id="rId11"/>
    <p:sldId id="295" r:id="rId12"/>
    <p:sldId id="303" r:id="rId13"/>
    <p:sldId id="296" r:id="rId14"/>
    <p:sldId id="297" r:id="rId15"/>
    <p:sldId id="298" r:id="rId16"/>
    <p:sldId id="300" r:id="rId17"/>
    <p:sldId id="301" r:id="rId18"/>
    <p:sldId id="302" r:id="rId19"/>
    <p:sldId id="311" r:id="rId20"/>
    <p:sldId id="312" r:id="rId21"/>
    <p:sldId id="306" r:id="rId22"/>
    <p:sldId id="310" r:id="rId23"/>
    <p:sldId id="313" r:id="rId24"/>
    <p:sldId id="314" r:id="rId25"/>
    <p:sldId id="357" r:id="rId26"/>
    <p:sldId id="358" r:id="rId27"/>
    <p:sldId id="315" r:id="rId28"/>
    <p:sldId id="317" r:id="rId29"/>
    <p:sldId id="316" r:id="rId30"/>
    <p:sldId id="320" r:id="rId31"/>
    <p:sldId id="321" r:id="rId32"/>
    <p:sldId id="322" r:id="rId33"/>
    <p:sldId id="324" r:id="rId34"/>
    <p:sldId id="325" r:id="rId35"/>
    <p:sldId id="326" r:id="rId36"/>
    <p:sldId id="327" r:id="rId37"/>
    <p:sldId id="328" r:id="rId38"/>
    <p:sldId id="359" r:id="rId39"/>
    <p:sldId id="360" r:id="rId40"/>
    <p:sldId id="330" r:id="rId41"/>
    <p:sldId id="331" r:id="rId42"/>
    <p:sldId id="332" r:id="rId43"/>
    <p:sldId id="333" r:id="rId44"/>
    <p:sldId id="329" r:id="rId45"/>
    <p:sldId id="338" r:id="rId46"/>
    <p:sldId id="336" r:id="rId47"/>
    <p:sldId id="337" r:id="rId48"/>
    <p:sldId id="340" r:id="rId49"/>
    <p:sldId id="339" r:id="rId50"/>
    <p:sldId id="341" r:id="rId51"/>
    <p:sldId id="342" r:id="rId52"/>
    <p:sldId id="343" r:id="rId53"/>
    <p:sldId id="344" r:id="rId54"/>
    <p:sldId id="346" r:id="rId55"/>
    <p:sldId id="347" r:id="rId56"/>
    <p:sldId id="349" r:id="rId57"/>
    <p:sldId id="348" r:id="rId58"/>
    <p:sldId id="362" r:id="rId59"/>
    <p:sldId id="356" r:id="rId60"/>
    <p:sldId id="350" r:id="rId61"/>
    <p:sldId id="352" r:id="rId62"/>
    <p:sldId id="353" r:id="rId63"/>
    <p:sldId id="354" r:id="rId64"/>
    <p:sldId id="335" r:id="rId65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 autoAdjust="0"/>
    <p:restoredTop sz="94661" autoAdjust="0"/>
  </p:normalViewPr>
  <p:slideViewPr>
    <p:cSldViewPr snapToGrid="0">
      <p:cViewPr varScale="1">
        <p:scale>
          <a:sx n="88" d="100"/>
          <a:sy n="88" d="100"/>
        </p:scale>
        <p:origin x="-14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3CD6027-1D68-4C45-BB17-53145A976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CA33E-B425-4CCD-9AAA-94593ECA78C0}" type="slidenum">
              <a:rPr lang="en-US"/>
              <a:pPr/>
              <a:t>64</a:t>
            </a:fld>
            <a:endParaRPr lang="en-US"/>
          </a:p>
        </p:txBody>
      </p:sp>
      <p:sp>
        <p:nvSpPr>
          <p:cNvPr id="71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475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475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348AD16-CEF4-4DF7-8B8C-DBB049E3B7FF}" type="slidenum">
              <a:rPr lang="en-US" sz="1200">
                <a:latin typeface="Arial" charset="0"/>
              </a:rPr>
              <a:pPr algn="r"/>
              <a:t>64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B3A0D-2914-4EA5-AD9F-45752BA6048E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3E6E-AD30-44ED-850C-E59A32165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7CF5E-A956-4A34-8E0E-9DE96E9A13D1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6E543-7F63-4833-BD70-9CB2F0233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8098D-FCE7-4FC1-862A-39026883A321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984DC-3C7D-4511-9A87-97642E6E9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DF140-8F09-4F91-ABFA-ADA1298EFBA4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ECD98-9099-4E1E-BF1F-362233E51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98C67-E8DF-4E9F-8AC8-580E28FAC1C6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36D0B-39C2-4517-A699-0FF2682D93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9D93C-3E60-45A9-BFFC-C26389F3A231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C7E07-E715-4E8F-9D26-1993DC4AF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492B4-5F0A-4271-ABB6-23506AF0F66A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6E386-5BF8-4D9E-BA3E-4C3B68775F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E46EE-D224-47C3-8C8B-55CDFAC38774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9EACC-3311-460E-9D11-7B259323F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FBDD0-ABA7-4422-8C65-DEBBCFC491DB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5B5D1-3309-4E53-9F56-3B6EE7382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0F42FC-2129-4E5B-A908-5DD5573A5409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0AF7C-0F3B-48BC-9759-B8D22C7F87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5B939-493B-4851-BB2F-FA80F3390F4E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BE03F-DCF9-465A-8460-F8BF91E12B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6D1A828A-0A44-472E-8BF8-34BC5DA48251}" type="datetime1">
              <a:rPr lang="en-US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/>
              <a:t>UIC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A8C5A66-47A0-4562-BBCB-91E50C56E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tags" Target="../tags/tag7.xml"/><Relationship Id="rId11" Type="http://schemas.openxmlformats.org/officeDocument/2006/relationships/oleObject" Target="../embeddings/oleObject1.bin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image" Target="../media/image8.png"/><Relationship Id="rId4" Type="http://schemas.openxmlformats.org/officeDocument/2006/relationships/tags" Target="../tags/tag13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3" Type="http://schemas.openxmlformats.org/officeDocument/2006/relationships/tags" Target="../tags/tag27.xml"/><Relationship Id="rId7" Type="http://schemas.openxmlformats.org/officeDocument/2006/relationships/image" Target="../media/image19.jpeg"/><Relationship Id="rId12" Type="http://schemas.openxmlformats.org/officeDocument/2006/relationships/image" Target="../media/image24.jpeg"/><Relationship Id="rId2" Type="http://schemas.openxmlformats.org/officeDocument/2006/relationships/tags" Target="../tags/tag26.xml"/><Relationship Id="rId16" Type="http://schemas.openxmlformats.org/officeDocument/2006/relationships/image" Target="../media/image28.png"/><Relationship Id="rId1" Type="http://schemas.openxmlformats.org/officeDocument/2006/relationships/tags" Target="../tags/tag2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tags" Target="../tags/tag28.xml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6.png"/><Relationship Id="rId5" Type="http://schemas.openxmlformats.org/officeDocument/2006/relationships/tags" Target="../tags/tag37.xml"/><Relationship Id="rId10" Type="http://schemas.openxmlformats.org/officeDocument/2006/relationships/image" Target="../media/image35.png"/><Relationship Id="rId4" Type="http://schemas.openxmlformats.org/officeDocument/2006/relationships/tags" Target="../tags/tag36.xml"/><Relationship Id="rId9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95543EB-2EE1-4CBB-9CF2-365A299FF890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7713" y="6381750"/>
            <a:ext cx="2895600" cy="476250"/>
          </a:xfrm>
          <a:noFill/>
        </p:spPr>
        <p:txBody>
          <a:bodyPr/>
          <a:lstStyle/>
          <a:p>
            <a:r>
              <a:rPr lang="en-US" b="1"/>
              <a:t>UIC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D74090-1C24-43E2-AAF8-DE52DFB438C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04800"/>
            <a:ext cx="8305800" cy="6096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 “Systemic” </a:t>
            </a:r>
            <a:r>
              <a:rPr lang="en-US" sz="28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Vulberability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of Banking Networks</a:t>
            </a:r>
          </a:p>
          <a:p>
            <a:pPr lvl="1" algn="l" eaLnBrk="1" hangingPunct="1">
              <a:defRPr/>
            </a:pP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l" eaLnBrk="1" hangingPunct="1">
              <a:defRPr/>
            </a:pPr>
            <a:r>
              <a:rPr lang="en-US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Bhaskar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DasGupta</a:t>
            </a: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l" eaLnBrk="1" hangingPunct="1">
              <a:defRPr/>
            </a:pP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Department of Computer Science</a:t>
            </a:r>
          </a:p>
          <a:p>
            <a:pPr lvl="1" algn="l" eaLnBrk="1" hangingPunct="1">
              <a:defRPr/>
            </a:pP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University of Illinois at Chicago</a:t>
            </a:r>
          </a:p>
          <a:p>
            <a:pPr lvl="1" algn="l" eaLnBrk="1" hangingPunct="1"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dasgupta@cs.uic.edu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lvl="1" algn="l" eaLnBrk="1" hangingPunct="1">
              <a:defRPr/>
            </a:pP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l" eaLnBrk="1" hangingPunct="1">
              <a:defRPr/>
            </a:pP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l" eaLnBrk="1" hangingPunct="1">
              <a:defRPr/>
            </a:pP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l" eaLnBrk="1" hangingPunct="1">
              <a:defRPr/>
            </a:pP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l" eaLnBrk="1" hangingPunct="1">
              <a:defRPr/>
            </a:pP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Joint work with </a:t>
            </a:r>
            <a:r>
              <a:rPr lang="en-US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Piotr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Berman, </a:t>
            </a:r>
            <a:r>
              <a:rPr lang="en-US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Lakshmi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Kaligounder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    </a:t>
            </a:r>
          </a:p>
          <a:p>
            <a:pPr lvl="1" algn="l" eaLnBrk="1" hangingPunct="1">
              <a:defRPr/>
            </a:pP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 </a:t>
            </a:r>
            <a:r>
              <a:rPr lang="en-US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Marek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Karpinski</a:t>
            </a:r>
            <a:endParaRPr lang="en-US" sz="2400" dirty="0" smtClean="0">
              <a:solidFill>
                <a:srgbClr val="002060"/>
              </a:solidFill>
            </a:endParaRPr>
          </a:p>
          <a:p>
            <a:pPr lvl="1" algn="l" eaLnBrk="1" hangingPunct="1">
              <a:defRPr/>
            </a:pPr>
            <a:endParaRPr lang="en-US" sz="2400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l" eaLnBrk="1" hangingPunct="1">
              <a:defRPr/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l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423863" y="327025"/>
            <a:ext cx="8229600" cy="5856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As prior researchers such as Allen and Babus (2008) correctly pointed out:  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   </a:t>
            </a:r>
            <a:r>
              <a:rPr lang="en-US" sz="2400" smtClean="0"/>
              <a:t>graph theoretic concepts may provide a conceptual framework within which various patterns of connections between banks can be described and analyzed in a meaningful way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   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    e.g., by modeling banking networks as a directed network in which </a:t>
            </a:r>
          </a:p>
          <a:p>
            <a:pPr marL="1771650" lvl="3" indent="-457200" eaLnBrk="1" hangingPunct="1"/>
            <a:r>
              <a:rPr lang="en-US" smtClean="0"/>
              <a:t>nodes  represent the banks</a:t>
            </a:r>
          </a:p>
          <a:p>
            <a:pPr marL="1771650" lvl="3" indent="-457200" eaLnBrk="1" hangingPunct="1"/>
            <a:r>
              <a:rPr lang="en-US" smtClean="0"/>
              <a:t>links represent the direct exposures between banks</a:t>
            </a:r>
          </a:p>
        </p:txBody>
      </p:sp>
      <p:sp>
        <p:nvSpPr>
          <p:cNvPr id="921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BD50E58-CD11-41D2-89BE-B486A9D76397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80D05-287D-4F88-8612-AAF4BBDBF7EE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6572"/>
            <a:ext cx="8229600" cy="5867399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Formalization of models proposed by prior researchers such as:</a:t>
            </a:r>
          </a:p>
          <a:p>
            <a:pPr algn="ctr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Nier</a:t>
            </a:r>
            <a:r>
              <a:rPr lang="en-US" sz="2800" dirty="0" smtClean="0"/>
              <a:t>, Yang, </a:t>
            </a:r>
            <a:r>
              <a:rPr lang="en-US" sz="2800" dirty="0" err="1" smtClean="0"/>
              <a:t>Yorulmazer</a:t>
            </a:r>
            <a:r>
              <a:rPr lang="en-US" sz="2800" dirty="0" smtClean="0"/>
              <a:t> and </a:t>
            </a:r>
            <a:r>
              <a:rPr lang="en-US" sz="2800" dirty="0" err="1" smtClean="0"/>
              <a:t>Alentorn</a:t>
            </a:r>
            <a:r>
              <a:rPr lang="en-US" sz="2800" dirty="0" smtClean="0"/>
              <a:t>, </a:t>
            </a:r>
          </a:p>
          <a:p>
            <a:pPr marL="514350" indent="-514350">
              <a:buNone/>
            </a:pPr>
            <a:r>
              <a:rPr lang="en-US" sz="2800" dirty="0" smtClean="0"/>
              <a:t>     </a:t>
            </a:r>
            <a:r>
              <a:rPr lang="en-US" sz="2800" i="1" dirty="0" smtClean="0"/>
              <a:t>Network models and financial stability</a:t>
            </a:r>
            <a:r>
              <a:rPr lang="en-US" sz="2800" dirty="0" smtClean="0"/>
              <a:t>, </a:t>
            </a:r>
          </a:p>
          <a:p>
            <a:pPr marL="514350" indent="-514350">
              <a:buNone/>
            </a:pPr>
            <a:r>
              <a:rPr lang="en-US" sz="2800" dirty="0" smtClean="0"/>
              <a:t>     Journal of Economics Dynamics and Control, 31, 2033-2060, 2007</a:t>
            </a: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sz="2800" dirty="0" err="1" smtClean="0"/>
              <a:t>Eboli</a:t>
            </a:r>
            <a:r>
              <a:rPr lang="en-US" sz="2800" dirty="0" smtClean="0"/>
              <a:t>, </a:t>
            </a:r>
            <a:r>
              <a:rPr lang="en-US" sz="2800" i="1" dirty="0" smtClean="0"/>
              <a:t>Systemic Risk in Financial Network: a Graph Theoretical Approach</a:t>
            </a:r>
            <a:r>
              <a:rPr lang="en-US" sz="2800" dirty="0" smtClean="0"/>
              <a:t>, </a:t>
            </a:r>
          </a:p>
          <a:p>
            <a:pPr marL="514350" indent="-514350">
              <a:buNone/>
            </a:pPr>
            <a:r>
              <a:rPr lang="en-US" sz="2800" dirty="0" smtClean="0"/>
              <a:t>     Mimeo, Univ. </a:t>
            </a:r>
            <a:r>
              <a:rPr lang="en-US" sz="2800" dirty="0" err="1" smtClean="0"/>
              <a:t>di</a:t>
            </a:r>
            <a:r>
              <a:rPr lang="en-US" sz="2800" dirty="0" smtClean="0"/>
              <a:t> Chieti, Pescara, 2004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90538" y="304800"/>
            <a:ext cx="8229600" cy="5692775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2800" b="1" dirty="0" smtClean="0"/>
          </a:p>
          <a:p>
            <a:pPr eaLnBrk="1" hangingPunct="1">
              <a:buNone/>
            </a:pPr>
            <a:r>
              <a:rPr lang="en-US" sz="2800" dirty="0" smtClean="0"/>
              <a:t>we formalize </a:t>
            </a:r>
            <a:r>
              <a:rPr lang="en-US" sz="2800" i="1" dirty="0" smtClean="0"/>
              <a:t>ex ante </a:t>
            </a:r>
            <a:r>
              <a:rPr lang="en-US" sz="2800" dirty="0" smtClean="0"/>
              <a:t>graph-theoretic models for banking networks to study idiosyncratic shock transmission</a:t>
            </a:r>
          </a:p>
          <a:p>
            <a:pPr lvl="1" eaLnBrk="1" hangingPunct="1"/>
            <a:r>
              <a:rPr lang="en-US" sz="2400" dirty="0" smtClean="0"/>
              <a:t>originally suggested by </a:t>
            </a:r>
          </a:p>
          <a:p>
            <a:pPr lvl="2" eaLnBrk="1" hangingPunct="1"/>
            <a:r>
              <a:rPr lang="en-US" sz="2000" dirty="0" err="1" smtClean="0"/>
              <a:t>Eboli</a:t>
            </a:r>
            <a:r>
              <a:rPr lang="en-US" sz="2000" dirty="0" smtClean="0"/>
              <a:t> (2004) </a:t>
            </a:r>
          </a:p>
          <a:p>
            <a:pPr lvl="2" eaLnBrk="1" hangingPunct="1"/>
            <a:r>
              <a:rPr lang="en-US" sz="2000" dirty="0" err="1" smtClean="0"/>
              <a:t>Nier</a:t>
            </a:r>
            <a:r>
              <a:rPr lang="en-US" sz="2000" dirty="0" smtClean="0"/>
              <a:t>, Yang, </a:t>
            </a:r>
            <a:r>
              <a:rPr lang="en-US" sz="2000" dirty="0" err="1" smtClean="0"/>
              <a:t>Yorulmazer</a:t>
            </a:r>
            <a:r>
              <a:rPr lang="en-US" sz="2000" dirty="0" smtClean="0"/>
              <a:t> and </a:t>
            </a:r>
            <a:r>
              <a:rPr lang="en-US" sz="2000" dirty="0" err="1" smtClean="0"/>
              <a:t>Alentorn</a:t>
            </a:r>
            <a:r>
              <a:rPr lang="en-US" sz="2000" dirty="0" smtClean="0"/>
              <a:t> (2007)</a:t>
            </a:r>
          </a:p>
          <a:p>
            <a:pPr lvl="1" eaLnBrk="1" hangingPunct="1"/>
            <a:r>
              <a:rPr lang="en-US" sz="2400" dirty="0" smtClean="0"/>
              <a:t>directed graph with several parameters</a:t>
            </a:r>
          </a:p>
          <a:p>
            <a:pPr lvl="1" eaLnBrk="1" hangingPunct="1"/>
            <a:r>
              <a:rPr lang="en-US" sz="2400" dirty="0" smtClean="0"/>
              <a:t>shock refers to loss of externals assets</a:t>
            </a:r>
          </a:p>
          <a:p>
            <a:pPr lvl="1" eaLnBrk="1" hangingPunct="1"/>
            <a:r>
              <a:rPr lang="en-US" sz="2400" dirty="0" smtClean="0"/>
              <a:t>network can be </a:t>
            </a:r>
          </a:p>
          <a:p>
            <a:pPr lvl="2" eaLnBrk="1" hangingPunct="1"/>
            <a:r>
              <a:rPr lang="en-US" sz="2000" dirty="0" smtClean="0"/>
              <a:t>homogeneous (external assets distributed equally among banks)</a:t>
            </a:r>
          </a:p>
          <a:p>
            <a:pPr lvl="2" eaLnBrk="1" hangingPunct="1"/>
            <a:r>
              <a:rPr lang="en-US" sz="2000" dirty="0" smtClean="0"/>
              <a:t>heterogeneous (otherwise) </a:t>
            </a:r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149CFE4-0D17-41B5-B393-B623310305F3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3A57B-7363-4599-AADE-07B63F79632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6533204" y="1894114"/>
            <a:ext cx="1997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more details</a:t>
            </a:r>
          </a:p>
          <a:p>
            <a:pPr algn="ctr"/>
            <a:r>
              <a:rPr lang="en-US" sz="2400" b="1" dirty="0" smtClean="0"/>
              <a:t>to follow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2" y="315685"/>
            <a:ext cx="8229600" cy="5769429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Two basic types of model</a:t>
            </a:r>
          </a:p>
          <a:p>
            <a:pPr algn="ctr">
              <a:buNone/>
            </a:pPr>
            <a:endParaRPr lang="en-US" sz="2800" dirty="0" smtClean="0"/>
          </a:p>
          <a:p>
            <a:r>
              <a:rPr lang="en-US" sz="2800" dirty="0" smtClean="0"/>
              <a:t>Homogeneous networks </a:t>
            </a:r>
          </a:p>
          <a:p>
            <a:pPr lvl="1"/>
            <a:r>
              <a:rPr lang="en-US" sz="2400" dirty="0" smtClean="0"/>
              <a:t>all banks have roughly same external assets </a:t>
            </a:r>
          </a:p>
          <a:p>
            <a:pPr lvl="1"/>
            <a:r>
              <a:rPr lang="en-US" sz="2400" dirty="0" smtClean="0"/>
              <a:t>no bank is too big to fail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Heterogeneous networks</a:t>
            </a:r>
          </a:p>
          <a:p>
            <a:pPr lvl="1"/>
            <a:r>
              <a:rPr lang="en-US" sz="2400" dirty="0" smtClean="0"/>
              <a:t>different banks have differing external assets</a:t>
            </a:r>
          </a:p>
          <a:p>
            <a:pPr lvl="1"/>
            <a:r>
              <a:rPr lang="en-US" sz="2400" dirty="0" smtClean="0"/>
              <a:t>there may be banks that are too big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60170" y="2906485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88227" y="2373085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702627" y="3102428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52057" y="3995057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54284" y="4060370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7" idx="7"/>
            <a:endCxn id="8" idx="2"/>
          </p:cNvCxnSpPr>
          <p:nvPr/>
        </p:nvCxnSpPr>
        <p:spPr>
          <a:xfrm flipV="1">
            <a:off x="2831832" y="2601685"/>
            <a:ext cx="956395" cy="371755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1"/>
          </p:cNvCxnSpPr>
          <p:nvPr/>
        </p:nvCxnSpPr>
        <p:spPr>
          <a:xfrm>
            <a:off x="4159889" y="2763330"/>
            <a:ext cx="606505" cy="406053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071257" y="2786742"/>
            <a:ext cx="491405" cy="1264385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2" idx="2"/>
          </p:cNvCxnSpPr>
          <p:nvPr/>
        </p:nvCxnSpPr>
        <p:spPr>
          <a:xfrm>
            <a:off x="3287485" y="4234543"/>
            <a:ext cx="1066799" cy="54427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3599" y="252548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Bank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721428" y="445225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Bank</a:t>
            </a:r>
            <a:r>
              <a:rPr lang="en-US" b="1" baseline="-25000" dirty="0" smtClean="0"/>
              <a:t>5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746170" y="423454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Bank</a:t>
            </a:r>
            <a:r>
              <a:rPr lang="en-US" b="1" baseline="-25000" dirty="0" smtClean="0"/>
              <a:t>4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61857" y="318951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Bank</a:t>
            </a:r>
            <a:r>
              <a:rPr lang="en-US" b="1" baseline="-25000" dirty="0" smtClean="0"/>
              <a:t>3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646712" y="201385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Bank</a:t>
            </a:r>
            <a:r>
              <a:rPr lang="en-US" b="1" baseline="-25000" dirty="0" smtClean="0"/>
              <a:t>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018315" y="1556657"/>
            <a:ext cx="24224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edge-weighted </a:t>
            </a:r>
          </a:p>
          <a:p>
            <a:r>
              <a:rPr lang="en-US" sz="2400" b="1" dirty="0" smtClean="0"/>
              <a:t>directed graph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611086" y="936171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Bank</a:t>
            </a:r>
            <a:r>
              <a:rPr lang="en-US" b="1" baseline="-25000" dirty="0" smtClean="0"/>
              <a:t>2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smtClean="0"/>
              <a:t>borrowed from </a:t>
            </a:r>
          </a:p>
          <a:p>
            <a:pPr algn="ctr"/>
            <a:r>
              <a:rPr lang="en-US" b="1" dirty="0" smtClean="0"/>
              <a:t>Bank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699657" y="1883229"/>
            <a:ext cx="576943" cy="77288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69771" y="281940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2.1</a:t>
            </a:r>
            <a:endParaRPr lang="en-US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474028" y="3581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3</a:t>
            </a:r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354285" y="260168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7.001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81400" y="4267200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5.3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204858" y="3722914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???</a:t>
            </a:r>
            <a:endParaRPr lang="en-US" sz="2400" b="1" dirty="0"/>
          </a:p>
        </p:txBody>
      </p:sp>
      <p:cxnSp>
        <p:nvCxnSpPr>
          <p:cNvPr id="44" name="Straight Arrow Connector 43"/>
          <p:cNvCxnSpPr>
            <a:stCxn id="42" idx="1"/>
            <a:endCxn id="38" idx="3"/>
          </p:cNvCxnSpPr>
          <p:nvPr/>
        </p:nvCxnSpPr>
        <p:spPr>
          <a:xfrm flipH="1" flipV="1">
            <a:off x="4772508" y="3750677"/>
            <a:ext cx="1432350" cy="20307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35975" y="3505200"/>
            <a:ext cx="1997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more details</a:t>
            </a:r>
          </a:p>
          <a:p>
            <a:pPr algn="ctr"/>
            <a:r>
              <a:rPr lang="en-US" sz="2400" b="1" dirty="0" smtClean="0"/>
              <a:t>to follows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4463143" y="3592285"/>
            <a:ext cx="293915" cy="293915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2" y="261257"/>
            <a:ext cx="8229600" cy="5845629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/>
              <a:t>Is borrowing good or bad ?</a:t>
            </a:r>
          </a:p>
          <a:p>
            <a:pPr algn="ctr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400" dirty="0" smtClean="0"/>
              <a:t>Good: </a:t>
            </a:r>
          </a:p>
          <a:p>
            <a:pPr lvl="1">
              <a:buNone/>
            </a:pPr>
            <a:r>
              <a:rPr lang="en-US" sz="2400" dirty="0" smtClean="0"/>
              <a:t>Bank can borrow (from other bank), invest, get 10000% return, grows its asset, stockholders are elated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Bad:</a:t>
            </a:r>
          </a:p>
          <a:p>
            <a:pPr lvl="1">
              <a:buNone/>
            </a:pPr>
            <a:r>
              <a:rPr lang="en-US" sz="2400" dirty="0" smtClean="0"/>
              <a:t>Bank can borrow (from other bank), invest, looses all money, goes bankrupt since cannot pay back loan, stockholders file lawsuit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2999" y="261256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Global parameters for the banking system</a:t>
            </a:r>
            <a:endParaRPr lang="en-US" sz="2400" b="1" dirty="0"/>
          </a:p>
        </p:txBody>
      </p:sp>
      <p:pic>
        <p:nvPicPr>
          <p:cNvPr id="18" name="Picture 17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484897" y="966529"/>
            <a:ext cx="8080102" cy="5034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lum/>
          </a:blip>
          <a:stretch>
            <a:fillRect/>
          </a:stretch>
        </p:blipFill>
        <p:spPr>
          <a:xfrm>
            <a:off x="3919216" y="2986736"/>
            <a:ext cx="437085" cy="317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8142" y="3113313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11" idx="2"/>
          </p:cNvCxnSpPr>
          <p:nvPr/>
        </p:nvCxnSpPr>
        <p:spPr>
          <a:xfrm>
            <a:off x="2962460" y="3278242"/>
            <a:ext cx="2349766" cy="52785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09256" y="4147456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12226" y="3102427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399" y="3799112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07427" y="4103912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2906487" y="3516086"/>
            <a:ext cx="466536" cy="698325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2971801" y="3385459"/>
            <a:ext cx="2099393" cy="785408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</p:cNvCxnSpPr>
          <p:nvPr/>
        </p:nvCxnSpPr>
        <p:spPr>
          <a:xfrm flipV="1">
            <a:off x="2048061" y="3439885"/>
            <a:ext cx="553625" cy="426182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3735346" y="4332512"/>
            <a:ext cx="1272081" cy="56071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0" descr="C:\Users\dasgupta\Desktop\cash_in_hand_wht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3243" y="240167"/>
            <a:ext cx="1433513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6430775" y="2046515"/>
            <a:ext cx="2236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 internal asset </a:t>
            </a:r>
            <a:r>
              <a:rPr lang="en-US" b="1" i="1" dirty="0" smtClean="0"/>
              <a:t>I</a:t>
            </a:r>
          </a:p>
          <a:p>
            <a:pPr algn="ctr"/>
            <a:r>
              <a:rPr lang="en-US" dirty="0" smtClean="0"/>
              <a:t>number of edges m </a:t>
            </a:r>
          </a:p>
          <a:p>
            <a:pPr algn="ctr"/>
            <a:endParaRPr lang="en-US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6553201" y="268877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edge</a:t>
            </a: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7714797" y="2653846"/>
          <a:ext cx="395060" cy="432305"/>
        </p:xfrm>
        <a:graphic>
          <a:graphicData uri="http://schemas.openxmlformats.org/presentationml/2006/ole">
            <p:oleObj spid="_x0000_s44034" name="Equation" r:id="rId11" imgW="279360" imgH="30456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46226" y="195943"/>
            <a:ext cx="66752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Division of total interbank exposure </a:t>
            </a:r>
            <a:r>
              <a:rPr lang="en-US" sz="2800" b="1" i="1" dirty="0" smtClean="0">
                <a:solidFill>
                  <a:srgbClr val="C00000"/>
                </a:solidFill>
              </a:rPr>
              <a:t>I</a:t>
            </a:r>
          </a:p>
          <a:p>
            <a:pPr algn="ctr"/>
            <a:r>
              <a:rPr lang="en-US" sz="2800" b="1" dirty="0" smtClean="0"/>
              <a:t>homogeneous model</a:t>
            </a:r>
          </a:p>
          <a:p>
            <a:pPr algn="ctr"/>
            <a:r>
              <a:rPr lang="en-US" sz="2800" b="1" i="1" dirty="0" smtClean="0">
                <a:solidFill>
                  <a:srgbClr val="C00000"/>
                </a:solidFill>
              </a:rPr>
              <a:t>I</a:t>
            </a:r>
            <a:r>
              <a:rPr lang="en-US" sz="2800" b="1" dirty="0" smtClean="0"/>
              <a:t>   is distributed equally over all edges</a:t>
            </a:r>
            <a:endParaRPr lang="en-US" sz="2800" b="1" dirty="0"/>
          </a:p>
        </p:txBody>
      </p:sp>
      <p:pic>
        <p:nvPicPr>
          <p:cNvPr id="43" name="Picture 4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lum/>
          </a:blip>
          <a:stretch>
            <a:fillRect/>
          </a:stretch>
        </p:blipFill>
        <p:spPr>
          <a:xfrm>
            <a:off x="5452291" y="4594355"/>
            <a:ext cx="3164686" cy="1292148"/>
          </a:xfrm>
          <a:prstGeom prst="rect">
            <a:avLst/>
          </a:prstGeom>
        </p:spPr>
      </p:pic>
      <p:pic>
        <p:nvPicPr>
          <p:cNvPr id="46" name="Picture 45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lum/>
          </a:blip>
          <a:stretch>
            <a:fillRect/>
          </a:stretch>
        </p:blipFill>
        <p:spPr>
          <a:xfrm>
            <a:off x="4365531" y="3574565"/>
            <a:ext cx="437085" cy="317662"/>
          </a:xfrm>
          <a:prstGeom prst="rect">
            <a:avLst/>
          </a:prstGeom>
        </p:spPr>
      </p:pic>
      <p:pic>
        <p:nvPicPr>
          <p:cNvPr id="47" name="Picture 46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lum/>
          </a:blip>
          <a:stretch>
            <a:fillRect/>
          </a:stretch>
        </p:blipFill>
        <p:spPr>
          <a:xfrm>
            <a:off x="1883587" y="3302422"/>
            <a:ext cx="437085" cy="317662"/>
          </a:xfrm>
          <a:prstGeom prst="rect">
            <a:avLst/>
          </a:prstGeom>
        </p:spPr>
      </p:pic>
      <p:pic>
        <p:nvPicPr>
          <p:cNvPr id="48" name="Picture 47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lum/>
          </a:blip>
          <a:stretch>
            <a:fillRect/>
          </a:stretch>
        </p:blipFill>
        <p:spPr>
          <a:xfrm>
            <a:off x="2656473" y="3846706"/>
            <a:ext cx="437085" cy="317662"/>
          </a:xfrm>
          <a:prstGeom prst="rect">
            <a:avLst/>
          </a:prstGeom>
        </p:spPr>
      </p:pic>
      <p:pic>
        <p:nvPicPr>
          <p:cNvPr id="49" name="Picture 48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 cstate="print">
            <a:lum/>
          </a:blip>
          <a:stretch>
            <a:fillRect/>
          </a:stretch>
        </p:blipFill>
        <p:spPr>
          <a:xfrm>
            <a:off x="4028073" y="4423650"/>
            <a:ext cx="437085" cy="317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8142" y="3113313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11" idx="2"/>
          </p:cNvCxnSpPr>
          <p:nvPr/>
        </p:nvCxnSpPr>
        <p:spPr>
          <a:xfrm>
            <a:off x="2962460" y="3278242"/>
            <a:ext cx="2349766" cy="52785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09256" y="4147456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12226" y="3102427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399" y="3799112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07427" y="4103912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2906487" y="3516086"/>
            <a:ext cx="466536" cy="698325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2971801" y="3385459"/>
            <a:ext cx="2099393" cy="785408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</p:cNvCxnSpPr>
          <p:nvPr/>
        </p:nvCxnSpPr>
        <p:spPr>
          <a:xfrm flipV="1">
            <a:off x="2048061" y="3439885"/>
            <a:ext cx="553625" cy="426182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3735346" y="4332512"/>
            <a:ext cx="1272081" cy="56071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0" descr="C:\Users\dasgupta\Desktop\cash_in_hand_wh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43" y="240167"/>
            <a:ext cx="1433513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263672" y="195943"/>
            <a:ext cx="684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Division of total interbank exposure  </a:t>
            </a:r>
            <a:r>
              <a:rPr lang="en-US" sz="2800" b="1" i="1" dirty="0" smtClean="0">
                <a:solidFill>
                  <a:srgbClr val="C00000"/>
                </a:solidFill>
              </a:rPr>
              <a:t>I</a:t>
            </a:r>
          </a:p>
          <a:p>
            <a:pPr algn="ctr"/>
            <a:r>
              <a:rPr lang="en-US" sz="2800" b="1" dirty="0" smtClean="0"/>
              <a:t>heterogeneous model</a:t>
            </a:r>
          </a:p>
          <a:p>
            <a:pPr algn="ctr"/>
            <a:r>
              <a:rPr lang="en-US" sz="2800" b="1" i="1" dirty="0" smtClean="0">
                <a:solidFill>
                  <a:srgbClr val="C00000"/>
                </a:solidFill>
              </a:rPr>
              <a:t>I</a:t>
            </a:r>
            <a:r>
              <a:rPr lang="en-US" sz="2800" dirty="0" smtClean="0"/>
              <a:t>   is distributed </a:t>
            </a:r>
            <a:r>
              <a:rPr lang="en-US" sz="2800" b="1" dirty="0" smtClean="0"/>
              <a:t>un-equally</a:t>
            </a:r>
            <a:r>
              <a:rPr lang="en-US" sz="2800" dirty="0" smtClean="0"/>
              <a:t> over all edges</a:t>
            </a:r>
            <a:endParaRPr lang="en-US" sz="2800" dirty="0"/>
          </a:p>
        </p:txBody>
      </p:sp>
      <p:pic>
        <p:nvPicPr>
          <p:cNvPr id="26" name="Picture 25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6638461" y="3189750"/>
            <a:ext cx="1452173" cy="7953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940630" y="293914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2516" y="35487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10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81201" y="334191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56315" y="432162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95600" y="3788229"/>
            <a:ext cx="327334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8142" y="3113313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11" idx="2"/>
          </p:cNvCxnSpPr>
          <p:nvPr/>
        </p:nvCxnSpPr>
        <p:spPr>
          <a:xfrm>
            <a:off x="2962460" y="3278242"/>
            <a:ext cx="2349766" cy="52785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09256" y="4147456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12226" y="3102427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399" y="3799112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07427" y="4103912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2906487" y="3516086"/>
            <a:ext cx="466536" cy="698325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2971801" y="3385459"/>
            <a:ext cx="2099393" cy="785408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</p:cNvCxnSpPr>
          <p:nvPr/>
        </p:nvCxnSpPr>
        <p:spPr>
          <a:xfrm flipV="1">
            <a:off x="2048061" y="3439885"/>
            <a:ext cx="553625" cy="426182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3735346" y="4332512"/>
            <a:ext cx="1272081" cy="56071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0" descr="C:\Users\dasgupta\Desktop\cash_in_hand_wht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243" y="240167"/>
            <a:ext cx="1433513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lum/>
          </a:blip>
          <a:stretch>
            <a:fillRect/>
          </a:stretch>
        </p:blipFill>
        <p:spPr>
          <a:xfrm>
            <a:off x="5623880" y="4595980"/>
            <a:ext cx="2806420" cy="1292148"/>
          </a:xfrm>
          <a:prstGeom prst="rect">
            <a:avLst/>
          </a:prstGeom>
        </p:spPr>
      </p:pic>
      <p:pic>
        <p:nvPicPr>
          <p:cNvPr id="27" name="Picture 26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lum/>
          </a:blip>
          <a:stretch>
            <a:fillRect/>
          </a:stretch>
        </p:blipFill>
        <p:spPr>
          <a:xfrm>
            <a:off x="2564956" y="2823633"/>
            <a:ext cx="157636" cy="217347"/>
          </a:xfrm>
          <a:prstGeom prst="rect">
            <a:avLst/>
          </a:prstGeom>
        </p:spPr>
      </p:pic>
      <p:pic>
        <p:nvPicPr>
          <p:cNvPr id="28" name="Picture 27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lum/>
          </a:blip>
          <a:stretch>
            <a:fillRect/>
          </a:stretch>
        </p:blipFill>
        <p:spPr>
          <a:xfrm>
            <a:off x="1476385" y="3716261"/>
            <a:ext cx="157636" cy="217347"/>
          </a:xfrm>
          <a:prstGeom prst="rect">
            <a:avLst/>
          </a:prstGeom>
        </p:spPr>
      </p:pic>
      <p:pic>
        <p:nvPicPr>
          <p:cNvPr id="29" name="Picture 28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lum/>
          </a:blip>
          <a:stretch>
            <a:fillRect/>
          </a:stretch>
        </p:blipFill>
        <p:spPr>
          <a:xfrm>
            <a:off x="5406127" y="2834519"/>
            <a:ext cx="157636" cy="217347"/>
          </a:xfrm>
          <a:prstGeom prst="rect">
            <a:avLst/>
          </a:prstGeom>
        </p:spPr>
      </p:pic>
      <p:pic>
        <p:nvPicPr>
          <p:cNvPr id="30" name="Picture 29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lum/>
          </a:blip>
          <a:stretch>
            <a:fillRect/>
          </a:stretch>
        </p:blipFill>
        <p:spPr>
          <a:xfrm>
            <a:off x="3642642" y="4554461"/>
            <a:ext cx="157636" cy="217347"/>
          </a:xfrm>
          <a:prstGeom prst="rect">
            <a:avLst/>
          </a:prstGeom>
        </p:spPr>
      </p:pic>
      <p:pic>
        <p:nvPicPr>
          <p:cNvPr id="31" name="Picture 30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lum/>
          </a:blip>
          <a:stretch>
            <a:fillRect/>
          </a:stretch>
        </p:blipFill>
        <p:spPr>
          <a:xfrm>
            <a:off x="5417014" y="4010175"/>
            <a:ext cx="157636" cy="21734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07402" y="696686"/>
            <a:ext cx="6639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Division of total external asset </a:t>
            </a:r>
            <a:r>
              <a:rPr lang="en-US" sz="2800" b="1" i="1" dirty="0" smtClean="0">
                <a:solidFill>
                  <a:srgbClr val="C00000"/>
                </a:solidFill>
              </a:rPr>
              <a:t>E</a:t>
            </a:r>
          </a:p>
          <a:p>
            <a:pPr algn="ctr"/>
            <a:r>
              <a:rPr lang="en-US" sz="2800" b="1" dirty="0" smtClean="0"/>
              <a:t>homogeneous model</a:t>
            </a:r>
          </a:p>
          <a:p>
            <a:pPr algn="ctr"/>
            <a:r>
              <a:rPr lang="en-US" sz="2800" b="1" i="1" dirty="0" smtClean="0">
                <a:solidFill>
                  <a:srgbClr val="C00000"/>
                </a:solidFill>
              </a:rPr>
              <a:t>E</a:t>
            </a:r>
            <a:r>
              <a:rPr lang="en-US" sz="2800" dirty="0" smtClean="0"/>
              <a:t>   is </a:t>
            </a:r>
            <a:r>
              <a:rPr lang="en-US" sz="2800" smtClean="0"/>
              <a:t>distributed </a:t>
            </a:r>
            <a:r>
              <a:rPr lang="en-US" sz="2800" b="1" smtClean="0"/>
              <a:t>equally</a:t>
            </a:r>
            <a:r>
              <a:rPr lang="en-US" sz="2800" smtClean="0"/>
              <a:t> </a:t>
            </a:r>
            <a:r>
              <a:rPr lang="en-US" sz="2800" dirty="0" smtClean="0"/>
              <a:t>over all nodes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369888"/>
            <a:ext cx="8229600" cy="585628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In market-based economies, financial systems perform important financial functions of </a:t>
            </a:r>
            <a:r>
              <a:rPr lang="en-US" sz="2400" b="1" smtClean="0"/>
              <a:t>borrowing</a:t>
            </a:r>
            <a:r>
              <a:rPr lang="en-US" sz="2400" smtClean="0"/>
              <a:t> from surplus units and </a:t>
            </a:r>
            <a:r>
              <a:rPr lang="en-US" sz="2400" b="1" smtClean="0"/>
              <a:t>lending</a:t>
            </a:r>
            <a:r>
              <a:rPr lang="en-US" sz="2400" smtClean="0"/>
              <a:t> to deficit units</a:t>
            </a:r>
            <a:endParaRPr lang="en-US" sz="2800" smtClean="0"/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b="1" smtClean="0"/>
              <a:t>Financial stability </a:t>
            </a:r>
            <a:r>
              <a:rPr lang="en-US" sz="2400" smtClean="0"/>
              <a:t>is the ability of the financial systems to </a:t>
            </a:r>
            <a:r>
              <a:rPr lang="en-US" sz="2400" b="1" smtClean="0"/>
              <a:t>absorb shocks and perform its key functions, even in stressful situations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/>
              <a:t>Threats on the stability of a financial system may </a:t>
            </a:r>
            <a:r>
              <a:rPr lang="en-US" sz="2400" b="1" smtClean="0"/>
              <a:t>severely affect the functioning of the entire economy</a:t>
            </a:r>
            <a:endParaRPr lang="en-US" sz="2400" smtClean="0"/>
          </a:p>
        </p:txBody>
      </p:sp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B9EB44-53DF-42BD-B952-088B4839E285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967C6D-393B-44BA-B26F-AAFF54023EDD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58142" y="3113313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11" idx="2"/>
          </p:cNvCxnSpPr>
          <p:nvPr/>
        </p:nvCxnSpPr>
        <p:spPr>
          <a:xfrm>
            <a:off x="2962460" y="3278242"/>
            <a:ext cx="2349766" cy="52785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309256" y="4147456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12226" y="3102427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76399" y="3799112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07427" y="4103912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 flipV="1">
            <a:off x="2906487" y="3516086"/>
            <a:ext cx="466536" cy="698325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2971801" y="3385459"/>
            <a:ext cx="2099393" cy="785408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7"/>
          </p:cNvCxnSpPr>
          <p:nvPr/>
        </p:nvCxnSpPr>
        <p:spPr>
          <a:xfrm flipV="1">
            <a:off x="2048061" y="3439885"/>
            <a:ext cx="553625" cy="426182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2"/>
          </p:cNvCxnSpPr>
          <p:nvPr/>
        </p:nvCxnSpPr>
        <p:spPr>
          <a:xfrm flipV="1">
            <a:off x="3735346" y="4332512"/>
            <a:ext cx="1272081" cy="56071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0" descr="C:\Users\dasgupta\Desktop\cash_in_hand_wh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243" y="240167"/>
            <a:ext cx="1433513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93941" y="195943"/>
            <a:ext cx="69797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Division of total external asset </a:t>
            </a:r>
            <a:r>
              <a:rPr lang="en-US" sz="2800" b="1" i="1" dirty="0" smtClean="0">
                <a:solidFill>
                  <a:srgbClr val="C00000"/>
                </a:solidFill>
              </a:rPr>
              <a:t>E</a:t>
            </a:r>
          </a:p>
          <a:p>
            <a:pPr algn="ctr"/>
            <a:r>
              <a:rPr lang="en-US" sz="2800" b="1" dirty="0" smtClean="0"/>
              <a:t>heterogeneous model</a:t>
            </a:r>
          </a:p>
          <a:p>
            <a:pPr algn="ctr"/>
            <a:r>
              <a:rPr lang="en-US" sz="2800" b="1" i="1" dirty="0" smtClean="0">
                <a:solidFill>
                  <a:srgbClr val="C00000"/>
                </a:solidFill>
              </a:rPr>
              <a:t>E</a:t>
            </a:r>
            <a:r>
              <a:rPr lang="en-US" sz="2800" dirty="0" smtClean="0"/>
              <a:t>   is distributed </a:t>
            </a:r>
            <a:r>
              <a:rPr lang="en-US" sz="2800" b="1" dirty="0" smtClean="0"/>
              <a:t>un-equally</a:t>
            </a:r>
            <a:r>
              <a:rPr lang="en-US" sz="2800" dirty="0" smtClean="0"/>
              <a:t> over all nodes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475516" y="2743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5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03716" y="273231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10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82487" y="370114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3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377543" y="436517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60914" y="4365172"/>
            <a:ext cx="327334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4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24" name="Picture 2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6577822" y="3482489"/>
            <a:ext cx="1452173" cy="73564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483428" y="1894114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too big </a:t>
            </a:r>
          </a:p>
          <a:p>
            <a:r>
              <a:rPr lang="en-US" b="1" dirty="0" smtClean="0"/>
              <a:t>to fail??</a:t>
            </a:r>
            <a:endParaRPr lang="en-US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775857" y="2242457"/>
            <a:ext cx="587829" cy="43542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337457"/>
            <a:ext cx="8229600" cy="947057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Terminologies from financial accounting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54285" y="3439883"/>
            <a:ext cx="435429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32115" y="2732312"/>
            <a:ext cx="435429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21229" y="4354283"/>
            <a:ext cx="435429" cy="4572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48599" y="4735284"/>
            <a:ext cx="435429" cy="4572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37712" y="3418111"/>
            <a:ext cx="435429" cy="4572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94171" y="2340426"/>
            <a:ext cx="435429" cy="4572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7" idx="2"/>
          </p:cNvCxnSpPr>
          <p:nvPr/>
        </p:nvCxnSpPr>
        <p:spPr>
          <a:xfrm>
            <a:off x="1579974" y="2973442"/>
            <a:ext cx="2774311" cy="695041"/>
          </a:xfrm>
          <a:prstGeom prst="straightConnector1">
            <a:avLst/>
          </a:prstGeom>
          <a:ln w="444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7" idx="3"/>
          </p:cNvCxnSpPr>
          <p:nvPr/>
        </p:nvCxnSpPr>
        <p:spPr>
          <a:xfrm flipV="1">
            <a:off x="1556658" y="3830128"/>
            <a:ext cx="2861394" cy="752755"/>
          </a:xfrm>
          <a:prstGeom prst="straightConnector1">
            <a:avLst/>
          </a:prstGeom>
          <a:ln w="444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2"/>
          </p:cNvCxnSpPr>
          <p:nvPr/>
        </p:nvCxnSpPr>
        <p:spPr>
          <a:xfrm flipV="1">
            <a:off x="4769489" y="2569026"/>
            <a:ext cx="3024682" cy="1014016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2"/>
          </p:cNvCxnSpPr>
          <p:nvPr/>
        </p:nvCxnSpPr>
        <p:spPr>
          <a:xfrm flipV="1">
            <a:off x="4780375" y="3646711"/>
            <a:ext cx="3057337" cy="66960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2"/>
          </p:cNvCxnSpPr>
          <p:nvPr/>
        </p:nvCxnSpPr>
        <p:spPr>
          <a:xfrm>
            <a:off x="4713514" y="3853542"/>
            <a:ext cx="3135085" cy="1110342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08715" y="34834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v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25685" y="309154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bank</a:t>
            </a:r>
            <a:r>
              <a:rPr lang="en-US" baseline="-25000" dirty="0" err="1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09801" y="28085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31572" y="43760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14457" y="243839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12429" y="47461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17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9771" y="36902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1" name="Picture 50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1200995" y="2004970"/>
            <a:ext cx="2546063" cy="656818"/>
          </a:xfrm>
          <a:prstGeom prst="rect">
            <a:avLst/>
          </a:prstGeom>
        </p:spPr>
      </p:pic>
      <p:pic>
        <p:nvPicPr>
          <p:cNvPr id="52" name="Picture 5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lum/>
          </a:blip>
          <a:stretch>
            <a:fillRect/>
          </a:stretch>
        </p:blipFill>
        <p:spPr>
          <a:xfrm>
            <a:off x="4285693" y="4814865"/>
            <a:ext cx="2646378" cy="635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7674" y="4897323"/>
            <a:ext cx="191906" cy="23034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7569" y="4540837"/>
            <a:ext cx="191906" cy="23034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2771" y="5358013"/>
            <a:ext cx="191906" cy="23034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67722" y="5549968"/>
            <a:ext cx="191906" cy="23034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2923" y="4886354"/>
            <a:ext cx="191906" cy="23034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43734" y="4343398"/>
            <a:ext cx="191906" cy="230345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7" idx="2"/>
          </p:cNvCxnSpPr>
          <p:nvPr/>
        </p:nvCxnSpPr>
        <p:spPr>
          <a:xfrm>
            <a:off x="604953" y="4662322"/>
            <a:ext cx="1222721" cy="350173"/>
          </a:xfrm>
          <a:prstGeom prst="straightConnector1">
            <a:avLst/>
          </a:prstGeom>
          <a:ln w="444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6"/>
            <a:endCxn id="7" idx="3"/>
          </p:cNvCxnSpPr>
          <p:nvPr/>
        </p:nvCxnSpPr>
        <p:spPr>
          <a:xfrm flipV="1">
            <a:off x="594677" y="5093935"/>
            <a:ext cx="1261101" cy="379251"/>
          </a:xfrm>
          <a:prstGeom prst="straightConnector1">
            <a:avLst/>
          </a:prstGeom>
          <a:ln w="4445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2"/>
          </p:cNvCxnSpPr>
          <p:nvPr/>
        </p:nvCxnSpPr>
        <p:spPr>
          <a:xfrm flipV="1">
            <a:off x="2010667" y="4458571"/>
            <a:ext cx="1333067" cy="510878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15465" y="5001526"/>
            <a:ext cx="1347459" cy="33736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2"/>
          </p:cNvCxnSpPr>
          <p:nvPr/>
        </p:nvCxnSpPr>
        <p:spPr>
          <a:xfrm>
            <a:off x="1985997" y="5105731"/>
            <a:ext cx="1381725" cy="559409"/>
          </a:xfrm>
          <a:prstGeom prst="straightConnector1">
            <a:avLst/>
          </a:prstGeom>
          <a:ln w="44450">
            <a:solidFill>
              <a:srgbClr val="00206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574522" y="4504109"/>
            <a:ext cx="335724" cy="186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bank</a:t>
            </a:r>
            <a:r>
              <a:rPr lang="en-US" baseline="-25000" dirty="0" err="1" smtClean="0"/>
              <a:t>v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47851" y="4437715"/>
            <a:ext cx="34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36372" y="4262131"/>
            <a:ext cx="4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49486" y="323305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distribution</a:t>
            </a:r>
          </a:p>
          <a:p>
            <a:pPr algn="ctr"/>
            <a:r>
              <a:rPr lang="en-US" b="1" dirty="0" smtClean="0"/>
              <a:t>of E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1257" y="3048000"/>
            <a:ext cx="267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adjusted based on </a:t>
            </a:r>
          </a:p>
          <a:p>
            <a:pPr algn="ctr"/>
            <a:r>
              <a:rPr lang="en-US" b="1" dirty="0" smtClean="0"/>
              <a:t>borrowing and lending</a:t>
            </a:r>
            <a:endParaRPr lang="en-US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3973286" y="2775858"/>
            <a:ext cx="435428" cy="40277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idx="1"/>
          </p:nvPr>
        </p:nvSpPr>
        <p:spPr>
          <a:xfrm>
            <a:off x="304800" y="217715"/>
            <a:ext cx="8229600" cy="555171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Accounting (continued)</a:t>
            </a:r>
            <a:endParaRPr lang="en-US" sz="2400" b="1" dirty="0"/>
          </a:p>
        </p:txBody>
      </p:sp>
      <p:pic>
        <p:nvPicPr>
          <p:cNvPr id="56" name="Picture 55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583022" y="1034228"/>
            <a:ext cx="6486973" cy="1571586"/>
          </a:xfrm>
          <a:prstGeom prst="rect">
            <a:avLst/>
          </a:prstGeom>
        </p:spPr>
      </p:pic>
      <p:cxnSp>
        <p:nvCxnSpPr>
          <p:cNvPr id="44" name="Straight Arrow Connector 43"/>
          <p:cNvCxnSpPr/>
          <p:nvPr/>
        </p:nvCxnSpPr>
        <p:spPr>
          <a:xfrm flipV="1">
            <a:off x="1426028" y="2427513"/>
            <a:ext cx="185057" cy="57694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36965" y="5275915"/>
            <a:ext cx="347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14601" y="5002359"/>
            <a:ext cx="4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2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14601" y="5426902"/>
            <a:ext cx="446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 1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62" name="Picture 6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lum/>
          </a:blip>
          <a:stretch>
            <a:fillRect/>
          </a:stretch>
        </p:blipFill>
        <p:spPr>
          <a:xfrm>
            <a:off x="3858675" y="4584416"/>
            <a:ext cx="4318280" cy="914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217715"/>
            <a:ext cx="8229600" cy="555171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Accounting (continued)</a:t>
            </a:r>
            <a:endParaRPr lang="en-US" sz="2400" b="1" dirty="0"/>
          </a:p>
        </p:txBody>
      </p:sp>
      <p:pic>
        <p:nvPicPr>
          <p:cNvPr id="14" name="Picture 1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673011" y="1393519"/>
            <a:ext cx="3919411" cy="272519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366" y="4691742"/>
            <a:ext cx="1800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percentage of</a:t>
            </a:r>
          </a:p>
          <a:p>
            <a:pPr algn="ctr"/>
            <a:r>
              <a:rPr lang="en-US" b="1" dirty="0" smtClean="0"/>
              <a:t>equity to asset</a:t>
            </a:r>
          </a:p>
          <a:p>
            <a:pPr algn="ctr"/>
            <a:r>
              <a:rPr lang="en-US" b="1" dirty="0" smtClean="0"/>
              <a:t>0 &lt; </a:t>
            </a:r>
            <a:r>
              <a:rPr lang="en-US" b="1" dirty="0" smtClean="0">
                <a:sym typeface="Symbol"/>
              </a:rPr>
              <a:t> &lt; 1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1034142" y="4114800"/>
            <a:ext cx="315687" cy="58783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26771" y="4844143"/>
            <a:ext cx="553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higher </a:t>
            </a:r>
            <a:r>
              <a:rPr lang="en-US" dirty="0" smtClean="0">
                <a:sym typeface="Symbol"/>
              </a:rPr>
              <a:t>  more stable bank, less profitable</a:t>
            </a:r>
          </a:p>
          <a:p>
            <a:r>
              <a:rPr lang="en-US" dirty="0" smtClean="0">
                <a:sym typeface="Symbol"/>
              </a:rPr>
              <a:t> lower   less stable bank, perhaps more profitable</a:t>
            </a:r>
          </a:p>
          <a:p>
            <a:r>
              <a:rPr lang="en-US" dirty="0" smtClean="0">
                <a:sym typeface="Symbol"/>
              </a:rPr>
              <a:t>often, a minimum  mandated by FEDs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3029" y="827315"/>
            <a:ext cx="8229600" cy="555171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Accounting (continued)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21228" y="1502228"/>
            <a:ext cx="6295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err="1" smtClean="0"/>
              <a:t>d</a:t>
            </a:r>
            <a:r>
              <a:rPr lang="en-US" sz="2800" b="1" i="1" baseline="-25000" dirty="0" err="1" smtClean="0"/>
              <a:t>v</a:t>
            </a:r>
            <a:r>
              <a:rPr lang="en-US" sz="2800" b="1" dirty="0" smtClean="0"/>
              <a:t> = total customer deposit at </a:t>
            </a:r>
            <a:r>
              <a:rPr lang="en-US" sz="2800" b="1" dirty="0" err="1" smtClean="0"/>
              <a:t>bank</a:t>
            </a:r>
            <a:r>
              <a:rPr lang="en-US" sz="2800" b="1" baseline="-25000" dirty="0" err="1" smtClean="0"/>
              <a:t>v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85700" y="3058885"/>
            <a:ext cx="59105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Banks maintain balance sheet equation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total liability = total asset</a:t>
            </a:r>
            <a:endParaRPr lang="en-US" sz="2400" b="1" dirty="0"/>
          </a:p>
        </p:txBody>
      </p:sp>
      <p:pic>
        <p:nvPicPr>
          <p:cNvPr id="11" name="Picture 10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2524554" y="4306163"/>
            <a:ext cx="3960014" cy="556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80546" y="185284"/>
            <a:ext cx="8229600" cy="87063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b="1" dirty="0" smtClean="0"/>
              <a:t>Summary of homogeneous network model and parameters</a:t>
            </a:r>
          </a:p>
        </p:txBody>
      </p:sp>
      <p:sp>
        <p:nvSpPr>
          <p:cNvPr id="133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D7741B-A065-4528-B18E-174C421D6878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2C751-38B5-4C85-A6B1-D0775D5AAEC1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9" name="Picture 8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88940" y="1604573"/>
            <a:ext cx="8677216" cy="4038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0" y="185738"/>
            <a:ext cx="9144000" cy="522287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000" b="1" dirty="0" smtClean="0"/>
              <a:t>Summary of balance sheet for each node (bank) v for homogeneous model</a:t>
            </a:r>
          </a:p>
          <a:p>
            <a:pPr algn="ctr">
              <a:buFontTx/>
              <a:buNone/>
            </a:pPr>
            <a:endParaRPr lang="en-US" sz="2400" b="1" dirty="0" smtClean="0"/>
          </a:p>
        </p:txBody>
      </p:sp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B230CE4-7250-4A81-8A62-A2AD2D7B5C00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E4528F-ACD8-4F36-BB7C-687DE01C3818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14342" name="Picture 1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534" y="1000806"/>
            <a:ext cx="8710612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TextBox 14"/>
          <p:cNvSpPr txBox="1">
            <a:spLocks noChangeArrowheads="1"/>
          </p:cNvSpPr>
          <p:nvPr/>
        </p:nvSpPr>
        <p:spPr bwMode="auto">
          <a:xfrm>
            <a:off x="947738" y="5486400"/>
            <a:ext cx="7215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homogeneous model is thus specified by the 4-tuple  </a:t>
            </a:r>
            <a:r>
              <a:rPr lang="en-US" b="1">
                <a:sym typeface="Symbol" pitchFamily="18" charset="2"/>
              </a:rPr>
              <a:t>&lt; </a:t>
            </a:r>
            <a:r>
              <a:rPr lang="en-US" b="1"/>
              <a:t>G,</a:t>
            </a:r>
            <a:r>
              <a:rPr lang="en-US" b="1">
                <a:sym typeface="Symbol" pitchFamily="18" charset="2"/>
              </a:rPr>
              <a:t></a:t>
            </a:r>
            <a:r>
              <a:rPr lang="en-US" b="1"/>
              <a:t>,</a:t>
            </a:r>
            <a:r>
              <a:rPr lang="en-US" b="1">
                <a:sym typeface="Symbol" pitchFamily="18" charset="2"/>
              </a:rPr>
              <a:t></a:t>
            </a:r>
            <a:r>
              <a:rPr lang="en-US" b="1"/>
              <a:t>,E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656" y="261258"/>
            <a:ext cx="8436429" cy="5671456"/>
          </a:xfrm>
        </p:spPr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This model ignores loss of customer deposit if a bank fails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Why? </a:t>
            </a:r>
          </a:p>
          <a:p>
            <a:pPr lvl="1"/>
            <a:r>
              <a:rPr lang="en-US" sz="2000" dirty="0" smtClean="0"/>
              <a:t>we are only interested in bank failures, not customer grievances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customer deposits are assumed to be insured </a:t>
            </a:r>
          </a:p>
          <a:p>
            <a:pPr lvl="2"/>
            <a:r>
              <a:rPr lang="en-US" sz="1800" dirty="0" smtClean="0"/>
              <a:t>by FDIC or similar agency who has unlimited money </a:t>
            </a:r>
          </a:p>
          <a:p>
            <a:pPr lvl="2">
              <a:buNone/>
            </a:pPr>
            <a:endParaRPr lang="en-US" sz="1800" dirty="0" smtClean="0"/>
          </a:p>
          <a:p>
            <a:pPr lvl="2">
              <a:buNone/>
            </a:pPr>
            <a:r>
              <a:rPr lang="en-US" sz="1800" dirty="0" smtClean="0"/>
              <a:t>    currently, up to $250 K per account holder insured by FDIC (in USA)</a:t>
            </a:r>
          </a:p>
          <a:p>
            <a:pPr lvl="2">
              <a:buNone/>
            </a:pPr>
            <a:r>
              <a:rPr lang="en-US" sz="1800" dirty="0" smtClean="0"/>
              <a:t>    additional insurances can be purchased</a:t>
            </a:r>
          </a:p>
          <a:p>
            <a:pPr lvl="2">
              <a:buNone/>
            </a:pPr>
            <a:r>
              <a:rPr lang="en-US" sz="1800" dirty="0" smtClean="0"/>
              <a:t>    FDIC often reimburses even if over the limit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348343"/>
            <a:ext cx="8229600" cy="5867400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Our goal is to estimate the “stability” of a banking network</a:t>
            </a:r>
          </a:p>
          <a:p>
            <a:pPr algn="ctr"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How? </a:t>
            </a:r>
          </a:p>
          <a:p>
            <a:pPr lvl="1"/>
            <a:r>
              <a:rPr lang="en-US" sz="2400" dirty="0" smtClean="0"/>
              <a:t>the so-called “stress test” </a:t>
            </a:r>
          </a:p>
          <a:p>
            <a:pPr lvl="1"/>
            <a:r>
              <a:rPr lang="en-US" sz="2400" dirty="0" smtClean="0"/>
              <a:t>give some banks a “shock”</a:t>
            </a:r>
          </a:p>
          <a:p>
            <a:pPr lvl="1"/>
            <a:r>
              <a:rPr lang="en-US" sz="2400" dirty="0" smtClean="0"/>
              <a:t>see if some of them fail</a:t>
            </a:r>
          </a:p>
          <a:p>
            <a:pPr lvl="1"/>
            <a:r>
              <a:rPr lang="en-US" sz="2400" dirty="0" smtClean="0"/>
              <a:t>see how these failures lead to failures of other banks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Next: </a:t>
            </a:r>
          </a:p>
          <a:p>
            <a:pPr lvl="1"/>
            <a:r>
              <a:rPr lang="en-US" sz="2400" dirty="0" smtClean="0"/>
              <a:t>how does stress (“shock”) originate? </a:t>
            </a:r>
          </a:p>
          <a:p>
            <a:pPr lvl="1"/>
            <a:r>
              <a:rPr lang="en-US" sz="2400" dirty="0" smtClean="0"/>
              <a:t>how does stress (“shock”) propagate?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02414" y="1186542"/>
            <a:ext cx="2323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precise details</a:t>
            </a:r>
          </a:p>
          <a:p>
            <a:pPr algn="ctr"/>
            <a:r>
              <a:rPr lang="en-US" sz="2400" b="1" dirty="0" smtClean="0"/>
              <a:t>to follow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27025" y="304800"/>
            <a:ext cx="8229600" cy="5726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b="1" dirty="0" smtClean="0"/>
              <a:t>Initiation of idiosyncratic shock</a:t>
            </a:r>
          </a:p>
          <a:p>
            <a:pPr algn="ctr">
              <a:buFontTx/>
              <a:buNone/>
            </a:pPr>
            <a:r>
              <a:rPr lang="en-US" sz="1800" dirty="0" smtClean="0"/>
              <a:t>(</a:t>
            </a:r>
            <a:r>
              <a:rPr lang="en-US" sz="1800" dirty="0" err="1" smtClean="0"/>
              <a:t>Nier</a:t>
            </a:r>
            <a:r>
              <a:rPr lang="en-US" sz="1800" dirty="0" smtClean="0"/>
              <a:t>, Yang, </a:t>
            </a:r>
            <a:r>
              <a:rPr lang="en-US" sz="1800" dirty="0" err="1" smtClean="0"/>
              <a:t>Yorulmazer</a:t>
            </a:r>
            <a:r>
              <a:rPr lang="en-US" sz="1800" dirty="0" smtClean="0"/>
              <a:t> and </a:t>
            </a:r>
            <a:r>
              <a:rPr lang="en-US" sz="1800" dirty="0" err="1" smtClean="0"/>
              <a:t>Alentorn</a:t>
            </a:r>
            <a:r>
              <a:rPr lang="en-US" sz="1800" dirty="0" smtClean="0"/>
              <a:t>, 2008; </a:t>
            </a:r>
            <a:r>
              <a:rPr lang="en-US" sz="1800" dirty="0" err="1" smtClean="0"/>
              <a:t>Eboli</a:t>
            </a:r>
            <a:r>
              <a:rPr lang="en-US" sz="1800" dirty="0" smtClean="0"/>
              <a:t>, 2004)</a:t>
            </a:r>
          </a:p>
          <a:p>
            <a:pPr>
              <a:buFontTx/>
              <a:buNone/>
            </a:pPr>
            <a:endParaRPr lang="en-US" sz="1800" dirty="0" smtClean="0"/>
          </a:p>
          <a:p>
            <a:pPr>
              <a:buFontTx/>
              <a:buNone/>
            </a:pPr>
            <a:r>
              <a:rPr lang="en-US" sz="2400" dirty="0" smtClean="0"/>
              <a:t>initial failures are caused by </a:t>
            </a:r>
            <a:r>
              <a:rPr lang="en-US" sz="2400" b="1" dirty="0" smtClean="0"/>
              <a:t>idiosyncratic</a:t>
            </a:r>
            <a:r>
              <a:rPr lang="en-US" sz="2400" dirty="0" smtClean="0"/>
              <a:t> shocks which can occur due to </a:t>
            </a:r>
            <a:r>
              <a:rPr lang="en-US" sz="2400" b="1" dirty="0" smtClean="0"/>
              <a:t>operations risks </a:t>
            </a:r>
            <a:r>
              <a:rPr lang="en-US" sz="2400" dirty="0" smtClean="0"/>
              <a:t>(frauds) or </a:t>
            </a:r>
            <a:r>
              <a:rPr lang="en-US" sz="2400" b="1" dirty="0" smtClean="0"/>
              <a:t>credit risks</a:t>
            </a:r>
          </a:p>
          <a:p>
            <a:pPr lvl="1"/>
            <a:r>
              <a:rPr lang="en-US" sz="2400" dirty="0" smtClean="0"/>
              <a:t>has the effect of reducing the external assets of a selected subset of banks perhaps causing them to default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000" dirty="0" smtClean="0"/>
              <a:t>While </a:t>
            </a:r>
            <a:r>
              <a:rPr lang="en-US" sz="2000" b="1" dirty="0" smtClean="0"/>
              <a:t>aggregated</a:t>
            </a:r>
            <a:r>
              <a:rPr lang="en-US" sz="2000" dirty="0" smtClean="0"/>
              <a:t> or </a:t>
            </a:r>
            <a:r>
              <a:rPr lang="en-US" sz="2000" b="1" dirty="0" smtClean="0"/>
              <a:t>correlated</a:t>
            </a:r>
            <a:r>
              <a:rPr lang="en-US" sz="2000" dirty="0" smtClean="0"/>
              <a:t> shocks affecting </a:t>
            </a:r>
            <a:r>
              <a:rPr lang="en-US" sz="2000" b="1" dirty="0" smtClean="0"/>
              <a:t>all</a:t>
            </a:r>
            <a:r>
              <a:rPr lang="en-US" sz="2000" dirty="0" smtClean="0"/>
              <a:t> banks simultaneously is relevant in practice, idiosyncratic shocks are a cleaner way to study the stability of the topology of the banking network</a:t>
            </a:r>
          </a:p>
        </p:txBody>
      </p:sp>
      <p:sp>
        <p:nvSpPr>
          <p:cNvPr id="1638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EDEAFA-C847-4149-A26C-FCF9235E32EE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92AF4F-6188-4472-A625-CD61919E0556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/>
          <p:cNvSpPr>
            <a:spLocks noGrp="1"/>
          </p:cNvSpPr>
          <p:nvPr>
            <p:ph idx="1"/>
          </p:nvPr>
        </p:nvSpPr>
        <p:spPr>
          <a:xfrm>
            <a:off x="315913" y="347663"/>
            <a:ext cx="8229600" cy="5781675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dirty="0" smtClean="0"/>
              <a:t>Study of instability of a market-based financial system due to factors such as debt financing of investments</a:t>
            </a:r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eaLnBrk="1" hangingPunct="1"/>
            <a:r>
              <a:rPr lang="en-US" sz="2400" dirty="0" smtClean="0"/>
              <a:t>Can be traced back to earlier works of the economists such as</a:t>
            </a:r>
          </a:p>
          <a:p>
            <a:pPr lvl="1" eaLnBrk="1" hangingPunct="1"/>
            <a:r>
              <a:rPr lang="en-US" sz="2000" dirty="0" smtClean="0"/>
              <a:t> Irving Fisher (1933) </a:t>
            </a:r>
          </a:p>
          <a:p>
            <a:pPr lvl="1" eaLnBrk="1" hangingPunct="1"/>
            <a:r>
              <a:rPr lang="en-US" sz="2000" dirty="0" smtClean="0"/>
              <a:t> John Keynes (1936) </a:t>
            </a:r>
          </a:p>
          <a:p>
            <a:pPr eaLnBrk="1" hangingPunct="1">
              <a:buFontTx/>
              <a:buNone/>
            </a:pPr>
            <a:r>
              <a:rPr lang="en-US" sz="2400" dirty="0" smtClean="0"/>
              <a:t>     during the 1930's Great Depression era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r>
              <a:rPr lang="en-US" sz="2400" dirty="0" smtClean="0"/>
              <a:t>Became relevant again due to the recent financial debacle 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02AC92-38F7-4643-B593-48DA67437145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E31399-C093-44E5-922D-73A89B41DF5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46088" y="327025"/>
            <a:ext cx="8229600" cy="572611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400" b="1" dirty="0" smtClean="0"/>
              <a:t>Initiation of idiosyncratic shock of magnitude </a:t>
            </a:r>
            <a:r>
              <a:rPr lang="en-US" sz="2400" b="1" dirty="0" smtClean="0">
                <a:solidFill>
                  <a:srgbClr val="C00000"/>
                </a:solidFill>
                <a:sym typeface="Symbol" pitchFamily="18" charset="2"/>
              </a:rPr>
              <a:t></a:t>
            </a:r>
            <a:endParaRPr lang="en-US" sz="2400" b="1" dirty="0" smtClean="0"/>
          </a:p>
          <a:p>
            <a:pPr algn="ctr">
              <a:buFontTx/>
              <a:buNone/>
            </a:pPr>
            <a:r>
              <a:rPr lang="en-US" sz="2400" b="1" dirty="0" smtClean="0"/>
              <a:t>(more formally)</a:t>
            </a:r>
          </a:p>
          <a:p>
            <a:pPr algn="ctr">
              <a:buFontTx/>
              <a:buNone/>
            </a:pPr>
            <a:endParaRPr lang="en-US" sz="2000" dirty="0" smtClean="0"/>
          </a:p>
          <a:p>
            <a:r>
              <a:rPr lang="en-US" sz="2000" b="1" dirty="0" smtClean="0">
                <a:solidFill>
                  <a:srgbClr val="0070C0"/>
                </a:solidFill>
              </a:rPr>
              <a:t>Select a  subset of nodes (banks)   </a:t>
            </a:r>
            <a:r>
              <a:rPr lang="en-US" sz="2000" b="1" dirty="0" smtClean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sym typeface="Symbol" pitchFamily="18" charset="2"/>
              </a:rPr>
              <a:t>V</a:t>
            </a:r>
            <a:r>
              <a:rPr lang="en-US" sz="2000" b="1" baseline="-25000" dirty="0" err="1" smtClean="0">
                <a:solidFill>
                  <a:srgbClr val="0070C0"/>
                </a:solidFill>
                <a:sym typeface="Symbol" pitchFamily="18" charset="2"/>
              </a:rPr>
              <a:t>shock</a:t>
            </a:r>
            <a:r>
              <a:rPr lang="en-US" sz="2000" b="1" dirty="0" smtClean="0">
                <a:solidFill>
                  <a:srgbClr val="0070C0"/>
                </a:solidFill>
                <a:sym typeface="Symbol" pitchFamily="18" charset="2"/>
              </a:rPr>
              <a:t>  </a:t>
            </a:r>
            <a:r>
              <a:rPr lang="en-US" sz="2000" b="1" dirty="0" smtClean="0">
                <a:solidFill>
                  <a:srgbClr val="0070C0"/>
                </a:solidFill>
              </a:rPr>
              <a:t> V</a:t>
            </a:r>
          </a:p>
          <a:p>
            <a:pPr>
              <a:buFontTx/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 For all nodes v </a:t>
            </a:r>
            <a:r>
              <a:rPr lang="en-US" sz="2000" b="1" dirty="0" smtClean="0">
                <a:solidFill>
                  <a:srgbClr val="0070C0"/>
                </a:solidFill>
                <a:sym typeface="Symbol" pitchFamily="18" charset="2"/>
              </a:rPr>
              <a:t> </a:t>
            </a:r>
            <a:r>
              <a:rPr lang="en-US" sz="2000" b="1" dirty="0" err="1" smtClean="0">
                <a:solidFill>
                  <a:srgbClr val="0070C0"/>
                </a:solidFill>
                <a:sym typeface="Symbol" pitchFamily="18" charset="2"/>
              </a:rPr>
              <a:t>V</a:t>
            </a:r>
            <a:r>
              <a:rPr lang="en-US" sz="2000" b="1" baseline="-25000" dirty="0" err="1" smtClean="0">
                <a:solidFill>
                  <a:srgbClr val="0070C0"/>
                </a:solidFill>
                <a:sym typeface="Symbol" pitchFamily="18" charset="2"/>
              </a:rPr>
              <a:t>shock</a:t>
            </a:r>
            <a:r>
              <a:rPr lang="en-US" sz="2000" b="1" dirty="0" smtClean="0">
                <a:solidFill>
                  <a:srgbClr val="0070C0"/>
                </a:solidFill>
                <a:sym typeface="Symbol" pitchFamily="18" charset="2"/>
              </a:rPr>
              <a:t>  </a:t>
            </a:r>
            <a:r>
              <a:rPr lang="en-US" sz="2000" b="1" i="1" dirty="0" smtClean="0">
                <a:solidFill>
                  <a:srgbClr val="0070C0"/>
                </a:solidFill>
              </a:rPr>
              <a:t>simultaneously</a:t>
            </a:r>
            <a:r>
              <a:rPr lang="en-US" sz="2000" b="1" dirty="0" smtClean="0">
                <a:solidFill>
                  <a:srgbClr val="0070C0"/>
                </a:solidFill>
              </a:rPr>
              <a:t> decrease their external assets from </a:t>
            </a:r>
            <a:r>
              <a:rPr lang="en-US" sz="2000" b="1" dirty="0" err="1" smtClean="0">
                <a:solidFill>
                  <a:srgbClr val="0070C0"/>
                </a:solidFill>
              </a:rPr>
              <a:t>e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</a:rPr>
              <a:t> by </a:t>
            </a:r>
            <a:r>
              <a:rPr lang="en-US" sz="2000" b="1" dirty="0" err="1" smtClean="0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v</a:t>
            </a:r>
            <a:r>
              <a:rPr lang="en-US" sz="2000" b="1" baseline="-25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Symbol" pitchFamily="18" charset="2"/>
              </a:rPr>
              <a:t>  </a:t>
            </a:r>
            <a:r>
              <a:rPr lang="en-US" sz="2000" b="1" dirty="0" err="1" smtClean="0">
                <a:solidFill>
                  <a:srgbClr val="0070C0"/>
                </a:solidFill>
              </a:rPr>
              <a:t>e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v</a:t>
            </a:r>
            <a:r>
              <a:rPr lang="en-US" sz="2000" b="1" baseline="-25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 dirty="0" smtClean="0">
                <a:solidFill>
                  <a:srgbClr val="C00000"/>
                </a:solidFill>
              </a:rPr>
              <a:t>parameter  0 &lt; </a:t>
            </a:r>
            <a:r>
              <a:rPr lang="en-US" sz="2000" b="1" dirty="0" smtClean="0">
                <a:solidFill>
                  <a:srgbClr val="C00000"/>
                </a:solidFill>
                <a:sym typeface="Symbol" pitchFamily="18" charset="2"/>
              </a:rPr>
              <a:t> </a:t>
            </a:r>
            <a:r>
              <a:rPr lang="en-US" sz="2000" b="1" dirty="0" smtClean="0">
                <a:solidFill>
                  <a:srgbClr val="C00000"/>
                </a:solidFill>
                <a:sym typeface="Symbol"/>
              </a:rPr>
              <a:t></a:t>
            </a:r>
            <a:r>
              <a:rPr lang="en-US" sz="2000" b="1" dirty="0" smtClean="0">
                <a:solidFill>
                  <a:srgbClr val="C00000"/>
                </a:solidFill>
                <a:sym typeface="Symbol" pitchFamily="18" charset="2"/>
              </a:rPr>
              <a:t> 1</a:t>
            </a:r>
            <a:r>
              <a:rPr lang="en-US" sz="2000" b="1" dirty="0" smtClean="0">
                <a:solidFill>
                  <a:srgbClr val="C00000"/>
                </a:solidFill>
              </a:rPr>
              <a:t> determines the “severity” of the shock</a:t>
            </a:r>
          </a:p>
          <a:p>
            <a:pPr lvl="1"/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If </a:t>
            </a:r>
            <a:r>
              <a:rPr lang="en-US" sz="2000" b="1" dirty="0" err="1" smtClean="0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v</a:t>
            </a:r>
            <a:r>
              <a:rPr lang="en-US" sz="2000" b="1" baseline="-25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sz="2000" b="1" dirty="0" err="1" smtClean="0">
                <a:solidFill>
                  <a:srgbClr val="0070C0"/>
                </a:solidFill>
                <a:sym typeface="Symbol" pitchFamily="18" charset="2"/>
              </a:rPr>
              <a:t>c</a:t>
            </a:r>
            <a:r>
              <a:rPr lang="en-US" sz="2000" b="1" baseline="-25000" dirty="0" err="1" smtClean="0">
                <a:solidFill>
                  <a:srgbClr val="0070C0"/>
                </a:solidFill>
                <a:sym typeface="Symbol" pitchFamily="18" charset="2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</a:rPr>
              <a:t>bank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</a:rPr>
              <a:t> continues to operate but with </a:t>
            </a:r>
            <a:r>
              <a:rPr lang="en-US" sz="2000" b="1" i="1" dirty="0" smtClean="0">
                <a:solidFill>
                  <a:srgbClr val="0070C0"/>
                </a:solidFill>
              </a:rPr>
              <a:t>lower external asset</a:t>
            </a:r>
          </a:p>
          <a:p>
            <a:pPr>
              <a:buFontTx/>
              <a:buNone/>
            </a:pPr>
            <a:endParaRPr lang="en-US" sz="2000" b="1" dirty="0" smtClean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If </a:t>
            </a:r>
            <a:r>
              <a:rPr lang="en-US" sz="2000" b="1" dirty="0" err="1" smtClean="0">
                <a:solidFill>
                  <a:srgbClr val="0070C0"/>
                </a:solidFill>
              </a:rPr>
              <a:t>s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v</a:t>
            </a:r>
            <a:r>
              <a:rPr lang="en-US" sz="2000" b="1" baseline="-25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Symbol" pitchFamily="18" charset="2"/>
              </a:rPr>
              <a:t> </a:t>
            </a:r>
            <a:r>
              <a:rPr lang="en-US" sz="2000" b="1" dirty="0" err="1" smtClean="0">
                <a:solidFill>
                  <a:srgbClr val="0070C0"/>
                </a:solidFill>
                <a:sym typeface="Symbol" pitchFamily="18" charset="2"/>
              </a:rPr>
              <a:t>c</a:t>
            </a:r>
            <a:r>
              <a:rPr lang="en-US" sz="2000" b="1" baseline="-25000" dirty="0" err="1" smtClean="0">
                <a:solidFill>
                  <a:srgbClr val="0070C0"/>
                </a:solidFill>
                <a:sym typeface="Symbol" pitchFamily="18" charset="2"/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  <a:sym typeface="Symbol" pitchFamily="18" charset="2"/>
              </a:rPr>
              <a:t>  </a:t>
            </a:r>
            <a:r>
              <a:rPr lang="en-US" sz="2000" b="1" dirty="0" err="1" smtClean="0">
                <a:solidFill>
                  <a:srgbClr val="0070C0"/>
                </a:solidFill>
              </a:rPr>
              <a:t>bank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v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defaults</a:t>
            </a:r>
            <a:r>
              <a:rPr lang="en-US" sz="2000" b="1" dirty="0" smtClean="0">
                <a:solidFill>
                  <a:srgbClr val="0070C0"/>
                </a:solidFill>
              </a:rPr>
              <a:t> (</a:t>
            </a:r>
            <a:r>
              <a:rPr lang="en-US" sz="2000" b="1" i="1" dirty="0" smtClean="0">
                <a:solidFill>
                  <a:srgbClr val="0070C0"/>
                </a:solidFill>
              </a:rPr>
              <a:t>i.e</a:t>
            </a:r>
            <a:r>
              <a:rPr lang="en-US" sz="2000" b="1" dirty="0" smtClean="0">
                <a:solidFill>
                  <a:srgbClr val="0070C0"/>
                </a:solidFill>
              </a:rPr>
              <a:t>., stops functioning)</a:t>
            </a:r>
          </a:p>
          <a:p>
            <a:pPr marL="800100" lvl="1" indent="-342900"/>
            <a:r>
              <a:rPr lang="en-US" sz="1600" b="1" dirty="0" smtClean="0">
                <a:solidFill>
                  <a:srgbClr val="0070C0"/>
                </a:solidFill>
              </a:rPr>
              <a:t>and propagates “shock”</a:t>
            </a:r>
          </a:p>
        </p:txBody>
      </p:sp>
      <p:sp>
        <p:nvSpPr>
          <p:cNvPr id="174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5F4DB0-3391-4A81-93A0-5416CB905CCE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174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0DF195-3B79-4193-9029-3C66D9A815A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686117" y="5475513"/>
            <a:ext cx="2124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to be </a:t>
            </a:r>
          </a:p>
          <a:p>
            <a:pPr algn="ctr"/>
            <a:r>
              <a:rPr lang="en-US" sz="2000" b="1" dirty="0" smtClean="0"/>
              <a:t>discussed soon</a:t>
            </a:r>
            <a:endParaRPr lang="en-US" sz="2000" b="1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701143" y="5442857"/>
            <a:ext cx="1926772" cy="37011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295399" y="5116286"/>
            <a:ext cx="2688771" cy="31568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941888" y="3233738"/>
            <a:ext cx="446087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BC691C3-8D19-4770-84BB-A6C5E18FBDA0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40C3EA-0509-4B94-B3BB-1C911C0797E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" name="Oval 6"/>
          <p:cNvSpPr/>
          <p:nvPr/>
        </p:nvSpPr>
        <p:spPr>
          <a:xfrm>
            <a:off x="4092575" y="871538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5538" y="1349375"/>
            <a:ext cx="446087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1893888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46488" y="2351088"/>
            <a:ext cx="446087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17625" y="1927225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3429000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1" idx="7"/>
            <a:endCxn id="8" idx="2"/>
          </p:cNvCxnSpPr>
          <p:nvPr/>
        </p:nvCxnSpPr>
        <p:spPr>
          <a:xfrm flipV="1">
            <a:off x="1698625" y="1577975"/>
            <a:ext cx="696913" cy="415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2765425" y="1100138"/>
            <a:ext cx="1327150" cy="295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2"/>
          </p:cNvCxnSpPr>
          <p:nvPr/>
        </p:nvCxnSpPr>
        <p:spPr>
          <a:xfrm flipV="1">
            <a:off x="4103688" y="2122488"/>
            <a:ext cx="1230312" cy="382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3"/>
          </p:cNvCxnSpPr>
          <p:nvPr/>
        </p:nvCxnSpPr>
        <p:spPr>
          <a:xfrm flipV="1">
            <a:off x="2960688" y="2741613"/>
            <a:ext cx="750887" cy="722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4"/>
          </p:cNvCxnSpPr>
          <p:nvPr/>
        </p:nvCxnSpPr>
        <p:spPr>
          <a:xfrm flipV="1">
            <a:off x="3995738" y="1328738"/>
            <a:ext cx="320675" cy="10779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48000" y="3451225"/>
            <a:ext cx="1882775" cy="196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2754313" y="1765300"/>
            <a:ext cx="957262" cy="652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1" idx="5"/>
          </p:cNvCxnSpPr>
          <p:nvPr/>
        </p:nvCxnSpPr>
        <p:spPr>
          <a:xfrm flipH="1" flipV="1">
            <a:off x="1698625" y="2317750"/>
            <a:ext cx="946150" cy="1211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2" name="TextBox 31"/>
          <p:cNvSpPr txBox="1">
            <a:spLocks noChangeArrowheads="1"/>
          </p:cNvSpPr>
          <p:nvPr/>
        </p:nvSpPr>
        <p:spPr bwMode="auto">
          <a:xfrm>
            <a:off x="1328738" y="1947863"/>
            <a:ext cx="396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="1" baseline="-25000"/>
              <a:t>1</a:t>
            </a:r>
            <a:endParaRPr lang="en-US" b="1"/>
          </a:p>
        </p:txBody>
      </p:sp>
      <p:sp>
        <p:nvSpPr>
          <p:cNvPr id="18453" name="TextBox 32"/>
          <p:cNvSpPr txBox="1">
            <a:spLocks noChangeArrowheads="1"/>
          </p:cNvSpPr>
          <p:nvPr/>
        </p:nvSpPr>
        <p:spPr bwMode="auto">
          <a:xfrm>
            <a:off x="2601913" y="3451225"/>
            <a:ext cx="396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="1" baseline="-25000"/>
              <a:t>5</a:t>
            </a:r>
            <a:endParaRPr lang="en-US" b="1"/>
          </a:p>
        </p:txBody>
      </p:sp>
      <p:sp>
        <p:nvSpPr>
          <p:cNvPr id="18454" name="TextBox 34"/>
          <p:cNvSpPr txBox="1">
            <a:spLocks noChangeArrowheads="1"/>
          </p:cNvSpPr>
          <p:nvPr/>
        </p:nvSpPr>
        <p:spPr bwMode="auto">
          <a:xfrm>
            <a:off x="5367338" y="1958975"/>
            <a:ext cx="396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="1" baseline="-25000"/>
              <a:t>7</a:t>
            </a:r>
            <a:endParaRPr lang="en-US" b="1"/>
          </a:p>
        </p:txBody>
      </p:sp>
      <p:sp>
        <p:nvSpPr>
          <p:cNvPr id="18455" name="TextBox 35"/>
          <p:cNvSpPr txBox="1">
            <a:spLocks noChangeArrowheads="1"/>
          </p:cNvSpPr>
          <p:nvPr/>
        </p:nvSpPr>
        <p:spPr bwMode="auto">
          <a:xfrm>
            <a:off x="3668713" y="2373313"/>
            <a:ext cx="396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="1" baseline="-25000"/>
              <a:t>4</a:t>
            </a:r>
            <a:endParaRPr lang="en-US" b="1"/>
          </a:p>
        </p:txBody>
      </p:sp>
      <p:sp>
        <p:nvSpPr>
          <p:cNvPr id="18456" name="TextBox 36"/>
          <p:cNvSpPr txBox="1">
            <a:spLocks noChangeArrowheads="1"/>
          </p:cNvSpPr>
          <p:nvPr/>
        </p:nvSpPr>
        <p:spPr bwMode="auto">
          <a:xfrm>
            <a:off x="4114800" y="925513"/>
            <a:ext cx="398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="1" baseline="-25000"/>
              <a:t>3</a:t>
            </a:r>
            <a:endParaRPr lang="en-US" b="1"/>
          </a:p>
        </p:txBody>
      </p:sp>
      <p:sp>
        <p:nvSpPr>
          <p:cNvPr id="18457" name="TextBox 37"/>
          <p:cNvSpPr txBox="1">
            <a:spLocks noChangeArrowheads="1"/>
          </p:cNvSpPr>
          <p:nvPr/>
        </p:nvSpPr>
        <p:spPr bwMode="auto">
          <a:xfrm>
            <a:off x="2405063" y="1393825"/>
            <a:ext cx="3984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="1" baseline="-25000"/>
              <a:t>2</a:t>
            </a:r>
            <a:endParaRPr lang="en-US" b="1"/>
          </a:p>
        </p:txBody>
      </p:sp>
      <p:pic>
        <p:nvPicPr>
          <p:cNvPr id="18458" name="Picture 7" descr="C:\Users\dasgupta\Desktop\44825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1814513"/>
            <a:ext cx="7350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59" name="Picture 3" descr="C:\Users\dasgupta\Desktop\chase-bank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38663" y="1185863"/>
            <a:ext cx="730250" cy="6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0" name="Picture 12" descr="C:\Users\dasgupta\Desktop\First_State_Bank_of_the_Florida_Keys_Logo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91200" y="1639888"/>
            <a:ext cx="914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1" name="Picture 4" descr="C:\Users\dasgupta\Desktop\Bank of America logo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46688" y="2906713"/>
            <a:ext cx="107791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2" name="Picture 2" descr="C:\Users\dasgupta\Desktop\citi_corp_logo.g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820988" y="3894138"/>
            <a:ext cx="9350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3" name="Picture 5" descr="C:\Users\dasgupta\Desktop\aig-logo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39925" y="860425"/>
            <a:ext cx="7493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64" name="Picture 8" descr="C:\Users\dasgupta\Desktop\Goldman-Sachs-Logo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148138" y="2606675"/>
            <a:ext cx="9239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Straight Arrow Connector 46"/>
          <p:cNvCxnSpPr>
            <a:endCxn id="11" idx="6"/>
          </p:cNvCxnSpPr>
          <p:nvPr/>
        </p:nvCxnSpPr>
        <p:spPr>
          <a:xfrm flipH="1" flipV="1">
            <a:off x="1763713" y="2155825"/>
            <a:ext cx="1893887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 rot="17368295">
            <a:off x="1116013" y="2371725"/>
            <a:ext cx="503238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7759542">
            <a:off x="4768851" y="3584575"/>
            <a:ext cx="347662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3041988">
            <a:off x="3888582" y="559594"/>
            <a:ext cx="406400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84225" y="2732088"/>
            <a:ext cx="850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shock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440113" y="271463"/>
            <a:ext cx="8509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shock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538663" y="3919538"/>
            <a:ext cx="8524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shock</a:t>
            </a:r>
          </a:p>
        </p:txBody>
      </p:sp>
      <p:pic>
        <p:nvPicPr>
          <p:cNvPr id="61" name="Picture 60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02163" y="762000"/>
            <a:ext cx="14462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6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451475" y="3559175"/>
            <a:ext cx="1446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62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20688" y="1492250"/>
            <a:ext cx="1446212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75" name="TextBox 33"/>
          <p:cNvSpPr txBox="1">
            <a:spLocks noChangeArrowheads="1"/>
          </p:cNvSpPr>
          <p:nvPr/>
        </p:nvSpPr>
        <p:spPr bwMode="auto">
          <a:xfrm>
            <a:off x="4941888" y="3276600"/>
            <a:ext cx="398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="1" baseline="-25000"/>
              <a:t>6</a:t>
            </a:r>
            <a:endParaRPr lang="en-US" b="1"/>
          </a:p>
        </p:txBody>
      </p:sp>
      <p:pic>
        <p:nvPicPr>
          <p:cNvPr id="68" name="Picture 67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8600" y="1330325"/>
            <a:ext cx="16033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TextBox 44"/>
          <p:cNvSpPr txBox="1"/>
          <p:nvPr/>
        </p:nvSpPr>
        <p:spPr>
          <a:xfrm>
            <a:off x="446314" y="4604657"/>
            <a:ext cx="831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Pictorial illustration of initiation of </a:t>
            </a:r>
            <a:r>
              <a:rPr lang="en-US" sz="2400" b="1" dirty="0" err="1" smtClean="0"/>
              <a:t>idiosynchratic</a:t>
            </a:r>
            <a:r>
              <a:rPr lang="en-US" sz="2400" b="1" dirty="0" smtClean="0"/>
              <a:t> shock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/>
      <p:bldP spid="54" grpId="0"/>
      <p:bldP spid="5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478971"/>
            <a:ext cx="8229600" cy="3352800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Next obvious question</a:t>
            </a:r>
          </a:p>
          <a:p>
            <a:pPr algn="ctr">
              <a:buNone/>
            </a:pPr>
            <a:r>
              <a:rPr lang="en-US" b="1" dirty="0" smtClean="0"/>
              <a:t>How do such shocks propagate through the network ?</a:t>
            </a:r>
          </a:p>
          <a:p>
            <a:pPr>
              <a:buNone/>
            </a:pPr>
            <a:endParaRPr lang="en-US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715" y="174171"/>
            <a:ext cx="8229600" cy="979714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Shock propagation equations </a:t>
            </a:r>
          </a:p>
          <a:p>
            <a:pPr algn="ctr">
              <a:buNone/>
            </a:pPr>
            <a:r>
              <a:rPr lang="en-US" sz="2000" b="1" dirty="0" smtClean="0"/>
              <a:t>( time variable t )</a:t>
            </a:r>
            <a:endParaRPr 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0628" y="1099456"/>
            <a:ext cx="88609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Four notational conventions:</a:t>
            </a:r>
          </a:p>
          <a:p>
            <a:endParaRPr lang="en-US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i="1" dirty="0" err="1" smtClean="0"/>
              <a:t>c</a:t>
            </a:r>
            <a:r>
              <a:rPr lang="en-US" sz="2400" b="1" i="1" baseline="-25000" dirty="0" err="1" smtClean="0"/>
              <a:t>v</a:t>
            </a:r>
            <a:r>
              <a:rPr lang="en-US" sz="2400" b="1" i="1" dirty="0" smtClean="0"/>
              <a:t>(t)    </a:t>
            </a:r>
            <a:r>
              <a:rPr lang="en-US" sz="2400" b="1" dirty="0" smtClean="0"/>
              <a:t> :  </a:t>
            </a:r>
            <a:r>
              <a:rPr lang="en-US" sz="2400" b="1" dirty="0" err="1" smtClean="0"/>
              <a:t>c</a:t>
            </a:r>
            <a:r>
              <a:rPr lang="en-US" sz="2400" b="1" baseline="-25000" dirty="0" err="1" smtClean="0"/>
              <a:t>v</a:t>
            </a:r>
            <a:r>
              <a:rPr lang="en-US" sz="2400" b="1" dirty="0" smtClean="0"/>
              <a:t> at time </a:t>
            </a:r>
            <a:r>
              <a:rPr lang="en-US" sz="2400" b="1" i="1" dirty="0" smtClean="0"/>
              <a:t>t</a:t>
            </a:r>
          </a:p>
          <a:p>
            <a:pPr lvl="1"/>
            <a:endParaRPr lang="en-US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i="1" dirty="0" err="1" smtClean="0"/>
              <a:t>V</a:t>
            </a:r>
            <a:r>
              <a:rPr lang="en-US" sz="2400" b="1" baseline="-25000" dirty="0" err="1" smtClean="0"/>
              <a:t>alive</a:t>
            </a:r>
            <a:r>
              <a:rPr lang="en-US" sz="2400" b="1" i="1" dirty="0" smtClean="0"/>
              <a:t>(t)</a:t>
            </a:r>
            <a:r>
              <a:rPr lang="en-US" sz="2400" b="1" dirty="0" smtClean="0"/>
              <a:t> : set of not failed nodes (banks) at time </a:t>
            </a:r>
            <a:r>
              <a:rPr lang="en-US" sz="2400" b="1" i="1" dirty="0" smtClean="0"/>
              <a:t>t</a:t>
            </a:r>
          </a:p>
          <a:p>
            <a:pPr lvl="1"/>
            <a:endParaRPr lang="en-US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i="1" dirty="0" err="1" smtClean="0"/>
              <a:t>E</a:t>
            </a:r>
            <a:r>
              <a:rPr lang="en-US" sz="2400" b="1" baseline="-25000" dirty="0" err="1" smtClean="0"/>
              <a:t>alive</a:t>
            </a:r>
            <a:r>
              <a:rPr lang="en-US" sz="2400" b="1" i="1" dirty="0" smtClean="0"/>
              <a:t>(t) </a:t>
            </a:r>
            <a:r>
              <a:rPr lang="en-US" sz="2400" b="1" dirty="0" smtClean="0"/>
              <a:t>: edges between nodes in </a:t>
            </a:r>
            <a:r>
              <a:rPr lang="en-US" sz="2400" b="1" dirty="0" err="1" smtClean="0"/>
              <a:t>V</a:t>
            </a:r>
            <a:r>
              <a:rPr lang="en-US" sz="2400" b="1" baseline="-25000" dirty="0" err="1" smtClean="0"/>
              <a:t>alive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)</a:t>
            </a:r>
          </a:p>
          <a:p>
            <a:pPr lvl="1"/>
            <a:endParaRPr lang="en-US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deg</a:t>
            </a:r>
            <a:r>
              <a:rPr lang="en-US" sz="2400" b="1" baseline="-25000" dirty="0" err="1" smtClean="0"/>
              <a:t>in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v,</a:t>
            </a:r>
            <a:r>
              <a:rPr lang="en-US" sz="2400" b="1" i="1" dirty="0" err="1" smtClean="0"/>
              <a:t>t</a:t>
            </a:r>
            <a:r>
              <a:rPr lang="en-US" sz="2400" b="1" dirty="0" smtClean="0"/>
              <a:t>) : in-degree of node v at time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 </a:t>
            </a:r>
            <a:r>
              <a:rPr lang="en-US" sz="2000" b="1" dirty="0" smtClean="0"/>
              <a:t>(homogeneous)</a:t>
            </a:r>
          </a:p>
          <a:p>
            <a:pPr lvl="1"/>
            <a:r>
              <a:rPr lang="en-US" sz="2000" b="1" dirty="0" smtClean="0"/>
              <a:t>     “</a:t>
            </a:r>
            <a:r>
              <a:rPr lang="en-US" sz="2400" b="1" dirty="0" smtClean="0"/>
              <a:t>weighted” in-degree of node v at time </a:t>
            </a:r>
            <a:r>
              <a:rPr lang="en-US" sz="2400" b="1" i="1" dirty="0" smtClean="0"/>
              <a:t>t</a:t>
            </a:r>
            <a:r>
              <a:rPr lang="en-US" sz="2400" b="1" dirty="0" smtClean="0"/>
              <a:t> </a:t>
            </a:r>
            <a:r>
              <a:rPr lang="en-US" sz="2000" b="1" dirty="0" smtClean="0"/>
              <a:t>(heterogeneous)</a:t>
            </a:r>
          </a:p>
          <a:p>
            <a:pPr lvl="1"/>
            <a:r>
              <a:rPr lang="en-US" sz="2400" b="1" dirty="0" smtClean="0"/>
              <a:t>                     </a:t>
            </a:r>
            <a:r>
              <a:rPr lang="en-US" sz="2000" b="1" dirty="0" smtClean="0"/>
              <a:t>(failed banks are removed from the network)</a:t>
            </a:r>
          </a:p>
          <a:p>
            <a:pPr lvl="1"/>
            <a:endParaRPr lang="en-US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b="1" dirty="0" smtClean="0"/>
              <a:t> time begins at, say, </a:t>
            </a:r>
            <a:r>
              <a:rPr lang="en-US" sz="2400" b="1" i="1" dirty="0" smtClean="0"/>
              <a:t>t=0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96886" y="587828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Big bang shock at t=0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6943" y="1534886"/>
            <a:ext cx="3318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banking “universe” starts</a:t>
            </a:r>
            <a:endParaRPr lang="en-US" sz="2000" b="1" dirty="0"/>
          </a:p>
        </p:txBody>
      </p:sp>
      <p:pic>
        <p:nvPicPr>
          <p:cNvPr id="13" name="Picture 1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526453" y="3256890"/>
            <a:ext cx="4855670" cy="12730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79696" y="2144485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all banks </a:t>
            </a:r>
          </a:p>
          <a:p>
            <a:pPr algn="ctr"/>
            <a:r>
              <a:rPr lang="en-US" b="1" dirty="0" smtClean="0"/>
              <a:t>initially alive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769428" y="5257800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net worth for shocked</a:t>
            </a:r>
          </a:p>
          <a:p>
            <a:pPr algn="ctr"/>
            <a:r>
              <a:rPr lang="en-US" b="1" dirty="0" smtClean="0"/>
              <a:t>banks decrease</a:t>
            </a:r>
            <a:endParaRPr lang="en-US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03171" y="2797629"/>
            <a:ext cx="1251857" cy="41365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06686" y="4713514"/>
            <a:ext cx="1208314" cy="86768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45028" y="413658"/>
            <a:ext cx="74446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Condition for failure of “components” of universe</a:t>
            </a:r>
          </a:p>
          <a:p>
            <a:pPr algn="ctr"/>
            <a:r>
              <a:rPr lang="en-US" sz="2400" b="1" dirty="0" smtClean="0"/>
              <a:t>(</a:t>
            </a:r>
            <a:r>
              <a:rPr lang="en-US" sz="2400" b="1" i="1" dirty="0" smtClean="0"/>
              <a:t>i.e.</a:t>
            </a:r>
            <a:r>
              <a:rPr lang="en-US" sz="2400" b="1" dirty="0" smtClean="0"/>
              <a:t>, condition of “bankruptcy” of banks)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20886" y="4833256"/>
            <a:ext cx="3201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control-theoretic notation</a:t>
            </a:r>
          </a:p>
          <a:p>
            <a:r>
              <a:rPr lang="en-US" b="1" dirty="0" smtClean="0"/>
              <a:t>t</a:t>
            </a:r>
            <a:r>
              <a:rPr lang="en-US" b="1" baseline="-25000" dirty="0" smtClean="0"/>
              <a:t>0</a:t>
            </a:r>
            <a:r>
              <a:rPr lang="en-US" b="1" baseline="30000" dirty="0" smtClean="0"/>
              <a:t>+</a:t>
            </a:r>
            <a:r>
              <a:rPr lang="en-US" b="1" dirty="0" smtClean="0"/>
              <a:t> means all time beyond t</a:t>
            </a:r>
            <a:r>
              <a:rPr lang="en-US" b="1" baseline="-25000" dirty="0" smtClean="0"/>
              <a:t>0</a:t>
            </a:r>
            <a:endParaRPr lang="en-US" b="1" dirty="0"/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827813" y="1608164"/>
            <a:ext cx="6128702" cy="198956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127171" y="3712029"/>
            <a:ext cx="1447800" cy="111034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21304" y="217713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Evolution of “banking universe”</a:t>
            </a:r>
          </a:p>
          <a:p>
            <a:pPr algn="ctr"/>
            <a:r>
              <a:rPr lang="en-US" sz="2000" b="1" dirty="0" smtClean="0"/>
              <a:t>(i.e., shock transmission equation)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696211" y="5551712"/>
            <a:ext cx="3062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explanation of equation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on next slide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49143" y="95794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continuous time</a:t>
            </a:r>
            <a:endParaRPr lang="en-US" b="1" dirty="0"/>
          </a:p>
        </p:txBody>
      </p:sp>
      <p:pic>
        <p:nvPicPr>
          <p:cNvPr id="24" name="Picture 23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399281" y="1373776"/>
            <a:ext cx="7561755" cy="12921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06096" y="2144485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differential equations </a:t>
            </a:r>
          </a:p>
        </p:txBody>
      </p:sp>
      <p:pic>
        <p:nvPicPr>
          <p:cNvPr id="25" name="Picture 24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lum/>
          </a:blip>
          <a:stretch>
            <a:fillRect/>
          </a:stretch>
        </p:blipFill>
        <p:spPr>
          <a:xfrm>
            <a:off x="378865" y="3734920"/>
            <a:ext cx="7363517" cy="167189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81282" y="4963885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difference equations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1" y="348342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discrete time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8972" y="6190797"/>
            <a:ext cx="2133600" cy="476250"/>
          </a:xfrm>
        </p:spPr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2678" y="217713"/>
            <a:ext cx="8852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Illustration of the discrete-time shock transmission equation for node v</a:t>
            </a:r>
          </a:p>
          <a:p>
            <a:pPr algn="ctr"/>
            <a:r>
              <a:rPr lang="en-US" sz="2000" b="1" dirty="0" smtClean="0"/>
              <a:t>(from time t to time t+1)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4452256" y="3331028"/>
            <a:ext cx="413658" cy="424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799" y="2449287"/>
            <a:ext cx="283030" cy="2939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68485" y="1861458"/>
            <a:ext cx="283030" cy="2939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93770" y="2177144"/>
            <a:ext cx="283030" cy="2939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8" idx="4"/>
          </p:cNvCxnSpPr>
          <p:nvPr/>
        </p:nvCxnSpPr>
        <p:spPr>
          <a:xfrm flipV="1">
            <a:off x="3450771" y="3755572"/>
            <a:ext cx="1208314" cy="153488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>
            <a:off x="3581400" y="2677886"/>
            <a:ext cx="931435" cy="715315"/>
          </a:xfrm>
          <a:prstGeom prst="straightConnector1">
            <a:avLst/>
          </a:prstGeom>
          <a:ln w="412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3875314" y="2133599"/>
            <a:ext cx="783771" cy="1197429"/>
          </a:xfrm>
          <a:prstGeom prst="straightConnector1">
            <a:avLst/>
          </a:prstGeom>
          <a:ln w="412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4"/>
          </p:cNvCxnSpPr>
          <p:nvPr/>
        </p:nvCxnSpPr>
        <p:spPr>
          <a:xfrm flipV="1">
            <a:off x="4724399" y="2471058"/>
            <a:ext cx="10886" cy="870859"/>
          </a:xfrm>
          <a:prstGeom prst="straightConnector1">
            <a:avLst/>
          </a:prstGeom>
          <a:ln w="41275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145972" y="1807029"/>
            <a:ext cx="1774372" cy="1077685"/>
          </a:xfrm>
          <a:prstGeom prst="ellipse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251856" y="2797628"/>
            <a:ext cx="413658" cy="424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84514" y="4278085"/>
            <a:ext cx="413658" cy="424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02428" y="5203372"/>
            <a:ext cx="413658" cy="424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endCxn id="8" idx="3"/>
          </p:cNvCxnSpPr>
          <p:nvPr/>
        </p:nvCxnSpPr>
        <p:spPr>
          <a:xfrm flipV="1">
            <a:off x="1709057" y="3693399"/>
            <a:ext cx="2803778" cy="81328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8" idx="2"/>
          </p:cNvCxnSpPr>
          <p:nvPr/>
        </p:nvCxnSpPr>
        <p:spPr>
          <a:xfrm>
            <a:off x="1654630" y="3026229"/>
            <a:ext cx="2797626" cy="51707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335484" y="2928257"/>
            <a:ext cx="413658" cy="424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943599" y="2068285"/>
            <a:ext cx="413658" cy="424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endCxn id="43" idx="3"/>
          </p:cNvCxnSpPr>
          <p:nvPr/>
        </p:nvCxnSpPr>
        <p:spPr>
          <a:xfrm flipV="1">
            <a:off x="4844143" y="2430656"/>
            <a:ext cx="1160035" cy="104188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2"/>
          </p:cNvCxnSpPr>
          <p:nvPr/>
        </p:nvCxnSpPr>
        <p:spPr>
          <a:xfrm flipV="1">
            <a:off x="4865914" y="3140529"/>
            <a:ext cx="1469570" cy="41909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40629" y="1861458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dead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463142" y="3341914"/>
            <a:ext cx="359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v</a:t>
            </a:r>
            <a:endParaRPr lang="en-US" sz="2000" b="1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3080657" y="524691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3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251857" y="431074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2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251858" y="2830286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</a:t>
            </a:r>
            <a:r>
              <a:rPr lang="en-US" b="1" baseline="-25000" dirty="0" smtClean="0"/>
              <a:t>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659086" y="3657601"/>
            <a:ext cx="1401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deg</a:t>
            </a:r>
            <a:r>
              <a:rPr lang="en-US" b="1" baseline="-25000" dirty="0" err="1" smtClean="0"/>
              <a:t>in</a:t>
            </a:r>
            <a:r>
              <a:rPr lang="en-US" b="1" dirty="0" smtClean="0"/>
              <a:t>(</a:t>
            </a:r>
            <a:r>
              <a:rPr lang="en-US" b="1" dirty="0" err="1" smtClean="0"/>
              <a:t>v,t</a:t>
            </a:r>
            <a:r>
              <a:rPr lang="en-US" b="1" dirty="0" smtClean="0"/>
              <a:t>)=3</a:t>
            </a:r>
            <a:endParaRPr lang="en-US" b="1" dirty="0"/>
          </a:p>
        </p:txBody>
      </p:sp>
      <p:pic>
        <p:nvPicPr>
          <p:cNvPr id="63" name="Picture 62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lum/>
          </a:blip>
          <a:stretch>
            <a:fillRect/>
          </a:stretch>
        </p:blipFill>
        <p:spPr>
          <a:xfrm>
            <a:off x="1109861" y="2400433"/>
            <a:ext cx="635321" cy="317660"/>
          </a:xfrm>
          <a:prstGeom prst="rect">
            <a:avLst/>
          </a:prstGeom>
        </p:spPr>
      </p:pic>
      <p:pic>
        <p:nvPicPr>
          <p:cNvPr id="66" name="Picture 65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lum/>
          </a:blip>
          <a:stretch>
            <a:fillRect/>
          </a:stretch>
        </p:blipFill>
        <p:spPr>
          <a:xfrm>
            <a:off x="1033500" y="3896232"/>
            <a:ext cx="635321" cy="317660"/>
          </a:xfrm>
          <a:prstGeom prst="rect">
            <a:avLst/>
          </a:prstGeom>
        </p:spPr>
      </p:pic>
      <p:pic>
        <p:nvPicPr>
          <p:cNvPr id="67" name="Picture 66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lum/>
          </a:blip>
          <a:stretch>
            <a:fillRect/>
          </a:stretch>
        </p:blipFill>
        <p:spPr>
          <a:xfrm>
            <a:off x="2426872" y="5224289"/>
            <a:ext cx="635321" cy="317660"/>
          </a:xfrm>
          <a:prstGeom prst="rect">
            <a:avLst/>
          </a:prstGeom>
        </p:spPr>
      </p:pic>
      <p:cxnSp>
        <p:nvCxnSpPr>
          <p:cNvPr id="68" name="Straight Arrow Connector 67"/>
          <p:cNvCxnSpPr/>
          <p:nvPr/>
        </p:nvCxnSpPr>
        <p:spPr>
          <a:xfrm flipH="1" flipV="1">
            <a:off x="1839686" y="3178629"/>
            <a:ext cx="2177143" cy="370114"/>
          </a:xfrm>
          <a:prstGeom prst="straightConnector1">
            <a:avLst/>
          </a:prstGeom>
          <a:ln w="5080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2133600" y="3929743"/>
            <a:ext cx="1926772" cy="576943"/>
          </a:xfrm>
          <a:prstGeom prst="straightConnector1">
            <a:avLst/>
          </a:prstGeom>
          <a:ln w="5080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679371" y="4408714"/>
            <a:ext cx="566059" cy="762000"/>
          </a:xfrm>
          <a:prstGeom prst="straightConnector1">
            <a:avLst/>
          </a:prstGeom>
          <a:ln w="5080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lum/>
          </a:blip>
          <a:stretch>
            <a:fillRect/>
          </a:stretch>
        </p:blipFill>
        <p:spPr>
          <a:xfrm>
            <a:off x="5165228" y="5268128"/>
            <a:ext cx="2008666" cy="635321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664029" y="292825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alive</a:t>
            </a:r>
            <a:endParaRPr 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590801" y="559525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alive</a:t>
            </a:r>
            <a:endParaRPr 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609600" y="436517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alive</a:t>
            </a:r>
            <a:endParaRPr lang="en-US" sz="1400" b="1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5246914" y="5715001"/>
            <a:ext cx="10889" cy="38099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5007428" y="611777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loss</a:t>
            </a:r>
            <a:endParaRPr lang="en-US" sz="1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3766457" y="3624943"/>
            <a:ext cx="2460172" cy="145868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3331029" y="4288971"/>
            <a:ext cx="1621971" cy="6531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4212771" y="4386942"/>
            <a:ext cx="740229" cy="391887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876800" y="5105400"/>
            <a:ext cx="2460171" cy="8817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284513" y="5595257"/>
            <a:ext cx="413658" cy="424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/>
          <p:cNvCxnSpPr>
            <a:stCxn id="123" idx="0"/>
          </p:cNvCxnSpPr>
          <p:nvPr/>
        </p:nvCxnSpPr>
        <p:spPr>
          <a:xfrm flipH="1" flipV="1">
            <a:off x="1480457" y="4713517"/>
            <a:ext cx="10885" cy="88174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1632857" y="4985657"/>
            <a:ext cx="0" cy="489856"/>
          </a:xfrm>
          <a:prstGeom prst="straightConnector1">
            <a:avLst/>
          </a:prstGeom>
          <a:ln w="5080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611086" y="58020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alive</a:t>
            </a:r>
            <a:endParaRPr lang="en-US" sz="1400" b="1" dirty="0"/>
          </a:p>
        </p:txBody>
      </p:sp>
      <p:sp>
        <p:nvSpPr>
          <p:cNvPr id="135" name="Oval 134"/>
          <p:cNvSpPr/>
          <p:nvPr/>
        </p:nvSpPr>
        <p:spPr>
          <a:xfrm>
            <a:off x="185056" y="5475514"/>
            <a:ext cx="413658" cy="424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141515" y="588917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alive</a:t>
            </a:r>
            <a:endParaRPr lang="en-US" sz="1400" b="1" dirty="0"/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446315" y="4626429"/>
            <a:ext cx="892628" cy="87085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1">
            <a:off x="413657" y="4735286"/>
            <a:ext cx="642257" cy="631372"/>
          </a:xfrm>
          <a:prstGeom prst="straightConnector1">
            <a:avLst/>
          </a:prstGeom>
          <a:ln w="50800">
            <a:solidFill>
              <a:srgbClr val="00206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7" name="Picture 146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lum/>
          </a:blip>
          <a:stretch>
            <a:fillRect/>
          </a:stretch>
        </p:blipFill>
        <p:spPr>
          <a:xfrm>
            <a:off x="6605426" y="1055196"/>
            <a:ext cx="1172717" cy="635321"/>
          </a:xfrm>
          <a:prstGeom prst="rect">
            <a:avLst/>
          </a:prstGeom>
        </p:spPr>
      </p:pic>
      <p:pic>
        <p:nvPicPr>
          <p:cNvPr id="148" name="Picture 147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lum/>
          </a:blip>
          <a:stretch>
            <a:fillRect/>
          </a:stretch>
        </p:blipFill>
        <p:spPr>
          <a:xfrm>
            <a:off x="7617798" y="3724674"/>
            <a:ext cx="1172717" cy="456190"/>
          </a:xfrm>
          <a:prstGeom prst="rect">
            <a:avLst/>
          </a:prstGeom>
        </p:spPr>
      </p:pic>
      <p:sp>
        <p:nvSpPr>
          <p:cNvPr id="149" name="Freeform 148"/>
          <p:cNvSpPr/>
          <p:nvPr/>
        </p:nvSpPr>
        <p:spPr>
          <a:xfrm>
            <a:off x="6553200" y="1839686"/>
            <a:ext cx="1005114" cy="3265714"/>
          </a:xfrm>
          <a:custGeom>
            <a:avLst/>
            <a:gdLst>
              <a:gd name="connsiteX0" fmla="*/ 0 w 1005114"/>
              <a:gd name="connsiteY0" fmla="*/ 3265714 h 3265714"/>
              <a:gd name="connsiteX1" fmla="*/ 881743 w 1005114"/>
              <a:gd name="connsiteY1" fmla="*/ 968828 h 3265714"/>
              <a:gd name="connsiteX2" fmla="*/ 740229 w 1005114"/>
              <a:gd name="connsiteY2" fmla="*/ 0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5114" h="3265714">
                <a:moveTo>
                  <a:pt x="0" y="3265714"/>
                </a:moveTo>
                <a:cubicBezTo>
                  <a:pt x="379186" y="2389414"/>
                  <a:pt x="758372" y="1513114"/>
                  <a:pt x="881743" y="968828"/>
                </a:cubicBezTo>
                <a:cubicBezTo>
                  <a:pt x="1005114" y="424542"/>
                  <a:pt x="872671" y="212271"/>
                  <a:pt x="740229" y="0"/>
                </a:cubicBezTo>
              </a:path>
            </a:pathLst>
          </a:cu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6498770" y="968829"/>
            <a:ext cx="1349829" cy="7837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7522027" y="3668485"/>
            <a:ext cx="1349829" cy="5334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6749144" y="3995057"/>
            <a:ext cx="751114" cy="664029"/>
          </a:xfrm>
          <a:custGeom>
            <a:avLst/>
            <a:gdLst>
              <a:gd name="connsiteX0" fmla="*/ 0 w 1077686"/>
              <a:gd name="connsiteY0" fmla="*/ 478972 h 478972"/>
              <a:gd name="connsiteX1" fmla="*/ 587828 w 1077686"/>
              <a:gd name="connsiteY1" fmla="*/ 152400 h 478972"/>
              <a:gd name="connsiteX2" fmla="*/ 1077686 w 1077686"/>
              <a:gd name="connsiteY2" fmla="*/ 0 h 47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7686" h="478972">
                <a:moveTo>
                  <a:pt x="0" y="478972"/>
                </a:moveTo>
                <a:cubicBezTo>
                  <a:pt x="204107" y="355600"/>
                  <a:pt x="408214" y="232229"/>
                  <a:pt x="587828" y="152400"/>
                </a:cubicBezTo>
                <a:cubicBezTo>
                  <a:pt x="767442" y="72571"/>
                  <a:pt x="922564" y="36285"/>
                  <a:pt x="1077686" y="0"/>
                </a:cubicBezTo>
              </a:path>
            </a:pathLst>
          </a:cu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4925970" y="979714"/>
            <a:ext cx="16049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distributed </a:t>
            </a:r>
          </a:p>
          <a:p>
            <a:pPr algn="ctr"/>
            <a:r>
              <a:rPr lang="en-US" sz="1400" b="1" dirty="0" smtClean="0"/>
              <a:t>equitably among</a:t>
            </a:r>
          </a:p>
          <a:p>
            <a:pPr algn="ctr"/>
            <a:r>
              <a:rPr lang="en-US" sz="1400" b="1" dirty="0" smtClean="0"/>
              <a:t>creditors</a:t>
            </a:r>
            <a:endParaRPr 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7518234" y="2481942"/>
            <a:ext cx="16257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if I owe </a:t>
            </a:r>
          </a:p>
          <a:p>
            <a:pPr algn="ctr"/>
            <a:r>
              <a:rPr lang="en-US" sz="1400" b="1" dirty="0" smtClean="0"/>
              <a:t>a total of 10 $</a:t>
            </a:r>
          </a:p>
          <a:p>
            <a:pPr algn="ctr"/>
            <a:r>
              <a:rPr lang="en-US" sz="1400" b="1" dirty="0" smtClean="0"/>
              <a:t>I cannot transmit</a:t>
            </a:r>
          </a:p>
          <a:p>
            <a:pPr algn="ctr"/>
            <a:r>
              <a:rPr lang="en-US" sz="1400" b="1" dirty="0" smtClean="0"/>
              <a:t> a total loss of</a:t>
            </a:r>
          </a:p>
          <a:p>
            <a:pPr algn="ctr"/>
            <a:r>
              <a:rPr lang="en-US" sz="1400" b="1" dirty="0" smtClean="0"/>
              <a:t> more than 10 $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5DBEE2D-2FA4-4C39-AD9A-CD73061A0397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1258D1-71E2-4EE1-AFC2-E3198B175716}" type="slidenum">
              <a:rPr lang="en-US" smtClean="0"/>
              <a:pPr/>
              <a:t>38</a:t>
            </a:fld>
            <a:endParaRPr lang="en-US" smtClean="0"/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916782" y="367429"/>
            <a:ext cx="7275511" cy="5758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3A79739-D088-4C4C-AEB0-B56337232DBF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D63BE6-D76F-4626-A91F-3B2586ED054A}" type="slidenum">
              <a:rPr lang="en-US" smtClean="0"/>
              <a:pPr/>
              <a:t>39</a:t>
            </a:fld>
            <a:endParaRPr lang="en-US" smtClean="0"/>
          </a:p>
        </p:txBody>
      </p:sp>
      <p:pic>
        <p:nvPicPr>
          <p:cNvPr id="8" name="Picture 7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556011" y="261256"/>
            <a:ext cx="6047548" cy="5965373"/>
          </a:xfrm>
          <a:prstGeom prst="rect">
            <a:avLst/>
          </a:prstGeom>
        </p:spPr>
      </p:pic>
      <p:sp>
        <p:nvSpPr>
          <p:cNvPr id="20486" name="TextBox 12"/>
          <p:cNvSpPr txBox="1">
            <a:spLocks noChangeArrowheads="1"/>
          </p:cNvSpPr>
          <p:nvPr/>
        </p:nvSpPr>
        <p:spPr bwMode="auto">
          <a:xfrm>
            <a:off x="5300663" y="2677205"/>
            <a:ext cx="38433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/>
              <a:t>Discrete time </a:t>
            </a:r>
            <a:r>
              <a:rPr lang="en-US" sz="1400" b="1" dirty="0" smtClean="0"/>
              <a:t>0,1,2</a:t>
            </a:r>
            <a:r>
              <a:rPr lang="en-US" sz="1400" b="1" dirty="0"/>
              <a:t>,…,T</a:t>
            </a:r>
          </a:p>
          <a:p>
            <a:r>
              <a:rPr lang="en-US" sz="1400" b="1" dirty="0"/>
              <a:t>Differential equation </a:t>
            </a:r>
            <a:r>
              <a:rPr lang="en-US" sz="1400" b="1" dirty="0">
                <a:sym typeface="Symbol" pitchFamily="18" charset="2"/>
              </a:rPr>
              <a:t> Difference equation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9857"/>
            <a:ext cx="8229600" cy="563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It has been argued by some economists (</a:t>
            </a:r>
            <a:r>
              <a:rPr lang="en-US" i="1" dirty="0" smtClean="0"/>
              <a:t>e.g.</a:t>
            </a:r>
            <a:r>
              <a:rPr lang="en-US" dirty="0" smtClean="0"/>
              <a:t>, by Hyman </a:t>
            </a:r>
            <a:r>
              <a:rPr lang="en-US" dirty="0" err="1" smtClean="0"/>
              <a:t>Minsky</a:t>
            </a:r>
            <a:r>
              <a:rPr lang="en-US" dirty="0" smtClean="0"/>
              <a:t> (1977) ) that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such instabilities are </a:t>
            </a:r>
            <a:r>
              <a:rPr lang="en-US" b="1" dirty="0" smtClean="0"/>
              <a:t>inherent</a:t>
            </a:r>
            <a:r>
              <a:rPr lang="en-US" dirty="0" smtClean="0"/>
              <a:t> in many modern capitalist economies </a:t>
            </a:r>
          </a:p>
          <a:p>
            <a:pPr algn="ctr">
              <a:buNone/>
            </a:pPr>
            <a:r>
              <a:rPr lang="en-US" dirty="0" smtClean="0"/>
              <a:t>(</a:t>
            </a:r>
            <a:r>
              <a:rPr lang="en-US" i="1" dirty="0" smtClean="0"/>
              <a:t>i.e.</a:t>
            </a:r>
            <a:r>
              <a:rPr lang="en-US" dirty="0" smtClean="0"/>
              <a:t>, they are “systemic”)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2090057"/>
            <a:ext cx="8229600" cy="2536371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Of course, there are many ways one can define stability measure of banking networks</a:t>
            </a:r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dirty="0" smtClean="0"/>
              <a:t>We will consider two such measures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413657"/>
            <a:ext cx="8229600" cy="1709057"/>
          </a:xfrm>
        </p:spPr>
        <p:txBody>
          <a:bodyPr/>
          <a:lstStyle/>
          <a:p>
            <a:pPr algn="ctr">
              <a:buNone/>
            </a:pPr>
            <a:r>
              <a:rPr lang="en-US" sz="2400" dirty="0" smtClean="0"/>
              <a:t>In the field of combinatorial problems, an optimization problem has often its natural “</a:t>
            </a:r>
            <a:r>
              <a:rPr lang="en-US" sz="2400" i="1" dirty="0" smtClean="0"/>
              <a:t>combinatorial dual</a:t>
            </a:r>
            <a:r>
              <a:rPr lang="en-US" sz="2400" dirty="0" smtClean="0"/>
              <a:t>” </a:t>
            </a:r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and, they are often well-known and investigated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5058" y="2666999"/>
            <a:ext cx="445506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Minimum set cover problem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objective: select a minimum number of sets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constraint: cover every element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4125684"/>
            <a:ext cx="494398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(combinatorial dual) 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Maximum  </a:t>
            </a:r>
            <a:r>
              <a:rPr lang="en-US" sz="1600" b="1" dirty="0" smtClean="0">
                <a:sym typeface="Symbol"/>
              </a:rPr>
              <a:t>-</a:t>
            </a:r>
            <a:r>
              <a:rPr lang="en-US" sz="1600" b="1" dirty="0" smtClean="0"/>
              <a:t>coverage  problem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objective: cover a maximum number of elements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constraint: select  </a:t>
            </a:r>
            <a:r>
              <a:rPr lang="en-US" sz="1600" b="1" dirty="0" smtClean="0">
                <a:sym typeface="Symbol"/>
              </a:rPr>
              <a:t>  sets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24149" y="4484914"/>
            <a:ext cx="20826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hardness of the</a:t>
            </a:r>
          </a:p>
          <a:p>
            <a:pPr algn="ctr"/>
            <a:r>
              <a:rPr lang="en-US" sz="1400" b="1" dirty="0" smtClean="0"/>
              <a:t>two problems are</a:t>
            </a:r>
          </a:p>
          <a:p>
            <a:pPr algn="ctr"/>
            <a:r>
              <a:rPr lang="en-US" sz="1400" b="1" dirty="0" smtClean="0"/>
              <a:t>provably not the same</a:t>
            </a:r>
            <a:endParaRPr lang="en-US" sz="1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337457"/>
            <a:ext cx="8229600" cy="1045029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More examples of “combinatorial dual”</a:t>
            </a:r>
          </a:p>
          <a:p>
            <a:pPr algn="ctr">
              <a:buNone/>
            </a:pPr>
            <a:r>
              <a:rPr lang="en-US" sz="2800" dirty="0" smtClean="0"/>
              <a:t>Art Gallery Problems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861457"/>
            <a:ext cx="36647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Given the map of an art gallery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Place a minimum number of guards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Such that the entire area is covered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34544" y="3516087"/>
            <a:ext cx="4144083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(combinatorial dual)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Given the map of an art gallery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Place  </a:t>
            </a:r>
            <a:r>
              <a:rPr lang="en-US" sz="1600" b="1" dirty="0" smtClean="0">
                <a:sym typeface="Symbol"/>
              </a:rPr>
              <a:t>  guards for given  </a:t>
            </a:r>
          </a:p>
          <a:p>
            <a:endParaRPr lang="en-US" sz="1600" b="1" dirty="0" smtClean="0">
              <a:sym typeface="Symbol"/>
            </a:endParaRPr>
          </a:p>
          <a:p>
            <a:r>
              <a:rPr lang="en-US" sz="1600" b="1" dirty="0" smtClean="0">
                <a:sym typeface="Symbol"/>
              </a:rPr>
              <a:t>Such that the area covered is maximized</a:t>
            </a:r>
            <a:endParaRPr lang="en-US" sz="16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8086" y="337457"/>
            <a:ext cx="8229600" cy="1045029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More examples of “combinatorial dual”</a:t>
            </a:r>
          </a:p>
          <a:p>
            <a:pPr algn="ctr">
              <a:buNone/>
            </a:pPr>
            <a:r>
              <a:rPr lang="en-US" sz="2800" dirty="0" smtClean="0"/>
              <a:t>Knapsack problems (“thief’s dilemma”)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48343" y="2177143"/>
            <a:ext cx="3632726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(Integer) Knapsack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Thief has a knapsack of capacity W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Thief wants to take items such that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they can fit in the knapsack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 smtClean="0"/>
              <a:t> their total value is maximized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4288973"/>
            <a:ext cx="527420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sz="1600" b="1" dirty="0" smtClean="0"/>
              <a:t>Dual knapsack problem)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Thief will steal only if it is profitable</a:t>
            </a:r>
          </a:p>
          <a:p>
            <a:r>
              <a:rPr lang="en-US" sz="1600" b="1" dirty="0" smtClean="0"/>
              <a:t>           total value of items taken </a:t>
            </a:r>
            <a:r>
              <a:rPr lang="en-US" sz="1600" b="1" dirty="0" smtClean="0">
                <a:sym typeface="Symbol"/>
              </a:rPr>
              <a:t> P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What should be the minimum size of his knapsack 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81000" y="185738"/>
            <a:ext cx="8229600" cy="5932487"/>
          </a:xfrm>
        </p:spPr>
        <p:txBody>
          <a:bodyPr/>
          <a:lstStyle/>
          <a:p>
            <a:pPr algn="ctr">
              <a:buFontTx/>
              <a:buNone/>
            </a:pPr>
            <a:endParaRPr lang="en-US" sz="2400" b="1" dirty="0" smtClean="0"/>
          </a:p>
          <a:p>
            <a:pPr algn="ctr">
              <a:buFontTx/>
              <a:buNone/>
            </a:pPr>
            <a:r>
              <a:rPr lang="en-US" sz="2400" b="1" u="sng" dirty="0" smtClean="0"/>
              <a:t>S</a:t>
            </a:r>
            <a:r>
              <a:rPr lang="en-US" sz="2400" b="1" dirty="0" smtClean="0"/>
              <a:t>tability </a:t>
            </a:r>
            <a:r>
              <a:rPr lang="en-US" sz="2400" b="1" u="sng" dirty="0" smtClean="0"/>
              <a:t>I</a:t>
            </a:r>
            <a:r>
              <a:rPr lang="en-US" sz="2400" b="1" dirty="0" smtClean="0"/>
              <a:t>ndex   SI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(G,T)</a:t>
            </a:r>
          </a:p>
          <a:p>
            <a:pPr>
              <a:buFontTx/>
              <a:buNone/>
            </a:pPr>
            <a:r>
              <a:rPr lang="en-US" sz="2400" b="1" dirty="0" smtClean="0"/>
              <a:t>minimum percentage of nodes </a:t>
            </a:r>
            <a:r>
              <a:rPr lang="en-US" sz="2400" dirty="0" smtClean="0"/>
              <a:t>that need to be shocked to make the </a:t>
            </a:r>
            <a:r>
              <a:rPr lang="en-US" sz="2400" b="1" dirty="0" smtClean="0"/>
              <a:t>entire network fail </a:t>
            </a:r>
            <a:r>
              <a:rPr lang="en-US" sz="2400" dirty="0" smtClean="0"/>
              <a:t>within time T</a:t>
            </a:r>
          </a:p>
          <a:p>
            <a:pPr lvl="1"/>
            <a:r>
              <a:rPr lang="en-US" sz="2000" dirty="0" smtClean="0"/>
              <a:t>99%      stability is good</a:t>
            </a:r>
          </a:p>
          <a:p>
            <a:pPr lvl="1"/>
            <a:r>
              <a:rPr lang="en-US" sz="2000" dirty="0" smtClean="0"/>
              <a:t>1%        stability is not so good</a:t>
            </a:r>
          </a:p>
          <a:p>
            <a:pPr>
              <a:buFontTx/>
              <a:buNone/>
            </a:pPr>
            <a:endParaRPr lang="en-US" sz="2400" dirty="0" smtClean="0"/>
          </a:p>
          <a:p>
            <a:pPr algn="ctr">
              <a:buFontTx/>
              <a:buNone/>
            </a:pPr>
            <a:endParaRPr lang="en-US" sz="2400" b="1" dirty="0" smtClean="0"/>
          </a:p>
          <a:p>
            <a:pPr algn="ctr">
              <a:buFontTx/>
              <a:buNone/>
            </a:pPr>
            <a:endParaRPr lang="en-US" sz="2400" b="1" dirty="0" smtClean="0"/>
          </a:p>
          <a:p>
            <a:pPr algn="ctr">
              <a:buFontTx/>
              <a:buNone/>
            </a:pPr>
            <a:r>
              <a:rPr lang="en-US" sz="2400" b="1" u="sng" dirty="0" smtClean="0"/>
              <a:t>D</a:t>
            </a:r>
            <a:r>
              <a:rPr lang="en-US" sz="2400" b="1" dirty="0" smtClean="0"/>
              <a:t>ual </a:t>
            </a:r>
            <a:r>
              <a:rPr lang="en-US" sz="2400" b="1" u="sng" dirty="0" smtClean="0"/>
              <a:t>S</a:t>
            </a:r>
            <a:r>
              <a:rPr lang="en-US" sz="2400" b="1" dirty="0" smtClean="0"/>
              <a:t>tability </a:t>
            </a:r>
            <a:r>
              <a:rPr lang="en-US" sz="2400" b="1" u="sng" dirty="0" smtClean="0"/>
              <a:t>I</a:t>
            </a:r>
            <a:r>
              <a:rPr lang="en-US" sz="2400" b="1" dirty="0" smtClean="0"/>
              <a:t>ndex   DSI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(G,T,</a:t>
            </a:r>
            <a:r>
              <a:rPr lang="en-US" sz="2400" b="1" dirty="0" smtClean="0">
                <a:sym typeface="Symbol" pitchFamily="18" charset="2"/>
              </a:rPr>
              <a:t></a:t>
            </a:r>
            <a:r>
              <a:rPr lang="en-US" sz="2400" b="1" dirty="0" smtClean="0"/>
              <a:t>)</a:t>
            </a:r>
          </a:p>
          <a:p>
            <a:pPr>
              <a:buFontTx/>
              <a:buNone/>
            </a:pPr>
            <a:r>
              <a:rPr lang="en-US" sz="2400" dirty="0" smtClean="0"/>
              <a:t>If I am allowed to </a:t>
            </a:r>
            <a:r>
              <a:rPr lang="en-US" sz="2400" b="1" dirty="0" smtClean="0"/>
              <a:t>shock </a:t>
            </a:r>
            <a:r>
              <a:rPr lang="en-US" sz="2400" b="1" dirty="0" smtClean="0">
                <a:sym typeface="Symbol" pitchFamily="18" charset="2"/>
              </a:rPr>
              <a:t> nodes</a:t>
            </a:r>
            <a:r>
              <a:rPr lang="en-US" sz="2400" dirty="0" smtClean="0">
                <a:sym typeface="Symbol" pitchFamily="18" charset="2"/>
              </a:rPr>
              <a:t>, then what is the </a:t>
            </a:r>
            <a:r>
              <a:rPr lang="en-US" sz="2400" b="1" dirty="0" smtClean="0">
                <a:sym typeface="Symbol" pitchFamily="18" charset="2"/>
              </a:rPr>
              <a:t>maximum number of all nodes </a:t>
            </a:r>
            <a:r>
              <a:rPr lang="en-US" sz="2400" dirty="0" smtClean="0">
                <a:sym typeface="Symbol" pitchFamily="18" charset="2"/>
              </a:rPr>
              <a:t>that I can kill? </a:t>
            </a:r>
          </a:p>
          <a:p>
            <a:pPr lvl="1"/>
            <a:r>
              <a:rPr lang="en-US" sz="2000" dirty="0" smtClean="0">
                <a:sym typeface="Symbol" pitchFamily="18" charset="2"/>
              </a:rPr>
              <a:t>useful if the entire network cannot be put to death easily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3CFE382-5E57-48E9-A1B8-497B475148B7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093557-12AF-49AF-ABBA-9126B5CBB67E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6" name="TextBox 5"/>
          <p:cNvSpPr txBox="1"/>
          <p:nvPr/>
        </p:nvSpPr>
        <p:spPr>
          <a:xfrm>
            <a:off x="5599539" y="2416627"/>
            <a:ext cx="25587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pictorial illustration</a:t>
            </a:r>
          </a:p>
          <a:p>
            <a:pPr algn="ctr"/>
            <a:r>
              <a:rPr lang="en-US" sz="2000" b="1" dirty="0" smtClean="0"/>
              <a:t>follows next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1382486" y="1687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7457" y="3069772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 for “dual”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78085" y="3407229"/>
            <a:ext cx="1143001" cy="60960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1" y="304800"/>
            <a:ext cx="8229600" cy="5889171"/>
          </a:xfrm>
        </p:spPr>
        <p:txBody>
          <a:bodyPr/>
          <a:lstStyle/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endParaRPr lang="en-US" sz="2400" b="1" dirty="0" smtClean="0"/>
          </a:p>
          <a:p>
            <a:pPr algn="ctr">
              <a:buNone/>
            </a:pPr>
            <a:r>
              <a:rPr lang="en-US" sz="2400" b="1" dirty="0" smtClean="0"/>
              <a:t>SI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(G,T) and DSI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(G,T,</a:t>
            </a:r>
            <a:r>
              <a:rPr lang="en-US" sz="2400" b="1" dirty="0" smtClean="0">
                <a:sym typeface="Symbol" pitchFamily="18" charset="2"/>
              </a:rPr>
              <a:t></a:t>
            </a:r>
            <a:r>
              <a:rPr lang="en-US" sz="2400" b="1" dirty="0" smtClean="0"/>
              <a:t>)</a:t>
            </a:r>
          </a:p>
          <a:p>
            <a:pPr algn="ctr">
              <a:buNone/>
            </a:pPr>
            <a:r>
              <a:rPr lang="en-US" sz="2400" b="1" dirty="0" smtClean="0"/>
              <a:t>Two types of deaths of a banking network</a:t>
            </a:r>
          </a:p>
          <a:p>
            <a:pPr>
              <a:buNone/>
            </a:pPr>
            <a:endParaRPr lang="en-US" sz="2400" b="1" dirty="0" smtClean="0"/>
          </a:p>
          <a:p>
            <a:r>
              <a:rPr lang="en-US" sz="2400" b="1" dirty="0" smtClean="0"/>
              <a:t>T=1    Violent death!! Happens too soon.</a:t>
            </a:r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T&gt;1    Slow poisoning. Slow but steady.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941888" y="3233738"/>
            <a:ext cx="446087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B84026C-6CC8-4911-B5B9-BA380ECCA35F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436C62-255D-4FE8-AE2E-07A24DD32271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7" name="Oval 6"/>
          <p:cNvSpPr/>
          <p:nvPr/>
        </p:nvSpPr>
        <p:spPr>
          <a:xfrm>
            <a:off x="4092575" y="871538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5538" y="1349375"/>
            <a:ext cx="446087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1893888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46488" y="2351088"/>
            <a:ext cx="446087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17625" y="1927225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3429000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1" idx="7"/>
            <a:endCxn id="8" idx="2"/>
          </p:cNvCxnSpPr>
          <p:nvPr/>
        </p:nvCxnSpPr>
        <p:spPr>
          <a:xfrm flipV="1">
            <a:off x="1698625" y="1577975"/>
            <a:ext cx="696913" cy="415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2765425" y="1100138"/>
            <a:ext cx="1327150" cy="295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2"/>
          </p:cNvCxnSpPr>
          <p:nvPr/>
        </p:nvCxnSpPr>
        <p:spPr>
          <a:xfrm flipV="1">
            <a:off x="4103688" y="2122488"/>
            <a:ext cx="1230312" cy="382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3"/>
          </p:cNvCxnSpPr>
          <p:nvPr/>
        </p:nvCxnSpPr>
        <p:spPr>
          <a:xfrm flipV="1">
            <a:off x="2960688" y="2741613"/>
            <a:ext cx="750887" cy="722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4"/>
          </p:cNvCxnSpPr>
          <p:nvPr/>
        </p:nvCxnSpPr>
        <p:spPr>
          <a:xfrm flipV="1">
            <a:off x="3995738" y="1328738"/>
            <a:ext cx="320675" cy="10779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48000" y="3451225"/>
            <a:ext cx="1882775" cy="196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2754313" y="1765300"/>
            <a:ext cx="957262" cy="652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H="1" flipV="1">
            <a:off x="1698625" y="2317750"/>
            <a:ext cx="946150" cy="1211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1" idx="6"/>
          </p:cNvCxnSpPr>
          <p:nvPr/>
        </p:nvCxnSpPr>
        <p:spPr>
          <a:xfrm flipH="1" flipV="1">
            <a:off x="1763713" y="2155825"/>
            <a:ext cx="1893887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Arrow 49"/>
          <p:cNvSpPr/>
          <p:nvPr/>
        </p:nvSpPr>
        <p:spPr>
          <a:xfrm rot="17368295">
            <a:off x="1116013" y="2371725"/>
            <a:ext cx="503238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ight Arrow 50"/>
          <p:cNvSpPr/>
          <p:nvPr/>
        </p:nvSpPr>
        <p:spPr>
          <a:xfrm rot="17759542">
            <a:off x="4768851" y="3584575"/>
            <a:ext cx="347662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3041988">
            <a:off x="3888582" y="559594"/>
            <a:ext cx="406400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451225" y="327025"/>
            <a:ext cx="62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shock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538663" y="3919538"/>
            <a:ext cx="62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shock</a:t>
            </a:r>
          </a:p>
        </p:txBody>
      </p:sp>
      <p:sp>
        <p:nvSpPr>
          <p:cNvPr id="21530" name="TextBox 47"/>
          <p:cNvSpPr txBox="1">
            <a:spLocks noChangeArrowheads="1"/>
          </p:cNvSpPr>
          <p:nvPr/>
        </p:nvSpPr>
        <p:spPr bwMode="auto">
          <a:xfrm>
            <a:off x="5257800" y="303688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1531" name="TextBox 48"/>
          <p:cNvSpPr txBox="1">
            <a:spLocks noChangeArrowheads="1"/>
          </p:cNvSpPr>
          <p:nvPr/>
        </p:nvSpPr>
        <p:spPr bwMode="auto">
          <a:xfrm>
            <a:off x="6542088" y="4735513"/>
            <a:ext cx="8651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equity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5519738" y="3330575"/>
            <a:ext cx="1338262" cy="1436688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3" name="TextBox 57"/>
          <p:cNvSpPr txBox="1">
            <a:spLocks noChangeArrowheads="1"/>
          </p:cNvSpPr>
          <p:nvPr/>
        </p:nvSpPr>
        <p:spPr bwMode="auto">
          <a:xfrm>
            <a:off x="2613025" y="3843338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0.7</a:t>
            </a:r>
          </a:p>
        </p:txBody>
      </p:sp>
      <p:sp>
        <p:nvSpPr>
          <p:cNvPr id="21534" name="TextBox 58"/>
          <p:cNvSpPr txBox="1">
            <a:spLocks noChangeArrowheads="1"/>
          </p:cNvSpPr>
          <p:nvPr/>
        </p:nvSpPr>
        <p:spPr bwMode="auto">
          <a:xfrm>
            <a:off x="1089025" y="1622425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1.5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925513" y="2938463"/>
            <a:ext cx="312737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614863" y="41148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624263" y="141288"/>
            <a:ext cx="314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1538" name="TextBox 66"/>
          <p:cNvSpPr txBox="1">
            <a:spLocks noChangeArrowheads="1"/>
          </p:cNvSpPr>
          <p:nvPr/>
        </p:nvSpPr>
        <p:spPr bwMode="auto">
          <a:xfrm>
            <a:off x="2274888" y="106680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0.7</a:t>
            </a:r>
          </a:p>
        </p:txBody>
      </p:sp>
      <p:sp>
        <p:nvSpPr>
          <p:cNvPr id="21539" name="TextBox 68"/>
          <p:cNvSpPr txBox="1">
            <a:spLocks noChangeArrowheads="1"/>
          </p:cNvSpPr>
          <p:nvPr/>
        </p:nvSpPr>
        <p:spPr bwMode="auto">
          <a:xfrm>
            <a:off x="5780088" y="2003425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1.8</a:t>
            </a:r>
          </a:p>
        </p:txBody>
      </p:sp>
      <p:sp>
        <p:nvSpPr>
          <p:cNvPr id="21540" name="TextBox 69"/>
          <p:cNvSpPr txBox="1">
            <a:spLocks noChangeArrowheads="1"/>
          </p:cNvSpPr>
          <p:nvPr/>
        </p:nvSpPr>
        <p:spPr bwMode="auto">
          <a:xfrm>
            <a:off x="4473575" y="728663"/>
            <a:ext cx="506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0.4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68913" y="1306513"/>
            <a:ext cx="62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shock</a:t>
            </a:r>
          </a:p>
        </p:txBody>
      </p:sp>
      <p:sp>
        <p:nvSpPr>
          <p:cNvPr id="72" name="Right Arrow 71"/>
          <p:cNvSpPr/>
          <p:nvPr/>
        </p:nvSpPr>
        <p:spPr>
          <a:xfrm rot="3041988">
            <a:off x="5183188" y="1517650"/>
            <a:ext cx="407988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387975" y="1066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4" name="Right Arrow 73"/>
          <p:cNvSpPr/>
          <p:nvPr/>
        </p:nvSpPr>
        <p:spPr>
          <a:xfrm rot="18743102">
            <a:off x="2330451" y="3660775"/>
            <a:ext cx="347662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1938338" y="3973513"/>
            <a:ext cx="62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shock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100263" y="4103688"/>
            <a:ext cx="314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44913" y="3157538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408488" y="1970088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0.2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733800" y="1512888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0.8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67063" y="914400"/>
            <a:ext cx="506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0.8</a:t>
            </a:r>
          </a:p>
        </p:txBody>
      </p:sp>
      <p:sp>
        <p:nvSpPr>
          <p:cNvPr id="21551" name="TextBox 80"/>
          <p:cNvSpPr txBox="1">
            <a:spLocks noChangeArrowheads="1"/>
          </p:cNvSpPr>
          <p:nvPr/>
        </p:nvSpPr>
        <p:spPr bwMode="auto">
          <a:xfrm>
            <a:off x="4060825" y="256857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0.9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84225" y="2786063"/>
            <a:ext cx="62865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shock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046288" y="2655888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1.3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108825" y="1077913"/>
            <a:ext cx="91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t = </a:t>
            </a:r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7108372" y="1110117"/>
            <a:ext cx="91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t = </a:t>
            </a:r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194425" y="1589088"/>
            <a:ext cx="240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violent death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239713" y="304800"/>
            <a:ext cx="7162800" cy="4310063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93688" y="304800"/>
            <a:ext cx="7162800" cy="4310063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4" grpId="0"/>
      <p:bldP spid="55" grpId="0"/>
      <p:bldP spid="60" grpId="0" animBg="1"/>
      <p:bldP spid="64" grpId="0"/>
      <p:bldP spid="65" grpId="0"/>
      <p:bldP spid="71" grpId="0"/>
      <p:bldP spid="72" grpId="0" animBg="1"/>
      <p:bldP spid="73" grpId="0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53" grpId="0"/>
      <p:bldP spid="82" grpId="0"/>
      <p:bldP spid="83" grpId="0"/>
      <p:bldP spid="83" grpId="1"/>
      <p:bldP spid="84" grpId="0"/>
      <p:bldP spid="8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4941888" y="3233738"/>
            <a:ext cx="446087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3CDFA-040D-4988-A2DB-FD0E6D1273D3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E1995-3DD9-4598-947E-8788C403F70D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7" name="Oval 6"/>
          <p:cNvSpPr/>
          <p:nvPr/>
        </p:nvSpPr>
        <p:spPr>
          <a:xfrm>
            <a:off x="4092575" y="871538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5538" y="1349375"/>
            <a:ext cx="446087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1893888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46488" y="2351088"/>
            <a:ext cx="446087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17625" y="1927225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590800" y="3429000"/>
            <a:ext cx="446088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1" idx="7"/>
            <a:endCxn id="8" idx="2"/>
          </p:cNvCxnSpPr>
          <p:nvPr/>
        </p:nvCxnSpPr>
        <p:spPr>
          <a:xfrm flipV="1">
            <a:off x="1698625" y="1577975"/>
            <a:ext cx="696913" cy="41592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2"/>
          </p:cNvCxnSpPr>
          <p:nvPr/>
        </p:nvCxnSpPr>
        <p:spPr>
          <a:xfrm flipV="1">
            <a:off x="2765425" y="1100138"/>
            <a:ext cx="1327150" cy="2952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2"/>
          </p:cNvCxnSpPr>
          <p:nvPr/>
        </p:nvCxnSpPr>
        <p:spPr>
          <a:xfrm flipV="1">
            <a:off x="4103688" y="2122488"/>
            <a:ext cx="1230312" cy="3825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3"/>
          </p:cNvCxnSpPr>
          <p:nvPr/>
        </p:nvCxnSpPr>
        <p:spPr>
          <a:xfrm flipV="1">
            <a:off x="2960688" y="2741613"/>
            <a:ext cx="750887" cy="7223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4"/>
          </p:cNvCxnSpPr>
          <p:nvPr/>
        </p:nvCxnSpPr>
        <p:spPr>
          <a:xfrm flipV="1">
            <a:off x="3995738" y="1328738"/>
            <a:ext cx="320675" cy="107791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048000" y="3451225"/>
            <a:ext cx="1882775" cy="1968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0" idx="1"/>
          </p:cNvCxnSpPr>
          <p:nvPr/>
        </p:nvCxnSpPr>
        <p:spPr>
          <a:xfrm>
            <a:off x="2754313" y="1765300"/>
            <a:ext cx="957262" cy="652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H="1" flipV="1">
            <a:off x="1698625" y="2317750"/>
            <a:ext cx="946150" cy="1211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1" idx="6"/>
          </p:cNvCxnSpPr>
          <p:nvPr/>
        </p:nvCxnSpPr>
        <p:spPr>
          <a:xfrm flipH="1" flipV="1">
            <a:off x="1763713" y="2155825"/>
            <a:ext cx="1893887" cy="4238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 rot="17759542">
            <a:off x="4768851" y="3584575"/>
            <a:ext cx="347662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ight Arrow 51"/>
          <p:cNvSpPr/>
          <p:nvPr/>
        </p:nvSpPr>
        <p:spPr>
          <a:xfrm rot="3041988">
            <a:off x="3888582" y="559594"/>
            <a:ext cx="406400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3451225" y="327025"/>
            <a:ext cx="62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shock</a:t>
            </a: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4538663" y="3919538"/>
            <a:ext cx="62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shock</a:t>
            </a:r>
          </a:p>
        </p:txBody>
      </p:sp>
      <p:sp>
        <p:nvSpPr>
          <p:cNvPr id="22553" name="TextBox 47"/>
          <p:cNvSpPr txBox="1">
            <a:spLocks noChangeArrowheads="1"/>
          </p:cNvSpPr>
          <p:nvPr/>
        </p:nvSpPr>
        <p:spPr bwMode="auto">
          <a:xfrm>
            <a:off x="5257800" y="3036888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2554" name="TextBox 57"/>
          <p:cNvSpPr txBox="1">
            <a:spLocks noChangeArrowheads="1"/>
          </p:cNvSpPr>
          <p:nvPr/>
        </p:nvSpPr>
        <p:spPr bwMode="auto">
          <a:xfrm>
            <a:off x="2613025" y="3843338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0.7</a:t>
            </a:r>
          </a:p>
        </p:txBody>
      </p:sp>
      <p:sp>
        <p:nvSpPr>
          <p:cNvPr id="22555" name="TextBox 58"/>
          <p:cNvSpPr txBox="1">
            <a:spLocks noChangeArrowheads="1"/>
          </p:cNvSpPr>
          <p:nvPr/>
        </p:nvSpPr>
        <p:spPr bwMode="auto">
          <a:xfrm>
            <a:off x="1089025" y="1622425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1.5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614863" y="4114800"/>
            <a:ext cx="314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3624263" y="141288"/>
            <a:ext cx="314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2558" name="TextBox 66"/>
          <p:cNvSpPr txBox="1">
            <a:spLocks noChangeArrowheads="1"/>
          </p:cNvSpPr>
          <p:nvPr/>
        </p:nvSpPr>
        <p:spPr bwMode="auto">
          <a:xfrm>
            <a:off x="2274888" y="1066800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0.7</a:t>
            </a:r>
          </a:p>
        </p:txBody>
      </p:sp>
      <p:sp>
        <p:nvSpPr>
          <p:cNvPr id="22559" name="TextBox 68"/>
          <p:cNvSpPr txBox="1">
            <a:spLocks noChangeArrowheads="1"/>
          </p:cNvSpPr>
          <p:nvPr/>
        </p:nvSpPr>
        <p:spPr bwMode="auto">
          <a:xfrm>
            <a:off x="5780088" y="2003425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1.8</a:t>
            </a:r>
          </a:p>
        </p:txBody>
      </p:sp>
      <p:sp>
        <p:nvSpPr>
          <p:cNvPr id="22560" name="TextBox 69"/>
          <p:cNvSpPr txBox="1">
            <a:spLocks noChangeArrowheads="1"/>
          </p:cNvSpPr>
          <p:nvPr/>
        </p:nvSpPr>
        <p:spPr bwMode="auto">
          <a:xfrm>
            <a:off x="4473575" y="728663"/>
            <a:ext cx="506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0.1</a:t>
            </a: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5268913" y="1306513"/>
            <a:ext cx="62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shock</a:t>
            </a:r>
          </a:p>
        </p:txBody>
      </p:sp>
      <p:sp>
        <p:nvSpPr>
          <p:cNvPr id="72" name="Right Arrow 71"/>
          <p:cNvSpPr/>
          <p:nvPr/>
        </p:nvSpPr>
        <p:spPr>
          <a:xfrm rot="3041988">
            <a:off x="5183188" y="1517650"/>
            <a:ext cx="407988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5387975" y="1066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4" name="Right Arrow 73"/>
          <p:cNvSpPr/>
          <p:nvPr/>
        </p:nvSpPr>
        <p:spPr>
          <a:xfrm rot="18743102">
            <a:off x="2330451" y="3660775"/>
            <a:ext cx="347662" cy="414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1938338" y="3973513"/>
            <a:ext cx="628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shock</a:t>
            </a:r>
          </a:p>
        </p:txBody>
      </p:sp>
      <p:sp>
        <p:nvSpPr>
          <p:cNvPr id="76" name="TextBox 75"/>
          <p:cNvSpPr txBox="1">
            <a:spLocks noChangeArrowheads="1"/>
          </p:cNvSpPr>
          <p:nvPr/>
        </p:nvSpPr>
        <p:spPr bwMode="auto">
          <a:xfrm>
            <a:off x="2100263" y="4103688"/>
            <a:ext cx="314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3744913" y="3157538"/>
            <a:ext cx="3127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78" name="TextBox 77"/>
          <p:cNvSpPr txBox="1">
            <a:spLocks noChangeArrowheads="1"/>
          </p:cNvSpPr>
          <p:nvPr/>
        </p:nvSpPr>
        <p:spPr bwMode="auto">
          <a:xfrm>
            <a:off x="4408488" y="1970088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0.2</a:t>
            </a:r>
          </a:p>
        </p:txBody>
      </p:sp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3559175" y="1490663"/>
            <a:ext cx="6334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0.95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167063" y="914400"/>
            <a:ext cx="63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0.95</a:t>
            </a:r>
          </a:p>
        </p:txBody>
      </p:sp>
      <p:sp>
        <p:nvSpPr>
          <p:cNvPr id="22571" name="TextBox 80"/>
          <p:cNvSpPr txBox="1">
            <a:spLocks noChangeArrowheads="1"/>
          </p:cNvSpPr>
          <p:nvPr/>
        </p:nvSpPr>
        <p:spPr bwMode="auto">
          <a:xfrm>
            <a:off x="4060825" y="2568575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0.9</a:t>
            </a:r>
          </a:p>
        </p:txBody>
      </p:sp>
      <p:sp>
        <p:nvSpPr>
          <p:cNvPr id="82" name="TextBox 81"/>
          <p:cNvSpPr txBox="1">
            <a:spLocks noChangeArrowheads="1"/>
          </p:cNvSpPr>
          <p:nvPr/>
        </p:nvSpPr>
        <p:spPr bwMode="auto">
          <a:xfrm>
            <a:off x="2046288" y="2655888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1.3</a:t>
            </a:r>
          </a:p>
        </p:txBody>
      </p:sp>
      <p:sp>
        <p:nvSpPr>
          <p:cNvPr id="83" name="TextBox 82"/>
          <p:cNvSpPr txBox="1">
            <a:spLocks noChangeArrowheads="1"/>
          </p:cNvSpPr>
          <p:nvPr/>
        </p:nvSpPr>
        <p:spPr bwMode="auto">
          <a:xfrm>
            <a:off x="7108825" y="1077913"/>
            <a:ext cx="91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t = </a:t>
            </a:r>
            <a:r>
              <a:rPr lang="en-US" sz="2800" b="1" dirty="0" smtClean="0"/>
              <a:t>0</a:t>
            </a:r>
            <a:endParaRPr lang="en-US" sz="2800" b="1" dirty="0"/>
          </a:p>
        </p:txBody>
      </p:sp>
      <p:sp>
        <p:nvSpPr>
          <p:cNvPr id="84" name="TextBox 83"/>
          <p:cNvSpPr txBox="1">
            <a:spLocks noChangeArrowheads="1"/>
          </p:cNvSpPr>
          <p:nvPr/>
        </p:nvSpPr>
        <p:spPr bwMode="auto">
          <a:xfrm>
            <a:off x="7054170" y="1055461"/>
            <a:ext cx="91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t = </a:t>
            </a:r>
            <a:r>
              <a:rPr lang="en-US" sz="2800" b="1" dirty="0" smtClean="0"/>
              <a:t>1</a:t>
            </a:r>
            <a:endParaRPr lang="en-US" sz="2800" b="1" dirty="0"/>
          </a:p>
        </p:txBody>
      </p: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194425" y="1589088"/>
            <a:ext cx="27991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slow poisoning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239713" y="304800"/>
            <a:ext cx="7162800" cy="4310063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93688" y="304800"/>
            <a:ext cx="7162800" cy="4310063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546225" y="1447800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0.25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085920" y="1044803"/>
            <a:ext cx="91403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t = </a:t>
            </a:r>
            <a:r>
              <a:rPr lang="en-US" sz="2800" b="1" dirty="0" smtClean="0"/>
              <a:t>2</a:t>
            </a:r>
            <a:endParaRPr lang="en-US" sz="2800" b="1" dirty="0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2384425" y="1958975"/>
            <a:ext cx="633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0.25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/>
      <p:bldP spid="55" grpId="0"/>
      <p:bldP spid="64" grpId="0"/>
      <p:bldP spid="65" grpId="0"/>
      <p:bldP spid="71" grpId="0"/>
      <p:bldP spid="72" grpId="0" animBg="1"/>
      <p:bldP spid="73" grpId="0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82" grpId="0"/>
      <p:bldP spid="83" grpId="0"/>
      <p:bldP spid="83" grpId="1"/>
      <p:bldP spid="84" grpId="0"/>
      <p:bldP spid="84" grpId="1"/>
      <p:bldP spid="85" grpId="0"/>
      <p:bldP spid="56" grpId="0"/>
      <p:bldP spid="61" grpId="0"/>
      <p:bldP spid="6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217713"/>
            <a:ext cx="8229600" cy="6052457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Models for propagation of beneficial or harmful attributes have been investigated in the past in several other contexts:</a:t>
            </a:r>
          </a:p>
          <a:p>
            <a:endParaRPr lang="en-US" sz="2000" dirty="0" smtClean="0"/>
          </a:p>
          <a:p>
            <a:r>
              <a:rPr lang="en-US" sz="2000" dirty="0" smtClean="0"/>
              <a:t>influence maximization in social networks </a:t>
            </a:r>
          </a:p>
          <a:p>
            <a:pPr lvl="1">
              <a:buNone/>
            </a:pPr>
            <a:r>
              <a:rPr lang="en-US" sz="1600" dirty="0" smtClean="0"/>
              <a:t>e.g., [</a:t>
            </a:r>
            <a:r>
              <a:rPr lang="de-DE" sz="1600" dirty="0" smtClean="0"/>
              <a:t>Kempe, Kleinberg and Tardos, KDD, 2003],   [Chen, SODA, 2008],   [</a:t>
            </a:r>
            <a:r>
              <a:rPr lang="en-US" sz="1600" dirty="0" smtClean="0"/>
              <a:t>Chen, Wang and Yang, KDD, 2009],   [Borodin, </a:t>
            </a:r>
            <a:r>
              <a:rPr lang="en-US" sz="1600" dirty="0" err="1" smtClean="0"/>
              <a:t>Filmus</a:t>
            </a:r>
            <a:r>
              <a:rPr lang="en-US" sz="1600" dirty="0" smtClean="0"/>
              <a:t> and Oren, WINE, 2010]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disease spreading in urban networks </a:t>
            </a:r>
          </a:p>
          <a:p>
            <a:pPr lvl="1">
              <a:buNone/>
            </a:pPr>
            <a:r>
              <a:rPr lang="en-US" sz="1600" dirty="0" smtClean="0"/>
              <a:t>e.g. [Eubank, </a:t>
            </a:r>
            <a:r>
              <a:rPr lang="en-US" sz="1600" dirty="0" err="1" smtClean="0"/>
              <a:t>Guclu</a:t>
            </a:r>
            <a:r>
              <a:rPr lang="en-US" sz="1600" dirty="0" smtClean="0"/>
              <a:t>, Kumar, </a:t>
            </a:r>
            <a:r>
              <a:rPr lang="en-US" sz="1600" dirty="0" err="1" smtClean="0"/>
              <a:t>Marathe</a:t>
            </a:r>
            <a:r>
              <a:rPr lang="en-US" sz="1600" dirty="0" smtClean="0"/>
              <a:t>, </a:t>
            </a:r>
            <a:r>
              <a:rPr lang="en-US" sz="1600" dirty="0" err="1" smtClean="0"/>
              <a:t>Srinivasan</a:t>
            </a:r>
            <a:r>
              <a:rPr lang="en-US" sz="1600" dirty="0" smtClean="0"/>
              <a:t>, </a:t>
            </a:r>
            <a:r>
              <a:rPr lang="en-US" sz="1600" dirty="0" err="1" smtClean="0"/>
              <a:t>Toroczkai</a:t>
            </a:r>
            <a:r>
              <a:rPr lang="en-US" sz="1600" dirty="0" smtClean="0"/>
              <a:t>, and Wang, Nature, 2004],   [Coelho, Cruz and </a:t>
            </a:r>
            <a:r>
              <a:rPr lang="en-US" sz="1600" dirty="0" err="1" smtClean="0"/>
              <a:t>Codeço</a:t>
            </a:r>
            <a:r>
              <a:rPr lang="en-US" sz="1600" dirty="0" smtClean="0"/>
              <a:t>, Source Code for Biology and Medicine, 2008],   [Eubank, Japanese Journal of Infectious Diseases, 2005]</a:t>
            </a:r>
          </a:p>
          <a:p>
            <a:pPr lvl="1">
              <a:buNone/>
            </a:pPr>
            <a:endParaRPr lang="en-US" sz="1600" dirty="0" smtClean="0"/>
          </a:p>
          <a:p>
            <a:r>
              <a:rPr lang="en-US" sz="2000" dirty="0" smtClean="0"/>
              <a:t>percolation models in physics and mathematics </a:t>
            </a:r>
          </a:p>
          <a:p>
            <a:pPr lvl="1">
              <a:buNone/>
            </a:pPr>
            <a:r>
              <a:rPr lang="en-US" sz="1600" dirty="0" smtClean="0"/>
              <a:t>e.g., see the book [Stauffer and </a:t>
            </a:r>
            <a:r>
              <a:rPr lang="en-US" sz="1600" dirty="0" err="1" smtClean="0"/>
              <a:t>Aharony</a:t>
            </a:r>
            <a:r>
              <a:rPr lang="en-US" sz="1600" dirty="0" smtClean="0"/>
              <a:t>, Introduction to Percolation Theory,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 edition, CRC Press, 1994]</a:t>
            </a:r>
          </a:p>
          <a:p>
            <a:pPr lvl="1"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000" dirty="0" smtClean="0"/>
              <a:t>However, the model for shock propagation in banking networks is </a:t>
            </a:r>
            <a:r>
              <a:rPr lang="en-US" sz="2000" b="1" dirty="0" smtClean="0"/>
              <a:t>fundamentally very different </a:t>
            </a:r>
            <a:r>
              <a:rPr lang="en-US" sz="2000" dirty="0" smtClean="0"/>
              <a:t>from all these models</a:t>
            </a:r>
          </a:p>
          <a:p>
            <a:pPr>
              <a:buNone/>
            </a:pPr>
            <a:r>
              <a:rPr lang="en-US" sz="2000" dirty="0" smtClean="0"/>
              <a:t>              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73924" y="5900057"/>
            <a:ext cx="5538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detailed comparison omitted due to lack of time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283030"/>
            <a:ext cx="8479971" cy="5987141"/>
          </a:xfrm>
        </p:spPr>
        <p:txBody>
          <a:bodyPr/>
          <a:lstStyle/>
          <a:p>
            <a:pPr algn="ctr">
              <a:buNone/>
            </a:pPr>
            <a:r>
              <a:rPr lang="en-US" sz="2400" b="1" dirty="0" smtClean="0"/>
              <a:t>Our theoretical results (theorems, lemmas etc.)</a:t>
            </a:r>
          </a:p>
          <a:p>
            <a:pPr algn="ctr">
              <a:buNone/>
            </a:pPr>
            <a:r>
              <a:rPr lang="en-US" sz="2400" b="1" dirty="0" smtClean="0"/>
              <a:t>(proofs are complicated and not discussed)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Theorem: </a:t>
            </a:r>
          </a:p>
          <a:p>
            <a:pPr>
              <a:buNone/>
            </a:pPr>
            <a:r>
              <a:rPr lang="en-US" sz="2400" b="1" dirty="0" smtClean="0"/>
              <a:t>    SI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(G,1) cannot be approximated in polynomial time within a factor of (1 </a:t>
            </a:r>
            <a:r>
              <a:rPr lang="en-US" sz="2400" b="1" dirty="0" smtClean="0">
                <a:sym typeface="Symbol"/>
              </a:rPr>
              <a:t> </a:t>
            </a:r>
            <a:r>
              <a:rPr lang="en-US" sz="2400" b="1" dirty="0" smtClean="0"/>
              <a:t>) </a:t>
            </a:r>
            <a:r>
              <a:rPr lang="en-US" sz="2400" b="1" dirty="0" err="1" smtClean="0"/>
              <a:t>ln</a:t>
            </a:r>
            <a:r>
              <a:rPr lang="en-US" sz="2400" b="1" dirty="0" smtClean="0"/>
              <a:t> n, for any constant </a:t>
            </a:r>
            <a:r>
              <a:rPr lang="en-US" sz="2400" b="1" dirty="0" smtClean="0">
                <a:sym typeface="Symbol"/>
              </a:rPr>
              <a:t> </a:t>
            </a:r>
            <a:r>
              <a:rPr lang="en-US" sz="2400" b="1" dirty="0" smtClean="0"/>
              <a:t>&gt;0, unless NP </a:t>
            </a:r>
            <a:r>
              <a:rPr lang="en-US" sz="2400" b="1" dirty="0" smtClean="0">
                <a:sym typeface="Symbol"/>
              </a:rPr>
              <a:t>  </a:t>
            </a:r>
            <a:r>
              <a:rPr lang="en-US" sz="2400" b="1" dirty="0" smtClean="0"/>
              <a:t>DTIME(</a:t>
            </a:r>
            <a:r>
              <a:rPr lang="en-US" sz="2400" b="1" dirty="0" err="1" smtClean="0"/>
              <a:t>n</a:t>
            </a:r>
            <a:r>
              <a:rPr lang="en-US" sz="2400" b="1" baseline="30000" dirty="0" err="1" smtClean="0"/>
              <a:t>log</a:t>
            </a:r>
            <a:r>
              <a:rPr lang="en-US" sz="2400" b="1" baseline="30000" dirty="0" smtClean="0"/>
              <a:t> log n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70090" y="1719943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T=1</a:t>
            </a:r>
          </a:p>
          <a:p>
            <a:pPr algn="ctr"/>
            <a:r>
              <a:rPr lang="en-US" sz="1600" b="1" dirty="0" smtClean="0"/>
              <a:t>violent death</a:t>
            </a:r>
            <a:endParaRPr lang="en-US" sz="1600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698172" y="2057400"/>
            <a:ext cx="1491342" cy="44631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 rot="16200000">
            <a:off x="3586845" y="3260271"/>
            <a:ext cx="402771" cy="1981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7690" y="4397828"/>
            <a:ext cx="455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quasi-polynomial time</a:t>
            </a:r>
          </a:p>
          <a:p>
            <a:pPr algn="ctr"/>
            <a:r>
              <a:rPr lang="en-US" dirty="0" smtClean="0"/>
              <a:t>(class of problems solvable in </a:t>
            </a:r>
            <a:r>
              <a:rPr lang="en-US" dirty="0" err="1" smtClean="0"/>
              <a:t>n</a:t>
            </a:r>
            <a:r>
              <a:rPr lang="en-US" baseline="30000" dirty="0" err="1" smtClean="0"/>
              <a:t>log</a:t>
            </a:r>
            <a:r>
              <a:rPr lang="en-US" baseline="30000" dirty="0" smtClean="0"/>
              <a:t> log n</a:t>
            </a:r>
            <a:r>
              <a:rPr lang="en-US" dirty="0" smtClean="0"/>
              <a:t> time)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17172" y="5366657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reduction is from the dominating set problem for graphs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3913" y="1676401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homogeneous network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315687"/>
            <a:ext cx="8752114" cy="587827"/>
          </a:xfrm>
        </p:spPr>
        <p:txBody>
          <a:bodyPr/>
          <a:lstStyle/>
          <a:p>
            <a:pPr algn="ctr">
              <a:buNone/>
            </a:pPr>
            <a:r>
              <a:rPr lang="en-US" sz="2800" b="1" dirty="0" smtClean="0"/>
              <a:t>Economic instability</a:t>
            </a: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0114" y="1338942"/>
            <a:ext cx="307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great depression in 1930’s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31027" y="1164772"/>
            <a:ext cx="559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devastating collapse of stock market (black Tuesday)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major bank failures  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high unemployment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49485" y="2079171"/>
            <a:ext cx="40062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why?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systemic ?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conspiracy ?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due to government spending ?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rare random event, just happens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8971" y="3690256"/>
            <a:ext cx="262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early 1980’s recession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56857" y="369025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(smaller scale)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9972" y="522514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2007 recession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2802" y="4615542"/>
            <a:ext cx="5506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collapse of stock market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collapse of real estate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major bank failures averted by government loan 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high unemployment 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1578429" y="2057399"/>
            <a:ext cx="484632" cy="1426029"/>
          </a:xfrm>
          <a:prstGeom prst="downArrow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589315" y="4191000"/>
            <a:ext cx="484632" cy="892630"/>
          </a:xfrm>
          <a:prstGeom prst="downArrow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5" y="283029"/>
            <a:ext cx="8719457" cy="1208314"/>
          </a:xfrm>
        </p:spPr>
        <p:txBody>
          <a:bodyPr/>
          <a:lstStyle/>
          <a:p>
            <a:pPr lvl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Our theoretical results (theorems, lemmas etc.)</a:t>
            </a:r>
          </a:p>
          <a:p>
            <a:pPr lvl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(proofs are complicated and not discussed)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508171" y="347254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almost   log n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520543" y="3091543"/>
            <a:ext cx="217714" cy="34834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271" y="3960277"/>
            <a:ext cx="83484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reformulate the problem to that of computing an optimal solution of a </a:t>
            </a:r>
          </a:p>
          <a:p>
            <a:r>
              <a:rPr lang="en-US" dirty="0" smtClean="0"/>
              <a:t>  polynomial-size integer linear programming (ILP)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use the greedy approach of [Dobson, 1982] for approximation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careful calculation of the size of the coefficients of the ILP ensures the desired </a:t>
            </a:r>
          </a:p>
          <a:p>
            <a:r>
              <a:rPr lang="en-US" dirty="0" smtClean="0"/>
              <a:t>  approximation bound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3913" y="157842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homogeneous network</a:t>
            </a:r>
            <a:endParaRPr lang="en-US" b="1" dirty="0"/>
          </a:p>
        </p:txBody>
      </p:sp>
      <p:pic>
        <p:nvPicPr>
          <p:cNvPr id="18" name="Picture 17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324598" y="2064649"/>
            <a:ext cx="8080044" cy="1015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2" y="228600"/>
            <a:ext cx="8229600" cy="1164771"/>
          </a:xfrm>
        </p:spPr>
        <p:txBody>
          <a:bodyPr/>
          <a:lstStyle/>
          <a:p>
            <a:pPr lvl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Our theoretical results (theorems, lemmas etc.)</a:t>
            </a:r>
          </a:p>
          <a:p>
            <a:pPr lvl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(proofs are complicated and not discussed)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6826" y="19050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homogeneous network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5943" y="2329544"/>
            <a:ext cx="88022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Theorem: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Computing SI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(G, </a:t>
            </a:r>
            <a:r>
              <a:rPr lang="en-US" sz="2400" b="1" dirty="0" smtClean="0">
                <a:solidFill>
                  <a:srgbClr val="002060"/>
                </a:solidFill>
              </a:rPr>
              <a:t>any T&gt;1</a:t>
            </a:r>
            <a:r>
              <a:rPr lang="en-US" sz="2400" b="1" dirty="0" smtClean="0"/>
              <a:t>) is APX-hard even if the banking </a:t>
            </a:r>
          </a:p>
          <a:p>
            <a:r>
              <a:rPr lang="en-US" sz="2400" b="1" dirty="0" smtClean="0"/>
              <a:t>network G is a DAG with </a:t>
            </a:r>
            <a:r>
              <a:rPr lang="en-US" sz="2400" b="1" dirty="0" err="1" smtClean="0"/>
              <a:t>deg</a:t>
            </a:r>
            <a:r>
              <a:rPr lang="en-US" sz="2400" b="1" baseline="-25000" dirty="0" err="1" smtClean="0"/>
              <a:t>in</a:t>
            </a:r>
            <a:r>
              <a:rPr lang="en-US" sz="2400" b="1" dirty="0" smtClean="0"/>
              <a:t>(v) </a:t>
            </a:r>
            <a:r>
              <a:rPr lang="en-US" sz="2400" b="1" dirty="0" smtClean="0">
                <a:sym typeface="Symbol"/>
              </a:rPr>
              <a:t></a:t>
            </a:r>
            <a:r>
              <a:rPr lang="en-US" sz="2400" b="1" dirty="0" smtClean="0"/>
              <a:t> 3 and </a:t>
            </a:r>
            <a:r>
              <a:rPr lang="en-US" sz="2400" b="1" dirty="0" err="1" smtClean="0"/>
              <a:t>deg</a:t>
            </a:r>
            <a:r>
              <a:rPr lang="en-US" sz="2400" b="1" baseline="-25000" dirty="0" err="1" smtClean="0"/>
              <a:t>out</a:t>
            </a:r>
            <a:r>
              <a:rPr lang="en-US" sz="2400" b="1" dirty="0" smtClean="0"/>
              <a:t>(v) </a:t>
            </a:r>
            <a:r>
              <a:rPr lang="en-US" sz="2400" b="1" dirty="0" smtClean="0">
                <a:sym typeface="Symbol"/>
              </a:rPr>
              <a:t> </a:t>
            </a:r>
            <a:r>
              <a:rPr lang="en-US" sz="2400" b="1" dirty="0" smtClean="0"/>
              <a:t>2 for </a:t>
            </a:r>
          </a:p>
          <a:p>
            <a:r>
              <a:rPr lang="en-US" sz="2400" b="1" dirty="0" smtClean="0"/>
              <a:t>every node v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373085" y="3483429"/>
            <a:ext cx="783771" cy="3483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18658" y="4844141"/>
            <a:ext cx="2435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Di</a:t>
            </a:r>
            <a:r>
              <a:rPr lang="en-US" sz="1600" b="1" dirty="0" smtClean="0"/>
              <a:t>rected </a:t>
            </a:r>
            <a:r>
              <a:rPr lang="en-US" sz="1600" b="1" u="sng" dirty="0" smtClean="0"/>
              <a:t>A</a:t>
            </a:r>
            <a:r>
              <a:rPr lang="en-US" sz="1600" b="1" dirty="0" smtClean="0"/>
              <a:t>cyclic </a:t>
            </a:r>
            <a:r>
              <a:rPr lang="en-US" sz="1600" b="1" u="sng" dirty="0" smtClean="0"/>
              <a:t>G</a:t>
            </a:r>
            <a:r>
              <a:rPr lang="en-US" sz="1600" b="1" dirty="0" smtClean="0"/>
              <a:t>raph</a:t>
            </a:r>
            <a:endParaRPr lang="en-US" sz="1600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44451" y="3823785"/>
            <a:ext cx="704292" cy="922386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452256" y="3080659"/>
            <a:ext cx="1469571" cy="3483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71575" y="1861457"/>
            <a:ext cx="4554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(informally) </a:t>
            </a:r>
          </a:p>
          <a:p>
            <a:pPr algn="ctr"/>
            <a:r>
              <a:rPr lang="en-US" sz="1600" b="1" dirty="0" smtClean="0"/>
              <a:t>cannot be approximated too close to optimal</a:t>
            </a:r>
            <a:endParaRPr lang="en-US" sz="1600" b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5377543" y="2481943"/>
            <a:ext cx="609600" cy="5225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30630"/>
            <a:ext cx="8229600" cy="740228"/>
          </a:xfrm>
        </p:spPr>
        <p:txBody>
          <a:bodyPr/>
          <a:lstStyle/>
          <a:p>
            <a:pPr lvl="0" algn="ctr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Our theoretical results (theorems, lemmas etc.)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397" y="237308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homogeneous network</a:t>
            </a:r>
            <a:endParaRPr lang="en-US" b="1" dirty="0"/>
          </a:p>
        </p:txBody>
      </p:sp>
      <p:pic>
        <p:nvPicPr>
          <p:cNvPr id="18" name="Picture 17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lum/>
          </a:blip>
          <a:stretch>
            <a:fillRect/>
          </a:stretch>
        </p:blipFill>
        <p:spPr>
          <a:xfrm>
            <a:off x="338447" y="2843744"/>
            <a:ext cx="7881800" cy="2885217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4931229" y="1883228"/>
            <a:ext cx="195943" cy="1850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31971" y="1480457"/>
            <a:ext cx="195943" cy="1850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31972" y="1905000"/>
            <a:ext cx="195943" cy="1850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442858" y="2405743"/>
            <a:ext cx="195943" cy="1850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411685" y="2133600"/>
            <a:ext cx="195943" cy="1850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79030" y="1621972"/>
            <a:ext cx="195943" cy="1850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411686" y="2612572"/>
            <a:ext cx="195943" cy="1850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75715" y="1676401"/>
            <a:ext cx="195943" cy="1850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19257" y="2155372"/>
            <a:ext cx="195943" cy="18505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5" idx="2"/>
          </p:cNvCxnSpPr>
          <p:nvPr/>
        </p:nvCxnSpPr>
        <p:spPr>
          <a:xfrm flipH="1">
            <a:off x="5000506" y="1572986"/>
            <a:ext cx="431465" cy="34822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098478" y="2002971"/>
            <a:ext cx="387922" cy="532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</p:cNvCxnSpPr>
          <p:nvPr/>
        </p:nvCxnSpPr>
        <p:spPr>
          <a:xfrm flipH="1" flipV="1">
            <a:off x="5022279" y="2062728"/>
            <a:ext cx="449274" cy="370116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8" idx="2"/>
          </p:cNvCxnSpPr>
          <p:nvPr/>
        </p:nvCxnSpPr>
        <p:spPr>
          <a:xfrm flipH="1">
            <a:off x="5577450" y="2226129"/>
            <a:ext cx="834235" cy="272028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566565" y="2574358"/>
            <a:ext cx="856007" cy="1634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9" idx="2"/>
          </p:cNvCxnSpPr>
          <p:nvPr/>
        </p:nvCxnSpPr>
        <p:spPr>
          <a:xfrm flipH="1">
            <a:off x="5599221" y="1714501"/>
            <a:ext cx="779809" cy="293799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1" idx="2"/>
          </p:cNvCxnSpPr>
          <p:nvPr/>
        </p:nvCxnSpPr>
        <p:spPr>
          <a:xfrm flipH="1" flipV="1">
            <a:off x="6564086" y="1719943"/>
            <a:ext cx="511629" cy="48987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3"/>
          </p:cNvCxnSpPr>
          <p:nvPr/>
        </p:nvCxnSpPr>
        <p:spPr>
          <a:xfrm flipH="1">
            <a:off x="6542316" y="2313328"/>
            <a:ext cx="605636" cy="370002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4648199" y="3831772"/>
            <a:ext cx="2758951" cy="2413575"/>
            <a:chOff x="4648199" y="3831772"/>
            <a:chExt cx="2758951" cy="2413575"/>
          </a:xfrm>
        </p:grpSpPr>
        <p:sp>
          <p:nvSpPr>
            <p:cNvPr id="19" name="TextBox 18"/>
            <p:cNvSpPr txBox="1"/>
            <p:nvPr/>
          </p:nvSpPr>
          <p:spPr>
            <a:xfrm>
              <a:off x="5225142" y="5660572"/>
              <a:ext cx="21820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/>
                <a:t>maximum in-degree </a:t>
              </a:r>
            </a:p>
            <a:p>
              <a:pPr algn="ctr"/>
              <a:r>
                <a:rPr lang="en-US" sz="1600" b="1" dirty="0" smtClean="0"/>
                <a:t>of nodes in G</a:t>
              </a:r>
              <a:endParaRPr lang="en-US" sz="1600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5061857" y="4386943"/>
              <a:ext cx="1121229" cy="1284514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4648199" y="3831772"/>
              <a:ext cx="892630" cy="48985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3494314" y="3265714"/>
            <a:ext cx="2852057" cy="3265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376057" y="2427514"/>
            <a:ext cx="870857" cy="81642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16829" y="2612571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example</a:t>
            </a:r>
            <a:endParaRPr lang="en-US" sz="1200" b="1" dirty="0"/>
          </a:p>
        </p:txBody>
      </p:sp>
      <p:sp>
        <p:nvSpPr>
          <p:cNvPr id="68" name="Rectangle 67"/>
          <p:cNvSpPr/>
          <p:nvPr/>
        </p:nvSpPr>
        <p:spPr>
          <a:xfrm>
            <a:off x="2449285" y="3788229"/>
            <a:ext cx="1306286" cy="7293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1717288" y="2129883"/>
            <a:ext cx="1058569" cy="163657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lum/>
          </a:blip>
          <a:stretch>
            <a:fillRect/>
          </a:stretch>
        </p:blipFill>
        <p:spPr>
          <a:xfrm>
            <a:off x="548195" y="779973"/>
            <a:ext cx="3422610" cy="1292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9485" y="283029"/>
            <a:ext cx="8719457" cy="1208314"/>
          </a:xfrm>
        </p:spPr>
        <p:txBody>
          <a:bodyPr/>
          <a:lstStyle/>
          <a:p>
            <a:pPr lvl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Our theoretical results (theorems, lemmas etc.)</a:t>
            </a:r>
          </a:p>
          <a:p>
            <a:pPr lvl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(proofs are complicated and not discussed)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397" y="1643742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heterogeneous network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7711" y="2844092"/>
            <a:ext cx="856174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</a:rPr>
              <a:t>Theorem: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2400" b="1" kern="0" dirty="0" smtClean="0">
                <a:solidFill>
                  <a:srgbClr val="000000"/>
                </a:solidFill>
                <a:latin typeface="Arial"/>
              </a:rPr>
              <a:t>    SI</a:t>
            </a:r>
            <a:r>
              <a:rPr lang="en-US" sz="2400" b="1" kern="0" baseline="30000" dirty="0" smtClean="0">
                <a:solidFill>
                  <a:srgbClr val="000000"/>
                </a:solidFill>
                <a:latin typeface="Arial"/>
              </a:rPr>
              <a:t>*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</a:rPr>
              <a:t>(G, any T) cannot be approximated in polynomial time within a factor of (1 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  <a:sym typeface="Symbol"/>
              </a:rPr>
              <a:t> 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</a:rPr>
              <a:t>) </a:t>
            </a:r>
            <a:r>
              <a:rPr lang="en-US" sz="2400" b="1" kern="0" dirty="0" err="1" smtClean="0">
                <a:solidFill>
                  <a:srgbClr val="000000"/>
                </a:solidFill>
                <a:latin typeface="Arial"/>
              </a:rPr>
              <a:t>ln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</a:rPr>
              <a:t> n, for any constant 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  <a:sym typeface="Symbol"/>
              </a:rPr>
              <a:t> 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</a:rPr>
              <a:t>&gt;0, unless NP 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  <a:sym typeface="Symbol"/>
              </a:rPr>
              <a:t>  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</a:rPr>
              <a:t>DTIME(</a:t>
            </a:r>
            <a:r>
              <a:rPr lang="en-US" sz="2400" b="1" kern="0" dirty="0" err="1" smtClean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2400" b="1" kern="0" baseline="30000" dirty="0" err="1" smtClean="0">
                <a:solidFill>
                  <a:srgbClr val="000000"/>
                </a:solidFill>
                <a:latin typeface="Arial"/>
              </a:rPr>
              <a:t>log</a:t>
            </a:r>
            <a:r>
              <a:rPr lang="en-US" sz="2400" b="1" kern="0" baseline="30000" dirty="0" smtClean="0">
                <a:solidFill>
                  <a:srgbClr val="000000"/>
                </a:solidFill>
                <a:latin typeface="Arial"/>
              </a:rPr>
              <a:t> log n</a:t>
            </a:r>
            <a:r>
              <a:rPr lang="en-US" sz="2400" b="1" kern="0" dirty="0" smtClean="0">
                <a:solidFill>
                  <a:srgbClr val="000000"/>
                </a:solidFill>
                <a:latin typeface="Arial"/>
              </a:rPr>
              <a:t>)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69971" y="2405743"/>
            <a:ext cx="105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notice:</a:t>
            </a:r>
          </a:p>
          <a:p>
            <a:r>
              <a:rPr lang="en-US" b="1" dirty="0" smtClean="0"/>
              <a:t>any T&gt;0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926772" y="2786743"/>
            <a:ext cx="2666999" cy="50074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/>
          <p:cNvSpPr/>
          <p:nvPr/>
        </p:nvSpPr>
        <p:spPr>
          <a:xfrm rot="16200000">
            <a:off x="3401790" y="3761014"/>
            <a:ext cx="402771" cy="19812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53776" y="4985657"/>
            <a:ext cx="4559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quasi-polynomial time</a:t>
            </a:r>
          </a:p>
          <a:p>
            <a:pPr algn="ctr"/>
            <a:r>
              <a:rPr lang="en-US" dirty="0" smtClean="0"/>
              <a:t>(class of problems solvable in </a:t>
            </a:r>
            <a:r>
              <a:rPr lang="en-US" dirty="0" err="1" smtClean="0"/>
              <a:t>n</a:t>
            </a:r>
            <a:r>
              <a:rPr lang="en-US" baseline="30000" dirty="0" err="1" smtClean="0"/>
              <a:t>log</a:t>
            </a:r>
            <a:r>
              <a:rPr lang="en-US" baseline="30000" dirty="0" smtClean="0"/>
              <a:t> log n</a:t>
            </a:r>
            <a:r>
              <a:rPr lang="en-US" dirty="0" smtClean="0"/>
              <a:t> time)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9485" y="283029"/>
            <a:ext cx="8719457" cy="1208314"/>
          </a:xfrm>
        </p:spPr>
        <p:txBody>
          <a:bodyPr/>
          <a:lstStyle/>
          <a:p>
            <a:pPr lvl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Our theoretical results (theorems, lemmas etc.)</a:t>
            </a:r>
          </a:p>
          <a:p>
            <a:pPr lvl="0" algn="ctr"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(proofs are complicated and not discussed)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2397" y="1643742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heterogeneous network</a:t>
            </a:r>
            <a:endParaRPr lang="en-US" sz="2400" b="1" dirty="0"/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730265" y="2502190"/>
            <a:ext cx="7244095" cy="1273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77807" y="4517572"/>
            <a:ext cx="4557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logarithmic in relevant parameters</a:t>
            </a:r>
          </a:p>
          <a:p>
            <a:pPr algn="ctr"/>
            <a:r>
              <a:rPr lang="en-US" b="1" dirty="0" smtClean="0"/>
              <a:t>exact details omitted due to lack of time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503716" y="3875314"/>
            <a:ext cx="544284" cy="609600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661880" y="3288811"/>
            <a:ext cx="7143778" cy="214958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9485" y="283029"/>
            <a:ext cx="8719457" cy="914400"/>
          </a:xfrm>
        </p:spPr>
        <p:txBody>
          <a:bodyPr/>
          <a:lstStyle/>
          <a:p>
            <a:pPr lvl="0" algn="ctr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Our theoretical results (theorems, lemmas etc.)</a:t>
            </a:r>
          </a:p>
          <a:p>
            <a:pPr lvl="0" algn="ctr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(proofs are complicated and not discussed)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6825" y="1360714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heterogeneous network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321627" y="4746171"/>
            <a:ext cx="1066801" cy="52251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550228" y="5323114"/>
            <a:ext cx="250372" cy="62048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35086" y="5845629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super-poly-logarithmic !!! 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887686" y="1447798"/>
            <a:ext cx="3929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</a:rPr>
              <a:t>proof is highly technical</a:t>
            </a:r>
          </a:p>
          <a:p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reduction is from the MINREP problem</a:t>
            </a:r>
          </a:p>
          <a:p>
            <a:endParaRPr lang="en-US" sz="1600" b="1" dirty="0" smtClean="0">
              <a:solidFill>
                <a:srgbClr val="C00000"/>
              </a:solidFill>
            </a:endParaRPr>
          </a:p>
          <a:p>
            <a:r>
              <a:rPr lang="en-US" sz="1600" b="1" dirty="0" smtClean="0">
                <a:solidFill>
                  <a:srgbClr val="C00000"/>
                </a:solidFill>
              </a:rPr>
              <a:t>MINREP problem can be thought as an abstraction of  </a:t>
            </a:r>
            <a:r>
              <a:rPr lang="en-US" sz="1600" b="1" dirty="0" err="1" smtClean="0">
                <a:solidFill>
                  <a:srgbClr val="C00000"/>
                </a:solidFill>
              </a:rPr>
              <a:t>Raz's</a:t>
            </a:r>
            <a:r>
              <a:rPr lang="en-US" sz="1600" b="1" dirty="0" smtClean="0">
                <a:solidFill>
                  <a:srgbClr val="C00000"/>
                </a:solidFill>
              </a:rPr>
              <a:t> parallel repetition theorem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4172" y="2764971"/>
            <a:ext cx="455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class of problems solvable in </a:t>
            </a:r>
            <a:r>
              <a:rPr lang="en-US" dirty="0" err="1" smtClean="0"/>
              <a:t>n</a:t>
            </a:r>
            <a:r>
              <a:rPr lang="en-US" baseline="30000" dirty="0" err="1" smtClean="0"/>
              <a:t>poly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og</a:t>
            </a:r>
            <a:r>
              <a:rPr lang="en-US" baseline="30000" dirty="0" smtClean="0"/>
              <a:t> n)</a:t>
            </a:r>
            <a:r>
              <a:rPr lang="en-US" dirty="0" smtClean="0"/>
              <a:t>  time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830286" y="3178629"/>
            <a:ext cx="195944" cy="43542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9087" y="1948543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poly (log n) = polynomial in log n</a:t>
            </a:r>
          </a:p>
          <a:p>
            <a:pPr algn="ctr"/>
            <a:r>
              <a:rPr lang="en-US" sz="1400" b="1" dirty="0" smtClean="0"/>
              <a:t>e.g., log</a:t>
            </a:r>
            <a:r>
              <a:rPr lang="en-US" sz="1400" b="1" baseline="30000" dirty="0" smtClean="0"/>
              <a:t>3</a:t>
            </a:r>
            <a:r>
              <a:rPr lang="en-US" sz="1400" b="1" dirty="0" smtClean="0"/>
              <a:t>n, log</a:t>
            </a:r>
            <a:r>
              <a:rPr lang="en-US" sz="1400" b="1" baseline="30000" dirty="0" smtClean="0"/>
              <a:t>10</a:t>
            </a:r>
            <a:r>
              <a:rPr lang="en-US" sz="1400" b="1" dirty="0" smtClean="0"/>
              <a:t>n etc.</a:t>
            </a:r>
            <a:endParaRPr lang="en-US" sz="14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069772" y="2296886"/>
            <a:ext cx="522514" cy="468085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340218" y="2212081"/>
            <a:ext cx="8039427" cy="36614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39485" y="283029"/>
            <a:ext cx="8719457" cy="1208314"/>
          </a:xfrm>
        </p:spPr>
        <p:txBody>
          <a:bodyPr/>
          <a:lstStyle/>
          <a:p>
            <a:pPr lvl="0" algn="ctr"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Our theoretical results (theorems, lemmas etc.)</a:t>
            </a:r>
          </a:p>
          <a:p>
            <a:pPr lvl="0" algn="ctr">
              <a:buNone/>
            </a:pPr>
            <a:r>
              <a:rPr lang="en-US" sz="1800" b="1" dirty="0" smtClean="0">
                <a:solidFill>
                  <a:srgbClr val="000000"/>
                </a:solidFill>
              </a:rPr>
              <a:t>(proofs are complicated and not discussed)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7711" y="158931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homogeneous network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525486" y="2471057"/>
            <a:ext cx="239486" cy="3701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645231" y="2188029"/>
            <a:ext cx="500740" cy="28302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87132" y="3483430"/>
            <a:ext cx="15536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/>
              <a:t>maximum in-degree </a:t>
            </a:r>
          </a:p>
          <a:p>
            <a:pPr algn="ctr"/>
            <a:r>
              <a:rPr lang="en-US" sz="1100" b="1" dirty="0" smtClean="0"/>
              <a:t>of nodes in G</a:t>
            </a:r>
            <a:endParaRPr lang="en-US" sz="11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942117" y="3777343"/>
            <a:ext cx="2144483" cy="228601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484914" y="4093030"/>
            <a:ext cx="707572" cy="48985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35086" y="1937657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sz="2000" b="1" dirty="0" smtClean="0"/>
              <a:t>dual</a:t>
            </a:r>
            <a:r>
              <a:rPr lang="en-US" dirty="0" smtClean="0"/>
              <a:t> stability index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5943" y="228600"/>
            <a:ext cx="8719457" cy="914400"/>
          </a:xfrm>
        </p:spPr>
        <p:txBody>
          <a:bodyPr/>
          <a:lstStyle/>
          <a:p>
            <a:pPr lvl="0" algn="ctr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Our theoretical results (theorems, lemmas etc.)</a:t>
            </a:r>
          </a:p>
          <a:p>
            <a:pPr lvl="0" algn="ctr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(proofs are complicated and not discussed)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7267" y="2154575"/>
            <a:ext cx="84324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Theorem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Under a complexity-theoretic assumption for densest sub-</a:t>
            </a:r>
            <a:r>
              <a:rPr lang="en-US" sz="2400" b="1" dirty="0" err="1" smtClean="0"/>
              <a:t>hypergraph</a:t>
            </a:r>
            <a:r>
              <a:rPr lang="en-US" sz="2400" b="1" dirty="0" smtClean="0"/>
              <a:t> problem,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DSI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(G,1,</a:t>
            </a:r>
            <a:r>
              <a:rPr lang="en-US" sz="2400" b="1" dirty="0" smtClean="0">
                <a:sym typeface="Symbol"/>
              </a:rPr>
              <a:t></a:t>
            </a:r>
            <a:r>
              <a:rPr lang="en-US" sz="2400" b="1" dirty="0" smtClean="0"/>
              <a:t>) cannot be approximated within a ratio of n</a:t>
            </a:r>
            <a:r>
              <a:rPr lang="en-US" sz="2400" b="1" baseline="30000" dirty="0" smtClean="0">
                <a:sym typeface="Symbol"/>
              </a:rPr>
              <a:t></a:t>
            </a:r>
            <a:r>
              <a:rPr lang="en-US" sz="2400" b="1" dirty="0" smtClean="0"/>
              <a:t> for some constant  </a:t>
            </a:r>
            <a:r>
              <a:rPr lang="en-US" sz="2400" b="1" dirty="0" smtClean="0">
                <a:sym typeface="Symbol"/>
              </a:rPr>
              <a:t> </a:t>
            </a:r>
            <a:r>
              <a:rPr lang="en-US" sz="2400" b="1" dirty="0" smtClean="0"/>
              <a:t>&gt; 0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even if G is a DAG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06827" y="4038600"/>
            <a:ext cx="272145" cy="34834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78971" y="4386943"/>
            <a:ext cx="5508172" cy="16655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83629" y="5932715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</a:t>
            </a:r>
            <a:r>
              <a:rPr lang="en-US" sz="2000" b="1" dirty="0" smtClean="0"/>
              <a:t>dual</a:t>
            </a:r>
            <a:r>
              <a:rPr lang="en-US" dirty="0" smtClean="0"/>
              <a:t> stability index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9486" y="1491342"/>
            <a:ext cx="365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heterogeneous network</a:t>
            </a:r>
            <a:endParaRPr lang="en-US" sz="2400" b="1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29270" y="388060"/>
            <a:ext cx="8716319" cy="5390912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29" y="5334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Some observations based on our current results and their proofs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46515" y="348343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An observation (on US economic system)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85799" y="1219200"/>
            <a:ext cx="476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great depression in 1930’s (starts in 1929)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74373" y="1828799"/>
            <a:ext cx="6216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Glass–</a:t>
            </a:r>
            <a:r>
              <a:rPr lang="en-US" b="1" dirty="0" err="1" smtClean="0"/>
              <a:t>Steagall</a:t>
            </a:r>
            <a:r>
              <a:rPr lang="en-US" b="1" dirty="0" smtClean="0"/>
              <a:t> Act</a:t>
            </a:r>
            <a:r>
              <a:rPr lang="en-US" dirty="0" smtClean="0"/>
              <a:t> (1933) to control speculation by banks</a:t>
            </a:r>
          </a:p>
          <a:p>
            <a:r>
              <a:rPr lang="en-US" dirty="0" smtClean="0"/>
              <a:t>separated consumer banking and investment banking</a:t>
            </a:r>
          </a:p>
          <a:p>
            <a:pPr lvl="1"/>
            <a:r>
              <a:rPr lang="en-US" dirty="0" smtClean="0"/>
              <a:t>prohibited bank holding company from owning other </a:t>
            </a:r>
          </a:p>
          <a:p>
            <a:pPr lvl="1"/>
            <a:r>
              <a:rPr lang="en-US" dirty="0" smtClean="0"/>
              <a:t>financial companies</a:t>
            </a:r>
            <a:endParaRPr lang="en-US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786850" y="3279256"/>
            <a:ext cx="6845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Gramm–Leach–Bliley Act </a:t>
            </a:r>
            <a:r>
              <a:rPr lang="en-US" dirty="0" smtClean="0"/>
              <a:t>(1999)</a:t>
            </a:r>
          </a:p>
          <a:p>
            <a:r>
              <a:rPr lang="en-US" dirty="0" smtClean="0"/>
              <a:t> removed separation between investment and consumer banking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6429" y="404948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2007 recession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86543" y="5116286"/>
            <a:ext cx="7108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cause-and-effect or just random co-incidence ?</a:t>
            </a:r>
            <a:endParaRPr lang="en-US" sz="2400" b="1" dirty="0"/>
          </a:p>
        </p:txBody>
      </p:sp>
      <p:sp>
        <p:nvSpPr>
          <p:cNvPr id="14" name="Down Arrow 13"/>
          <p:cNvSpPr/>
          <p:nvPr/>
        </p:nvSpPr>
        <p:spPr>
          <a:xfrm>
            <a:off x="892629" y="1785256"/>
            <a:ext cx="484632" cy="2209801"/>
          </a:xfrm>
          <a:prstGeom prst="downArrow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41288" y="239713"/>
            <a:ext cx="8807450" cy="5757862"/>
          </a:xfrm>
        </p:spPr>
        <p:txBody>
          <a:bodyPr/>
          <a:lstStyle/>
          <a:p>
            <a:pPr>
              <a:buFontTx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Are banking networks inherently unstable?</a:t>
            </a:r>
          </a:p>
          <a:p>
            <a:pPr>
              <a:buFontTx/>
              <a:buNone/>
            </a:pPr>
            <a:r>
              <a:rPr lang="en-US" sz="2400" b="1" dirty="0" smtClean="0"/>
              <a:t>No</a:t>
            </a:r>
            <a:r>
              <a:rPr lang="en-US" sz="2400" dirty="0" smtClean="0"/>
              <a:t>, if the networks are more like </a:t>
            </a:r>
            <a:r>
              <a:rPr lang="en-US" sz="2000" b="1" dirty="0" smtClean="0"/>
              <a:t>small-degree in-arborescence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Otherwise, </a:t>
            </a:r>
            <a:r>
              <a:rPr lang="en-US" sz="2400" b="1" dirty="0" smtClean="0"/>
              <a:t>could be</a:t>
            </a:r>
            <a:r>
              <a:rPr lang="en-US" sz="2400" dirty="0" smtClean="0"/>
              <a:t>, </a:t>
            </a:r>
            <a:r>
              <a:rPr lang="en-US" sz="2000" dirty="0" smtClean="0"/>
              <a:t>even if there are no cyclical dependencies</a:t>
            </a:r>
            <a:r>
              <a:rPr lang="en-US" sz="2400" dirty="0" smtClean="0"/>
              <a:t> </a:t>
            </a:r>
          </a:p>
        </p:txBody>
      </p:sp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9D3B2F2-9A95-4285-80AC-DE7112E1CD40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184ECD-595B-46D4-B166-010655769FEB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" name="Oval 6"/>
          <p:cNvSpPr/>
          <p:nvPr/>
        </p:nvSpPr>
        <p:spPr>
          <a:xfrm>
            <a:off x="5387975" y="2166938"/>
            <a:ext cx="392113" cy="412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2014538"/>
            <a:ext cx="392113" cy="412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52800" y="2046288"/>
            <a:ext cx="392113" cy="414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06913" y="2568575"/>
            <a:ext cx="392112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417888" y="2601913"/>
            <a:ext cx="392112" cy="412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637088" y="3406775"/>
            <a:ext cx="392112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64175" y="3287713"/>
            <a:ext cx="392113" cy="412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96000" y="2700338"/>
            <a:ext cx="392113" cy="412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94088" y="3146425"/>
            <a:ext cx="392112" cy="412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7" name="Straight Arrow Connector 16"/>
          <p:cNvCxnSpPr>
            <a:stCxn id="14" idx="1"/>
            <a:endCxn id="7" idx="5"/>
          </p:cNvCxnSpPr>
          <p:nvPr/>
        </p:nvCxnSpPr>
        <p:spPr>
          <a:xfrm flipH="1" flipV="1">
            <a:off x="5722938" y="2519363"/>
            <a:ext cx="430212" cy="2413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994275" y="3482975"/>
            <a:ext cx="449263" cy="14605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802313" y="3059113"/>
            <a:ext cx="358775" cy="32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6"/>
          </p:cNvCxnSpPr>
          <p:nvPr/>
        </p:nvCxnSpPr>
        <p:spPr>
          <a:xfrm flipH="1">
            <a:off x="4899025" y="2525713"/>
            <a:ext cx="511175" cy="25082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7"/>
          </p:cNvCxnSpPr>
          <p:nvPr/>
        </p:nvCxnSpPr>
        <p:spPr>
          <a:xfrm flipH="1">
            <a:off x="3829050" y="2373313"/>
            <a:ext cx="688975" cy="83343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1" idx="7"/>
          </p:cNvCxnSpPr>
          <p:nvPr/>
        </p:nvCxnSpPr>
        <p:spPr>
          <a:xfrm flipH="1">
            <a:off x="3752850" y="2274888"/>
            <a:ext cx="709613" cy="38735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9" idx="6"/>
          </p:cNvCxnSpPr>
          <p:nvPr/>
        </p:nvCxnSpPr>
        <p:spPr>
          <a:xfrm flipH="1">
            <a:off x="3744913" y="2171700"/>
            <a:ext cx="700087" cy="809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6"/>
          </p:cNvCxnSpPr>
          <p:nvPr/>
        </p:nvCxnSpPr>
        <p:spPr>
          <a:xfrm flipH="1" flipV="1">
            <a:off x="4811713" y="2220913"/>
            <a:ext cx="590550" cy="6032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810000" y="4430713"/>
            <a:ext cx="392113" cy="412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05338" y="4397375"/>
            <a:ext cx="390525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432425" y="4397375"/>
            <a:ext cx="392113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005263" y="5105400"/>
            <a:ext cx="392112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233738" y="5094288"/>
            <a:ext cx="390525" cy="414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75225" y="5083175"/>
            <a:ext cx="392113" cy="4143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726113" y="5062538"/>
            <a:ext cx="392112" cy="412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5" name="Straight Arrow Connector 44"/>
          <p:cNvCxnSpPr>
            <a:endCxn id="41" idx="7"/>
          </p:cNvCxnSpPr>
          <p:nvPr/>
        </p:nvCxnSpPr>
        <p:spPr>
          <a:xfrm flipH="1">
            <a:off x="4340225" y="4811713"/>
            <a:ext cx="361950" cy="35401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0"/>
          </p:cNvCxnSpPr>
          <p:nvPr/>
        </p:nvCxnSpPr>
        <p:spPr>
          <a:xfrm>
            <a:off x="4060825" y="4833938"/>
            <a:ext cx="141288" cy="271462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7"/>
          </p:cNvCxnSpPr>
          <p:nvPr/>
        </p:nvCxnSpPr>
        <p:spPr>
          <a:xfrm flipH="1">
            <a:off x="3567113" y="4713288"/>
            <a:ext cx="1081087" cy="44132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7"/>
          </p:cNvCxnSpPr>
          <p:nvPr/>
        </p:nvCxnSpPr>
        <p:spPr>
          <a:xfrm flipH="1">
            <a:off x="5308600" y="4735513"/>
            <a:ext cx="188913" cy="40798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4" idx="0"/>
          </p:cNvCxnSpPr>
          <p:nvPr/>
        </p:nvCxnSpPr>
        <p:spPr>
          <a:xfrm>
            <a:off x="5748338" y="4778375"/>
            <a:ext cx="173037" cy="28416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4" idx="1"/>
          </p:cNvCxnSpPr>
          <p:nvPr/>
        </p:nvCxnSpPr>
        <p:spPr>
          <a:xfrm>
            <a:off x="4148138" y="4778375"/>
            <a:ext cx="1635125" cy="34448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2"/>
            <a:endCxn id="42" idx="0"/>
          </p:cNvCxnSpPr>
          <p:nvPr/>
        </p:nvCxnSpPr>
        <p:spPr>
          <a:xfrm flipH="1">
            <a:off x="3429000" y="4637088"/>
            <a:ext cx="381000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4340225" y="4691063"/>
            <a:ext cx="1069975" cy="528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434975" y="239713"/>
            <a:ext cx="8229600" cy="33194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smtClean="0"/>
              <a:t>Observation based on our proofs</a:t>
            </a:r>
          </a:p>
          <a:p>
            <a:pPr eaLnBrk="1" hangingPunct="1">
              <a:buFontTx/>
              <a:buNone/>
            </a:pPr>
            <a:endParaRPr lang="en-US" sz="2000" smtClean="0"/>
          </a:p>
          <a:p>
            <a:pPr eaLnBrk="1" hangingPunct="1">
              <a:buFontTx/>
              <a:buNone/>
            </a:pPr>
            <a:endParaRPr lang="en-US" sz="2400" b="1" smtClean="0"/>
          </a:p>
          <a:p>
            <a:pPr eaLnBrk="1" hangingPunct="1">
              <a:buFontTx/>
              <a:buNone/>
            </a:pPr>
            <a:r>
              <a:rPr lang="en-US" sz="2400" b="1" smtClean="0"/>
              <a:t>It seems instability arises if  many banks have a borrowing chain from the same bank</a:t>
            </a:r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5DCBAD3-01B3-4623-BCA4-84161E2C0AB9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06BA5F-C577-4CF0-87E7-ED4EEF0235E8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9" name="Oval 8"/>
          <p:cNvSpPr/>
          <p:nvPr/>
        </p:nvSpPr>
        <p:spPr>
          <a:xfrm>
            <a:off x="6335713" y="3408363"/>
            <a:ext cx="315912" cy="33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346825" y="4049713"/>
            <a:ext cx="315913" cy="338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69050" y="4789488"/>
            <a:ext cx="315913" cy="33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7" name="TextBox 16"/>
          <p:cNvSpPr txBox="1">
            <a:spLocks noChangeArrowheads="1"/>
          </p:cNvSpPr>
          <p:nvPr/>
        </p:nvSpPr>
        <p:spPr bwMode="auto">
          <a:xfrm>
            <a:off x="728663" y="3702050"/>
            <a:ext cx="178593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/>
              <a:t>“in-phase’ shocks</a:t>
            </a:r>
          </a:p>
          <a:p>
            <a:pPr algn="ctr"/>
            <a:r>
              <a:rPr lang="en-US" sz="2000" b="1"/>
              <a:t>may amplify</a:t>
            </a:r>
          </a:p>
        </p:txBody>
      </p:sp>
      <p:sp>
        <p:nvSpPr>
          <p:cNvPr id="17" name="Oval 16"/>
          <p:cNvSpPr/>
          <p:nvPr/>
        </p:nvSpPr>
        <p:spPr>
          <a:xfrm>
            <a:off x="4832350" y="3408363"/>
            <a:ext cx="315913" cy="33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876800" y="4049713"/>
            <a:ext cx="315913" cy="33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95663" y="4060825"/>
            <a:ext cx="315912" cy="33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887913" y="4757738"/>
            <a:ext cx="315912" cy="33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48263" y="3576638"/>
            <a:ext cx="11874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92713" y="4914900"/>
            <a:ext cx="118586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59375" y="4186238"/>
            <a:ext cx="11874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</p:cNvCxnSpPr>
          <p:nvPr/>
        </p:nvCxnSpPr>
        <p:spPr>
          <a:xfrm flipH="1">
            <a:off x="3668713" y="3576638"/>
            <a:ext cx="1163637" cy="527050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00463" y="4206875"/>
            <a:ext cx="118745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2"/>
          </p:cNvCxnSpPr>
          <p:nvPr/>
        </p:nvCxnSpPr>
        <p:spPr>
          <a:xfrm flipH="1" flipV="1">
            <a:off x="3635375" y="4354513"/>
            <a:ext cx="1252538" cy="571500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198688" y="4217988"/>
            <a:ext cx="1185862" cy="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627915" y="1600199"/>
            <a:ext cx="391886" cy="500743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ontent Placeholder 2"/>
          <p:cNvSpPr>
            <a:spLocks noGrp="1"/>
          </p:cNvSpPr>
          <p:nvPr>
            <p:ph idx="1"/>
          </p:nvPr>
        </p:nvSpPr>
        <p:spPr>
          <a:xfrm>
            <a:off x="434975" y="239713"/>
            <a:ext cx="8229600" cy="5246687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algn="ctr" eaLnBrk="1" hangingPunct="1">
              <a:buFontTx/>
              <a:buNone/>
            </a:pPr>
            <a:endParaRPr lang="en-US" sz="2400" b="1" dirty="0" smtClean="0"/>
          </a:p>
          <a:p>
            <a:pPr algn="ctr" eaLnBrk="1" hangingPunct="1">
              <a:buFontTx/>
              <a:buNone/>
            </a:pPr>
            <a:r>
              <a:rPr lang="en-US" sz="2400" b="1" dirty="0" smtClean="0"/>
              <a:t>Observation based on our proofs</a:t>
            </a:r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>
              <a:buFontTx/>
              <a:buNone/>
            </a:pPr>
            <a:endParaRPr lang="en-US" sz="2400" b="1" dirty="0" smtClean="0"/>
          </a:p>
          <a:p>
            <a:pPr eaLnBrk="1" hangingPunct="1">
              <a:buFontTx/>
              <a:buNone/>
            </a:pPr>
            <a:r>
              <a:rPr lang="en-US" sz="2400" b="1" dirty="0" smtClean="0"/>
              <a:t>Larger is the ratio </a:t>
            </a:r>
          </a:p>
          <a:p>
            <a:pPr eaLnBrk="1" hangingPunct="1">
              <a:buFontTx/>
              <a:buNone/>
            </a:pPr>
            <a:endParaRPr lang="en-US" sz="2400" b="1" dirty="0" smtClean="0"/>
          </a:p>
          <a:p>
            <a:pPr eaLnBrk="1" hangingPunct="1">
              <a:buFontTx/>
              <a:buNone/>
            </a:pPr>
            <a:r>
              <a:rPr lang="en-US" sz="2400" b="1" dirty="0" smtClean="0"/>
              <a:t>it is more likely that the network is more stable</a:t>
            </a:r>
          </a:p>
        </p:txBody>
      </p:sp>
      <p:sp>
        <p:nvSpPr>
          <p:cNvPr id="10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87AD282-A619-4EF5-976E-92FE7554A282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1BF1A7-4AF7-41ED-87F9-0D4B936CBA76}" type="slidenum">
              <a:rPr lang="en-US" smtClean="0"/>
              <a:pPr/>
              <a:t>62</a:t>
            </a:fld>
            <a:endParaRPr lang="en-US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325813" y="2579688"/>
          <a:ext cx="2776537" cy="860425"/>
        </p:xfrm>
        <a:graphic>
          <a:graphicData uri="http://schemas.openxmlformats.org/presentationml/2006/ole">
            <p:oleObj spid="_x0000_s121858" name="Equation" r:id="rId3" imgW="126972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68313" y="347663"/>
            <a:ext cx="8229600" cy="5737225"/>
          </a:xfrm>
        </p:spPr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pPr algn="ctr">
              <a:buFontTx/>
              <a:buNone/>
            </a:pPr>
            <a:r>
              <a:rPr lang="en-US" sz="2800" b="1" smtClean="0"/>
              <a:t>Observation based on our proofs</a:t>
            </a:r>
          </a:p>
          <a:p>
            <a:pPr algn="ctr">
              <a:buFontTx/>
              <a:buNone/>
            </a:pPr>
            <a:endParaRPr lang="en-US" sz="2800" b="1" smtClean="0"/>
          </a:p>
          <a:p>
            <a:pPr>
              <a:buFontTx/>
              <a:buNone/>
            </a:pPr>
            <a:r>
              <a:rPr lang="en-US" sz="2800" b="1" smtClean="0"/>
              <a:t>Network is likely to be more stable if all banks have roughly the same external assets</a:t>
            </a:r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D8BC4-5136-4B28-ACF4-BB885B91517B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6297F6-0DFC-4F67-8FFB-E9C1E9E9D70B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C5180-0869-4FC7-A568-4A270BAFF28F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UIC</a:t>
            </a:r>
            <a:endParaRPr lang="en-US" dirty="0"/>
          </a:p>
        </p:txBody>
      </p:sp>
      <p:sp>
        <p:nvSpPr>
          <p:cNvPr id="713730" name="Rectangle 4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627063" y="666750"/>
            <a:ext cx="7046912" cy="1370013"/>
          </a:xfrm>
          <a:prstGeom prst="rect">
            <a:avLst/>
          </a:prstGeom>
          <a:solidFill>
            <a:srgbClr val="CCFFFF"/>
          </a:solidFill>
          <a:ln>
            <a:miter lim="800000"/>
            <a:headEnd/>
            <a:tailEnd/>
          </a:ln>
        </p:spPr>
        <p:txBody>
          <a:bodyPr anchor="b"/>
          <a:lstStyle/>
          <a:p>
            <a:pPr algn="l"/>
            <a:r>
              <a:rPr lang="en-US" sz="4100" b="1" dirty="0">
                <a:solidFill>
                  <a:srgbClr val="008000"/>
                </a:solidFill>
                <a:latin typeface="Times New Roman" pitchFamily="18" charset="0"/>
              </a:rPr>
              <a:t>Thank you for your attention!</a:t>
            </a:r>
          </a:p>
        </p:txBody>
      </p:sp>
      <p:sp>
        <p:nvSpPr>
          <p:cNvPr id="71373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849313" y="2638425"/>
            <a:ext cx="6248400" cy="2422525"/>
          </a:xfrm>
        </p:spPr>
        <p:txBody>
          <a:bodyPr/>
          <a:lstStyle/>
          <a:p>
            <a:pPr marL="0" indent="0" algn="r">
              <a:buFontTx/>
              <a:buNone/>
            </a:pPr>
            <a:r>
              <a:rPr lang="en-US" sz="2600" b="1">
                <a:solidFill>
                  <a:srgbClr val="0033CC"/>
                </a:solidFill>
              </a:rPr>
              <a:t>Questions?</a:t>
            </a:r>
          </a:p>
        </p:txBody>
      </p:sp>
      <p:pic>
        <p:nvPicPr>
          <p:cNvPr id="713732" name="Picture 6" descr="ques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3295650"/>
            <a:ext cx="1792288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3733" name="Picture 13" descr="http://www.cartoonstock.com/lowres/mba0529l.jpg"/>
          <p:cNvPicPr>
            <a:picLocks noChangeAspect="1" noChangeArrowheads="1"/>
          </p:cNvPicPr>
          <p:nvPr/>
        </p:nvPicPr>
        <p:blipFill>
          <a:blip r:embed="rId4" cstate="print"/>
          <a:srcRect t="12083"/>
          <a:stretch>
            <a:fillRect/>
          </a:stretch>
        </p:blipFill>
        <p:spPr bwMode="auto">
          <a:xfrm>
            <a:off x="874713" y="2574925"/>
            <a:ext cx="3257550" cy="334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3734" name="Slide Number Placeholder 5"/>
          <p:cNvSpPr txBox="1">
            <a:spLocks noGrp="1"/>
          </p:cNvSpPr>
          <p:nvPr/>
        </p:nvSpPr>
        <p:spPr bwMode="auto">
          <a:xfrm>
            <a:off x="8743950" y="6638925"/>
            <a:ext cx="4000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EFD4BCB-004F-49F6-B7B4-4057923BD557}" type="slidenum">
              <a:rPr lang="en-US" altLang="en-US" sz="1000">
                <a:latin typeface="Arial" charset="0"/>
              </a:rPr>
              <a:pPr algn="r"/>
              <a:t>64</a:t>
            </a:fld>
            <a:endParaRPr lang="en-US" altLang="en-US" sz="10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9" y="152402"/>
            <a:ext cx="8229600" cy="6095998"/>
          </a:xfrm>
        </p:spPr>
        <p:txBody>
          <a:bodyPr/>
          <a:lstStyle/>
          <a:p>
            <a:pPr algn="ctr">
              <a:buNone/>
            </a:pPr>
            <a:r>
              <a:rPr lang="en-US" sz="2800" dirty="0" smtClean="0"/>
              <a:t>Natural Question</a:t>
            </a:r>
          </a:p>
          <a:p>
            <a:pPr>
              <a:buNone/>
            </a:pPr>
            <a:r>
              <a:rPr lang="en-US" sz="2800" dirty="0" smtClean="0"/>
              <a:t>Is this instability</a:t>
            </a:r>
          </a:p>
          <a:p>
            <a:pPr lvl="1"/>
            <a:r>
              <a:rPr lang="en-US" sz="2400" dirty="0" smtClean="0"/>
              <a:t>“systemic”, e.g., caused by repeal of Glass–</a:t>
            </a:r>
            <a:r>
              <a:rPr lang="en-US" sz="2400" dirty="0" err="1" smtClean="0"/>
              <a:t>Steagall</a:t>
            </a:r>
            <a:r>
              <a:rPr lang="en-US" sz="2400" dirty="0" smtClean="0"/>
              <a:t> act and subsequently developed specific properties of banking networks that allowed the ripple effect?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or, caused by “a few” banks that are “too big to fail” and “a few individually greedy executives”?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or, lack of oversight of regulatory authorities?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or, all of the above?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or, just a random occurrence?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FDF140-8F09-4F91-ABFA-ADA1298EFBA4}" type="datetime1">
              <a:rPr lang="en-US" smtClean="0"/>
              <a:pPr>
                <a:defRPr/>
              </a:pPr>
              <a:t>2/11/2012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UIC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DECD98-9099-4E1E-BF1F-362233E5141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326799" y="162832"/>
            <a:ext cx="8229600" cy="6063797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b="1" dirty="0" smtClean="0"/>
              <a:t>lack of oversight of regulatory authorities?</a:t>
            </a:r>
          </a:p>
          <a:p>
            <a:pPr algn="ctr">
              <a:buFontTx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(is it fair to blame the FEDs ?)</a:t>
            </a:r>
          </a:p>
          <a:p>
            <a:pPr>
              <a:buFontTx/>
              <a:buNone/>
            </a:pPr>
            <a:r>
              <a:rPr lang="en-US" sz="2800" dirty="0" smtClean="0"/>
              <a:t>could a regulatory authority have </a:t>
            </a:r>
            <a:r>
              <a:rPr lang="en-US" sz="2800" i="1" dirty="0" smtClean="0"/>
              <a:t>predicted </a:t>
            </a:r>
            <a:r>
              <a:rPr lang="en-US" sz="2800" dirty="0" smtClean="0"/>
              <a:t>the current economic crisis? </a:t>
            </a:r>
            <a:r>
              <a:rPr lang="en-US" sz="2000" dirty="0" smtClean="0"/>
              <a:t>(assuming that they had access to all necessary data) </a:t>
            </a:r>
          </a:p>
          <a:p>
            <a:pPr>
              <a:buFontTx/>
              <a:buNone/>
            </a:pPr>
            <a:endParaRPr lang="en-US" sz="2000" dirty="0" smtClean="0"/>
          </a:p>
          <a:p>
            <a:pPr lvl="1"/>
            <a:r>
              <a:rPr lang="en-US" sz="2400" dirty="0" smtClean="0"/>
              <a:t>stability can be computed efficiently </a:t>
            </a:r>
          </a:p>
          <a:p>
            <a:pPr lvl="2"/>
            <a:r>
              <a:rPr lang="en-US" dirty="0" smtClean="0"/>
              <a:t>e.g., polynomial-time</a:t>
            </a:r>
          </a:p>
          <a:p>
            <a:pPr lvl="1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perhaps fair to blame the FEDs</a:t>
            </a:r>
          </a:p>
          <a:p>
            <a:pPr marL="914400" lvl="1" indent="-457200"/>
            <a:r>
              <a:rPr lang="en-US" sz="2400" dirty="0" smtClean="0"/>
              <a:t>stability is hard to compute, e.g.,</a:t>
            </a:r>
          </a:p>
          <a:p>
            <a:pPr marL="1314450" lvl="2" indent="-457200"/>
            <a:r>
              <a:rPr lang="en-US" sz="2000" dirty="0" smtClean="0"/>
              <a:t>NP-hard, </a:t>
            </a:r>
            <a:r>
              <a:rPr lang="en-US" sz="2000" dirty="0" err="1" smtClean="0"/>
              <a:t>inapproximable</a:t>
            </a:r>
            <a:r>
              <a:rPr lang="en-US" sz="2000" dirty="0" smtClean="0"/>
              <a:t> (in polynomial time), PSPACE-hard etc.</a:t>
            </a:r>
          </a:p>
          <a:p>
            <a:pPr marL="914400" lvl="1" indent="-457200">
              <a:buNone/>
            </a:pPr>
            <a:r>
              <a:rPr lang="en-US" dirty="0" smtClean="0"/>
              <a:t>   </a:t>
            </a: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perhaps </a:t>
            </a:r>
            <a:r>
              <a:rPr lang="en-US" sz="2400" b="1" dirty="0" smtClean="0">
                <a:solidFill>
                  <a:srgbClr val="000000"/>
                </a:solidFill>
                <a:ea typeface="+mn-ea"/>
                <a:cs typeface="+mn-cs"/>
              </a:rPr>
              <a:t>not</a:t>
            </a: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 fair to blame the FEDs</a:t>
            </a: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 lvl="2">
              <a:buFontTx/>
              <a:buNone/>
            </a:pPr>
            <a:r>
              <a:rPr lang="en-US" dirty="0" smtClean="0"/>
              <a:t>by </a:t>
            </a:r>
            <a:r>
              <a:rPr lang="en-US" b="1" dirty="0" smtClean="0"/>
              <a:t>effective computations </a:t>
            </a:r>
            <a:r>
              <a:rPr lang="en-US" dirty="0" smtClean="0"/>
              <a:t>of the stability of the relevant banking networks</a:t>
            </a:r>
          </a:p>
        </p:txBody>
      </p:sp>
      <p:sp>
        <p:nvSpPr>
          <p:cNvPr id="71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B6EE28-1469-4F26-B973-9652D283003E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636839-957E-4D61-A13D-E6BE2E07ABC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14338" y="282575"/>
            <a:ext cx="8229600" cy="5922963"/>
          </a:xfrm>
        </p:spPr>
        <p:txBody>
          <a:bodyPr/>
          <a:lstStyle/>
          <a:p>
            <a:pPr>
              <a:buFontTx/>
              <a:buNone/>
            </a:pPr>
            <a:endParaRPr lang="en-US" sz="2400" b="1" dirty="0" smtClean="0"/>
          </a:p>
          <a:p>
            <a:pPr>
              <a:buFontTx/>
              <a:buNone/>
            </a:pPr>
            <a:r>
              <a:rPr lang="en-US" sz="2400" b="1" dirty="0" smtClean="0"/>
              <a:t>To investigate these types of questions, one must first settle questions of the following type:</a:t>
            </a:r>
          </a:p>
          <a:p>
            <a:pPr>
              <a:buFontTx/>
              <a:buNone/>
            </a:pPr>
            <a:endParaRPr lang="en-US" sz="2000" dirty="0" smtClean="0"/>
          </a:p>
          <a:p>
            <a:pPr>
              <a:buFontTx/>
              <a:buAutoNum type="arabicPeriod"/>
            </a:pPr>
            <a:r>
              <a:rPr lang="en-US" sz="2400" dirty="0" smtClean="0"/>
              <a:t>What is the </a:t>
            </a:r>
            <a:r>
              <a:rPr lang="en-US" sz="2400" b="1" dirty="0" smtClean="0"/>
              <a:t>model</a:t>
            </a:r>
            <a:r>
              <a:rPr lang="en-US" sz="2400" dirty="0" smtClean="0"/>
              <a:t> of the banking network that is studied?</a:t>
            </a:r>
          </a:p>
          <a:p>
            <a:pPr>
              <a:buFontTx/>
              <a:buAutoNum type="arabicPeriod"/>
            </a:pPr>
            <a:endParaRPr lang="en-US" sz="2400" dirty="0" smtClean="0"/>
          </a:p>
          <a:p>
            <a:pPr>
              <a:buFontTx/>
              <a:buAutoNum type="arabicPeriod"/>
            </a:pPr>
            <a:r>
              <a:rPr lang="en-US" sz="2400" dirty="0" smtClean="0"/>
              <a:t>How </a:t>
            </a:r>
            <a:r>
              <a:rPr lang="en-US" sz="2400" b="1" dirty="0" smtClean="0"/>
              <a:t>exactly</a:t>
            </a:r>
            <a:r>
              <a:rPr lang="en-US" sz="2400" dirty="0" smtClean="0"/>
              <a:t> failures of individual banks propagated through the network to other banks? </a:t>
            </a:r>
          </a:p>
          <a:p>
            <a:pPr>
              <a:buFontTx/>
              <a:buAutoNum type="arabicPeriod"/>
            </a:pPr>
            <a:endParaRPr lang="en-US" sz="2400" dirty="0" smtClean="0"/>
          </a:p>
          <a:p>
            <a:pPr>
              <a:buFontTx/>
              <a:buAutoNum type="arabicPeriod"/>
            </a:pPr>
            <a:r>
              <a:rPr lang="en-US" sz="2400" dirty="0" smtClean="0"/>
              <a:t>What is an </a:t>
            </a:r>
            <a:r>
              <a:rPr lang="en-US" sz="2400" b="1" dirty="0" smtClean="0"/>
              <a:t>appropriate stability measure </a:t>
            </a:r>
            <a:r>
              <a:rPr lang="en-US" sz="2400" dirty="0" smtClean="0"/>
              <a:t>and what are the computational properties of such a measure? </a:t>
            </a:r>
          </a:p>
        </p:txBody>
      </p:sp>
      <p:sp>
        <p:nvSpPr>
          <p:cNvPr id="81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D6B4C60-BF37-490D-81E7-AA454DD5D14A}" type="datetime1">
              <a:rPr lang="en-US"/>
              <a:pPr/>
              <a:t>2/11/2012</a:t>
            </a:fld>
            <a:endParaRPr lang="en-US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UIC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218EA-A055-43F8-856A-481A87DCA9D9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C:\Program Files (x86)\Vim\vim73\gvim.exe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348"/>
  <p:tag name="DEFAULTHEIGHT" val="2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\vspace*{0.1in}&#10;\noindent&#10;$\pmb{E=30}$ {\bf \$}&#10;&#10;\vspace*{0.1in}&#10;\noindent&#10;$\pmb{n=5}$ banks&#10;&#10;\vspace*{0.1in}&#10;\noindent&#10;{\bf each bank gets} $\pmb{\nicefrac{30}{5}=6}$ &#10;&#10;&#10;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41.0003"/>
  <p:tag name="PICTUREFILESIZE" val="103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pmb{6}$ 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7.92"/>
  <p:tag name="PICTUREFILESIZE" val="12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pmb{6}$ 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7.92"/>
  <p:tag name="PICTUREFILESIZE" val="12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pmb{6}$ 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7.92"/>
  <p:tag name="PICTUREFILESIZE" val="12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pmb{6}$ 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7.92"/>
  <p:tag name="PICTUREFILESIZE" val="121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pmb{6}$ 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7.92"/>
  <p:tag name="PICTUREFILESIZE" val="12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\vspace*{0.1in}&#10;\noindent&#10;$\pmb{E=30}$ {\bf \$}&#10;&#10;\vspace*{0.1in}&#10;\noindent&#10;$\pmb{n=5}$ banks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72.96016"/>
  <p:tag name="PICTUREFILESIZE" val="48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\begin{center}&#10;{\bf interbank borrowing}&#10;&#10;\scalebox{1.5}{$\pmb{b_v}$} $\,\pmb{=6+3=9}$ &#10;\end{center}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27.9202"/>
  <p:tag name="PICTUREFILESIZE" val="72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\begin{center}&#10;{\bf interbank asset}&#10;&#10;\scalebox{1.5}{$\pmb{\iota_v}$} $\,\pmb{=12+1+17=30}$&#10;\end{center}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32.9602"/>
  <p:tag name="PICTUREFILESIZE" val="730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\begin{center}&#10;{\bf {\LARGE effective} share of total external asset for $\pmb{\bank_v}$} &#10;&#10;\vspace*{0.15in}&#10;&#10;$\displaystyle \pmb{e_v =\Big(b_v-\iota_v\Big) \,\,\,+\,\,\,\,}&#10;\begin{array}{cl}&#10;{\color{black} \pmb{\nicefrac{E}{n}} } &amp; \mbox{\bf (homogeneous case)} &#10;\\&#10;\\&#10;\mbox{\bf some \% of $\pmb{E}$}  &amp; \mbox{\bf (heterogeneous case)} &#10;\end{array}&#10;$&#10;\end{center}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25.9206"/>
  <p:tag name="PICTUREFILESIZE" val="262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\noindent&#10;$\pmb{E}$ \hspace*{0.2in} total external asset&#10;&#10;\hspace*{0.2in}&#10;{\Large e.g., stock market investments, real-estate purchase etc.}&#10;&#10;\vspace*{0.15in}&#10;\noindent&#10;$\pmb{I}$ \hspace*{0.1in} total inter-bank exposure&#10;&#10;\hspace*{0.2in}&#10;{\Large e.g., inter-bank loans etc.}&#10;&#10;\vspace*{0.15in}&#10;\noindent&#10;$\pmb{A = I + E}$ \hspace*{0.2in} total asset                 &#10;&#10;\vspace*{0.15in}&#10;\noindent&#10;$0&lt;\pmb{\gamma}&lt;1$ \hspace*{0.2in} percentage of equity to asset for each bank&#10;&#10;\hspace*{0.2in}&#10;{&#10;\Large &#10;larger $\gamma$ $\Rightarrow$ banks more stable but less profitable&#10;&#10;smaller $\gamma$ $\Rightarrow$ banks less stable but may be more profitable&#10;}&#10;&#10;\vspace*{0.15in}&#10;\noindent&#10;$\pmb{\Phi\in (0,1]&gt;\gamma}$ \hspace*{0.2in} severity of shock&#10;&#10;\hspace*{0.2in}&#10;{&#10;\Large &#10;e.g., how badly external investments may fail&#10;}&#10;&#10;&#10;&#10;&#10;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405.9608"/>
  <p:tag name="PICTUREFILESIZE" val="8528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displaystyle \pmb{e_v =\underbrace{\Big(3+4\Big)}_{b_v}-\underbrace{\Big(2+2+1\Big)}_{\iota_v}+\underbrace{\dots\dots}_{\mbox{\% of $E$}}}$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216.9605"/>
  <p:tag name="PICTUREFILESIZE" val="1142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\begin{center}&#10;&#10;{\bf {\LARGE total asset } for $\pmb{\bank_v}$} &#10;&#10;\vspace*{0.2in}&#10;&#10;$\displaystyle \pmb{a_v=e_v+\iota_v = b_v \,\,\,+} \,\,\, \mbox{\bf \% of $\pmb{E}$}$&#10;&#10;\vspace*{0.4in}&#10;&#10;{\bf {\LARGE net worth (equity)} for $\pmb{\bank_v}$} &#10;&#10;\vspace*{0.2in}&#10;&#10;$\displaystyle \pmb{c_v = \gamma \times a_v = \gamma \times \Big( b_v \,\,\,+}\,\,\, \mbox{\bf \% of $\pmb{E}$} \,\pmb{\Big)}$&#10;\end{center}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96.9204"/>
  <p:tag name="PICTUREFILESIZE" val="2590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\[&#10;\mbox{\bf \% of $\pmb{E}$}  &#10;\,\,&#10;\pmb{=}&#10;\,\,&#10;\pmb{\gamma \times  \Big( b_v+} \mbox{\bf \% of $\pmb{E}$}  \pmb{ \Big)  +d_v}&#10;\]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98.9604"/>
  <p:tag name="PICTUREFILESIZE" val="713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&#10;\everymath{\color{red}}&#10;&#10;\begin{itemize}&#10;&#10;\item&#10;weighted directed graph $\pmb{G=(V,F)}$ of $\pmb{n}$ nodes and $\pmb{m}$ directed edges &#10;&#10;\begin{itemize}&#10;\item&#10;each node $\pmb{v\in V}$ corresponds to a bank ($\pmb{\bank_v}$) &#10;&#10;\item&#10;each directed edge $\pmb{(v,v')\in F}$ indicates that $\pmb{\bank_v}$ has an agreement to lend money to $\pmb{\bank_{\,v'}}$&#10;&#10;\item&#10;$\pmb{\din(v)}$ denotes in-degree of node $\pmb{v}$&#10;&#10;\item&#10;$\pmb{\dout(v)}$ denotes out-degree of node $\pmb{v}$&#10;\end{itemize}&#10;&#10;\end{itemize}&#10;% &#10;Model has following parameters: &#10;&#10;\begin{center}&#10;\begin{tabular}{rlrl}\toprule&#10;$\pmb{E=}$                    &amp; \hspace*{-0.15in} total external asset        &amp; $\pmb{I=}$           &amp; \hspace*{-0.15in} total inter-bank exposure  \\&#10;\\&#10;\multicolumn{4}{c}{$\pmb{A = I + E=}$ total asset} \\&#10;\\&#10;$\pmb{w=w(e)=\frac{I}{m}=}$   &amp; \hspace*{-0.15in} weight of any edge $\pmb{e\in F}$ &amp; $\pmb{\gamma=}$      &amp; \hspace*{-0.15in} percentage of equity to asset \\&#10;\\&#10;\multicolumn{4}{c}{$\pmb{\Phi\in (0,1]&gt;\gamma=}$ severity of shock}                            \\&#10;\bottomrule&#10;\end{tabular}&#10;%&#10;\end{center}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435.9609"/>
  <p:tag name="PICTUREFILESIZE" val="625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12pt]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boldmath&#10;&#10;\everymath{\color{blue}}&#10;&#10;\begin{tabular}{l|l} \toprule&#10;\multicolumn{1}{c}{\bf Assets} &amp; \multicolumn{1}{c}{\bf Liabilities} \\ \midrule&#10;$&#10;\begin{array}{rll}&#10;\pmb{\iota_v} &amp; \pmb{=} &amp; \pmb{\dout(v)\times w = \dout(v)\times\frac{I}{m}} \\ &#10;        &amp; \pmb{=} &amp; \mbox{\bf interbank asset (money lent)} \\&#10;\\&#10;\pmb{b_v}     &amp; \pmb{=} &amp; \pmb{\din(v)\times w = \din(v)\times\frac{I}{m}} \\ &#10;        &amp; \pmb{=} &amp; \mbox{\bf interbank borrowing (money borrowed)} \\&#10;\\&#10;\pmb{e_v}  &amp; \pmb{=} &amp; \mbox{\bf share of total external asset $\pmb{E}$} \\&#10;        &amp; \pmb{=} &amp; \pmb{(b_v-\iota_v) + \dfrac{E-\sum_{v\in V} {(b_v-\iota_v)}}{n}} \\&#10;        &amp; \pmb{=} &amp; \pmb{(b_v-\iota_v) + \dfrac{E}{n}} \\&#10;\\&#10;\pmb{a_v=e_v+\iota_v} &amp; \pmb{=} &amp; \pmb{b_v+\frac{E}{n}} \\&#10;                &amp; \pmb{=} &amp; \mbox{\bf total asset} \\&#10;\end{array}&#10;$&#10;&amp;&#10;$&#10;\begin{array}{rll}&#10;\pmb{b_v}     &amp; \pmb{=} &amp; \pmb{\din(v)\times w = \din(v)\times\frac{I}{m}} \\ &#10;        &amp; \pmb{=} &amp; \mbox{\bf interbank borrowing} \\&#10;        &amp;   &amp; \mbox{\bf (money borrowed)} \\&#10;\\&#10;\pmb{c_v = \gamma \times a_v} &amp; \pmb{=} &amp; \mbox{\bf net worth (equity)} \\&#10;\\&#10;\pmb{d_v}     &amp; \pmb{=} &amp; \mbox{\bf customer deposits} \\&#10;\\&#10;\pmb{\ell_v = b_v+c_v+d_v} &amp; \pmb{=} &amp; \mbox{\bf total liability} \\&#10;\end{array}&#10;$&#10;\\ \midrule&#10;\multicolumn{2}{c}{\bf $\pmb{a_v=\ell_v}$ (balance sheet equation)} \\&#10;\bottomrule&#10;\end{tabular}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579.0012"/>
  <p:tag name="PICTUREFILESIZE" val="876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&#10;\usepackage{amsmath,color}&#10;&#10;\begin{document}&#10;&#10;\color{blue}&#10;&#10;$\pmb{\Phi e_{v_3} \! &gt; \! c_{v_3}}$&#10;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92.88016"/>
  <p:tag name="PICTUREFILESIZE" val="210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&#10;\usepackage{amsmath,color}&#10;&#10;\begin{document}&#10;&#10;\color{blue}&#10;&#10;$\pmb{\Phi e_{v_6} \! &gt; \! c_{v_6}}$&#10;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92.88016"/>
  <p:tag name="PICTUREFILESIZE" val="21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0;\pagestyle{empty}&#10;&#10;\usepackage{amsmath,color}&#10;&#10;\begin{document}&#10;&#10;\color{blue}&#10;&#10;$\pmb{\Phi e_{v_1} \! \leq \! c_{v_1}}$&#10;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92.88016"/>
  <p:tag name="PICTUREFILESIZE" val="20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12pt]{article}&#10;\pagestyle{empty}&#10;&#10;\usepackage{amsmath,color}&#10;&#10;\begin{document}&#10;&#10;\large&#10;&#10;\color{blue}&#10;&#10;\bf&#10;&#10;new net worth &#10;&#10;$\pmb{c_{v_1} - \Phi e_{v_1}}$&#10;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02.9602"/>
  <p:tag name="PICTUREFILESIZE" val="244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\LARGE&#10;&#10;$\displaystyle&#10;\begin{array}{rll}&#10;\pmb{\valive(0)} &amp; \pmb{=} &amp; \pmb{V} \\&#10;\pmb{c_v(0)} &amp; \pmb{=} &amp; \left\{ &#10;\begin{array}{rl}&#10;\pmb{c_v-s_v}, &amp; \mbox{\bf if $\pmb{v\in\vs}$} &#10;\\ &#10;\pmb{c_v}, &amp; \mbox{\bf otherwise} &#10;\end{array}&#10;\right.&#10;\end{array}&#10;$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243.9605"/>
  <p:tag name="PICTUREFILESIZE" val="165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pmb{\nicefrac{23}{5}}$ 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21.96008"/>
  <p:tag name="PICTUREFILESIZE" val="17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\LARGE&#10;&#10;\parbox{4in}&#10;{\color{blue}If a banks equity ever becomes negative, it fails, transmits shock, and goes to oblivion}&#10;&#10;\vspace*{0.2in}&#10;&#10;\[&#10;\hspace*{-1in}&#10;\pmb{\forall\,t_0\geq 0\colon}\,\, \pmb{c_v(t_0)&lt;0 \,\,\Rightarrow \,\,v\notin\valive(t_0^+)}&#10;\]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07.9206"/>
  <p:tag name="PICTUREFILESIZE" val="3187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\Large&#10;&#10;\[\displaystyle&#10;\pmb{\forall\,t&gt;0}\,\,\,\,\,\,\,\pmb{\forall\, u\in\valive(t)\colon} \,\,\,\,\,&#10;{\pmb{\frac{\partial\,c_u(t)}{\partial\,{t}}} \, \pmb{ = \,\,-&#10;\sum_{\substack{v\colon c_v(t)&lt;0 \\ \pmb{\&amp;} \\ (u,v)\in\ealive(t)}} \hspace*{-0.2in}\frac{\min\big\{\,\big|\,c_v(t)\,\big|,\,\,b_v\,\big\}}{\din(v,\,t)}}&#10;}&#10;\]&#10;&#10;&#10;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79.9208"/>
  <p:tag name="PICTUREFILESIZE" val="2407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\Large&#10;&#10;\begin{gather*}&#10;\pmb{t=0,1,2,3,4,5,\dots\dots\dots}&#10;\\&#10;\pmb{\forall\, u\in\valive(t)\colon} \,\,\,\,\,&#10;\pmb{c_u(t+1)} \, \pmb{ = c_u(t) \,\,-&#10;\sum_{\substack{v\colon c_v(t)&lt;0 \\ \pmb{\&amp;} \\ (u,v)\in\ealive(t)}} \hspace*{-0.2in}\frac{\min\big\{\,\big|\,c_v(t)\,\big|,\,\,b_v\,\big\}}{\din(v,\,t)}}&#10;\end{gather*}&#10;&#10;&#10;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69.9608"/>
  <p:tag name="PICTUREFILESIZE" val="266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\Large&#10;&#10;\[&#10;\pmb{c_{u_1}(t)}&#10;\]&#10;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1.92008"/>
  <p:tag name="PICTUREFILESIZE" val="214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\Large&#10;&#10;\[&#10;\pmb{c_{u_2}(t)}&#10;\]&#10;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1.92008"/>
  <p:tag name="PICTUREFILESIZE" val="220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\Large&#10;&#10;\[&#10;\pmb{c_{u_3}(t)}&#10;\]&#10;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1.92008"/>
  <p:tag name="PICTUREFILESIZE" val="22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\Large&#10;&#10;$\pmb{-\,\,\frac{\min\big\{\,\big|\,c_v(t)\,\big|,\,\,b_v\,\big\}}{\din(v,\,t)}}$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00.9202"/>
  <p:tag name="PICTUREFILESIZE" val="594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\Large&#10;&#10;$\pmb{-\,\,\frac{\big|\,c_v(t)\,\big|}{\din(v,\,t)}}$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58.92016"/>
  <p:tag name="PICTUREFILESIZE" val="393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\Large&#10;&#10;$\pmb{-\,\,\frac{b_v}{\din(v,\,t)}}$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58.92016"/>
  <p:tag name="PICTUREFILESIZE" val="32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12pt]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\newcommand{\galive}{{G_{\mathrm{alive}}}}&#10;\newcommand{\valive}{{V_{\mathrm{alive}}}}&#10;\newcommand{\ealive}{{E_{\mathrm{alive}}}}&#10;&#10;\setlength{\topmargin}{0in} &#10;\setlength{\oddsidemargin}{0.0in}&#10;\setlength{\evensidemargin}{0.0in}&#10;\setlength{\headheight}{0in} &#10;\setlength{\headsep}{0in} &#10;\setlength{\textheight}{10in}&#10;\setlength{\textwidth}{8.3in}&#10;&#10;\renewcommand{\baselinestretch}{1}&#10;&#10;\begin{document}&#10;\Large&#10;\bf&#10;\color{blue}&#10;\boldmath&#10;&#10;\everymath{\color{red}}&#10;&#10;\begin{center}&#10;Continuous-time model for shock propagation&#10;\end{center}&#10;&#10;\noindent&#10;$\pmb{\valive(t)}$: set of nodes that have not failed at time $\pmb{t}$&#10;&#10;\vspace*{0.2in}&#10;\noindent&#10;$\pmb{\galive(t)=(\valive(t),\ealive(t))}$: corresponding node-induced subgraph of $\pmb{G}$ at time $\pmb{t}$  &#10;&#10;\vspace*{0.2in}&#10;\noindent&#10;$\pmb{\din(v,t)}$, $\pmb{\dout(v,t)}$: in-degree,out-degree of node $\pmb{v\in\valive(t)}$ in the graph $\pmb{\galive(t)}$ &#10;&#10;\vspace*{0.2in}&#10;\noindent&#10;{\color{red}\bf\LARGE shock propagation}:&#10;%&#10;\begin{itemize}&#10;\item&#10;$\pmb{\valive(0)=V}$, and &#10;$\pmb{c_v(0)=&#10;\left\{ &#10;\begin{array}{ll} &#10;c_v-s_v, &amp; \mbox{\bf if $v\in\vs$} \\&#10;c_v,           &amp; \mbox{\bf otherwise} &#10;\end{array}&#10;\right.}$&#10;&#10;\item&#10;$\pmb{\forall\,t_0\geq 0 \colon\,c_v(t_0)&lt;0 \Rightarrow v\notin\valive(t_0^+)}\,\,\,$&#10;%&#10;(negative equity implies failure)&#10;&#10;\item&#10;failed bank $\pmb{\bank_v}$ at time $\pmb{t_0}$ affects the net worth (equity) of all banks that gave loan to $\pmb{\bank_v}$: &#10;%&#10;{\color{red}\bf\LARGE&#10;\begin{gather*}&#10;\pmb{&#10;\boxed{\forall\,t\geq 0\,\,\forall u\in\valive(t)\colon \,\,\frac{\partial\,c_u(t)}{\partial\,t} = &#10;\,- \hspace*{-0.8in}\sum_{\substack{v\colon c_v(t)&lt;0 \\ \hspace*{0.8in}(u,v)\in\ealive(t)}} \hspace*{-0.5in}\frac{\min\left\{\,\left|\,c_v(t)\,\right|,\,\,b_v\,\right\}}{\din(v,\,t)}}&#10;}&#10;\end{gather*}&#10;}&#10;%&#10;\end{itemize}&#10;%&#10;&#10;\vspace*{0.1in}&#10;\noindent&#10;If $\pmb{|\,c_v(t_0)\,|&gt;b_v}$ then the depositors also incur a loss of $\pmb{b_v-|\,c_v(t_0)\,|}$, but we ignore this &#10;since we are only interested in the demise of banks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15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598.9212"/>
  <p:tag name="PICTUREFILESIZE" val="2147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\vspace*{0.1in}&#10;\noindent&#10;$\pmb{I=23}$ {\bf \$}&#10;&#10;\vspace*{0.1in}&#10;\noindent&#10;$\pmb{m=5}$ edges &#10;&#10;\vspace*{0.1in}&#10;\noindent&#10;{\bf weight of each edge} $\pmb{=\nicefrac{23}{5}}$ &#10;&#10;&#10;&#10;&#10;&#10;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59.0003"/>
  <p:tag name="PICTUREFILESIZE" val="1047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12pt]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\newcommand{\galive}{{G_{\mathrm{alive}}}}&#10;\newcommand{\valive}{{V_{\mathrm{alive}}}}&#10;\newcommand{\ealive}{{E_{\mathrm{alive}}}}&#10;&#10;\setlength{\topmargin}{0in} &#10;\setlength{\oddsidemargin}{0.0in}&#10;\setlength{\evensidemargin}{0.0in}&#10;\setlength{\headheight}{0in} &#10;\setlength{\headsep}{0in} &#10;\setlength{\textheight}{10in}&#10;\setlength{\textwidth}{8.3in}&#10;&#10;\renewcommand{\baselinestretch}{1}&#10;&#10;\begin{document}&#10;\Large&#10;\bf&#10;\color{blue}&#10;\boldmath&#10;&#10;\everymath{\color{red}}&#10;\everydisplay{\color{red}}&#10;&#10;\begin{center}&#10;\bf\LARGE Discrete-time version for shock propagation&#10;\end{center}&#10;&#10;\begin{tabular}{l} \toprule&#10;\color{blue}&#10;%%%%%%%%%%%%%%%%%%%%%%%%%%%%%%%%%%%%%&#10;%%%%%%%%%%%%%%%%%%%%%%%%%%%%%%%%%%%%%&#10;%%%%%%%%%%%%%%%%%%%%%%%%%%%%%%%%%%%%%&#10;(* time starts at $\pmb{t=0}$ and increments in steps of $\pmb{1}$ *) &#10;\\&#10;\color{blue}&#10;$\pmb{t=0}$ ; $\pmb{\valive(0)=V}$ &#10;\\&#10;\color{blue}&#10;%%%%%%%%%%%%%%%%%%%%%%%%%%%%%%%%%%%%%&#10;%%%%%%%%%%%%%%%%%%%%%%%%%%%%%%%%%%%%%&#10;%%%%%%%%%%%%%%%%%%%%%%%%%%%%%%%%%%%%%&#10;\\&#10;\color{blue}&#10;(* start the shock at $\pmb{t=0}$ on nodes in $\pmb{\vs}$ *) \\&#10;%&#10;{\bf for} each bank $\pmb{v\in V}$ {\bf do} \\&#10;\hspace*{0.2in}&#10;{\bf if} $\pmb{v\in\vs}$ {\bf then} $\pmb{c_v(0)=c_v-\Phi\,e_v}$ {\bf else} $\pmb{c_v(0)=c_v}$ &#10;\\&#10;\color{blue}&#10;{\bf endfor} &#10;\\&#10;\color{blue}&#10;%%%%%%%%%%%%%%%%%%%%%%%%%%%%%%%%%%%%%&#10;%%%%%%%%%%%%%%%%%%%%%%%%%%%%%%%%%%%%%&#10;%%%%%%%%%%%%%%%%%%%%%%%%%%%%%%%%%%%%%&#10;\\&#10;\color{blue}&#10;(* shock propagation at times $\pmb{t=2,3,\dots,T}$ *) &#10;\\&#10;\color{blue}&#10;{\bf while} $\pmb{\,\,\,(t\leq T)\,\bigwedge\,(\valive(t)\neq\emptyset)\,\,\,}$ {\bf do} &#10;\\&#10;\color{blue}&#10;\\&#10;\color{blue}&#10;\hspace*{0.2in}&#10;(* transmit loss to next time step *) &#10;\\&#10;\color{blue}&#10;\hspace*{0.2in}&#10;{\bf for} every $\pmb{u\in \valive(t)}$ {\bf do} &#10;\\ &#10;\color{blue}&#10;\hspace*{0.4in}&#10;$\pmb{\displaystyle c_u(t+1) = c_u(t)-\hspace*{-0.4in}\sum_{\substack{v\colon c_v(t)&lt;0 \\ \hspace*{0.4in}(u,v)\in\ealive(t)}} \hspace*{-0.3in}\frac{\min\left\{\,\left|\,c_v(t)\,\right|,\,\,b_v\,\right\}}{\din(v,\,t)}}$&#10;\\&#10;\color{blue}&#10;\hspace*{0.2in}&#10;{\bf endfor} &#10;\\&#10;\color{blue}&#10;\\&#10;\color{blue}&#10;\hspace*{0.2in}&#10;(* remove $\pmb{\bank_v}$ from the network if it is supposed to fail at this step *) &#10;\\&#10;\color{blue}&#10;\hspace*{0.2in}&#10;$\pmb{\valive(t+1)=\valive(t)}$&#10;\\&#10;\color{blue}&#10;\hspace*{0.2in}&#10;{\bf for} every $\pmb{v\in \valive(t)}$ {\bf do}&#10;\\&#10;\color{blue}&#10;\hspace*{0.4in}&#10;{\bf if} $\pmb{c_v(t)&lt;0}$ {\bf then} $\pmb{\valive(t+1)=\valive(t+1)\setminus \{v\}}$&#10;\\&#10;\color{blue}&#10;\hspace*{0.2in}&#10;{\bf endfor} &#10;\\&#10;\color{blue}&#10;\\&#10;\color{blue}&#10;\hspace*{0.2in}&#10;$\pmb{t=t+1}$ &#10;\\&#10;\color{blue}&#10;{\bf endwhile} &#10;\\&#10;%%%%%%%%%%%%%%%%%%%%%%%%%%%%%%%%%%%%%&#10;\bottomrule&#10;\end{tabular}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15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490.9187"/>
  <p:tag name="PICTUREFILESIZE" val="18969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5in}&#10;&#10;\newcommand{\valive}{{V_{\mathrm{alive}}}}&#10;\newcommand{\ealive}{{E_{\mathrm{alive}}}}&#10;&#10;\renewcommand{\baselinestretch}{1}&#10;&#10;\begin{document}&#10;\bf&#10;\color{blue}&#10;\everymath{\color{red}}&#10;\LARGE&#10;&#10;\noindent&#10;{\bf Theorem.}&#10;%&#10;$\pmb{\vi^\ast(G,1)}$ admits &#10;a polynomial-time algorithm with&#10;approximation ratio&#10;$\pmb{\mathrm{O}\left(\log \left( \frac{n\,\,\Phi\,\,E}{\gamma\,\,(\Phi-\gamma)\,\,\left| E-\Phi \right|} \right)\right)}$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405.9608"/>
  <p:tag name="PICTUREFILESIZE" val="2736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5.5in}&#10;&#10;\newcommand{\valive}{{V_{\mathrm{alive}}}}&#10;\newcommand{\ealive}{{E_{\mathrm{alive}}}}&#10;&#10;\renewcommand{\baselinestretch}{1}&#10;&#10;\begin{document}&#10;\bf&#10;\color{blue}&#10;\everymath{\color{red}}&#10;\Large&#10;&#10;\noindent&#10;{\bf Theorem}&#10;&#10;\vspace*{0.1in}&#10;\noindent&#10;If banking network $G$ is a rooted in-arborescence then &#10;%&#10;\[&#10;\pmb{\vi^\ast(G,\mbox{\bf any } T)&gt;\frac{\gamma}{\Phi\,\,\,\mathrm{deg}_{\mathrm{in}}^{\max}},}\,\,\,\, &#10;\mbox{\bf where $\pmb{\mathrm{deg}_{\mathrm{in}}^{\max}=\max_{\,v\in V}\big\{\din(v)\big\}}$}&#10;\]&#10;%&#10;&#10;\vspace*{0.1in}&#10;\noindent&#10;Moreover, assumping that every node of $G$ can be individually failed by shocking, &#10;$\pmb{\vi^\ast(G,T)}$ can be computed exactly in $\pmb{\mathrm{O}\left(n^2\right)}$ time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96.0008"/>
  <p:tag name="PICTUREFILESIZE" val="5437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newcommand{\valive}{{V_{\mathrm{alive}}}}&#10;\newcommand{\ealive}{{E_{\mathrm{alive}}}}&#10;&#10;\renewcommand{\baselinestretch}{1}&#10;&#10;\begin{document}&#10;\bf&#10;\color{blue}&#10;\everymath{\color{red}}&#10;&#10;\parbox{2.3in}{&#10;\bf&#10;\color{blue}&#10;\EG, &#10;&#10;\fbox{&#10; \addtolength{\linewidth}{-2\fboxsep}%&#10; \addtolength{\linewidth}{-2\fboxrule}%&#10; \begin{minipage}{\linewidth}&#10;\begin{tabular}{lll}&#10;$\pmb{\mathrm{deg}_{\mathrm{in}}^{\max}=3}$, &amp; $\pmb{\gamma=0.1}$, &amp; $\pmb{\Phi=0.15}$ \\&#10;\multicolumn{3}{r}{$\pmb{\Longrightarrow \,\vi^\ast(G,T)&gt;0.22}$}&#10;\end{tabular}&#10;\end{minipage}&#10;}&#10;&#10;\vspace*{0.05in}&#10;\noindent&#10;network cannot be put to death without shocking more than $\pmb{22\%}$ of the nodes&#10;}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171.9603"/>
  <p:tag name="PICTUREFILESIZE" val="157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5in}&#10;&#10;\newcommand{\valive}{{V_{\mathrm{alive}}}}&#10;\newcommand{\ealive}{{E_{\mathrm{alive}}}}&#10;&#10;\renewcommand{\baselinestretch}{1}&#10;&#10;\begin{document}&#10;\bf&#10;\color{blue}&#10;\everymath{\color{red}}&#10;\LARGE&#10;&#10;\noindent&#10;{\bf Theorem}&#10;&#10;\vspace*{0.05in}&#10;\noindent&#10;$\pmb{\vi^\ast(G,1)}$ admits &#10;a polynomial-time algorithm with a ``logarithmic''&#10;approximation ratio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63.9607"/>
  <p:tag name="PICTUREFILESIZE" val="2346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5.5in}&#10;&#10;\newcommand{\valive}{{V_{\mathrm{alive}}}}&#10;\newcommand{\ealive}{{E_{\mathrm{alive}}}}&#10;&#10;\renewcommand{\baselinestretch}{1}&#10;&#10;\begin{document}&#10;\bf&#10;\color{blue}&#10;\everymath{\color{red}}&#10;\Large&#10;&#10;\noindent&#10;{\bf Theorem}&#10;&#10;\vspace*{0.05in}&#10;\noindent&#10;Assuming $\pmb{\NP\not\subseteq\mathsf{DTIME}\left(n^{\mathrm{poly}(\log n)}\right)}$, \\&#10;for any constant $\pmb{0&lt;\eps&lt;1}$, \\&#10;it is impossible to approximate $\pmb{\vi^\ast(G,\,\,\mbox{any $T&gt;2$\,\,})}$ \\&#10;\hspace*{1in} within a factor of $\,\,\,\,\pmb{2^{\log^{1-\eps}n}}\,\,\,\,$ in polynomial time \\&#10;even if $\pmb{G}$ is a DAG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358.9207"/>
  <p:tag name="PICTUREFILESIZE" val="3886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5.6in}&#10;&#10;\newcommand{\valive}{{V_{\mathrm{alive}}}}&#10;\newcommand{\ealive}{{E_{\mathrm{alive}}}}&#10;&#10;\renewcommand{\baselinestretch}{1}&#10;&#10;\begin{document}&#10;\bf&#10;\color{blue}&#10;\everymath{\color{red}}&#10;\large&#10;&#10;\noindent&#10;{\bf Theorem}&#10;&#10;\vspace*{0.05in}&#10;\noindent&#10;&#10;\noindent&#10;{\bf (a)}&#10;Assuming $\pmb{\mathsf{P}\neq\NP}$, &#10;$\,\pmb{\dvi^\ast(G,\mbox{\bf any } T,\kappa)}$ cannot be approximated to within a factor of $\pmb{\dfrac{1}{\left(1-{\e}^{-1}+\delta\right)}}$, for any $\pmb{\delta&gt;0}$,&#10;even if $\pmb{G}$ is a DAG ($\pmb{\e}$ is base of natural log)&#10;&#10;\vspace*{0.2in}&#10;\noindent&#10;{\bf (b)}&#10;If $\pmb{G}$ is a rooted in-arborescence then &#10;%&#10;\[&#10;\pmb{\dvi^\ast(G,\mbox{\bf any } T,\kappa)&lt;1+ \mathrm{deg}_{\mathrm{in}}^{\max} \left(\,\left(\frac{\Phi}{\gamma} \right)\,-1\right)}&#10;\]&#10;%&#10;where $\pmb{\mathrm{deg}_{\mathrm{in}}^{\max}=\max_{v\in V}\{\din(v)\}}$&#10;&#10;\vspace*{0.1in}&#10;Moreover, under the assumption that any individual node of the network can be failed by shocking, &#10;$\pmb{\dvi^\ast(G,\mbox{\bf any } T,\kappa)}$ can be computed exactly in $\pmb{\mathrm{O}\left(n^3\right)}$ time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15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403.9208"/>
  <p:tag name="PICTUREFILESIZE" val="719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[12pt]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\newcommand{\galive}{{G_{\mathrm{alive}}}}&#10;\newcommand{\valive}{{V_{\mathrm{alive}}}}&#10;\newcommand{\ealive}{{E_{\mathrm{alive}}}}&#10;&#10;\setlength{\topmargin}{0in} &#10;\setlength{\oddsidemargin}{0.0in}&#10;\setlength{\evensidemargin}{0.0in}&#10;\setlength{\headheight}{0in} &#10;\setlength{\headsep}{0in} &#10;\setlength{\textheight}{10in}&#10;\setlength{\textwidth}{9in}&#10;&#10;\renewcommand{\baselinestretch}{1}&#10;&#10;\begin{document}&#10;\bf&#10;\color{blue}&#10;\boldmath&#10;&#10;\begin{table}[htbp]&#10;{\large&#10;\color{blue}&#10;\bf&#10;\scalebox{1}[1]{&#10;\begin{tabular}{lccl} &#10;\cmidrule{2-4}&#10;%%%%%%%%%%%%%%%%%%%%%%%%%%%%%%%%%%%%%%%%%%%%%%%%%%%%%%%%%%%%%%%%%%%%%%%%%%%%%%%%%%%%%%%%%%%%%%%%%%%%%%%%%%%%%%%%%%%%%%%%%%%%%%%%%%%%%%%%%&#10;\multicolumn{2}{c}{\bf \begin{tabular}{c} \hspace*{0.5in} Network type, \\ \hspace*{0.5in} result type \end{tabular}} &amp; \bf \begin{tabular}{c} Stability $\pmb{\vi^\ast(G,T)}$ \\ \hline bound, assumption (if any) \end{tabular} &amp; \bf \begin{tabular}{c} Dual Stability $\pmb{\dvi^\ast(G,T,\kappa)}$ \\  \hline bound, assumption (if any) \end{tabular} \\ \cmidrule{2-4}&#10;%%%%%%%%%%%%%%%%%%%%%%%%%%%%%%%%%%%%%%%%%%%%%%%%%%%%%%%%%%%%%%%%%%%%%%%%%%%%%%%%%%%%%%%%%%%%%%%%%%%%%%%%%%%%%%%%%%%%%%%%%%%%%%%%%%%%%%%%%&#10;\multirow{8}*{{\bf \begin{tabular}{c} Homo- \\ geneous \end{tabular} }} &amp; \bf \begin{tabular}{c}$\pmb{T=1}$ \\ approximation hardness\end{tabular}    &amp; \begin{tabular}{c} $\pmb{(1-\eps)\,\ln n}$, \\ $\pmb{\NP\not\subseteq\mathsf{DTIME}}\pmb{\left(n^{\log\log n}\right)}$ \end{tabular}           &amp;   \\ \cmidrule{2-4}&#10;%%%%%%%%%%%%%%%%%%%%%%%%%%%%%%%%%%%%%%%%%%%%%%%%%%%%%%%%%%%%%%%%%%%%%%%%%%%%%%%%%%%%%%%%%%%%%%%%%%%%%%%%%%%%%%%%%%%%%%%%%%%%%%%%%%%%%%%%%&#10;                           &amp; \begin{tabular}{c} $\pmb{T=1}$, \bf approximation ratio \end{tabular} &amp; \begin{tabular}{c} $\pmb{\mathrm{O}\left(\log \left( \dfrac{n\,\,\Phi\,\,E}{\gamma\,\,(\Phi-\gamma)\,\,\left| E-\Phi \right|} \right)\right)}$ \end{tabular} &amp;                                                  \\ \cmidrule{2-4}&#10;%%%%%%%%%%%%%%%%%%%%%%%%%%%%%%%%%%%%%%%%%%%%%%%%%%%%%%%%%%%%%%%%%%%%%%%%%%%%%%%%%%%%%%%%%%%%%%%%%%%%%%%%%%%%%%%%%%%%%%%%%%%%%%%%%%%%%%%%%&#10;                           &amp; \begin{tabular}{c} {\bf Acyclic}, $\pmb{\forall\,\,T&gt;0}$, \\ \bf approximation hardness \end{tabular}  &amp; \begin{tabular}{c} \bf $\pmb{\apx}$-hard\end{tabular}    &amp; \begin{tabular}{c} $\pmb{\left(1-\e^{-1}+\eps\right)}^{-1}$, $\pmb{\mathsf{P}\neq\NP}$ \end{tabular} \\ \cmidrule{2-4}&#10;%%%%%%%%%%%%%%%%%%%%%%%%%%%%%%%%%%%%%%%%%%%%%%%%%%%%%%%%%%%%%%%%%%%%%%%%%%%%%%%%%%%%%%%%%%%%%%%%%%%%%%%%%%%%%%%%%%%%%%%%%%%%%%%%%%%%%%%%%&#10;                           &amp; \begin{tabular}{c} {\bf In-arborescence}, \\ $\pmb{\forall\,\,T&gt;0}$, \bf exact solution \end{tabular} &amp; \begin{tabular}{c} $\pmb{\mathrm{O}\left(n^2\right)}$ \bf time, every node fails \\ \bf when shocked \end{tabular} &amp; \begin{tabular}{c} $\pmb{\mathrm{O}\left(n^3\right)}$ \bf time, every node fails \\ \bf when shocked \end{tabular} \\ \cmidrule{1-4}&#10;%%%%%%%%%%%%%%%%%%%%%%%%%%%%%%%%%%%%%%%%%%%%%%%%%%%%%%%%%%%%%%%%%%%%%%%%%%%%%%%%%%%%%%%%%%%%%%%%%%%%%%%%%%%%%%%%%%%%%%%%%%%%%%%%%%%%%%%%%&#10;\multirow{8}*{{\bf \begin{tabular}{c} Hetero- \\ geneous \end{tabular} }} &amp; \begin{tabular}{c} {\bf Acyclic}, $\pmb{\forall\,\,T&gt;0}$, \\ \bf approximation hardness \end{tabular} &amp; \begin{tabular}{c} $\pmb{(1-\eps)\,\ln n}$, $\,\,\pmb{\NP\not\subseteq\mathsf{DTIME}}\pmb{\left(n^{\log\log n}\right)}$ \end{tabular}             &amp; \begin{tabular}{c} $\pmb{{\left(1-\e^{-1}+\eps\right)}^{-1}}$, $\pmb{\mathsf{P}\neq\NP}$ \end{tabular} \\ \cmidrule{2-4}&#10;%%%%%%%%%%%%%%%%%%%%%%%%%%%%%%%%%%%%%%%%%%%%%%%%%%%%%%%%%%%%%%%%%%%%%%%%%%%%%%%%%%%%%%%%%%%%%%%%%%%%%%%%%%%%%%%%%%%%%%%%%%%%%%%%%%%%%%%%%&#10;                                 &amp; \begin{tabular}{c} {\bf Acyclic}, $\pmb{T=1}$, \bf approximation hardness \end{tabular} &amp;   &amp; \begin{tabular}{c} $\pmb{n^\delta}$, \bf assumption ($\pmb{\star}$)$^{\pmb{\dagger}}$ \end{tabular} \\ \cmidrule{2-4}&#10;%%%%%%%%%%%%%%%%%%%%%%%%%%%%%%%%%%%%%%%%%%%%%%%%%%%%%%%%%%%%%%%%%%%%%%%%%%%%%%%%%%%%%%%%%%%%%%%%%%%%%%%%%%%%%%%%%%%%%%%%%%%%%%%%%%%%%%%%%&#10;                           &amp; \begin{tabular}{c} {\bf Acyclic}, $\pmb{\forall\,\,T&gt;2}$, \\ \bf approximation hardness \end{tabular} &amp; \begin{tabular}{c} $\pmb{2^{\log^{1-\eps}n}}$, $\pmb{\NP\not\subseteq\mathsf{DTIME}}\pmb{(n^{\,\mathrm{poly}(\log n)})}$ \end{tabular} &amp; \\ \cmidrule{2-4}&#10;%%%%%%%%%%%%%%%%%%%%%%%%%%%%%%%%%%%%%%%%%%%%%%%%%%%%%%%%%%%%%%%%%%%%%%%%%%%%%%%%%%%%%%%%%%%%%%%%%%%%%%%%%%%%%%%%%%%%%%%%%%%%%%%%%%%%%%%%%&#10;                           &amp; \begin{tabular}{c} {\bf Acyclic}, $\pmb{T=1}$, \\ {\bf approximation ratio}$^{\,\pmb{\ddagger}}$ \end{tabular} &amp; &#10;\begin{tabular}{c}&#10;$\pmb{\displaystyle{\mathrm{O}\left( \log \dfrac{n\,\,\overline{E}\,\,\overline{w_{\max}}\,\,\overline{w_{\min}}\,\,\overline{\alpha_{\max}}}&#10;{\Phi\,\,\gamma\,\, (\Phi-\gamma)\,\,\underline{E}\,\,\underline{w_{\min}}\,\,\underline{\alpha_{\min}}\,\,\underline{w_{\max}} } \right)}}$&#10;\end{tabular}&#10;&amp;                                                   \\ &#10;%%%%%%%%%%%%%%%%%%%%%%%%%%%%%%%%%%%%%%%%%%%%%%%%%%%%%%%%%%%%%%%%%%%%%%%%%%%%%%%%%%%%%%%%%%%%%%%%%%%%%%%%%%%%%%%%%%%%%%%%%%%%%%%%%%%%%%%%%&#10;\cmidrule{2-4}&#10;\\&#10;\end{tabular}&#10;}&#10;\vspace*{0.3in}&#10;{\bf\color{blue}\large \hspace*{1in}{$^{\pmb{\ddagger}}$See the paper for definitions of some parameters in the approximation ratio} }&#10;\newline&#10;\vspace*{0.1in}&#10;{\bf\color{blue}\large \hspace*{1in}{$^{\pmb{\dagger}}$See the paper for statement of assumption {\bf ($\mathbf{\star}$)}} }&#10;%&#10;}&#10;\end{table}&#10;&#10;\begin{center}&#10;{\Large\bf\color{red}\hspace*{0.5in}Summary of results; $\pmb{\eps&gt;0}$ is any arbitrary constant and $\pmb{0&lt;\delta&lt;1}$ is some constant}&#10;\end{center}&#10;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720"/>
  <p:tag name="PICTUREFILESIZE" val="8797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pmb{\nicefrac{23}{5}}$ 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21.96008"/>
  <p:tag name="PICTUREFILESIZE" val="17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pmb{\nicefrac{23}{5}}$ 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21.96008"/>
  <p:tag name="PICTUREFILESIZE" val="17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pmb{\nicefrac{23}{5}}$ 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21.96008"/>
  <p:tag name="PICTUREFILESIZE" val="17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$\pmb{\nicefrac{23}{5}}$ 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21.96008"/>
  <p:tag name="PICTUREFILESIZE" val="17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&#10;\pagestyle{empty}&#10;&#10;\usepackage{amsmath,amssymb,xspace,amsthm,ctable,url,citesort,multirow,wrapfig,txfonts,fge}&#10;\usepackage{pstricks,pst-node,pst-plot,pst-coil,pst-text,multido,pst-3d,pst-tree,pst-grad}&#10;\usepackage{mathptmx} % replacing roman font&#10;\usepackage{picins,trfsigns,graphics,pspicture} &#10;\usepackage{color,nicefrac}&#10;&#10;&#10;\newcommand{\IR}[1]{ \rule{1em}{0pt} \makebox[0cm][c]{\rotatebox{45}{\ #1}}}&#10;&#10;\newtheorem{theorem}{Theorem}[section]&#10;\newtheorem{proposition}[theorem]{Proposition}&#10;\newtheorem{lemma}[theorem]{Lemma}&#10;\newtheorem{fact}[theorem]{Fact}&#10;\newtheorem{definition}[theorem]{Definition}&#10;\newtheorem{corollary}[theorem]{Corollary}&#10;\newtheorem{remark}[theorem]{Remark}&#10;\newtheorem{example}[theorem]{Example}&#10;\newtheorem{observation}[theorem]{Observation}&#10;\newtheorem{conjecture}[theorem]{Conjecture}&#10;\newtheorem{direction}{Direction}&#10;\newtheorem{problem}{Problem}&#10;\newtheorem{claim}{Claim}&#10;&#10;\newcommand{\FI}[1]{Fig.~\ref{#1}\xspace}&#10;\newcommand{\EG}{{\it e.g.}\xspace}&#10;\newcommand{\IE}{{\em i.e.}\xspace}&#10;\newcommand{\tx}{^{\rm th}}&#10;\newcommand{\bb}{\mathbf{b}}&#10;\newcommand{\ff}{\mathbf{f}}&#10;\newcommand{\fixedassets}{\mathsf{FixedAssets}}&#10;\newcommand{\equity}{\mathsf{equity}}&#10;\newcommand{\cash}{\mathsf{Cash}}&#10;\newcommand{\moneydeposited}{\mathsf{MoneyDeposited}}&#10;\newcommand{\moneyinvested}{\mathsf{MoneyInvested}}&#10;\newcommand{\expectedreturns}{\mathsf{ExpectedReturns}}&#10;\newcommand{\liability}{\mathsf{Liability}}&#10;\newcommand{\depositor}{\mathsf{Depositor}}&#10;\newcommand{\runningcost}{\mathsf{RunningCost}}&#10;\newcommand{\bank}{\mathsf{Bank}}&#10;\newcommand{\assets}{\mathsf{Assets}}&#10;\newcommand{\assetsafterreturns}{\mathsf{Assets}\!\!-\!\!\mathsf{after}\!\!-\!\!\mathsf{returns}}&#10;\newcommand{\equityafterreturns}{\mathsf{equity}\!\!-\!\!\mathsf{after}\!\!-\!\!\mathsf{returns}}&#10;\newcommand{\din}{{\mathrm{deg}_{\mathrm{in}}}}&#10;\newcommand{\dout}{{\mathrm{deg}_{\mathrm{out}}}}&#10;\newcommand{\vi}{\mathsf{SI}}&#10;\newcommand{\snsvi}{\mathsf{SI}_{\textsc{SaNS}}}&#10;\newcommand{\snfvi}{\mathsf{SI}_{\textsc{SaNF}}}&#10;\newcommand{\ssvi}{\mathsf{SI}_{\textsc{SaS}}}&#10;\newcommand{\sfvi}{\mathsf{SI}_{\textsc{SaF}}}&#10;\newcommand{\dvi}{\mathsf{DSI}}&#10;\newcommand{\ssdvi}{\mathsf{DSI}_{\textsc{SaS}}}&#10;\newcommand{\snsdvi}{\mathsf{DSI}_{\textsc{SaNS}}}&#10;\newcommand{\infl}{\mathrm{influenced}}&#10;\newcommand{\svi}{\mathsf{SSI}}&#10;\newcommand{\apx}{\mathsf{APX}}&#10;\newcommand{\NP}{\mathsf{NP}}&#10;\newcommand{\level}{\mathsf{level}}&#10;\newcommand{\LP}{{\sf NP}}&#10;\newcommand{\eps}{\varepsilon}&#10;\newcommand{\cU}{\mathcal{U}}&#10;\newcommand{\cS}{\mathcal{S}}&#10;\newcommand{\opt}{\mathsf{OPT}}&#10;\newcommand{\nbr}{\mathsf{Nbr}}&#10;\newcommand{\vs}{{V_{\mathrm{shock}}}}&#10;\newcommand{\vt}{{v_{\mathrm{top}}}}&#10;\newcommand{\vsi}{{v_{\mathrm{side}}}}&#10;\newcommand{\sphi}{{\Phi_{\mathrm{shock}}}}&#10;\newcommand{\nam}{{{\sc Stability$_{T,\Phi}$}}}&#10;\newcommand{\dnam}{{{\sc Dual-Stablity$_{T,\Phi,\kappa}$}}}&#10;\newcommand{\Ex}{{\mathbb E}} &#10;\newcommand{\E}{\mathcal{E}}&#10;\newcommand{\R}{{\mathbb R}}&#10;\newcommand{\comment}[1]{}&#10;\newcommand{\score}{\mathsf{score}}&#10;\newcommand{\vopt}{V_{\mathrm{opt}}}&#10;\newcommand{\vb}{v_{\mathrm{black}}}&#10;\newcommand{\ub}{u_{\mathrm{black}}}&#10;\newcommand{\vg}{v_{\mathrm{gray}}}&#10;\newcommand{\ug}{u_{\mathrm{gray}}}&#10;\newcommand{\iz}{\mathsf{iz}}&#10;\newcommand{\eiz}{\mathsf{eiz}}&#10;\newcommand{\env}{\mathsf{env}}&#10;\newcommand{\eenv}{\mathsf{eenv}}&#10;\newcommand{\SC}{{\sc Set}-{\sc Cover}}&#10;\newcommand{\minrep}{{\sc Minrep }}&#10;\newcommand{\vl}{V^{\mathrm{left}}}&#10;\newcommand{\vr}{V^{\mathrm{right}}}&#10;\newcommand{\GS}{G_{\mathrm{super}}}&#10;\newcommand{\VS}{V_{\mathrm{super}}}&#10;\newcommand{\ES}{F_{\mathrm{super}}}&#10;\newcommand{\ovr}[1]{\overrightarrow{#1}}&#10;\newcommand{\maxsat}{{\sf MAX}-{\sf 3B2}-{\sf SAT}}&#10;\newcommand\myOverwrite[2]{\makebox[0cm][l]{#1}#2\ } &#10;\renewcommand{\O}{\mathcal{O}}&#10;&#10;\setlength{\topmargin}{0in} &#10;\setlength{\oddsidemargin}{0.0in}&#10;\setlength{\evensidemargin}{0.0in}&#10;\setlength{\headheight}{0in} &#10;\setlength{\headsep}{0in} &#10;\setlength{\textheight}{9in}&#10;\setlength{\textwidth}{6.5in}&#10;&#10;\renewcommand{\baselinestretch}{1}&#10;&#10;\begin{document}&#10;\bf&#10;\color{blue}&#10;\everymath{\color{red}}&#10;\Large&#10;&#10;\vspace*{0.1in}&#10;\noindent&#10;$\pmb{I=23}$ {\bf \$}&#10;&#10;\vspace*{0.1in}&#10;\noindent&#10;$\pmb{m=5}$ edges &#10;&#10;\end{document}&#10;"/>
  <p:tag name="EXTERNALNAME" val="txp_fig"/>
  <p:tag name="BLEND" val="False"/>
  <p:tag name="TRANSPARENT" val="False"/>
  <p:tag name="KEEPFILES" val="False"/>
  <p:tag name="DEBUGPAUSE" val="False"/>
  <p:tag name="RESOLUTION" val="6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256"/>
  <p:tag name="ORIGWIDTH" val="72.96016"/>
  <p:tag name="PICTUREFILESIZE" val="465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17033</TotalTime>
  <Words>3056</Words>
  <Application>Microsoft Office PowerPoint</Application>
  <PresentationFormat>On-screen Show (4:3)</PresentationFormat>
  <Paragraphs>775</Paragraphs>
  <Slides>64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6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dasgupta</dc:creator>
  <cp:lastModifiedBy>dasgupta</cp:lastModifiedBy>
  <cp:revision>282</cp:revision>
  <dcterms:created xsi:type="dcterms:W3CDTF">2008-02-10T18:39:30Z</dcterms:created>
  <dcterms:modified xsi:type="dcterms:W3CDTF">2012-02-11T18:24:54Z</dcterms:modified>
</cp:coreProperties>
</file>