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Noto Sans Symbols" panose="020B0502040504020204" pitchFamily="34" charset="0"/>
      <p:regular r:id="rId1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 Bold" panose="020B0600000101010101" pitchFamily="50" charset="-127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4018F-D515-473A-A861-E4758264C529}">
  <a:tblStyle styleId="{50F4018F-D515-473A-A861-E4758264C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0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bg>
      <p:bgRef idx="1001">
        <a:schemeClr val="bg1"/>
      </p:bgRef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86" b="1" i="0" u="none" strike="noStrike" cap="none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Contents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bg>
      <p:bgRef idx="1001">
        <a:schemeClr val="bg1"/>
      </p:bgRef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65960" y="2544790"/>
            <a:ext cx="9180706" cy="205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u="sng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b="1" u="sng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sz="2400" b="1" u="sng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I1E4</a:t>
            </a:r>
            <a:r>
              <a:rPr lang="ko-KR" altLang="en-US" sz="2400" b="1" u="sng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  <a:endParaRPr sz="2400" b="1" i="0" u="sng" strike="noStrike" cap="none" dirty="0"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 dirty="0">
              <a:solidFill>
                <a:srgbClr val="26262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5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 업종 회사 </a:t>
            </a:r>
            <a:endParaRPr lang="en-US" altLang="ko-KR" sz="4500" dirty="0">
              <a:solidFill>
                <a:srgbClr val="26262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5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포스트 코로나 대응 매출 다각화 </a:t>
            </a:r>
            <a:endParaRPr lang="en-US" altLang="ko-KR" sz="4500" dirty="0">
              <a:solidFill>
                <a:srgbClr val="26262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4500" b="0" i="0" u="none" strike="noStrike" cap="none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계획서</a:t>
            </a:r>
            <a:endParaRPr sz="4500" b="0" i="0" u="none" strike="noStrike" cap="none" dirty="0">
              <a:solidFill>
                <a:srgbClr val="26262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 dirty="0">
              <a:solidFill>
                <a:srgbClr val="26262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1777511" y="211073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- 20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 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05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altLang="ko-KR" sz="1800" b="1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-</a:t>
            </a:r>
            <a:endParaRPr sz="4800" b="0" i="0" u="none" strike="noStrike" cap="none" dirty="0">
              <a:solidFill>
                <a:srgbClr val="262626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345052" y="1525192"/>
            <a:ext cx="6530294" cy="429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추진 개요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구축 범위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추진 방법론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</a:t>
            </a:r>
            <a:r>
              <a:rPr lang="ko-KR" sz="23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조직 및 역할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프로젝트 일정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+mj-lt"/>
              <a:buAutoNum type="arabicPeriod"/>
            </a:pPr>
            <a:r>
              <a:rPr lang="ko-KR" sz="2300" b="1" i="0" u="none" strike="noStrike" cap="none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예상이슈</a:t>
            </a:r>
            <a:endParaRPr sz="2300" b="1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1. 프로젝트 구축 개요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9425" y="902040"/>
            <a:ext cx="10982654" cy="4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본 프로젝트는 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호텔산업의 매출 감소에 따른 매출 증대 및 다각화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목적으로 합니다.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639186" y="1883826"/>
            <a:ext cx="8663132" cy="4461412"/>
            <a:chOff x="1551468" y="2048796"/>
            <a:chExt cx="8663132" cy="4448510"/>
          </a:xfrm>
        </p:grpSpPr>
        <p:sp>
          <p:nvSpPr>
            <p:cNvPr id="116" name="Google Shape;116;p20"/>
            <p:cNvSpPr/>
            <p:nvPr/>
          </p:nvSpPr>
          <p:spPr>
            <a:xfrm>
              <a:off x="1551468" y="204879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배경</a:t>
              </a:r>
              <a:endParaRPr sz="1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pic>
          <p:nvPicPr>
            <p:cNvPr id="117" name="Google Shape;117;p20" descr="ar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166066" y="439831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>
              <a:off x="1551475" y="3230060"/>
              <a:ext cx="3878400" cy="169262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lvl="0" indent="-31750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COVID19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인한 매출감소</a:t>
              </a:r>
              <a:endParaRPr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551468" y="2579164"/>
              <a:ext cx="3878400" cy="360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rebuchet MS"/>
                  <a:sym typeface="Trebuchet MS"/>
                </a:rPr>
                <a:t>배경 1</a:t>
              </a:r>
              <a:endParaRPr sz="1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rebuchet MS"/>
                <a:sym typeface="Trebuchet M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51468" y="5660604"/>
              <a:ext cx="3878400" cy="836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외국인 관광객 감소</a:t>
              </a:r>
              <a:endParaRPr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66375" y="5296483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rebuchet MS"/>
                  <a:sym typeface="Trebuchet MS"/>
                </a:rPr>
                <a:t>배경 2</a:t>
              </a:r>
              <a:endParaRPr sz="1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rebuchet MS"/>
                <a:sym typeface="Trebuchet MS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336193" y="208755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목적</a:t>
              </a:r>
              <a:endParaRPr sz="1800" b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336200" y="3230060"/>
              <a:ext cx="3878400" cy="169262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lvl="0" indent="-176212">
                <a:buSzPts val="1400"/>
                <a:buFont typeface="Noto Sans Symbols"/>
                <a:buChar char="▪"/>
              </a:pPr>
              <a:r>
                <a:rPr 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ko-KR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호텔산업</a:t>
              </a:r>
              <a:r>
                <a:rPr lang="ko-KR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매출 다각화와 사업 다각화 </a:t>
              </a:r>
              <a:r>
                <a:rPr lang="ko-KR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방안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6212" lvl="0" indent="-176212">
                <a:buSzPts val="1400"/>
                <a:buFont typeface="Noto Sans Symbols"/>
                <a:buChar char="▪"/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6212" indent="-176212">
                <a:buSzPts val="1400"/>
                <a:buFont typeface="Noto Sans Symbols"/>
                <a:buChar char="▪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COVID19 </a:t>
              </a:r>
              <a:r>
                <a:rPr lang="ko-KR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 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전염병 확산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 대비책 </a:t>
              </a:r>
              <a:r>
                <a:rPr lang="ko-KR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6212" indent="-176212">
                <a:buSzPts val="1400"/>
                <a:buFont typeface="Noto Sans Symbols"/>
                <a:buChar char="▪"/>
              </a:pPr>
              <a:endPara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6212" indent="-176212">
                <a:buSzPts val="1400"/>
                <a:buFont typeface="Noto Sans Symbols"/>
                <a:buChar char="▪"/>
              </a:pP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호텔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산업의 인식 전환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호텔 내 시설 및 프로그램 개발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sz="1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336193" y="2556075"/>
              <a:ext cx="3878262" cy="360363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rebuchet MS"/>
                  <a:sym typeface="Trebuchet MS"/>
                </a:rPr>
                <a:t>목적 1</a:t>
              </a:r>
              <a:endParaRPr sz="1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rebuchet MS"/>
                <a:sym typeface="Trebuchet M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336193" y="5618291"/>
              <a:ext cx="3878400" cy="87901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내국인 관광객 유치 방안 탐색</a:t>
              </a:r>
              <a:endParaRPr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336193" y="5296482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rebuchet MS"/>
                  <a:sym typeface="Trebuchet MS"/>
                </a:rPr>
                <a:t>목적 2</a:t>
              </a:r>
              <a:endParaRPr sz="1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7967307" y="1276685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2021.05.18 ~ 2021.06.11 </a:t>
            </a:r>
            <a:r>
              <a:rPr 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en-US" alt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128507" y="1276685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기간</a:t>
            </a:r>
            <a:endParaRPr sz="1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2. 구축 범위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본 프로젝트의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구축</a:t>
            </a:r>
            <a:r>
              <a:rPr lang="en-US" alt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범위는 </a:t>
            </a:r>
            <a:r>
              <a:rPr lang="ko-KR" altLang="en-US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피어 그룹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의 </a:t>
            </a:r>
            <a:r>
              <a:rPr lang="ko-KR" altLang="en-US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매출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데이터와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숙박업</a:t>
            </a:r>
            <a:r>
              <a:rPr 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데이터까지 입니다. 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89034" y="2831508"/>
            <a:ext cx="1920300" cy="81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공공데이터센터</a:t>
            </a: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https://www.data.go.kr/index.do</a:t>
            </a:r>
            <a:endParaRPr sz="10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98270" y="2122983"/>
            <a:ext cx="1920300" cy="5256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다트</a:t>
            </a: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/>
            <a:r>
              <a:rPr lang="en-US" altLang="ko-KR" sz="1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http://dart.fss.or.kr/</a:t>
            </a:r>
          </a:p>
          <a:p>
            <a:pPr lvl="0" algn="ctr"/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646233" y="2092607"/>
            <a:ext cx="1750896" cy="613537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회사</a:t>
            </a: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재무제표</a:t>
            </a:r>
            <a:endParaRPr lang="en-US" altLang="ko-KR" sz="1200" b="1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사업보고서</a:t>
            </a: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감사보고서</a:t>
            </a: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646950" y="2838742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확진자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사망자 수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640404" y="3280721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코로나 </a:t>
            </a:r>
            <a:r>
              <a:rPr lang="en-US" altLang="ko-KR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19 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백신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접종률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646233" y="4765047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산업별 구직급여 신청자 수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85142" y="2044840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1"/>
          <p:cNvSpPr/>
          <p:nvPr/>
        </p:nvSpPr>
        <p:spPr>
          <a:xfrm>
            <a:off x="5245066" y="2147443"/>
            <a:ext cx="2872596" cy="376260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altLang="en-US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피어 그룹 </a:t>
            </a:r>
            <a:r>
              <a:rPr lang="en-US" altLang="ko-KR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개사 영업이익 및 객실 점유율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외국인 관광객 방한 추이</a:t>
            </a:r>
            <a:r>
              <a:rPr lang="ko-KR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	</a:t>
            </a:r>
            <a:endParaRPr sz="1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ko-KR" altLang="en-US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확진자</a:t>
            </a: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소스 데이터</a:t>
            </a:r>
            <a:endParaRPr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 flipV="1">
            <a:off x="5448346" y="2044840"/>
            <a:ext cx="2669316" cy="1181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1"/>
          <p:cNvSpPr/>
          <p:nvPr/>
        </p:nvSpPr>
        <p:spPr>
          <a:xfrm>
            <a:off x="6022423" y="1596566"/>
            <a:ext cx="131788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구축 범위</a:t>
            </a:r>
            <a:endParaRPr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94751" y="5501810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마스터 데이터</a:t>
            </a:r>
            <a:endParaRPr sz="11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594751" y="6028022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연관데이터</a:t>
            </a:r>
            <a:endParaRPr sz="11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52" name="Google Shape;152;p21" descr="ar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8644894" y="1527515"/>
            <a:ext cx="2700634" cy="4968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rebuchet MS"/>
                <a:sym typeface="Trebuchet MS"/>
              </a:rPr>
              <a:t>기대 효과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Google Shape;154;p21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F3F3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645527" y="2122983"/>
            <a:ext cx="2700001" cy="37891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기대효과 1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</a:pPr>
            <a:r>
              <a:rPr lang="en-US" alt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향후 비슷한 전염병 확산 시 대비 </a:t>
            </a:r>
            <a:r>
              <a:rPr lang="ko-KR" altLang="en-US" sz="13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가능</a:t>
            </a:r>
            <a:endParaRPr lang="en-US" altLang="ko-KR" sz="1300" b="1" dirty="0" smtClean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</a:pPr>
            <a:endParaRPr sz="13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82563" marR="0" lvl="0" indent="-182563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기대효과 2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</a:pPr>
            <a:r>
              <a:rPr lang="en-US" alt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3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고객층 다양화를 통한 리스크 관리 및 매출 </a:t>
            </a:r>
            <a:r>
              <a:rPr lang="ko-KR" altLang="en-US" sz="13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증대</a:t>
            </a:r>
            <a:endParaRPr sz="13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588317" y="4652731"/>
            <a:ext cx="1920300" cy="6936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KOSIS</a:t>
            </a:r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https://kosis.kr/serviceInfo/openAPIGuide.do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589034" y="3763808"/>
            <a:ext cx="1920300" cy="827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 관광 </a:t>
            </a:r>
            <a:r>
              <a:rPr lang="ko-KR" altLang="en-US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데이터랩</a:t>
            </a:r>
            <a:endParaRPr lang="en-US" altLang="ko-KR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https://datalab.visitkorea.or.kr/datalab/portal/main/getMainForm.do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646233" y="3918784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관광객 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입출국</a:t>
            </a:r>
            <a:r>
              <a:rPr lang="ko-KR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기록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3. 프로젝트 추진 방법론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본 프로젝트에서는 </a:t>
            </a:r>
            <a:r>
              <a:rPr lang="ko-KR" altLang="en-US" sz="2000" b="1" i="0" u="none" strike="noStrike" cap="none" dirty="0" err="1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에자일</a:t>
            </a:r>
            <a:r>
              <a:rPr lang="ko-KR" altLang="en-US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방법론을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사용하며, 각 단계별 산출물 작업으로 원활한 커뮤니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케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이션을 이루도록 할 것입니다.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내용 이해 및 진행</a:t>
            </a:r>
            <a:r>
              <a:rPr lang="en-US" alt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계획 수립</a:t>
            </a: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계획 수립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세부일정 계획 수립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Kick-off</a:t>
            </a:r>
            <a:endParaRPr sz="1050" b="1" dirty="0">
              <a:solidFill>
                <a:srgbClr val="1F497D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요구사항을 정의하고 환경에 대한 분석과 시스템 설계를 진행</a:t>
            </a: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요구사항 정의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분석 항목에 대한 요구사항 정의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요구사항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별 목적 정의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현행 시스템 분석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고객사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업무 프로세스 분석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시스템 및 데이터 환경에 대한 분석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기술 구조 설계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엔티티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설계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ERD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설계 및 테이블 설계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화면 설계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논리/물리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모델링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로딩 프로세스/흐름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설계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구조 및 화면 개발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SA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모델링 구현 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테이블 구축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적재(마스터, 트랜잭션)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Data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Flow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구축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Information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View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구축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화면 설계 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화면 개발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데이터와 화면 연계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보고서 폼 개발</a:t>
            </a:r>
            <a:endParaRPr sz="1050" dirty="0">
              <a:solidFill>
                <a:srgbClr val="1F497D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구현된 화면 결과에 대한 통합 테스트(데이터 검증) 진행</a:t>
            </a: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환경 준비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운영환경이관 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계획 수립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계획서 작성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</a:t>
            </a:r>
            <a:r>
              <a:rPr lang="ko-KR" altLang="en-US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나리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오 작성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진행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시나리오 중심 테스트 진행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결과 반영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결과서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작성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결과서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작성</a:t>
            </a:r>
            <a:endParaRPr sz="1050" dirty="0">
              <a:solidFill>
                <a:srgbClr val="1F497D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 정리 및 완료보고서 작성</a:t>
            </a:r>
            <a:endParaRPr sz="1050" b="1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50" b="1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진행 결과에 대한 리뷰</a:t>
            </a:r>
            <a:endParaRPr sz="105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완료보고서 작성</a:t>
            </a:r>
            <a:endParaRPr sz="1050">
              <a:solidFill>
                <a:srgbClr val="1F497D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name="adj" fmla="val 20674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 err="1">
                <a:solidFill>
                  <a:schemeClr val="l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Biz.Blueprint</a:t>
            </a:r>
            <a:endParaRPr sz="1400" b="1" dirty="0">
              <a:solidFill>
                <a:schemeClr val="lt2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name="adj" fmla="val 290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Realization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name="adj" fmla="val 13686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Go-Live &amp; Support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name="adj" fmla="val 1657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Final Preparation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name="adj" fmla="val 18995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 err="1">
                <a:solidFill>
                  <a:schemeClr val="l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Preparation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주요 </a:t>
            </a:r>
            <a:r>
              <a:rPr lang="ko-KR" sz="1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Task</a:t>
            </a:r>
            <a:endParaRPr sz="1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주요 </a:t>
            </a:r>
            <a:endParaRPr sz="1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산출물</a:t>
            </a:r>
            <a:endParaRPr sz="1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추진 계획서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806179" y="4953900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요구사항 정의서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현행 시스템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ERD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테이블설계서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흐름 설계서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화면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설계서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SAC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데이터 모델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분석용 화면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분석보고서 폼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완료보고서</a:t>
            </a:r>
            <a:endParaRPr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계획서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</a:t>
            </a:r>
            <a:r>
              <a:rPr lang="en-US" alt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시나리오</a:t>
            </a:r>
            <a:endParaRPr sz="105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5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테스트 </a:t>
            </a:r>
            <a:r>
              <a:rPr lang="ko-KR" sz="105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결과서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4. 프로젝트 조직 및 역할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 err="1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육소은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000" b="1" i="0" u="none" strike="noStrike" cap="none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전체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리더로 본 시스템 구축이 진행되며, 투입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인력별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역할은 아래와 같습니다.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3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조직도</a:t>
            </a:r>
            <a:endParaRPr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3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인력별 역할</a:t>
            </a:r>
            <a:endParaRPr sz="18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498676" y="2286079"/>
            <a:ext cx="5117264" cy="3697118"/>
            <a:chOff x="479425" y="2487332"/>
            <a:chExt cx="5886649" cy="2147614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2704422" y="2487332"/>
              <a:ext cx="1671405" cy="747711"/>
              <a:chOff x="3798888" y="2497558"/>
              <a:chExt cx="1671405" cy="747711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3798888" y="2789238"/>
                <a:ext cx="1670259" cy="456031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육소은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95" name="Google Shape;195;p23" descr="강-4단"/>
              <p:cNvSpPr/>
              <p:nvPr/>
            </p:nvSpPr>
            <p:spPr>
              <a:xfrm>
                <a:off x="3798888" y="2497558"/>
                <a:ext cx="1671405" cy="288925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프로젝트 관리자(PM)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196" name="Google Shape;196;p23"/>
            <p:cNvCxnSpPr>
              <a:stCxn id="194" idx="2"/>
              <a:endCxn id="197" idx="0"/>
            </p:cNvCxnSpPr>
            <p:nvPr/>
          </p:nvCxnSpPr>
          <p:spPr>
            <a:xfrm rot="-5400000" flipH="1">
              <a:off x="3530251" y="3244343"/>
              <a:ext cx="652200" cy="6336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8" name="Google Shape;198;p23"/>
            <p:cNvGrpSpPr/>
            <p:nvPr/>
          </p:nvGrpSpPr>
          <p:grpSpPr>
            <a:xfrm>
              <a:off x="479425" y="3887235"/>
              <a:ext cx="5886649" cy="747711"/>
              <a:chOff x="1236843" y="3887235"/>
              <a:chExt cx="6949327" cy="747711"/>
            </a:xfrm>
          </p:grpSpPr>
          <p:grpSp>
            <p:nvGrpSpPr>
              <p:cNvPr id="199" name="Google Shape;199;p23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박종범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2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육소은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2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전재목</a:t>
                  </a:r>
                  <a:endPara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01" name="Google Shape;201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데이터 수집</a:t>
                  </a:r>
                  <a:endParaRPr sz="1200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</p:grpSp>
          <p:grpSp>
            <p:nvGrpSpPr>
              <p:cNvPr id="202" name="Google Shape;202;p23"/>
              <p:cNvGrpSpPr/>
              <p:nvPr/>
            </p:nvGrpSpPr>
            <p:grpSpPr>
              <a:xfrm>
                <a:off x="2963184" y="3887235"/>
                <a:ext cx="1671405" cy="747711"/>
                <a:chOff x="3798887" y="2497558"/>
                <a:chExt cx="1671405" cy="747711"/>
              </a:xfrm>
            </p:grpSpPr>
            <p:sp>
              <p:nvSpPr>
                <p:cNvPr id="203" name="Google Shape;203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박시연 </a:t>
                  </a:r>
                  <a:r>
                    <a:rPr lang="ko-KR" altLang="en-US" sz="12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육소은</a:t>
                  </a:r>
                  <a:endPara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04" name="Google Shape;204;p23" descr="강-4단"/>
                <p:cNvSpPr/>
                <p:nvPr/>
              </p:nvSpPr>
              <p:spPr>
                <a:xfrm>
                  <a:off x="3798887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분석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/</a:t>
                  </a: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설계</a:t>
                  </a:r>
                  <a:endParaRPr sz="1200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</p:grpSp>
          <p:grpSp>
            <p:nvGrpSpPr>
              <p:cNvPr id="205" name="Google Shape;205;p23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6" name="Google Shape;206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박시연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박종범 </a:t>
                  </a:r>
                  <a:r>
                    <a:rPr lang="ko-KR" altLang="en-US" sz="12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육소은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200" dirty="0" err="1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전재목</a:t>
                  </a:r>
                  <a:endPara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97" name="Google Shape;197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개발</a:t>
                  </a:r>
                  <a:endParaRPr sz="1200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</p:grpSp>
          <p:grpSp>
            <p:nvGrpSpPr>
              <p:cNvPr id="207" name="Google Shape;207;p23"/>
              <p:cNvGrpSpPr/>
              <p:nvPr/>
            </p:nvGrpSpPr>
            <p:grpSpPr>
              <a:xfrm>
                <a:off x="6517039" y="3887235"/>
                <a:ext cx="1669131" cy="747711"/>
                <a:chOff x="3798887" y="2497558"/>
                <a:chExt cx="1669131" cy="747711"/>
              </a:xfrm>
            </p:grpSpPr>
            <p:sp>
              <p:nvSpPr>
                <p:cNvPr id="208" name="Google Shape;208;p23"/>
                <p:cNvSpPr/>
                <p:nvPr/>
              </p:nvSpPr>
              <p:spPr>
                <a:xfrm>
                  <a:off x="3798887" y="2789238"/>
                  <a:ext cx="1669131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93663" lvl="0" indent="-37783" algn="ctr">
                    <a:buClr>
                      <a:schemeClr val="dk1"/>
                    </a:buClr>
                    <a:buSzPts val="880"/>
                    <a:defRPr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박시연</a:t>
                  </a:r>
                  <a:r>
                    <a:rPr lang="en-US" altLang="ko-KR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박종범</a:t>
                  </a:r>
                </a:p>
              </p:txBody>
            </p:sp>
            <p:sp>
              <p:nvSpPr>
                <p:cNvPr id="209" name="Google Shape;209;p23" descr="강-4단"/>
                <p:cNvSpPr/>
                <p:nvPr/>
              </p:nvSpPr>
              <p:spPr>
                <a:xfrm>
                  <a:off x="3798888" y="2497558"/>
                  <a:ext cx="1669129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테스트</a:t>
                  </a:r>
                  <a:endParaRPr sz="1200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endParaRPr>
                </a:p>
              </p:txBody>
            </p:sp>
          </p:grpSp>
        </p:grpSp>
        <p:cxnSp>
          <p:nvCxnSpPr>
            <p:cNvPr id="210" name="Google Shape;210;p23"/>
            <p:cNvCxnSpPr>
              <a:stCxn id="194" idx="2"/>
              <a:endCxn id="209" idx="0"/>
            </p:cNvCxnSpPr>
            <p:nvPr/>
          </p:nvCxnSpPr>
          <p:spPr>
            <a:xfrm rot="16200000" flipH="1">
              <a:off x="4273244" y="2501350"/>
              <a:ext cx="652192" cy="211957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3"/>
            <p:cNvCxnSpPr>
              <a:stCxn id="194" idx="2"/>
              <a:endCxn id="201" idx="0"/>
            </p:cNvCxnSpPr>
            <p:nvPr/>
          </p:nvCxnSpPr>
          <p:spPr>
            <a:xfrm rot="5400000">
              <a:off x="2037301" y="2384993"/>
              <a:ext cx="652200" cy="23523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3"/>
            <p:cNvCxnSpPr>
              <a:stCxn id="194" idx="2"/>
              <a:endCxn id="204" idx="0"/>
            </p:cNvCxnSpPr>
            <p:nvPr/>
          </p:nvCxnSpPr>
          <p:spPr>
            <a:xfrm rot="5400000">
              <a:off x="2768401" y="3116093"/>
              <a:ext cx="652200" cy="890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13" name="Google Shape;213;p23"/>
          <p:cNvGraphicFramePr/>
          <p:nvPr>
            <p:extLst>
              <p:ext uri="{D42A27DB-BD31-4B8C-83A1-F6EECF244321}">
                <p14:modId xmlns:p14="http://schemas.microsoft.com/office/powerpoint/2010/main" val="1053137461"/>
              </p:ext>
            </p:extLst>
          </p:nvPr>
        </p:nvGraphicFramePr>
        <p:xfrm>
          <a:off x="5970752" y="2245058"/>
          <a:ext cx="5593154" cy="4418478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151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구분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Role &amp; Responsibilities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u="none" strike="noStrike" cap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담당자</a:t>
                      </a:r>
                      <a:endParaRPr sz="1300" b="1" u="none" strike="noStrike" cap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u="none" strike="noStrike" cap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역할</a:t>
                      </a:r>
                      <a:endParaRPr sz="1300" b="1" u="none" strike="noStrike" cap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lvl="0" indent="-37782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육소은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전반적인 프로젝트 관리</a:t>
                      </a:r>
                      <a:endParaRPr lang="en-US" altLang="ko-KR" sz="120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고객과의 효율적인 소통</a:t>
                      </a:r>
                      <a:endParaRPr lang="en-US" altLang="ko-KR" sz="120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시작부터 완료까지 모든 책임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데이터</a:t>
                      </a:r>
                      <a:r>
                        <a:rPr lang="en-US" alt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수집</a:t>
                      </a:r>
                      <a:endParaRPr sz="13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박종범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육소은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전재목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리스크 관리와 매출 증대를 위한 </a:t>
                      </a:r>
                      <a:endParaRPr lang="en-US" altLang="ko-KR"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수집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분석/설계</a:t>
                      </a:r>
                      <a:endParaRPr sz="13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박시연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i="0" u="none" strike="noStrike" cap="none" baseline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육소은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프로세스 및 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200" i="0" u="none" strike="noStrike" cap="none" baseline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 산출물 작성</a:t>
                      </a:r>
                      <a:endParaRPr lang="en-US" altLang="ko-KR" sz="1200" i="0" u="none" strike="noStrike" cap="none" baseline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RDB</a:t>
                      </a: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박종범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전재목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설계한</a:t>
                      </a:r>
                      <a:r>
                        <a:rPr lang="en-US" altLang="ko-KR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DB</a:t>
                      </a:r>
                      <a:r>
                        <a:rPr lang="ko-KR" altLang="en-US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기준으로 개발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Model</a:t>
                      </a: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박시연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박종범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육소은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전재목</a:t>
                      </a:r>
                      <a:endParaRPr lang="ko-KR" altLang="en-US"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 및 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48514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Story</a:t>
                      </a: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전재목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개발한 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Model</a:t>
                      </a: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바탕으로 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</a:t>
                      </a: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구성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테스트</a:t>
                      </a:r>
                      <a:endParaRPr sz="13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박시연</a:t>
                      </a:r>
                      <a:r>
                        <a:rPr lang="en-US" altLang="ko-KR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박종범</a:t>
                      </a: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작성된 프로그램의 정상적인 작동 여부에 대한 테스트 수행</a:t>
                      </a:r>
                      <a:endParaRPr lang="en-US" altLang="ko-KR"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altLang="en-US" sz="1200" i="0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 사항</a:t>
                      </a:r>
                      <a:r>
                        <a:rPr lang="ko-KR" altLang="en-US" sz="1200" i="0" u="none" strike="noStrike" cap="none" baseline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기록 및 피드백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5. 프로젝트 일정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아래와 같이 프로젝트 일정이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sym typeface="Arial"/>
              </a:rPr>
              <a:t>진행되며, 투입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sym typeface="Arial"/>
              </a:rPr>
              <a:t>인력별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sym typeface="Arial"/>
              </a:rPr>
              <a:t> 역할은 아래와 같습니다.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17" name="Google Shape;220;p24"/>
          <p:cNvGraphicFramePr/>
          <p:nvPr>
            <p:extLst>
              <p:ext uri="{D42A27DB-BD31-4B8C-83A1-F6EECF244321}">
                <p14:modId xmlns:p14="http://schemas.microsoft.com/office/powerpoint/2010/main" val="111599684"/>
              </p:ext>
            </p:extLst>
          </p:nvPr>
        </p:nvGraphicFramePr>
        <p:xfrm>
          <a:off x="0" y="1628800"/>
          <a:ext cx="12191995" cy="466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138456689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723641259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1109469985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7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98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1420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구분</a:t>
                      </a:r>
                      <a:endParaRPr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dirty="0" err="1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</a:t>
                      </a:r>
                      <a:r>
                        <a:rPr lang="ko-KR" sz="1500" b="1" i="0" u="none" strike="noStrike" cap="none" dirty="0" err="1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ivity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주차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주차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</a:t>
                      </a:r>
                      <a:r>
                        <a:rPr 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주차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주차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비고(산출물)</a:t>
                      </a:r>
                      <a:endParaRPr sz="15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0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4일</a:t>
                      </a:r>
                      <a:endParaRPr sz="1500" b="1" i="0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i="0" u="none" strike="noStrike" cap="none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Preparation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요구사항정의서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요구사항정의</a:t>
                      </a:r>
                      <a:r>
                        <a:rPr lang="ko-KR" altLang="en-US" sz="1300" b="1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정의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정리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en-US" altLang="ko-KR" sz="1300" b="1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300" b="1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i="0" u="none" strike="noStrike" cap="none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Biz.Blueprint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ERD 작성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ERD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정의서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정의서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설계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i="0" u="none" strike="noStrike" cap="none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Realization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통합 DB</a:t>
                      </a:r>
                      <a:endParaRPr sz="1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</a:t>
                      </a:r>
                      <a:r>
                        <a:rPr lang="ko-KR" sz="1300" b="1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화면가이드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및 수정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5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i="0" u="none" strike="noStrike" cap="none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Final</a:t>
                      </a:r>
                      <a:r>
                        <a:rPr lang="ko-KR" sz="1300" b="1" i="0" u="none" strike="noStrike" cap="none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i="0" u="none" strike="noStrike" cap="none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Preparation</a:t>
                      </a:r>
                      <a:endParaRPr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및 수정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예비결과물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결과정리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0000" marR="90000" marT="46425" marB="46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300" b="1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완성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46425" marB="464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6. 예상 이슈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시스템 구축 과정에서 아래와 같은 3가지 이슈가 예상되며, 대응방안은 다음과 같습니다.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graphicFrame>
        <p:nvGraphicFramePr>
          <p:cNvPr id="239" name="Google Shape;239;p25"/>
          <p:cNvGraphicFramePr/>
          <p:nvPr>
            <p:extLst>
              <p:ext uri="{D42A27DB-BD31-4B8C-83A1-F6EECF244321}">
                <p14:modId xmlns:p14="http://schemas.microsoft.com/office/powerpoint/2010/main" val="3780177887"/>
              </p:ext>
            </p:extLst>
          </p:nvPr>
        </p:nvGraphicFramePr>
        <p:xfrm>
          <a:off x="486981" y="1841575"/>
          <a:ext cx="10975098" cy="4000425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65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 dirty="0" err="1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No</a:t>
                      </a:r>
                      <a:endParaRPr sz="1500" b="1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 dirty="0" err="1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예상이슈</a:t>
                      </a:r>
                      <a:endParaRPr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대응방안</a:t>
                      </a:r>
                      <a:endParaRPr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데이터에 따라 분기별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연도별 등 지원하는 시점이 달라 기준을 맞추기 어려움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</a:t>
                      </a:r>
                      <a:r>
                        <a:rPr lang="ko-KR" altLang="en-US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시점 기준을 정해 데이터를 정제하거나 분기별</a:t>
                      </a:r>
                      <a:r>
                        <a:rPr lang="en-US" altLang="ko-KR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연도별 등의 기준으로 데이터를 따로 만든다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데이터의 양들이 방대하여 데이터를 적재하는 데에 상당한 </a:t>
                      </a:r>
                      <a:endParaRPr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시간이 소요가 될 수 있음</a:t>
                      </a:r>
                      <a:endParaRPr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적재하는 양의 데이터를 나누어 조금씩 업데이트를 하는 것</a:t>
                      </a:r>
                      <a:endParaRPr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투숙객의 정확한 정보 데이터가 없음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다른 데이터를 이용해 투숙객 정보를 추측해야 한다</a:t>
                      </a:r>
                    </a:p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 벤치마킹 회사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벤치마킹 회사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5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개는 다음과 같습니다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.</a:t>
            </a:r>
            <a:endParaRPr sz="2000" b="1" i="0" u="none" strike="noStrike" cap="none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graphicFrame>
        <p:nvGraphicFramePr>
          <p:cNvPr id="239" name="Google Shape;239;p25"/>
          <p:cNvGraphicFramePr/>
          <p:nvPr>
            <p:extLst>
              <p:ext uri="{D42A27DB-BD31-4B8C-83A1-F6EECF244321}">
                <p14:modId xmlns:p14="http://schemas.microsoft.com/office/powerpoint/2010/main" val="2523347530"/>
              </p:ext>
            </p:extLst>
          </p:nvPr>
        </p:nvGraphicFramePr>
        <p:xfrm>
          <a:off x="562709" y="1373628"/>
          <a:ext cx="10691446" cy="4834132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63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4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벤치마킹 회사</a:t>
                      </a:r>
                      <a:endParaRPr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lt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회사 설명</a:t>
                      </a:r>
                      <a:endParaRPr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호텔신라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호텔신라는 삼성그룹의 관광 계열사이다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삼성그룹 내 호텔사업부 창설을 필두로 하여 서울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제주에 호텔을 건립하고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2006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년부터 중국 쑤저우 신라호텔을 위탁 운영을 시작했다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호텔롯데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롯데호텔은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호텔롯데가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운영하는 대한민국의 호텔이자 호텔 브랜드이다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 2017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년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럭셔리호텔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브랜드인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시그니엘을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도입해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123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층 한국최초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101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층에 호텔을 열었다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26008"/>
                  </a:ext>
                </a:extLst>
              </a:tr>
              <a:tr h="825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3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조선호텔앤리조트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조선호텔앤리조트은 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대한민국의 호텔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 업체이다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현재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, 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웨스틴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조선호텔 서울과 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웨스틴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조선호텔 부산 그리고 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포포인츠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바이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쉐라톤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서울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남산레스케이프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호텔 까지 총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개의 호텔을 운영하고 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940729"/>
                  </a:ext>
                </a:extLst>
              </a:tr>
              <a:tr h="8784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4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2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파라다이스</a:t>
                      </a:r>
                      <a:endParaRPr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파라다이스는 외국인 전용 카지노 및 호텔 사업을 운영하고 있는 기업이다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  <a:endParaRPr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6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5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엠배서더즈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그랜드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앰배서더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서울은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1955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년 금수장으로 시작하여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여년의 역사를 가진 서울 중구 장충동에 위치한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특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급 호텔이다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층수는 지상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19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층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지하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층이다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/>
                          <a:sym typeface="Arial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883</Words>
  <Application>Microsoft Office PowerPoint</Application>
  <PresentationFormat>와이드스크린</PresentationFormat>
  <Paragraphs>260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Trebuchet MS</vt:lpstr>
      <vt:lpstr>Noto Sans Symbols</vt:lpstr>
      <vt:lpstr>나눔스퀘어</vt:lpstr>
      <vt:lpstr>Arial</vt:lpstr>
      <vt:lpstr>나눔스퀘어 ExtraBold</vt:lpstr>
      <vt:lpstr>나눔스퀘어 Bold</vt:lpstr>
      <vt:lpstr>Office 테마</vt:lpstr>
      <vt:lpstr>1_Office 테마</vt:lpstr>
      <vt:lpstr>PowerPoint 프레젠테이션</vt:lpstr>
      <vt:lpstr>PowerPoint 프레젠테이션</vt:lpstr>
      <vt:lpstr>1. 프로젝트 구축 개요</vt:lpstr>
      <vt:lpstr>2. 구축 범위</vt:lpstr>
      <vt:lpstr>3. 프로젝트 추진 방법론</vt:lpstr>
      <vt:lpstr>4. 프로젝트 조직 및 역할</vt:lpstr>
      <vt:lpstr>5. 프로젝트 일정</vt:lpstr>
      <vt:lpstr>6. 예상 이슈</vt:lpstr>
      <vt:lpstr>6. 참조 벤치마킹 회사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JUNJAEMOK</cp:lastModifiedBy>
  <cp:revision>73</cp:revision>
  <dcterms:modified xsi:type="dcterms:W3CDTF">2021-07-23T04:50:35Z</dcterms:modified>
</cp:coreProperties>
</file>