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9467-DA92-40AB-8664-EBDDEEBA7216}"/>
              </a:ext>
            </a:extLst>
          </p:cNvPr>
          <p:cNvSpPr>
            <a:spLocks noGrp="1"/>
          </p:cNvSpPr>
          <p:nvPr>
            <p:ph type="ctrTitle"/>
          </p:nvPr>
        </p:nvSpPr>
        <p:spPr>
          <a:xfrm>
            <a:off x="1507067" y="3928534"/>
            <a:ext cx="7766936" cy="1646302"/>
          </a:xfrm>
        </p:spPr>
        <p:txBody>
          <a:bodyPr/>
          <a:lstStyle/>
          <a:p>
            <a:r>
              <a:rPr lang="en-US" sz="3600" b="1" dirty="0"/>
              <a:t>Music Recommendation from the Million Song Dataset</a:t>
            </a:r>
            <a:br>
              <a:rPr lang="en-US" sz="3600" b="1" dirty="0"/>
            </a:br>
            <a:br>
              <a:rPr lang="en" sz="3600" b="1" dirty="0"/>
            </a:br>
            <a:br>
              <a:rPr lang="en-US" sz="3600" b="1" dirty="0"/>
            </a:br>
            <a:r>
              <a:rPr lang="en-US" sz="3600" b="1" dirty="0"/>
              <a:t>                         Bernard Bollinger (305822288)</a:t>
            </a:r>
            <a:br>
              <a:rPr lang="en-US" sz="13800" b="1" dirty="0"/>
            </a:br>
            <a:endParaRPr lang="en-US" sz="3600" dirty="0"/>
          </a:p>
        </p:txBody>
      </p:sp>
    </p:spTree>
    <p:extLst>
      <p:ext uri="{BB962C8B-B14F-4D97-AF65-F5344CB8AC3E}">
        <p14:creationId xmlns:p14="http://schemas.microsoft.com/office/powerpoint/2010/main" val="1211967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1E6A-4D76-4046-8D42-765E4D93E772}"/>
              </a:ext>
            </a:extLst>
          </p:cNvPr>
          <p:cNvSpPr>
            <a:spLocks noGrp="1"/>
          </p:cNvSpPr>
          <p:nvPr>
            <p:ph type="title"/>
          </p:nvPr>
        </p:nvSpPr>
        <p:spPr>
          <a:xfrm>
            <a:off x="343959" y="466725"/>
            <a:ext cx="8596668" cy="1320800"/>
          </a:xfrm>
        </p:spPr>
        <p:txBody>
          <a:bodyPr/>
          <a:lstStyle/>
          <a:p>
            <a:r>
              <a:rPr lang="en-US" dirty="0"/>
              <a:t>Fourth – Extract features from JSON and feed into ANN </a:t>
            </a:r>
          </a:p>
        </p:txBody>
      </p:sp>
      <p:pic>
        <p:nvPicPr>
          <p:cNvPr id="6" name="Content Placeholder 5">
            <a:extLst>
              <a:ext uri="{FF2B5EF4-FFF2-40B4-BE49-F238E27FC236}">
                <a16:creationId xmlns:a16="http://schemas.microsoft.com/office/drawing/2014/main" id="{5D6073F8-1FC0-4718-A565-041A58DFBBA8}"/>
              </a:ext>
            </a:extLst>
          </p:cNvPr>
          <p:cNvPicPr>
            <a:picLocks noGrp="1" noChangeAspect="1"/>
          </p:cNvPicPr>
          <p:nvPr>
            <p:ph idx="1"/>
          </p:nvPr>
        </p:nvPicPr>
        <p:blipFill>
          <a:blip r:embed="rId2"/>
          <a:stretch>
            <a:fillRect/>
          </a:stretch>
        </p:blipFill>
        <p:spPr>
          <a:xfrm>
            <a:off x="432433" y="5819775"/>
            <a:ext cx="11138667" cy="819094"/>
          </a:xfrm>
        </p:spPr>
      </p:pic>
      <p:pic>
        <p:nvPicPr>
          <p:cNvPr id="4" name="Picture 3">
            <a:extLst>
              <a:ext uri="{FF2B5EF4-FFF2-40B4-BE49-F238E27FC236}">
                <a16:creationId xmlns:a16="http://schemas.microsoft.com/office/drawing/2014/main" id="{F7621D6B-756C-4AD7-9A8E-F543596AE78E}"/>
              </a:ext>
            </a:extLst>
          </p:cNvPr>
          <p:cNvPicPr>
            <a:picLocks noChangeAspect="1"/>
          </p:cNvPicPr>
          <p:nvPr/>
        </p:nvPicPr>
        <p:blipFill>
          <a:blip r:embed="rId3"/>
          <a:stretch>
            <a:fillRect/>
          </a:stretch>
        </p:blipFill>
        <p:spPr>
          <a:xfrm>
            <a:off x="432434" y="1799562"/>
            <a:ext cx="6440595" cy="3895725"/>
          </a:xfrm>
          <a:prstGeom prst="rect">
            <a:avLst/>
          </a:prstGeom>
        </p:spPr>
      </p:pic>
      <p:sp>
        <p:nvSpPr>
          <p:cNvPr id="3" name="TextBox 2">
            <a:extLst>
              <a:ext uri="{FF2B5EF4-FFF2-40B4-BE49-F238E27FC236}">
                <a16:creationId xmlns:a16="http://schemas.microsoft.com/office/drawing/2014/main" id="{7B92A712-CAA1-4B57-901A-B732C5457E6C}"/>
              </a:ext>
            </a:extLst>
          </p:cNvPr>
          <p:cNvSpPr txBox="1"/>
          <p:nvPr/>
        </p:nvSpPr>
        <p:spPr>
          <a:xfrm>
            <a:off x="6927448" y="1267428"/>
            <a:ext cx="286473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To the left, all of the features for the song that the user inputted are being extracted from the JSON response of the audio analysis call.</a:t>
            </a:r>
          </a:p>
          <a:p>
            <a:pPr marL="285750" indent="-285750">
              <a:buFont typeface="Arial" panose="020B0604020202020204" pitchFamily="34" charset="0"/>
              <a:buChar char="•"/>
            </a:pPr>
            <a:r>
              <a:rPr lang="en-US" dirty="0"/>
              <a:t>Below that single row of features is fed into the ANN, and a prediction is made as to which cluster it would fit best in </a:t>
            </a:r>
          </a:p>
        </p:txBody>
      </p:sp>
    </p:spTree>
    <p:extLst>
      <p:ext uri="{BB962C8B-B14F-4D97-AF65-F5344CB8AC3E}">
        <p14:creationId xmlns:p14="http://schemas.microsoft.com/office/powerpoint/2010/main" val="361769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27D4-AF93-4A02-A418-94D796FC4E99}"/>
              </a:ext>
            </a:extLst>
          </p:cNvPr>
          <p:cNvSpPr>
            <a:spLocks noGrp="1"/>
          </p:cNvSpPr>
          <p:nvPr>
            <p:ph type="title"/>
          </p:nvPr>
        </p:nvSpPr>
        <p:spPr/>
        <p:txBody>
          <a:bodyPr/>
          <a:lstStyle/>
          <a:p>
            <a:r>
              <a:rPr lang="en-US" dirty="0"/>
              <a:t>Fifth – Score results based on genre similarity</a:t>
            </a:r>
          </a:p>
        </p:txBody>
      </p:sp>
      <p:pic>
        <p:nvPicPr>
          <p:cNvPr id="5" name="Content Placeholder 4">
            <a:extLst>
              <a:ext uri="{FF2B5EF4-FFF2-40B4-BE49-F238E27FC236}">
                <a16:creationId xmlns:a16="http://schemas.microsoft.com/office/drawing/2014/main" id="{E6281DBD-2070-400E-853C-3BCCDED770C3}"/>
              </a:ext>
            </a:extLst>
          </p:cNvPr>
          <p:cNvPicPr>
            <a:picLocks noGrp="1" noChangeAspect="1"/>
          </p:cNvPicPr>
          <p:nvPr>
            <p:ph idx="1"/>
          </p:nvPr>
        </p:nvPicPr>
        <p:blipFill>
          <a:blip r:embed="rId2"/>
          <a:stretch>
            <a:fillRect/>
          </a:stretch>
        </p:blipFill>
        <p:spPr>
          <a:xfrm>
            <a:off x="782109" y="2378075"/>
            <a:ext cx="9276291" cy="2149956"/>
          </a:xfrm>
        </p:spPr>
      </p:pic>
      <p:sp>
        <p:nvSpPr>
          <p:cNvPr id="3" name="TextBox 2">
            <a:extLst>
              <a:ext uri="{FF2B5EF4-FFF2-40B4-BE49-F238E27FC236}">
                <a16:creationId xmlns:a16="http://schemas.microsoft.com/office/drawing/2014/main" id="{B3966B5F-F73B-4289-9431-0D274ABF029D}"/>
              </a:ext>
            </a:extLst>
          </p:cNvPr>
          <p:cNvSpPr txBox="1"/>
          <p:nvPr/>
        </p:nvSpPr>
        <p:spPr>
          <a:xfrm>
            <a:off x="782109" y="4797706"/>
            <a:ext cx="9276291" cy="1477328"/>
          </a:xfrm>
          <a:prstGeom prst="rect">
            <a:avLst/>
          </a:prstGeom>
          <a:noFill/>
        </p:spPr>
        <p:txBody>
          <a:bodyPr wrap="square" rtlCol="0">
            <a:spAutoFit/>
          </a:bodyPr>
          <a:lstStyle/>
          <a:p>
            <a:r>
              <a:rPr lang="en-US" dirty="0"/>
              <a:t>The cluster that is determined by the ANN contains all of the songs considered similar to the inputted song. Unfortunately, pure audio analysis can group together dissimilar songs with similar tempos, keys, location, etc. The bit of code above scores all songs in the chosen cluster based on similarity of genre name to that of the song that is chosen by the user.</a:t>
            </a:r>
          </a:p>
        </p:txBody>
      </p:sp>
    </p:spTree>
    <p:extLst>
      <p:ext uri="{BB962C8B-B14F-4D97-AF65-F5344CB8AC3E}">
        <p14:creationId xmlns:p14="http://schemas.microsoft.com/office/powerpoint/2010/main" val="14130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7C66-EF31-4B8C-9E84-5B3688D7B38B}"/>
              </a:ext>
            </a:extLst>
          </p:cNvPr>
          <p:cNvSpPr>
            <a:spLocks noGrp="1"/>
          </p:cNvSpPr>
          <p:nvPr>
            <p:ph type="title"/>
          </p:nvPr>
        </p:nvSpPr>
        <p:spPr/>
        <p:txBody>
          <a:bodyPr/>
          <a:lstStyle/>
          <a:p>
            <a:r>
              <a:rPr lang="en-US" dirty="0"/>
              <a:t>Example input and output</a:t>
            </a:r>
          </a:p>
        </p:txBody>
      </p:sp>
      <p:pic>
        <p:nvPicPr>
          <p:cNvPr id="5" name="Content Placeholder 4">
            <a:extLst>
              <a:ext uri="{FF2B5EF4-FFF2-40B4-BE49-F238E27FC236}">
                <a16:creationId xmlns:a16="http://schemas.microsoft.com/office/drawing/2014/main" id="{1323E768-4569-4D3B-B13D-B71925BC1969}"/>
              </a:ext>
            </a:extLst>
          </p:cNvPr>
          <p:cNvPicPr>
            <a:picLocks noGrp="1" noChangeAspect="1"/>
          </p:cNvPicPr>
          <p:nvPr>
            <p:ph idx="1"/>
          </p:nvPr>
        </p:nvPicPr>
        <p:blipFill>
          <a:blip r:embed="rId2"/>
          <a:stretch>
            <a:fillRect/>
          </a:stretch>
        </p:blipFill>
        <p:spPr>
          <a:xfrm>
            <a:off x="401638" y="1466850"/>
            <a:ext cx="11106348" cy="630597"/>
          </a:xfrm>
        </p:spPr>
      </p:pic>
      <p:pic>
        <p:nvPicPr>
          <p:cNvPr id="7" name="Picture 6">
            <a:extLst>
              <a:ext uri="{FF2B5EF4-FFF2-40B4-BE49-F238E27FC236}">
                <a16:creationId xmlns:a16="http://schemas.microsoft.com/office/drawing/2014/main" id="{DAD7C659-710A-4003-A6DD-155A36E42039}"/>
              </a:ext>
            </a:extLst>
          </p:cNvPr>
          <p:cNvPicPr>
            <a:picLocks noChangeAspect="1"/>
          </p:cNvPicPr>
          <p:nvPr/>
        </p:nvPicPr>
        <p:blipFill>
          <a:blip r:embed="rId3"/>
          <a:stretch>
            <a:fillRect/>
          </a:stretch>
        </p:blipFill>
        <p:spPr>
          <a:xfrm>
            <a:off x="2930109" y="2192364"/>
            <a:ext cx="4757000" cy="3499485"/>
          </a:xfrm>
          <a:prstGeom prst="rect">
            <a:avLst/>
          </a:prstGeom>
        </p:spPr>
      </p:pic>
      <p:sp>
        <p:nvSpPr>
          <p:cNvPr id="3" name="TextBox 2">
            <a:extLst>
              <a:ext uri="{FF2B5EF4-FFF2-40B4-BE49-F238E27FC236}">
                <a16:creationId xmlns:a16="http://schemas.microsoft.com/office/drawing/2014/main" id="{B3C3F476-29F3-4F11-9181-68053F071704}"/>
              </a:ext>
            </a:extLst>
          </p:cNvPr>
          <p:cNvSpPr txBox="1"/>
          <p:nvPr/>
        </p:nvSpPr>
        <p:spPr>
          <a:xfrm>
            <a:off x="544010" y="5856790"/>
            <a:ext cx="7610355" cy="646331"/>
          </a:xfrm>
          <a:prstGeom prst="rect">
            <a:avLst/>
          </a:prstGeom>
          <a:noFill/>
        </p:spPr>
        <p:txBody>
          <a:bodyPr wrap="square" rtlCol="0">
            <a:spAutoFit/>
          </a:bodyPr>
          <a:lstStyle/>
          <a:p>
            <a:r>
              <a:rPr lang="en-US" dirty="0"/>
              <a:t>The songs with the highest scores, aka similarity in genre, in the cluster are then outputted for the user to check out!</a:t>
            </a:r>
          </a:p>
        </p:txBody>
      </p:sp>
    </p:spTree>
    <p:extLst>
      <p:ext uri="{BB962C8B-B14F-4D97-AF65-F5344CB8AC3E}">
        <p14:creationId xmlns:p14="http://schemas.microsoft.com/office/powerpoint/2010/main" val="270109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EDA5-CC7A-4695-95BA-A5D97410B299}"/>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29D5A39C-2176-4729-8537-32CE6ECF0B96}"/>
              </a:ext>
            </a:extLst>
          </p:cNvPr>
          <p:cNvSpPr>
            <a:spLocks noGrp="1"/>
          </p:cNvSpPr>
          <p:nvPr>
            <p:ph idx="1"/>
          </p:nvPr>
        </p:nvSpPr>
        <p:spPr/>
        <p:txBody>
          <a:bodyPr>
            <a:normAutofit/>
          </a:bodyPr>
          <a:lstStyle/>
          <a:p>
            <a:r>
              <a:rPr lang="en-US" sz="2400" dirty="0"/>
              <a:t>Prompt the user for a song</a:t>
            </a:r>
          </a:p>
          <a:p>
            <a:r>
              <a:rPr lang="en-US" sz="2400" dirty="0"/>
              <a:t>Give the user a list of songs similar to the song that they provided</a:t>
            </a:r>
          </a:p>
        </p:txBody>
      </p:sp>
    </p:spTree>
    <p:extLst>
      <p:ext uri="{BB962C8B-B14F-4D97-AF65-F5344CB8AC3E}">
        <p14:creationId xmlns:p14="http://schemas.microsoft.com/office/powerpoint/2010/main" val="137203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CF9B-4267-4F7C-B48D-B8B896C838C1}"/>
              </a:ext>
            </a:extLst>
          </p:cNvPr>
          <p:cNvSpPr>
            <a:spLocks noGrp="1"/>
          </p:cNvSpPr>
          <p:nvPr>
            <p:ph type="title"/>
          </p:nvPr>
        </p:nvSpPr>
        <p:spPr/>
        <p:txBody>
          <a:bodyPr/>
          <a:lstStyle/>
          <a:p>
            <a:r>
              <a:rPr lang="en-US" dirty="0"/>
              <a:t>Datasets and APIs – </a:t>
            </a:r>
            <a:br>
              <a:rPr lang="en-US" dirty="0"/>
            </a:br>
            <a:r>
              <a:rPr lang="en-US" dirty="0"/>
              <a:t>The Million Song Database (MSD)</a:t>
            </a:r>
          </a:p>
        </p:txBody>
      </p:sp>
      <p:pic>
        <p:nvPicPr>
          <p:cNvPr id="5" name="Content Placeholder 4">
            <a:extLst>
              <a:ext uri="{FF2B5EF4-FFF2-40B4-BE49-F238E27FC236}">
                <a16:creationId xmlns:a16="http://schemas.microsoft.com/office/drawing/2014/main" id="{36D36B2D-F4C7-4FA7-831F-6F64A1EC3985}"/>
              </a:ext>
            </a:extLst>
          </p:cNvPr>
          <p:cNvPicPr>
            <a:picLocks noGrp="1" noChangeAspect="1"/>
          </p:cNvPicPr>
          <p:nvPr>
            <p:ph idx="1"/>
          </p:nvPr>
        </p:nvPicPr>
        <p:blipFill>
          <a:blip r:embed="rId2"/>
          <a:stretch>
            <a:fillRect/>
          </a:stretch>
        </p:blipFill>
        <p:spPr>
          <a:xfrm>
            <a:off x="836433" y="2124076"/>
            <a:ext cx="6513492" cy="3482665"/>
          </a:xfrm>
        </p:spPr>
      </p:pic>
      <p:sp>
        <p:nvSpPr>
          <p:cNvPr id="3" name="TextBox 2">
            <a:extLst>
              <a:ext uri="{FF2B5EF4-FFF2-40B4-BE49-F238E27FC236}">
                <a16:creationId xmlns:a16="http://schemas.microsoft.com/office/drawing/2014/main" id="{3A2D2075-1A5E-4759-84C7-07A33AA900C6}"/>
              </a:ext>
            </a:extLst>
          </p:cNvPr>
          <p:cNvSpPr txBox="1"/>
          <p:nvPr/>
        </p:nvSpPr>
        <p:spPr>
          <a:xfrm>
            <a:off x="7489572" y="2374738"/>
            <a:ext cx="249745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MSD has a million songs stored in hdf5 format with song analysis features for each song. </a:t>
            </a:r>
          </a:p>
          <a:p>
            <a:pPr marL="285750" indent="-285750">
              <a:buFont typeface="Arial" panose="020B0604020202020204" pitchFamily="34" charset="0"/>
              <a:buChar char="•"/>
            </a:pPr>
            <a:r>
              <a:rPr lang="en-US" dirty="0"/>
              <a:t>The code on the left creates the filenames to access all hdf5 files in the complicated file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746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CF9B-4267-4F7C-B48D-B8B896C838C1}"/>
              </a:ext>
            </a:extLst>
          </p:cNvPr>
          <p:cNvSpPr>
            <a:spLocks noGrp="1"/>
          </p:cNvSpPr>
          <p:nvPr>
            <p:ph type="title"/>
          </p:nvPr>
        </p:nvSpPr>
        <p:spPr/>
        <p:txBody>
          <a:bodyPr/>
          <a:lstStyle/>
          <a:p>
            <a:r>
              <a:rPr lang="en-US" dirty="0"/>
              <a:t>Datasets and APIs – </a:t>
            </a:r>
            <a:br>
              <a:rPr lang="en-US" dirty="0"/>
            </a:br>
            <a:r>
              <a:rPr lang="en-US" dirty="0"/>
              <a:t>Spotify API</a:t>
            </a:r>
          </a:p>
        </p:txBody>
      </p:sp>
      <p:sp>
        <p:nvSpPr>
          <p:cNvPr id="6" name="Content Placeholder 5">
            <a:extLst>
              <a:ext uri="{FF2B5EF4-FFF2-40B4-BE49-F238E27FC236}">
                <a16:creationId xmlns:a16="http://schemas.microsoft.com/office/drawing/2014/main" id="{59511469-C0D1-4CE2-A04E-93E93047DC90}"/>
              </a:ext>
            </a:extLst>
          </p:cNvPr>
          <p:cNvSpPr>
            <a:spLocks noGrp="1"/>
          </p:cNvSpPr>
          <p:nvPr>
            <p:ph idx="1"/>
          </p:nvPr>
        </p:nvSpPr>
        <p:spPr/>
        <p:txBody>
          <a:bodyPr/>
          <a:lstStyle/>
          <a:p>
            <a:r>
              <a:rPr lang="en-US" dirty="0"/>
              <a:t>The Spotify API has the ability to return song analyses on any song it has in its system</a:t>
            </a:r>
          </a:p>
          <a:p>
            <a:r>
              <a:rPr lang="en-US" dirty="0"/>
              <a:t>Spotify bought The </a:t>
            </a:r>
            <a:r>
              <a:rPr lang="en-US" dirty="0" err="1"/>
              <a:t>EchoNest</a:t>
            </a:r>
            <a:r>
              <a:rPr lang="en-US" dirty="0"/>
              <a:t>, who is the company who did the audio analyses for the MSD, so the audio analyses in the Spotify API are of the same type and feature name</a:t>
            </a:r>
          </a:p>
          <a:p>
            <a:r>
              <a:rPr lang="en-US" dirty="0"/>
              <a:t>After the user finds a song in Spotify’s system, the program will respond with songs with similar features in the MSD </a:t>
            </a:r>
          </a:p>
        </p:txBody>
      </p:sp>
    </p:spTree>
    <p:extLst>
      <p:ext uri="{BB962C8B-B14F-4D97-AF65-F5344CB8AC3E}">
        <p14:creationId xmlns:p14="http://schemas.microsoft.com/office/powerpoint/2010/main" val="153895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FE2-3B40-437C-A943-D319F36FD00A}"/>
              </a:ext>
            </a:extLst>
          </p:cNvPr>
          <p:cNvSpPr>
            <a:spLocks noGrp="1"/>
          </p:cNvSpPr>
          <p:nvPr>
            <p:ph type="title"/>
          </p:nvPr>
        </p:nvSpPr>
        <p:spPr>
          <a:xfrm>
            <a:off x="677334" y="175550"/>
            <a:ext cx="8596668" cy="1320800"/>
          </a:xfrm>
        </p:spPr>
        <p:txBody>
          <a:bodyPr/>
          <a:lstStyle/>
          <a:p>
            <a:r>
              <a:rPr lang="en-US" dirty="0"/>
              <a:t>HDF5 to CSV – </a:t>
            </a:r>
            <a:r>
              <a:rPr lang="en-US" dirty="0" err="1"/>
              <a:t>HDFStore</a:t>
            </a:r>
            <a:r>
              <a:rPr lang="en-US" dirty="0"/>
              <a:t> &amp; hdf5_getters</a:t>
            </a:r>
          </a:p>
        </p:txBody>
      </p:sp>
      <p:pic>
        <p:nvPicPr>
          <p:cNvPr id="5" name="Content Placeholder 4">
            <a:extLst>
              <a:ext uri="{FF2B5EF4-FFF2-40B4-BE49-F238E27FC236}">
                <a16:creationId xmlns:a16="http://schemas.microsoft.com/office/drawing/2014/main" id="{14BF4498-27F0-427B-9125-C273279FA3E1}"/>
              </a:ext>
            </a:extLst>
          </p:cNvPr>
          <p:cNvPicPr>
            <a:picLocks noGrp="1" noChangeAspect="1"/>
          </p:cNvPicPr>
          <p:nvPr>
            <p:ph idx="1"/>
          </p:nvPr>
        </p:nvPicPr>
        <p:blipFill>
          <a:blip r:embed="rId2"/>
          <a:stretch>
            <a:fillRect/>
          </a:stretch>
        </p:blipFill>
        <p:spPr>
          <a:xfrm>
            <a:off x="347245" y="1725150"/>
            <a:ext cx="5033010" cy="3768090"/>
          </a:xfrm>
        </p:spPr>
      </p:pic>
      <p:pic>
        <p:nvPicPr>
          <p:cNvPr id="7" name="Picture 6">
            <a:extLst>
              <a:ext uri="{FF2B5EF4-FFF2-40B4-BE49-F238E27FC236}">
                <a16:creationId xmlns:a16="http://schemas.microsoft.com/office/drawing/2014/main" id="{A660801A-ADB6-4ABC-85F6-0BD5CB0099EE}"/>
              </a:ext>
            </a:extLst>
          </p:cNvPr>
          <p:cNvPicPr>
            <a:picLocks noChangeAspect="1"/>
          </p:cNvPicPr>
          <p:nvPr/>
        </p:nvPicPr>
        <p:blipFill>
          <a:blip r:embed="rId3"/>
          <a:stretch>
            <a:fillRect/>
          </a:stretch>
        </p:blipFill>
        <p:spPr>
          <a:xfrm>
            <a:off x="5788318" y="1603046"/>
            <a:ext cx="3859530" cy="4050030"/>
          </a:xfrm>
          <a:prstGeom prst="rect">
            <a:avLst/>
          </a:prstGeom>
        </p:spPr>
      </p:pic>
      <p:pic>
        <p:nvPicPr>
          <p:cNvPr id="9" name="Picture 8">
            <a:extLst>
              <a:ext uri="{FF2B5EF4-FFF2-40B4-BE49-F238E27FC236}">
                <a16:creationId xmlns:a16="http://schemas.microsoft.com/office/drawing/2014/main" id="{A9D037B1-350E-488C-9E18-5EEDD42E0FA2}"/>
              </a:ext>
            </a:extLst>
          </p:cNvPr>
          <p:cNvPicPr>
            <a:picLocks noChangeAspect="1"/>
          </p:cNvPicPr>
          <p:nvPr/>
        </p:nvPicPr>
        <p:blipFill>
          <a:blip r:embed="rId4"/>
          <a:stretch>
            <a:fillRect/>
          </a:stretch>
        </p:blipFill>
        <p:spPr>
          <a:xfrm>
            <a:off x="924984" y="5759772"/>
            <a:ext cx="7494161" cy="1076643"/>
          </a:xfrm>
          <a:prstGeom prst="rect">
            <a:avLst/>
          </a:prstGeom>
        </p:spPr>
      </p:pic>
      <p:sp>
        <p:nvSpPr>
          <p:cNvPr id="3" name="TextBox 2">
            <a:extLst>
              <a:ext uri="{FF2B5EF4-FFF2-40B4-BE49-F238E27FC236}">
                <a16:creationId xmlns:a16="http://schemas.microsoft.com/office/drawing/2014/main" id="{4CA15D92-309D-4FE7-91BD-D254FD365DA4}"/>
              </a:ext>
            </a:extLst>
          </p:cNvPr>
          <p:cNvSpPr txBox="1"/>
          <p:nvPr/>
        </p:nvSpPr>
        <p:spPr>
          <a:xfrm>
            <a:off x="347245" y="5440100"/>
            <a:ext cx="6250325" cy="369332"/>
          </a:xfrm>
          <a:prstGeom prst="rect">
            <a:avLst/>
          </a:prstGeom>
          <a:noFill/>
        </p:spPr>
        <p:txBody>
          <a:bodyPr wrap="square" rtlCol="0">
            <a:spAutoFit/>
          </a:bodyPr>
          <a:lstStyle/>
          <a:p>
            <a:r>
              <a:rPr lang="en-US" dirty="0"/>
              <a:t>Issues with some features…</a:t>
            </a:r>
          </a:p>
        </p:txBody>
      </p:sp>
      <p:sp>
        <p:nvSpPr>
          <p:cNvPr id="4" name="TextBox 3">
            <a:extLst>
              <a:ext uri="{FF2B5EF4-FFF2-40B4-BE49-F238E27FC236}">
                <a16:creationId xmlns:a16="http://schemas.microsoft.com/office/drawing/2014/main" id="{27F42C02-4C9B-4126-AD19-40629831FED5}"/>
              </a:ext>
            </a:extLst>
          </p:cNvPr>
          <p:cNvSpPr txBox="1"/>
          <p:nvPr/>
        </p:nvSpPr>
        <p:spPr>
          <a:xfrm>
            <a:off x="613458" y="769716"/>
            <a:ext cx="8715737" cy="738664"/>
          </a:xfrm>
          <a:prstGeom prst="rect">
            <a:avLst/>
          </a:prstGeom>
          <a:noFill/>
        </p:spPr>
        <p:txBody>
          <a:bodyPr wrap="square" rtlCol="0">
            <a:spAutoFit/>
          </a:bodyPr>
          <a:lstStyle/>
          <a:p>
            <a:r>
              <a:rPr lang="en-US" sz="1400" dirty="0"/>
              <a:t>After using both the hdf5_getters python class provided with the MSD and </a:t>
            </a:r>
            <a:r>
              <a:rPr lang="en-US" sz="1400" dirty="0" err="1"/>
              <a:t>HDFStore</a:t>
            </a:r>
            <a:r>
              <a:rPr lang="en-US" sz="1400" dirty="0"/>
              <a:t> in pandas, neither could properly extract all information from the hdf5 file. Lists such as segments start and bars start in the schema below were unable to be extracted, and “danceability” and “energy” always returned 0 values.</a:t>
            </a:r>
          </a:p>
        </p:txBody>
      </p:sp>
    </p:spTree>
    <p:extLst>
      <p:ext uri="{BB962C8B-B14F-4D97-AF65-F5344CB8AC3E}">
        <p14:creationId xmlns:p14="http://schemas.microsoft.com/office/powerpoint/2010/main" val="259542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CB40-D54B-4355-B279-E29510205DFB}"/>
              </a:ext>
            </a:extLst>
          </p:cNvPr>
          <p:cNvSpPr>
            <a:spLocks noGrp="1"/>
          </p:cNvSpPr>
          <p:nvPr>
            <p:ph type="title"/>
          </p:nvPr>
        </p:nvSpPr>
        <p:spPr/>
        <p:txBody>
          <a:bodyPr/>
          <a:lstStyle/>
          <a:p>
            <a:r>
              <a:rPr lang="en-US" dirty="0"/>
              <a:t>Exporting a dataset</a:t>
            </a:r>
          </a:p>
        </p:txBody>
      </p:sp>
      <p:pic>
        <p:nvPicPr>
          <p:cNvPr id="5" name="Content Placeholder 4">
            <a:extLst>
              <a:ext uri="{FF2B5EF4-FFF2-40B4-BE49-F238E27FC236}">
                <a16:creationId xmlns:a16="http://schemas.microsoft.com/office/drawing/2014/main" id="{62C1A3C3-43BB-4866-AA68-3F5DD389EB05}"/>
              </a:ext>
            </a:extLst>
          </p:cNvPr>
          <p:cNvPicPr>
            <a:picLocks noGrp="1" noChangeAspect="1"/>
          </p:cNvPicPr>
          <p:nvPr>
            <p:ph idx="1"/>
          </p:nvPr>
        </p:nvPicPr>
        <p:blipFill>
          <a:blip r:embed="rId2"/>
          <a:stretch>
            <a:fillRect/>
          </a:stretch>
        </p:blipFill>
        <p:spPr>
          <a:xfrm>
            <a:off x="5692761" y="342693"/>
            <a:ext cx="3447891" cy="6254163"/>
          </a:xfrm>
        </p:spPr>
      </p:pic>
      <p:sp>
        <p:nvSpPr>
          <p:cNvPr id="6" name="Content Placeholder 2">
            <a:extLst>
              <a:ext uri="{FF2B5EF4-FFF2-40B4-BE49-F238E27FC236}">
                <a16:creationId xmlns:a16="http://schemas.microsoft.com/office/drawing/2014/main" id="{3A84F6F6-DF5F-44EC-AD4C-1E4948368D8A}"/>
              </a:ext>
            </a:extLst>
          </p:cNvPr>
          <p:cNvSpPr txBox="1">
            <a:spLocks/>
          </p:cNvSpPr>
          <p:nvPr/>
        </p:nvSpPr>
        <p:spPr>
          <a:xfrm>
            <a:off x="677334" y="2160589"/>
            <a:ext cx="476144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These are the features extracted from the hdf5 data</a:t>
            </a:r>
          </a:p>
          <a:p>
            <a:r>
              <a:rPr lang="en-US" sz="2400" dirty="0"/>
              <a:t>Not all extracted features are useful for analysis</a:t>
            </a:r>
          </a:p>
          <a:p>
            <a:r>
              <a:rPr lang="en-US" sz="2400" dirty="0"/>
              <a:t>Some needed </a:t>
            </a:r>
            <a:r>
              <a:rPr lang="en-US" sz="2400" dirty="0" err="1"/>
              <a:t>OneHotEncoding</a:t>
            </a:r>
            <a:r>
              <a:rPr lang="en-US" sz="2400" dirty="0"/>
              <a:t>, and some needed normalization</a:t>
            </a:r>
          </a:p>
        </p:txBody>
      </p:sp>
    </p:spTree>
    <p:extLst>
      <p:ext uri="{BB962C8B-B14F-4D97-AF65-F5344CB8AC3E}">
        <p14:creationId xmlns:p14="http://schemas.microsoft.com/office/powerpoint/2010/main" val="182089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0157-D350-435D-B492-ADAA0821B669}"/>
              </a:ext>
            </a:extLst>
          </p:cNvPr>
          <p:cNvSpPr>
            <a:spLocks noGrp="1"/>
          </p:cNvSpPr>
          <p:nvPr>
            <p:ph type="title"/>
          </p:nvPr>
        </p:nvSpPr>
        <p:spPr>
          <a:xfrm>
            <a:off x="677334" y="-6028"/>
            <a:ext cx="8596668" cy="1320800"/>
          </a:xfrm>
        </p:spPr>
        <p:txBody>
          <a:bodyPr/>
          <a:lstStyle/>
          <a:p>
            <a:r>
              <a:rPr lang="en-US" dirty="0"/>
              <a:t>First – Clustering and Labelling</a:t>
            </a:r>
          </a:p>
        </p:txBody>
      </p:sp>
      <p:pic>
        <p:nvPicPr>
          <p:cNvPr id="5" name="Content Placeholder 4">
            <a:extLst>
              <a:ext uri="{FF2B5EF4-FFF2-40B4-BE49-F238E27FC236}">
                <a16:creationId xmlns:a16="http://schemas.microsoft.com/office/drawing/2014/main" id="{1B7EF738-E4E0-48CB-92DD-9BD3D5CA4FF4}"/>
              </a:ext>
            </a:extLst>
          </p:cNvPr>
          <p:cNvPicPr>
            <a:picLocks noGrp="1" noChangeAspect="1"/>
          </p:cNvPicPr>
          <p:nvPr>
            <p:ph idx="1"/>
          </p:nvPr>
        </p:nvPicPr>
        <p:blipFill>
          <a:blip r:embed="rId2"/>
          <a:stretch>
            <a:fillRect/>
          </a:stretch>
        </p:blipFill>
        <p:spPr>
          <a:xfrm>
            <a:off x="395872" y="1613000"/>
            <a:ext cx="2734869" cy="4495959"/>
          </a:xfrm>
        </p:spPr>
      </p:pic>
      <p:pic>
        <p:nvPicPr>
          <p:cNvPr id="7" name="Picture 6">
            <a:extLst>
              <a:ext uri="{FF2B5EF4-FFF2-40B4-BE49-F238E27FC236}">
                <a16:creationId xmlns:a16="http://schemas.microsoft.com/office/drawing/2014/main" id="{C5CAA959-C69B-45D1-A872-E27CEBE30405}"/>
              </a:ext>
            </a:extLst>
          </p:cNvPr>
          <p:cNvPicPr>
            <a:picLocks noChangeAspect="1"/>
          </p:cNvPicPr>
          <p:nvPr/>
        </p:nvPicPr>
        <p:blipFill>
          <a:blip r:embed="rId3"/>
          <a:stretch>
            <a:fillRect/>
          </a:stretch>
        </p:blipFill>
        <p:spPr>
          <a:xfrm>
            <a:off x="3490996" y="2856470"/>
            <a:ext cx="5953125" cy="1703567"/>
          </a:xfrm>
          <a:prstGeom prst="rect">
            <a:avLst/>
          </a:prstGeom>
        </p:spPr>
      </p:pic>
      <p:pic>
        <p:nvPicPr>
          <p:cNvPr id="9" name="Picture 8">
            <a:extLst>
              <a:ext uri="{FF2B5EF4-FFF2-40B4-BE49-F238E27FC236}">
                <a16:creationId xmlns:a16="http://schemas.microsoft.com/office/drawing/2014/main" id="{B7429946-37FA-4729-8B22-7258278EB302}"/>
              </a:ext>
            </a:extLst>
          </p:cNvPr>
          <p:cNvPicPr>
            <a:picLocks noChangeAspect="1"/>
          </p:cNvPicPr>
          <p:nvPr/>
        </p:nvPicPr>
        <p:blipFill>
          <a:blip r:embed="rId4"/>
          <a:stretch>
            <a:fillRect/>
          </a:stretch>
        </p:blipFill>
        <p:spPr>
          <a:xfrm>
            <a:off x="3130741" y="5089071"/>
            <a:ext cx="8496300" cy="1474470"/>
          </a:xfrm>
          <a:prstGeom prst="rect">
            <a:avLst/>
          </a:prstGeom>
        </p:spPr>
      </p:pic>
      <p:pic>
        <p:nvPicPr>
          <p:cNvPr id="11" name="Picture 10">
            <a:extLst>
              <a:ext uri="{FF2B5EF4-FFF2-40B4-BE49-F238E27FC236}">
                <a16:creationId xmlns:a16="http://schemas.microsoft.com/office/drawing/2014/main" id="{CEA63DFD-7213-48A3-8AE4-27B59D1F6313}"/>
              </a:ext>
            </a:extLst>
          </p:cNvPr>
          <p:cNvPicPr>
            <a:picLocks noChangeAspect="1"/>
          </p:cNvPicPr>
          <p:nvPr/>
        </p:nvPicPr>
        <p:blipFill>
          <a:blip r:embed="rId5"/>
          <a:stretch>
            <a:fillRect/>
          </a:stretch>
        </p:blipFill>
        <p:spPr>
          <a:xfrm>
            <a:off x="3490996" y="1167374"/>
            <a:ext cx="5884831" cy="1121369"/>
          </a:xfrm>
          <a:prstGeom prst="rect">
            <a:avLst/>
          </a:prstGeom>
        </p:spPr>
      </p:pic>
      <p:sp>
        <p:nvSpPr>
          <p:cNvPr id="3" name="TextBox 2">
            <a:extLst>
              <a:ext uri="{FF2B5EF4-FFF2-40B4-BE49-F238E27FC236}">
                <a16:creationId xmlns:a16="http://schemas.microsoft.com/office/drawing/2014/main" id="{D5AA0602-810D-4233-9EED-EC76D4CB57E7}"/>
              </a:ext>
            </a:extLst>
          </p:cNvPr>
          <p:cNvSpPr txBox="1"/>
          <p:nvPr/>
        </p:nvSpPr>
        <p:spPr>
          <a:xfrm>
            <a:off x="3412202" y="776189"/>
            <a:ext cx="8547899" cy="307777"/>
          </a:xfrm>
          <a:prstGeom prst="rect">
            <a:avLst/>
          </a:prstGeom>
          <a:noFill/>
        </p:spPr>
        <p:txBody>
          <a:bodyPr wrap="square" rtlCol="0">
            <a:spAutoFit/>
          </a:bodyPr>
          <a:lstStyle/>
          <a:p>
            <a:r>
              <a:rPr lang="en-US" sz="1400" dirty="0"/>
              <a:t>Normalizing each column after removing non-numerically ordered features</a:t>
            </a:r>
          </a:p>
        </p:txBody>
      </p:sp>
      <p:sp>
        <p:nvSpPr>
          <p:cNvPr id="8" name="TextBox 7">
            <a:extLst>
              <a:ext uri="{FF2B5EF4-FFF2-40B4-BE49-F238E27FC236}">
                <a16:creationId xmlns:a16="http://schemas.microsoft.com/office/drawing/2014/main" id="{28AC0CE9-FC43-4E6D-93D4-3C158BA8E4AA}"/>
              </a:ext>
            </a:extLst>
          </p:cNvPr>
          <p:cNvSpPr txBox="1"/>
          <p:nvPr/>
        </p:nvSpPr>
        <p:spPr>
          <a:xfrm>
            <a:off x="3406748" y="2510000"/>
            <a:ext cx="8547899" cy="307777"/>
          </a:xfrm>
          <a:prstGeom prst="rect">
            <a:avLst/>
          </a:prstGeom>
          <a:noFill/>
        </p:spPr>
        <p:txBody>
          <a:bodyPr wrap="square" rtlCol="0">
            <a:spAutoFit/>
          </a:bodyPr>
          <a:lstStyle/>
          <a:p>
            <a:r>
              <a:rPr lang="en-US" sz="1400" dirty="0" err="1"/>
              <a:t>Onehotencoding</a:t>
            </a:r>
            <a:r>
              <a:rPr lang="en-US" sz="1400" dirty="0"/>
              <a:t> key (0-9) and terms (the genres)</a:t>
            </a:r>
          </a:p>
        </p:txBody>
      </p:sp>
      <p:sp>
        <p:nvSpPr>
          <p:cNvPr id="10" name="TextBox 9">
            <a:extLst>
              <a:ext uri="{FF2B5EF4-FFF2-40B4-BE49-F238E27FC236}">
                <a16:creationId xmlns:a16="http://schemas.microsoft.com/office/drawing/2014/main" id="{642403B0-6E79-463D-B118-0B1E180A8336}"/>
              </a:ext>
            </a:extLst>
          </p:cNvPr>
          <p:cNvSpPr txBox="1"/>
          <p:nvPr/>
        </p:nvSpPr>
        <p:spPr>
          <a:xfrm>
            <a:off x="3079142" y="4598730"/>
            <a:ext cx="8547899" cy="523220"/>
          </a:xfrm>
          <a:prstGeom prst="rect">
            <a:avLst/>
          </a:prstGeom>
          <a:noFill/>
        </p:spPr>
        <p:txBody>
          <a:bodyPr wrap="square" rtlCol="0">
            <a:spAutoFit/>
          </a:bodyPr>
          <a:lstStyle/>
          <a:p>
            <a:r>
              <a:rPr lang="en-US" sz="1400" dirty="0"/>
              <a:t>Making clusters with different sizes, adding the cluster name back to each </a:t>
            </a:r>
          </a:p>
          <a:p>
            <a:r>
              <a:rPr lang="en-US" sz="1400" dirty="0"/>
              <a:t>row (as a label for the next step) and exporting each as a csv file</a:t>
            </a:r>
          </a:p>
        </p:txBody>
      </p:sp>
      <p:sp>
        <p:nvSpPr>
          <p:cNvPr id="12" name="TextBox 11">
            <a:extLst>
              <a:ext uri="{FF2B5EF4-FFF2-40B4-BE49-F238E27FC236}">
                <a16:creationId xmlns:a16="http://schemas.microsoft.com/office/drawing/2014/main" id="{1CE80BDC-0D43-4B3C-8F97-A76ECA8DAC9C}"/>
              </a:ext>
            </a:extLst>
          </p:cNvPr>
          <p:cNvSpPr txBox="1"/>
          <p:nvPr/>
        </p:nvSpPr>
        <p:spPr>
          <a:xfrm>
            <a:off x="164379" y="937759"/>
            <a:ext cx="8547899" cy="523220"/>
          </a:xfrm>
          <a:prstGeom prst="rect">
            <a:avLst/>
          </a:prstGeom>
          <a:noFill/>
        </p:spPr>
        <p:txBody>
          <a:bodyPr wrap="square" rtlCol="0">
            <a:spAutoFit/>
          </a:bodyPr>
          <a:lstStyle/>
          <a:p>
            <a:r>
              <a:rPr lang="en-US" sz="1400" dirty="0"/>
              <a:t>The following features were used</a:t>
            </a:r>
          </a:p>
          <a:p>
            <a:r>
              <a:rPr lang="en-US" sz="1400" dirty="0"/>
              <a:t>in the clustering stage….</a:t>
            </a:r>
          </a:p>
        </p:txBody>
      </p:sp>
    </p:spTree>
    <p:extLst>
      <p:ext uri="{BB962C8B-B14F-4D97-AF65-F5344CB8AC3E}">
        <p14:creationId xmlns:p14="http://schemas.microsoft.com/office/powerpoint/2010/main" val="8817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57BE-0C18-4A00-ABA6-8238D77A393C}"/>
              </a:ext>
            </a:extLst>
          </p:cNvPr>
          <p:cNvSpPr>
            <a:spLocks noGrp="1"/>
          </p:cNvSpPr>
          <p:nvPr>
            <p:ph type="title"/>
          </p:nvPr>
        </p:nvSpPr>
        <p:spPr/>
        <p:txBody>
          <a:bodyPr/>
          <a:lstStyle/>
          <a:p>
            <a:r>
              <a:rPr lang="en-US" dirty="0"/>
              <a:t>Second – Training an ANN</a:t>
            </a:r>
          </a:p>
        </p:txBody>
      </p:sp>
      <p:pic>
        <p:nvPicPr>
          <p:cNvPr id="5" name="Content Placeholder 4">
            <a:extLst>
              <a:ext uri="{FF2B5EF4-FFF2-40B4-BE49-F238E27FC236}">
                <a16:creationId xmlns:a16="http://schemas.microsoft.com/office/drawing/2014/main" id="{EE6F8DE8-B9BD-4A28-B66F-20A2DC06FCF0}"/>
              </a:ext>
            </a:extLst>
          </p:cNvPr>
          <p:cNvPicPr>
            <a:picLocks noGrp="1" noChangeAspect="1"/>
          </p:cNvPicPr>
          <p:nvPr>
            <p:ph idx="1"/>
          </p:nvPr>
        </p:nvPicPr>
        <p:blipFill>
          <a:blip r:embed="rId2"/>
          <a:stretch>
            <a:fillRect/>
          </a:stretch>
        </p:blipFill>
        <p:spPr>
          <a:xfrm>
            <a:off x="568152" y="2111375"/>
            <a:ext cx="11040390" cy="2336800"/>
          </a:xfrm>
        </p:spPr>
      </p:pic>
      <p:sp>
        <p:nvSpPr>
          <p:cNvPr id="3" name="TextBox 2">
            <a:extLst>
              <a:ext uri="{FF2B5EF4-FFF2-40B4-BE49-F238E27FC236}">
                <a16:creationId xmlns:a16="http://schemas.microsoft.com/office/drawing/2014/main" id="{85FA1679-323A-43A5-A20A-8D3B8BE7D437}"/>
              </a:ext>
            </a:extLst>
          </p:cNvPr>
          <p:cNvSpPr txBox="1"/>
          <p:nvPr/>
        </p:nvSpPr>
        <p:spPr>
          <a:xfrm>
            <a:off x="568152" y="4681959"/>
            <a:ext cx="8396440" cy="923330"/>
          </a:xfrm>
          <a:prstGeom prst="rect">
            <a:avLst/>
          </a:prstGeom>
          <a:noFill/>
        </p:spPr>
        <p:txBody>
          <a:bodyPr wrap="square" rtlCol="0">
            <a:spAutoFit/>
          </a:bodyPr>
          <a:lstStyle/>
          <a:p>
            <a:r>
              <a:rPr lang="en-US" dirty="0"/>
              <a:t>Using the various csv files from the last step as labelled data, a selection of features that were able to be acquired from the Spotify API is taken and used to train an ANN with the label being the cluster assigned in the last step. </a:t>
            </a:r>
          </a:p>
        </p:txBody>
      </p:sp>
    </p:spTree>
    <p:extLst>
      <p:ext uri="{BB962C8B-B14F-4D97-AF65-F5344CB8AC3E}">
        <p14:creationId xmlns:p14="http://schemas.microsoft.com/office/powerpoint/2010/main" val="39155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E490-3A6F-4D9A-9EC2-9D2B996EC2B2}"/>
              </a:ext>
            </a:extLst>
          </p:cNvPr>
          <p:cNvSpPr>
            <a:spLocks noGrp="1"/>
          </p:cNvSpPr>
          <p:nvPr>
            <p:ph type="title"/>
          </p:nvPr>
        </p:nvSpPr>
        <p:spPr>
          <a:xfrm>
            <a:off x="677334" y="164465"/>
            <a:ext cx="8596668" cy="1320800"/>
          </a:xfrm>
        </p:spPr>
        <p:txBody>
          <a:bodyPr>
            <a:normAutofit fontScale="90000"/>
          </a:bodyPr>
          <a:lstStyle/>
          <a:p>
            <a:r>
              <a:rPr lang="en-US" dirty="0"/>
              <a:t>Third – Prompt user for song title and call Spotify API for song ID/ audio analysis</a:t>
            </a:r>
          </a:p>
        </p:txBody>
      </p:sp>
      <p:pic>
        <p:nvPicPr>
          <p:cNvPr id="5" name="Content Placeholder 4">
            <a:extLst>
              <a:ext uri="{FF2B5EF4-FFF2-40B4-BE49-F238E27FC236}">
                <a16:creationId xmlns:a16="http://schemas.microsoft.com/office/drawing/2014/main" id="{BE0D05E6-E2AD-48E6-99EA-FCDA94B56D7B}"/>
              </a:ext>
            </a:extLst>
          </p:cNvPr>
          <p:cNvPicPr>
            <a:picLocks noGrp="1" noChangeAspect="1"/>
          </p:cNvPicPr>
          <p:nvPr>
            <p:ph idx="1"/>
          </p:nvPr>
        </p:nvPicPr>
        <p:blipFill>
          <a:blip r:embed="rId2"/>
          <a:stretch>
            <a:fillRect/>
          </a:stretch>
        </p:blipFill>
        <p:spPr>
          <a:xfrm>
            <a:off x="388092" y="1751890"/>
            <a:ext cx="11028362" cy="626169"/>
          </a:xfrm>
        </p:spPr>
      </p:pic>
      <p:pic>
        <p:nvPicPr>
          <p:cNvPr id="9" name="Picture 8">
            <a:extLst>
              <a:ext uri="{FF2B5EF4-FFF2-40B4-BE49-F238E27FC236}">
                <a16:creationId xmlns:a16="http://schemas.microsoft.com/office/drawing/2014/main" id="{469885C5-B4D6-4445-BD38-1C14A1C92B36}"/>
              </a:ext>
            </a:extLst>
          </p:cNvPr>
          <p:cNvPicPr>
            <a:picLocks noChangeAspect="1"/>
          </p:cNvPicPr>
          <p:nvPr/>
        </p:nvPicPr>
        <p:blipFill>
          <a:blip r:embed="rId3"/>
          <a:stretch>
            <a:fillRect/>
          </a:stretch>
        </p:blipFill>
        <p:spPr>
          <a:xfrm>
            <a:off x="677334" y="3270854"/>
            <a:ext cx="9500910" cy="1765935"/>
          </a:xfrm>
          <a:prstGeom prst="rect">
            <a:avLst/>
          </a:prstGeom>
        </p:spPr>
      </p:pic>
      <p:sp>
        <p:nvSpPr>
          <p:cNvPr id="3" name="TextBox 2">
            <a:extLst>
              <a:ext uri="{FF2B5EF4-FFF2-40B4-BE49-F238E27FC236}">
                <a16:creationId xmlns:a16="http://schemas.microsoft.com/office/drawing/2014/main" id="{B9BB75EE-26FC-437C-93CA-AA9F18375BE7}"/>
              </a:ext>
            </a:extLst>
          </p:cNvPr>
          <p:cNvSpPr txBox="1"/>
          <p:nvPr/>
        </p:nvSpPr>
        <p:spPr>
          <a:xfrm>
            <a:off x="619246" y="5092861"/>
            <a:ext cx="8333772" cy="1200329"/>
          </a:xfrm>
          <a:prstGeom prst="rect">
            <a:avLst/>
          </a:prstGeom>
          <a:noFill/>
        </p:spPr>
        <p:txBody>
          <a:bodyPr wrap="square" rtlCol="0">
            <a:spAutoFit/>
          </a:bodyPr>
          <a:lstStyle/>
          <a:p>
            <a:r>
              <a:rPr lang="en-US" dirty="0"/>
              <a:t>Using </a:t>
            </a:r>
            <a:r>
              <a:rPr lang="en-US" dirty="0" err="1"/>
              <a:t>spotipy</a:t>
            </a:r>
            <a:r>
              <a:rPr lang="en-US" dirty="0"/>
              <a:t>, a python library with helper classes for calling the Spotify API, I get authentication and then subsequently search for the information inputted by the user in the prompt above. The API then gives back a </a:t>
            </a:r>
            <a:r>
              <a:rPr lang="en-US" dirty="0" err="1"/>
              <a:t>trackID</a:t>
            </a:r>
            <a:r>
              <a:rPr lang="en-US" dirty="0"/>
              <a:t>, which can then be used to call for an audio analysis on the song from the API. </a:t>
            </a:r>
          </a:p>
        </p:txBody>
      </p:sp>
    </p:spTree>
    <p:extLst>
      <p:ext uri="{BB962C8B-B14F-4D97-AF65-F5344CB8AC3E}">
        <p14:creationId xmlns:p14="http://schemas.microsoft.com/office/powerpoint/2010/main" val="13072241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90</TotalTime>
  <Words>612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Music Recommendation from the Million Song Dataset                            Bernard Bollinger (305822288) </vt:lpstr>
      <vt:lpstr>Project Goal</vt:lpstr>
      <vt:lpstr>Datasets and APIs –  The Million Song Database (MSD)</vt:lpstr>
      <vt:lpstr>Datasets and APIs –  Spotify API</vt:lpstr>
      <vt:lpstr>HDF5 to CSV – HDFStore &amp; hdf5_getters</vt:lpstr>
      <vt:lpstr>Exporting a dataset</vt:lpstr>
      <vt:lpstr>First – Clustering and Labelling</vt:lpstr>
      <vt:lpstr>Second – Training an ANN</vt:lpstr>
      <vt:lpstr>Third – Prompt user for song title and call Spotify API for song ID/ audio analysis</vt:lpstr>
      <vt:lpstr>Fourth – Extract features from JSON and feed into ANN </vt:lpstr>
      <vt:lpstr>Fifth – Score results based on genre similarity</vt:lpstr>
      <vt:lpstr>Example input and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from the Million Song Dataset                            Bernard Bollinger (305822288)</dc:title>
  <dc:creator>Bernard Bollinger</dc:creator>
  <cp:lastModifiedBy>Bollinger, Bernard D</cp:lastModifiedBy>
  <cp:revision>8</cp:revision>
  <dcterms:created xsi:type="dcterms:W3CDTF">2018-05-04T04:40:40Z</dcterms:created>
  <dcterms:modified xsi:type="dcterms:W3CDTF">2018-05-08T04:34:32Z</dcterms:modified>
</cp:coreProperties>
</file>