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8" r:id="rId3"/>
    <p:sldId id="258" r:id="rId4"/>
    <p:sldId id="256" r:id="rId5"/>
    <p:sldId id="257" r:id="rId6"/>
    <p:sldId id="259" r:id="rId7"/>
    <p:sldId id="260" r:id="rId8"/>
    <p:sldId id="266" r:id="rId9"/>
    <p:sldId id="261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84DA2-9E7B-461E-A212-D5EED88DF684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BD4F-1C9B-4F04-A7B1-C40D587D855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847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BD4F-1C9B-4F04-A7B1-C40D587D855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67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34FF4-AE0B-467E-AB96-EA586A781C3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47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D16F5-52FC-D4A9-6A1A-5377EA7E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D01BBF-C14A-7559-0D6A-15895BF9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D59FA-35CC-35B3-B0DE-1C6CC6EE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E62FA-69E1-01B6-FF27-32A350A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6D22-0123-EE0F-3E03-B5BF0AB1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8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BFE8B-4849-60C1-92E7-C01091D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2FC73D-9BF4-282C-6E8E-98AF078F0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2B3953-66A9-2163-9E64-AC111662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8CE157-D8EB-52F8-699F-892ADBB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2A2F0-A4E8-B7CF-F324-85051CD4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1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82564F-2ED0-27CF-CF79-98DCB7D27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2308E7-A099-CEF5-A65F-526BC21F6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7F766-136B-B866-72CF-60CA18F0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5A2F0-6001-A0E2-32F9-D64F5524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F783E-FF18-4219-297A-359C764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12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9EA2F-80C1-5BCE-C537-4D217AE6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EBE78-A431-2C1D-B7E9-E841A202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18A35-F08B-0B17-20B5-5A61C4CA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9260-CEF1-9045-CDD7-3E5E5A4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345E3-0CF7-DFF8-9C3F-0C319712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93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E12B-FACE-43CE-E26D-741E699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0910D-F21A-E7F0-D468-51E27E99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56D2D-DF14-4E3A-A898-6857CC3F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68042-EB17-6205-E1CB-E485A6F1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5925A-45C1-04D0-4846-3805EBA8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24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83DE2-27D3-8DA6-F0BC-42600052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43527-C15F-E42E-9086-7ABEF203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225B73-00A4-8887-AD66-9ECAF827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61ED2-9DB5-593A-8B23-7568C731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89551C-7DCE-4755-4E0D-E09E88C7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B7891-F46A-89C3-C75A-BCD72180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4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09C70-D674-00CB-1998-4B1744C0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4C772-B711-83C8-CD06-073460EF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5BE4C-3165-9F91-5BCF-FC55CF97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86466-DF8F-FCAB-9C98-147EBC64A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3ACE4-64DF-7FA5-145E-870D4114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61ED13-2255-0674-EDF3-9F731089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DD855-0EA0-D977-76D0-3D675E0B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C2F28C-817B-4E43-068E-8477735D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04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7A8C3-ECA3-48C5-B7EE-955724A7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5C5AA8-7BEC-39C0-6FE8-09F9329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F96969-4BBF-88CE-EFAE-91768372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0CC62-2F59-5AEF-603C-B4B15721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33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68BEB6-A54F-38EF-2FFC-BF0F9803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25B71A-EC10-D3EB-DF9F-A7CD70F7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49EBC4-671B-CCA8-8769-BCD28BC7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9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F2BD-A954-3262-4832-16B73CC5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18E76-1A20-073A-27DE-864A9C5E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D8246-92F1-FA9F-0EC8-4E3C056B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E9293-7A2B-02AA-007F-8C875588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B07C36-5DB5-A51B-BA30-DA9422B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F98650-5EC1-C4DE-9EC0-99E94ADB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16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B2946-5097-0BDA-516B-6A27E42C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7F54EA-11C0-5C8D-681C-85A0C6C1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C6E877-08AF-D087-5D19-DA6FDC2C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C65CD-6091-0E56-31B3-F087141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62ADEB-2BCA-175D-3164-DCDF4F9F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6FCAE-536F-1205-11C6-F226E89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6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5F305D-7C94-D299-6627-B85A5258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4512D-D6E0-D1A8-CD39-D67F3504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B3AA8-2FA6-1046-8889-5C6B92808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6DD53-F9F2-49CC-A71A-F4A35E5BFC58}" type="datetimeFigureOut">
              <a:rPr lang="de-AT" smtClean="0"/>
              <a:t>12.08.2024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345B8-4487-7008-490C-9C6CF9197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26467-2A09-37D0-E0FE-E32E551D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C8968-7425-4203-8FB5-CF29C6D8AC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8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0F1B02-9D15-462D-F3B9-F323F1860AEF}"/>
              </a:ext>
            </a:extLst>
          </p:cNvPr>
          <p:cNvGrpSpPr/>
          <p:nvPr/>
        </p:nvGrpSpPr>
        <p:grpSpPr>
          <a:xfrm>
            <a:off x="3229052" y="1201910"/>
            <a:ext cx="6878438" cy="3667065"/>
            <a:chOff x="2307620" y="1201910"/>
            <a:chExt cx="7716993" cy="399979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27D675D-EEF7-7AF3-EB2E-C18051E78138}"/>
                </a:ext>
              </a:extLst>
            </p:cNvPr>
            <p:cNvGrpSpPr/>
            <p:nvPr/>
          </p:nvGrpSpPr>
          <p:grpSpPr>
            <a:xfrm>
              <a:off x="4461235" y="2841086"/>
              <a:ext cx="2982758" cy="704976"/>
              <a:chOff x="4023584" y="647700"/>
              <a:chExt cx="2982758" cy="704976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3CE06C15-B428-B904-665D-7CE1EEF2D8E5}"/>
                  </a:ext>
                </a:extLst>
              </p:cNvPr>
              <p:cNvSpPr/>
              <p:nvPr/>
            </p:nvSpPr>
            <p:spPr>
              <a:xfrm>
                <a:off x="4099352" y="647700"/>
                <a:ext cx="2831224" cy="7049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5D8E600-6735-D93F-9AB5-826E79EB89E5}"/>
                  </a:ext>
                </a:extLst>
              </p:cNvPr>
              <p:cNvSpPr txBox="1"/>
              <p:nvPr/>
            </p:nvSpPr>
            <p:spPr>
              <a:xfrm>
                <a:off x="4023584" y="716593"/>
                <a:ext cx="2982758" cy="60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Lasting Impacts of COVID-19</a:t>
                </a:r>
              </a:p>
              <a:p>
                <a:pPr algn="ctr"/>
                <a:r>
                  <a:rPr lang="en-US" sz="1000" b="1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on Software </a:t>
                </a:r>
                <a:r>
                  <a:rPr lang="en-US" sz="1000" b="1" dirty="0"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n-US" sz="1000" b="1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evelopment </a:t>
                </a:r>
                <a:r>
                  <a:rPr lang="en-US" sz="1000" b="1" dirty="0"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000" b="1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rojects</a:t>
                </a:r>
              </a:p>
              <a:p>
                <a:pPr algn="ctr"/>
                <a:r>
                  <a:rPr lang="en-US" sz="1000" b="1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in Public Sector</a:t>
                </a:r>
                <a:endParaRPr lang="de-AT" sz="10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F1012F1-F70E-C75D-2EBC-1CE0CD28A3C7}"/>
                </a:ext>
              </a:extLst>
            </p:cNvPr>
            <p:cNvGrpSpPr/>
            <p:nvPr/>
          </p:nvGrpSpPr>
          <p:grpSpPr>
            <a:xfrm>
              <a:off x="3045625" y="1201911"/>
              <a:ext cx="2831224" cy="646331"/>
              <a:chOff x="4182918" y="5443286"/>
              <a:chExt cx="2831224" cy="646331"/>
            </a:xfrm>
          </p:grpSpPr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C81943E1-1E64-AD48-4074-A7F8196E79B9}"/>
                  </a:ext>
                </a:extLst>
              </p:cNvPr>
              <p:cNvSpPr/>
              <p:nvPr/>
            </p:nvSpPr>
            <p:spPr>
              <a:xfrm>
                <a:off x="4182918" y="5443286"/>
                <a:ext cx="2831224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CC51D2F-27D2-A535-FB9D-40F1B9FBA4F3}"/>
                  </a:ext>
                </a:extLst>
              </p:cNvPr>
              <p:cNvSpPr txBox="1"/>
              <p:nvPr/>
            </p:nvSpPr>
            <p:spPr>
              <a:xfrm>
                <a:off x="4436565" y="5443287"/>
                <a:ext cx="2323926" cy="60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SLR </a:t>
                </a:r>
              </a:p>
              <a:p>
                <a:pPr algn="ctr"/>
                <a:r>
                  <a:rPr lang="en-US" sz="1000" dirty="0">
                    <a:latin typeface="Book Antiqua" panose="02040602050305030304" pitchFamily="18" charset="0"/>
                  </a:rPr>
                  <a:t>based</a:t>
                </a:r>
                <a:r>
                  <a:rPr lang="de-DE" sz="1000" dirty="0">
                    <a:latin typeface="Book Antiqua" panose="02040602050305030304" pitchFamily="18" charset="0"/>
                  </a:rPr>
                  <a:t> on Kitchenham &amp; Charters</a:t>
                </a:r>
              </a:p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(Chapter 5)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714746B5-61EF-210C-C75C-BD71FE5FA178}"/>
                </a:ext>
              </a:extLst>
            </p:cNvPr>
            <p:cNvGrpSpPr/>
            <p:nvPr/>
          </p:nvGrpSpPr>
          <p:grpSpPr>
            <a:xfrm>
              <a:off x="4543123" y="4736269"/>
              <a:ext cx="2831224" cy="465432"/>
              <a:chOff x="4106054" y="2538007"/>
              <a:chExt cx="2831224" cy="465432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8E078CB4-D823-38AE-DCD8-40338EA1D0E0}"/>
                  </a:ext>
                </a:extLst>
              </p:cNvPr>
              <p:cNvSpPr/>
              <p:nvPr/>
            </p:nvSpPr>
            <p:spPr>
              <a:xfrm>
                <a:off x="4106054" y="2538007"/>
                <a:ext cx="2831224" cy="461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>
                  <a:latin typeface="Book Antiqua" panose="0204060205030503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26E3550-A067-83A4-A10D-FD4DC478306D}"/>
                  </a:ext>
                </a:extLst>
              </p:cNvPr>
              <p:cNvSpPr txBox="1"/>
              <p:nvPr/>
            </p:nvSpPr>
            <p:spPr>
              <a:xfrm>
                <a:off x="4529828" y="2567026"/>
                <a:ext cx="1971434" cy="4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Discussion &amp; Interpretation</a:t>
                </a:r>
              </a:p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(Chapter 7)</a:t>
                </a:r>
                <a:endParaRPr lang="de-AT" sz="1000" dirty="0"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BD1CFDA-6C0F-94C9-D113-CB3F3124D0FB}"/>
                </a:ext>
              </a:extLst>
            </p:cNvPr>
            <p:cNvSpPr txBox="1"/>
            <p:nvPr/>
          </p:nvSpPr>
          <p:spPr>
            <a:xfrm>
              <a:off x="2466477" y="2135763"/>
              <a:ext cx="2573909" cy="704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Book Antiqua" panose="02040602050305030304" pitchFamily="18" charset="0"/>
                </a:rPr>
                <a:t>SLR_RQ1: </a:t>
              </a:r>
              <a:r>
                <a:rPr lang="en-US" sz="900" dirty="0">
                  <a:latin typeface="Book Antiqua" panose="02040602050305030304" pitchFamily="18" charset="0"/>
                </a:rPr>
                <a:t>What is the state of research 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on the COVID-19-situation</a:t>
              </a:r>
              <a:br>
                <a:rPr lang="en-US" sz="900" dirty="0">
                  <a:latin typeface="Book Antiqua" panose="02040602050305030304" pitchFamily="18" charset="0"/>
                </a:rPr>
              </a:br>
              <a:r>
                <a:rPr lang="en-US" sz="900" dirty="0">
                  <a:latin typeface="Book Antiqua" panose="02040602050305030304" pitchFamily="18" charset="0"/>
                </a:rPr>
                <a:t>in software development and IT projects?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(SLR_RQ1.1, SLR_RQ1.2, SLR_RQ1.3)</a:t>
              </a:r>
              <a:endParaRPr lang="de-AT" sz="900" dirty="0">
                <a:latin typeface="Book Antiqua" panose="02040602050305030304" pitchFamily="18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AC053DC-1669-3A04-3028-55C342A5109A}"/>
                </a:ext>
              </a:extLst>
            </p:cNvPr>
            <p:cNvSpPr txBox="1"/>
            <p:nvPr/>
          </p:nvSpPr>
          <p:spPr>
            <a:xfrm>
              <a:off x="5876850" y="3591099"/>
              <a:ext cx="4147763" cy="115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Book Antiqua" panose="02040602050305030304" pitchFamily="18" charset="0"/>
                </a:rPr>
                <a:t>RQ 1.2: </a:t>
              </a:r>
              <a:r>
                <a:rPr lang="en-US" sz="900" dirty="0">
                  <a:latin typeface="Book Antiqua" panose="02040602050305030304" pitchFamily="18" charset="0"/>
                </a:rPr>
                <a:t>How has the pandemic impacted requirements management, 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acceptance of new software versions, 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and what impacts has it had on software projects?</a:t>
              </a:r>
            </a:p>
            <a:p>
              <a:pPr algn="ctr"/>
              <a:endParaRPr lang="en-US" sz="900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sz="900" b="1" dirty="0">
                  <a:latin typeface="Book Antiqua" panose="02040602050305030304" pitchFamily="18" charset="0"/>
                </a:rPr>
                <a:t>RQ 1.3: </a:t>
              </a:r>
              <a:r>
                <a:rPr lang="en-US" sz="900" dirty="0">
                  <a:latin typeface="Book Antiqua" panose="02040602050305030304" pitchFamily="18" charset="0"/>
                </a:rPr>
                <a:t>What effects have remained in relation to software development projects 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after the end of the lockdown until today?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A887F0E-4984-0144-BBB4-57882A16552E}"/>
                </a:ext>
              </a:extLst>
            </p:cNvPr>
            <p:cNvCxnSpPr>
              <a:cxnSpLocks/>
              <a:stCxn id="22" idx="0"/>
              <a:endCxn id="16" idx="2"/>
            </p:cNvCxnSpPr>
            <p:nvPr/>
          </p:nvCxnSpPr>
          <p:spPr>
            <a:xfrm flipV="1">
              <a:off x="5952615" y="1848241"/>
              <a:ext cx="1566574" cy="99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A2FB30-7210-BB06-3027-73C3B02B52BA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4461238" y="1848242"/>
              <a:ext cx="1491377" cy="99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DB52AEF-50FB-C03B-14C1-4805C3C915EB}"/>
                </a:ext>
              </a:extLst>
            </p:cNvPr>
            <p:cNvCxnSpPr>
              <a:cxnSpLocks/>
              <a:stCxn id="22" idx="4"/>
              <a:endCxn id="19" idx="0"/>
            </p:cNvCxnSpPr>
            <p:nvPr/>
          </p:nvCxnSpPr>
          <p:spPr>
            <a:xfrm flipH="1">
              <a:off x="5952614" y="3546062"/>
              <a:ext cx="2" cy="1219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6036382-1DE9-14C0-2E41-E93D44F8E19C}"/>
                </a:ext>
              </a:extLst>
            </p:cNvPr>
            <p:cNvSpPr txBox="1"/>
            <p:nvPr/>
          </p:nvSpPr>
          <p:spPr>
            <a:xfrm>
              <a:off x="7060276" y="2072547"/>
              <a:ext cx="2591892" cy="100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900" dirty="0">
                  <a:latin typeface="Book Antiqua" panose="02040602050305030304" pitchFamily="18" charset="0"/>
                </a:rPr>
                <a:t>Block 1: Introduction</a:t>
              </a:r>
            </a:p>
            <a:p>
              <a:pPr algn="ctr"/>
              <a:r>
                <a:rPr lang="de-AT" sz="900" dirty="0">
                  <a:latin typeface="Book Antiqua" panose="02040602050305030304" pitchFamily="18" charset="0"/>
                </a:rPr>
                <a:t>Block 2: Project Management</a:t>
              </a:r>
            </a:p>
            <a:p>
              <a:pPr algn="ctr"/>
              <a:r>
                <a:rPr lang="de-AT" sz="900" dirty="0">
                  <a:latin typeface="Book Antiqua" panose="02040602050305030304" pitchFamily="18" charset="0"/>
                </a:rPr>
                <a:t>Block 3: Home Office</a:t>
              </a:r>
            </a:p>
            <a:p>
              <a:pPr algn="ctr"/>
              <a:r>
                <a:rPr lang="de-AT" sz="900" dirty="0">
                  <a:latin typeface="Book Antiqua" panose="02040602050305030304" pitchFamily="18" charset="0"/>
                </a:rPr>
                <a:t>Block 4: Requirements Engineering</a:t>
              </a:r>
            </a:p>
            <a:p>
              <a:pPr algn="ctr"/>
              <a:r>
                <a:rPr lang="de-AT" sz="900" dirty="0">
                  <a:latin typeface="Book Antiqua" panose="02040602050305030304" pitchFamily="18" charset="0"/>
                </a:rPr>
                <a:t>Block 5: </a:t>
              </a:r>
              <a:r>
                <a:rPr lang="en-US" sz="900" dirty="0">
                  <a:latin typeface="Book Antiqua" panose="02040602050305030304" pitchFamily="18" charset="0"/>
                </a:rPr>
                <a:t>Impacts on Corporate Business &amp;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Team Management</a:t>
              </a:r>
              <a:endParaRPr lang="de-AT" sz="900" dirty="0">
                <a:latin typeface="Book Antiqua" panose="02040602050305030304" pitchFamily="18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2916459-07D6-0236-E73F-3F5797D5D9F1}"/>
                </a:ext>
              </a:extLst>
            </p:cNvPr>
            <p:cNvSpPr txBox="1"/>
            <p:nvPr/>
          </p:nvSpPr>
          <p:spPr>
            <a:xfrm>
              <a:off x="2307620" y="3665092"/>
              <a:ext cx="37197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Book Antiqua" panose="02040602050305030304" pitchFamily="18" charset="0"/>
                </a:rPr>
                <a:t>RQ1: </a:t>
              </a:r>
              <a:r>
                <a:rPr lang="en-US" sz="900" dirty="0">
                  <a:latin typeface="Book Antiqua" panose="02040602050305030304" pitchFamily="18" charset="0"/>
                </a:rPr>
                <a:t>What are the lasting impacts of COVID-19  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on software development projects in public sector?</a:t>
              </a:r>
            </a:p>
            <a:p>
              <a:pPr algn="ctr"/>
              <a:endParaRPr lang="en-US" sz="900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sz="900" b="1" dirty="0">
                  <a:latin typeface="Book Antiqua" panose="02040602050305030304" pitchFamily="18" charset="0"/>
                </a:rPr>
                <a:t>RQ 1.1: </a:t>
              </a:r>
              <a:r>
                <a:rPr lang="en-US" sz="900" dirty="0">
                  <a:latin typeface="Book Antiqua" panose="02040602050305030304" pitchFamily="18" charset="0"/>
                </a:rPr>
                <a:t>What was the initial situation of the software projects</a:t>
              </a:r>
            </a:p>
            <a:p>
              <a:pPr algn="ctr"/>
              <a:r>
                <a:rPr lang="en-US" sz="900" dirty="0">
                  <a:latin typeface="Book Antiqua" panose="02040602050305030304" pitchFamily="18" charset="0"/>
                </a:rPr>
                <a:t> before the COVID-19 pandemic?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4F8CED9-9846-3264-3D06-87EE03B55F84}"/>
                </a:ext>
              </a:extLst>
            </p:cNvPr>
            <p:cNvGrpSpPr/>
            <p:nvPr/>
          </p:nvGrpSpPr>
          <p:grpSpPr>
            <a:xfrm>
              <a:off x="6103577" y="1201910"/>
              <a:ext cx="2831224" cy="646331"/>
              <a:chOff x="4182918" y="5443286"/>
              <a:chExt cx="2831224" cy="646331"/>
            </a:xfrm>
          </p:grpSpPr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A1FBF883-1377-25A7-5866-935246E358E7}"/>
                  </a:ext>
                </a:extLst>
              </p:cNvPr>
              <p:cNvSpPr/>
              <p:nvPr/>
            </p:nvSpPr>
            <p:spPr>
              <a:xfrm>
                <a:off x="4182918" y="5443286"/>
                <a:ext cx="2831224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A31BEBD-93D0-1862-3E51-F4DE2EBB63EB}"/>
                  </a:ext>
                </a:extLst>
              </p:cNvPr>
              <p:cNvSpPr txBox="1"/>
              <p:nvPr/>
            </p:nvSpPr>
            <p:spPr>
              <a:xfrm>
                <a:off x="4625402" y="5460444"/>
                <a:ext cx="1946256" cy="60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Semi-structured Interviews</a:t>
                </a:r>
              </a:p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based on Mayring</a:t>
                </a:r>
              </a:p>
              <a:p>
                <a:pPr algn="ctr"/>
                <a:r>
                  <a:rPr lang="de-DE" sz="1000" dirty="0">
                    <a:latin typeface="Book Antiqua" panose="02040602050305030304" pitchFamily="18" charset="0"/>
                  </a:rPr>
                  <a:t>(Chapter 6)</a:t>
                </a:r>
                <a:endParaRPr lang="de-AT" sz="1000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646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A1A4567-8C11-C25C-41C3-745C5E229E85}"/>
              </a:ext>
            </a:extLst>
          </p:cNvPr>
          <p:cNvGrpSpPr/>
          <p:nvPr/>
        </p:nvGrpSpPr>
        <p:grpSpPr>
          <a:xfrm>
            <a:off x="1853056" y="1451207"/>
            <a:ext cx="8485887" cy="3955585"/>
            <a:chOff x="1694497" y="642914"/>
            <a:chExt cx="8485887" cy="3955585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D606644-B65F-C0BE-2F6A-BEC7F9057436}"/>
                </a:ext>
              </a:extLst>
            </p:cNvPr>
            <p:cNvGrpSpPr/>
            <p:nvPr/>
          </p:nvGrpSpPr>
          <p:grpSpPr>
            <a:xfrm>
              <a:off x="2422046" y="642914"/>
              <a:ext cx="7030788" cy="579659"/>
              <a:chOff x="2292070" y="33314"/>
              <a:chExt cx="7030788" cy="579659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FE1EF54A-521D-7AB3-1077-01CC45847B9A}"/>
                  </a:ext>
                </a:extLst>
              </p:cNvPr>
              <p:cNvGrpSpPr/>
              <p:nvPr/>
            </p:nvGrpSpPr>
            <p:grpSpPr>
              <a:xfrm>
                <a:off x="4703231" y="33314"/>
                <a:ext cx="2127253" cy="579659"/>
                <a:chOff x="4703231" y="33314"/>
                <a:chExt cx="2127253" cy="579659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B5510CB3-8811-ABFC-D2A9-EC85D9A13F0F}"/>
                    </a:ext>
                  </a:extLst>
                </p:cNvPr>
                <p:cNvSpPr txBox="1"/>
                <p:nvPr/>
              </p:nvSpPr>
              <p:spPr>
                <a:xfrm>
                  <a:off x="4775198" y="92311"/>
                  <a:ext cx="198331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Chief Executive Officer</a:t>
                  </a:r>
                </a:p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(CEO)</a:t>
                  </a:r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9CEEA1E2-719E-ED7F-41B3-A8362C1A4D79}"/>
                    </a:ext>
                  </a:extLst>
                </p:cNvPr>
                <p:cNvSpPr/>
                <p:nvPr/>
              </p:nvSpPr>
              <p:spPr>
                <a:xfrm>
                  <a:off x="4703231" y="33314"/>
                  <a:ext cx="2127253" cy="5796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9E06CCD0-2949-F199-3C95-2FA770409323}"/>
                  </a:ext>
                </a:extLst>
              </p:cNvPr>
              <p:cNvGrpSpPr/>
              <p:nvPr/>
            </p:nvGrpSpPr>
            <p:grpSpPr>
              <a:xfrm>
                <a:off x="2292070" y="131222"/>
                <a:ext cx="2127253" cy="379635"/>
                <a:chOff x="2575978" y="982440"/>
                <a:chExt cx="2127253" cy="379635"/>
              </a:xfrm>
            </p:grpSpPr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E972C09E-98C1-07F2-E650-AC38C8CC2B6F}"/>
                    </a:ext>
                  </a:extLst>
                </p:cNvPr>
                <p:cNvSpPr txBox="1"/>
                <p:nvPr/>
              </p:nvSpPr>
              <p:spPr>
                <a:xfrm>
                  <a:off x="2708271" y="1033757"/>
                  <a:ext cx="186266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Communication</a:t>
                  </a:r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BE7D940E-1C44-7503-15EA-979CA2697EE4}"/>
                    </a:ext>
                  </a:extLst>
                </p:cNvPr>
                <p:cNvSpPr/>
                <p:nvPr/>
              </p:nvSpPr>
              <p:spPr>
                <a:xfrm>
                  <a:off x="2575978" y="982440"/>
                  <a:ext cx="2127253" cy="3796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CF9430B-D63B-47AC-76DB-B880FE7FB59F}"/>
                  </a:ext>
                </a:extLst>
              </p:cNvPr>
              <p:cNvGrpSpPr/>
              <p:nvPr/>
            </p:nvGrpSpPr>
            <p:grpSpPr>
              <a:xfrm>
                <a:off x="7195605" y="133325"/>
                <a:ext cx="2127253" cy="379635"/>
                <a:chOff x="7683500" y="1284570"/>
                <a:chExt cx="2127253" cy="379635"/>
              </a:xfrm>
            </p:grpSpPr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2C1CE403-A251-7DA4-0FFA-5F34A39542D4}"/>
                    </a:ext>
                  </a:extLst>
                </p:cNvPr>
                <p:cNvSpPr txBox="1"/>
                <p:nvPr/>
              </p:nvSpPr>
              <p:spPr>
                <a:xfrm>
                  <a:off x="7815793" y="1335888"/>
                  <a:ext cx="186266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Executive Office</a:t>
                  </a:r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70B63A5D-DBDB-235E-F6F8-24D505321888}"/>
                    </a:ext>
                  </a:extLst>
                </p:cNvPr>
                <p:cNvSpPr/>
                <p:nvPr/>
              </p:nvSpPr>
              <p:spPr>
                <a:xfrm>
                  <a:off x="7683500" y="1284570"/>
                  <a:ext cx="2127253" cy="3796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A1575BC-36B2-E0CD-3754-0F8539E4F274}"/>
                </a:ext>
              </a:extLst>
            </p:cNvPr>
            <p:cNvGrpSpPr/>
            <p:nvPr/>
          </p:nvGrpSpPr>
          <p:grpSpPr>
            <a:xfrm>
              <a:off x="1694497" y="1625022"/>
              <a:ext cx="8485887" cy="2973477"/>
              <a:chOff x="1580197" y="1015422"/>
              <a:chExt cx="8485887" cy="2973477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709CE81D-B3E1-CE21-7D46-1319B08AF506}"/>
                  </a:ext>
                </a:extLst>
              </p:cNvPr>
              <p:cNvGrpSpPr/>
              <p:nvPr/>
            </p:nvGrpSpPr>
            <p:grpSpPr>
              <a:xfrm>
                <a:off x="1580197" y="1015422"/>
                <a:ext cx="2127253" cy="457200"/>
                <a:chOff x="753525" y="2766456"/>
                <a:chExt cx="2127253" cy="457200"/>
              </a:xfrm>
            </p:grpSpPr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686F06BB-F8B8-EF57-5C9F-163520C3B9D9}"/>
                    </a:ext>
                  </a:extLst>
                </p:cNvPr>
                <p:cNvSpPr txBox="1"/>
                <p:nvPr/>
              </p:nvSpPr>
              <p:spPr>
                <a:xfrm>
                  <a:off x="801678" y="2779613"/>
                  <a:ext cx="203094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Book Antiqua" panose="02040602050305030304" pitchFamily="18" charset="0"/>
                    </a:rPr>
                    <a:t>Counseling Center for Career </a:t>
                  </a:r>
                </a:p>
                <a:p>
                  <a:pPr algn="ctr"/>
                  <a:r>
                    <a:rPr lang="en-US" sz="1100" dirty="0">
                      <a:latin typeface="Book Antiqua" panose="02040602050305030304" pitchFamily="18" charset="0"/>
                    </a:rPr>
                    <a:t>&amp; Continuing Education</a:t>
                  </a:r>
                  <a:endParaRPr lang="de-AT" sz="11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C062B637-C38D-13B0-F3B8-50BEF8E9A18B}"/>
                    </a:ext>
                  </a:extLst>
                </p:cNvPr>
                <p:cNvSpPr/>
                <p:nvPr/>
              </p:nvSpPr>
              <p:spPr>
                <a:xfrm>
                  <a:off x="753525" y="2766456"/>
                  <a:ext cx="2127253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76DEBED4-5F91-469F-1E81-908E895FF245}"/>
                  </a:ext>
                </a:extLst>
              </p:cNvPr>
              <p:cNvGrpSpPr/>
              <p:nvPr/>
            </p:nvGrpSpPr>
            <p:grpSpPr>
              <a:xfrm>
                <a:off x="5942802" y="1015422"/>
                <a:ext cx="1658945" cy="457200"/>
                <a:chOff x="5266527" y="1264838"/>
                <a:chExt cx="1658945" cy="457200"/>
              </a:xfrm>
            </p:grpSpPr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84F3095C-1FF1-018E-EBB9-EFB41781EE35}"/>
                    </a:ext>
                  </a:extLst>
                </p:cNvPr>
                <p:cNvSpPr txBox="1"/>
                <p:nvPr/>
              </p:nvSpPr>
              <p:spPr>
                <a:xfrm>
                  <a:off x="5291667" y="1362633"/>
                  <a:ext cx="160866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EU Funding Programs</a:t>
                  </a:r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524269AB-C2A1-0941-83BD-B0A1FA198FDC}"/>
                    </a:ext>
                  </a:extLst>
                </p:cNvPr>
                <p:cNvSpPr/>
                <p:nvPr/>
              </p:nvSpPr>
              <p:spPr>
                <a:xfrm>
                  <a:off x="5266527" y="1264838"/>
                  <a:ext cx="1658945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DD6AA432-A2FF-4A9C-9271-DEB9AFADC64F}"/>
                  </a:ext>
                </a:extLst>
              </p:cNvPr>
              <p:cNvGrpSpPr/>
              <p:nvPr/>
            </p:nvGrpSpPr>
            <p:grpSpPr>
              <a:xfrm>
                <a:off x="3859476" y="1015422"/>
                <a:ext cx="1736726" cy="457200"/>
                <a:chOff x="5215202" y="1262371"/>
                <a:chExt cx="1736726" cy="457200"/>
              </a:xfrm>
            </p:grpSpPr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A7CE868-ED69-87D4-E689-002409B3557C}"/>
                    </a:ext>
                  </a:extLst>
                </p:cNvPr>
                <p:cNvSpPr txBox="1"/>
                <p:nvPr/>
              </p:nvSpPr>
              <p:spPr>
                <a:xfrm>
                  <a:off x="5215202" y="1275528"/>
                  <a:ext cx="173672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Coordination</a:t>
                  </a:r>
                </a:p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&amp; Regional Networking</a:t>
                  </a:r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1B4BAB04-907A-2D04-35DF-D5C750D049C2}"/>
                    </a:ext>
                  </a:extLst>
                </p:cNvPr>
                <p:cNvSpPr/>
                <p:nvPr/>
              </p:nvSpPr>
              <p:spPr>
                <a:xfrm>
                  <a:off x="5254093" y="1262371"/>
                  <a:ext cx="1658945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2B83CB3D-8C59-8B16-8ED4-E7650EC04D56}"/>
                  </a:ext>
                </a:extLst>
              </p:cNvPr>
              <p:cNvGrpSpPr/>
              <p:nvPr/>
            </p:nvGrpSpPr>
            <p:grpSpPr>
              <a:xfrm>
                <a:off x="7871880" y="1017654"/>
                <a:ext cx="2194204" cy="2971245"/>
                <a:chOff x="8361091" y="1258811"/>
                <a:chExt cx="2194204" cy="2971245"/>
              </a:xfrm>
            </p:grpSpPr>
            <p:grpSp>
              <p:nvGrpSpPr>
                <p:cNvPr id="51" name="Gruppieren 50">
                  <a:extLst>
                    <a:ext uri="{FF2B5EF4-FFF2-40B4-BE49-F238E27FC236}">
                      <a16:creationId xmlns:a16="http://schemas.microsoft.com/office/drawing/2014/main" id="{FC1B0572-5314-3469-0E53-E9A0BD27CC80}"/>
                    </a:ext>
                  </a:extLst>
                </p:cNvPr>
                <p:cNvGrpSpPr/>
                <p:nvPr/>
              </p:nvGrpSpPr>
              <p:grpSpPr>
                <a:xfrm>
                  <a:off x="8361091" y="1258811"/>
                  <a:ext cx="1658945" cy="457200"/>
                  <a:chOff x="7216383" y="1238302"/>
                  <a:chExt cx="1658945" cy="457200"/>
                </a:xfrm>
              </p:grpSpPr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E70657ED-AEAF-FE4D-7E8D-D975C11AFEA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6383" y="1251459"/>
                    <a:ext cx="1658945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Organization, Finance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Human Resources</a:t>
                    </a:r>
                  </a:p>
                </p:txBody>
              </p:sp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43DD6A40-34C7-0F4F-8267-D17098120759}"/>
                      </a:ext>
                    </a:extLst>
                  </p:cNvPr>
                  <p:cNvSpPr/>
                  <p:nvPr/>
                </p:nvSpPr>
                <p:spPr>
                  <a:xfrm>
                    <a:off x="7216383" y="1238302"/>
                    <a:ext cx="1658945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3AB7174D-0C37-F70C-7D0F-2CE1E8AB8004}"/>
                    </a:ext>
                  </a:extLst>
                </p:cNvPr>
                <p:cNvGrpSpPr/>
                <p:nvPr/>
              </p:nvGrpSpPr>
              <p:grpSpPr>
                <a:xfrm>
                  <a:off x="8770946" y="1884954"/>
                  <a:ext cx="1727202" cy="457200"/>
                  <a:chOff x="4252900" y="3588574"/>
                  <a:chExt cx="1727202" cy="457200"/>
                </a:xfrm>
              </p:grpSpPr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8CB5CFF5-DF76-E870-90EC-8F1CC52924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900" y="3686369"/>
                    <a:ext cx="172720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Financial Management</a:t>
                    </a:r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1AAE7C9C-3F05-6E88-D521-6324FCBB601D}"/>
                      </a:ext>
                    </a:extLst>
                  </p:cNvPr>
                  <p:cNvSpPr/>
                  <p:nvPr/>
                </p:nvSpPr>
                <p:spPr>
                  <a:xfrm>
                    <a:off x="4287029" y="3588574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28612B51-309A-7EFC-7F4B-5CCD3C07C4B1}"/>
                    </a:ext>
                  </a:extLst>
                </p:cNvPr>
                <p:cNvGrpSpPr/>
                <p:nvPr/>
              </p:nvGrpSpPr>
              <p:grpSpPr>
                <a:xfrm>
                  <a:off x="8805074" y="2513511"/>
                  <a:ext cx="1658945" cy="457200"/>
                  <a:chOff x="6600286" y="4038993"/>
                  <a:chExt cx="1658945" cy="457200"/>
                </a:xfrm>
              </p:grpSpPr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2BBFEA3C-EB92-AB3B-9631-BE3C3A4D09CA}"/>
                      </a:ext>
                    </a:extLst>
                  </p:cNvPr>
                  <p:cNvSpPr txBox="1"/>
                  <p:nvPr/>
                </p:nvSpPr>
                <p:spPr>
                  <a:xfrm>
                    <a:off x="6715912" y="4052150"/>
                    <a:ext cx="1427693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Human Resources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Organization</a:t>
                    </a:r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30EFFDB1-82F3-C299-81B0-1FC251DE3744}"/>
                      </a:ext>
                    </a:extLst>
                  </p:cNvPr>
                  <p:cNvSpPr/>
                  <p:nvPr/>
                </p:nvSpPr>
                <p:spPr>
                  <a:xfrm>
                    <a:off x="6600286" y="4038993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4" name="Gruppieren 53">
                  <a:extLst>
                    <a:ext uri="{FF2B5EF4-FFF2-40B4-BE49-F238E27FC236}">
                      <a16:creationId xmlns:a16="http://schemas.microsoft.com/office/drawing/2014/main" id="{4AC8545C-E306-73EA-28D2-EEC71486ED11}"/>
                    </a:ext>
                  </a:extLst>
                </p:cNvPr>
                <p:cNvGrpSpPr/>
                <p:nvPr/>
              </p:nvGrpSpPr>
              <p:grpSpPr>
                <a:xfrm>
                  <a:off x="8805073" y="3144300"/>
                  <a:ext cx="1658945" cy="457200"/>
                  <a:chOff x="8675156" y="4055142"/>
                  <a:chExt cx="1658945" cy="457200"/>
                </a:xfrm>
              </p:grpSpPr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61D6D309-F126-9749-457D-EDFFEDAA3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3441" y="4068299"/>
                    <a:ext cx="1222374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Procurement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Service</a:t>
                    </a:r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B7AD53C4-B5B5-A3E7-9B72-6F7B85D4F020}"/>
                      </a:ext>
                    </a:extLst>
                  </p:cNvPr>
                  <p:cNvSpPr/>
                  <p:nvPr/>
                </p:nvSpPr>
                <p:spPr>
                  <a:xfrm>
                    <a:off x="8675156" y="4055142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FDE7431E-7EBC-51EB-F693-3EBC51813E55}"/>
                    </a:ext>
                  </a:extLst>
                </p:cNvPr>
                <p:cNvGrpSpPr/>
                <p:nvPr/>
              </p:nvGrpSpPr>
              <p:grpSpPr>
                <a:xfrm>
                  <a:off x="8713795" y="3772856"/>
                  <a:ext cx="1841500" cy="457200"/>
                  <a:chOff x="8650553" y="5049655"/>
                  <a:chExt cx="1841500" cy="457200"/>
                </a:xfrm>
              </p:grpSpPr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F832908B-6C71-19E6-B5BF-421C44DC1077}"/>
                      </a:ext>
                    </a:extLst>
                  </p:cNvPr>
                  <p:cNvSpPr txBox="1"/>
                  <p:nvPr/>
                </p:nvSpPr>
                <p:spPr>
                  <a:xfrm>
                    <a:off x="8650553" y="5147450"/>
                    <a:ext cx="18415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Information Technology</a:t>
                    </a:r>
                  </a:p>
                </p:txBody>
              </p:sp>
              <p:sp>
                <p:nvSpPr>
                  <p:cNvPr id="49" name="Rechteck 48">
                    <a:extLst>
                      <a:ext uri="{FF2B5EF4-FFF2-40B4-BE49-F238E27FC236}">
                        <a16:creationId xmlns:a16="http://schemas.microsoft.com/office/drawing/2014/main" id="{958AEB09-3C8E-85CB-A740-37A8C50AEDB9}"/>
                      </a:ext>
                    </a:extLst>
                  </p:cNvPr>
                  <p:cNvSpPr/>
                  <p:nvPr/>
                </p:nvSpPr>
                <p:spPr>
                  <a:xfrm>
                    <a:off x="8741831" y="5049655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cxnSp>
              <p:nvCxnSpPr>
                <p:cNvPr id="56" name="Verbinder: gewinkelt 55">
                  <a:extLst>
                    <a:ext uri="{FF2B5EF4-FFF2-40B4-BE49-F238E27FC236}">
                      <a16:creationId xmlns:a16="http://schemas.microsoft.com/office/drawing/2014/main" id="{6905B885-CF3F-C226-D81A-E3935CC30433}"/>
                    </a:ext>
                  </a:extLst>
                </p:cNvPr>
                <p:cNvCxnSpPr>
                  <a:endCxn id="46" idx="1"/>
                </p:cNvCxnSpPr>
                <p:nvPr/>
              </p:nvCxnSpPr>
              <p:spPr>
                <a:xfrm rot="16200000" flipH="1">
                  <a:off x="8432866" y="1741344"/>
                  <a:ext cx="397543" cy="346875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Verbinder: gewinkelt 56">
                  <a:extLst>
                    <a:ext uri="{FF2B5EF4-FFF2-40B4-BE49-F238E27FC236}">
                      <a16:creationId xmlns:a16="http://schemas.microsoft.com/office/drawing/2014/main" id="{AE2ABB10-638C-3A02-E106-6627AF28BDB4}"/>
                    </a:ext>
                  </a:extLst>
                </p:cNvPr>
                <p:cNvCxnSpPr>
                  <a:cxnSpLocks/>
                  <a:endCxn id="47" idx="1"/>
                </p:cNvCxnSpPr>
                <p:nvPr/>
              </p:nvCxnSpPr>
              <p:spPr>
                <a:xfrm rot="16200000" flipH="1">
                  <a:off x="8118584" y="2055621"/>
                  <a:ext cx="1026104" cy="3468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Verbinder: gewinkelt 59">
                  <a:extLst>
                    <a:ext uri="{FF2B5EF4-FFF2-40B4-BE49-F238E27FC236}">
                      <a16:creationId xmlns:a16="http://schemas.microsoft.com/office/drawing/2014/main" id="{3AC8D0ED-D5F4-EE58-2B84-CB6416480C26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 rot="16200000" flipH="1">
                  <a:off x="7812781" y="2380608"/>
                  <a:ext cx="1637708" cy="3468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Verbinder: gewinkelt 62">
                  <a:extLst>
                    <a:ext uri="{FF2B5EF4-FFF2-40B4-BE49-F238E27FC236}">
                      <a16:creationId xmlns:a16="http://schemas.microsoft.com/office/drawing/2014/main" id="{188FCB22-26D7-3146-BC44-1C78B6375BC2}"/>
                    </a:ext>
                  </a:extLst>
                </p:cNvPr>
                <p:cNvCxnSpPr>
                  <a:cxnSpLocks/>
                  <a:endCxn id="49" idx="1"/>
                </p:cNvCxnSpPr>
                <p:nvPr/>
              </p:nvCxnSpPr>
              <p:spPr>
                <a:xfrm rot="16200000" flipH="1">
                  <a:off x="7488910" y="2685293"/>
                  <a:ext cx="2285450" cy="3468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0CF92DD-7306-9DFD-31CA-305F7B8A2597}"/>
                  </a:ext>
                </a:extLst>
              </p:cNvPr>
              <p:cNvSpPr txBox="1"/>
              <p:nvPr/>
            </p:nvSpPr>
            <p:spPr>
              <a:xfrm>
                <a:off x="5572513" y="1302249"/>
                <a:ext cx="3468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100" dirty="0">
                    <a:latin typeface="Book Antiqua" panose="02040602050305030304" pitchFamily="18" charset="0"/>
                  </a:rPr>
                  <a:t>…</a:t>
                </a:r>
              </a:p>
            </p:txBody>
          </p:sp>
        </p:grp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B94951C5-4CEF-62EF-44EE-DC1A9438C1F6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>
              <a:off x="4549299" y="930640"/>
              <a:ext cx="283908" cy="21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7F75B124-0FB8-B424-4EFF-A0D571AA1758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6960460" y="932743"/>
              <a:ext cx="36512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A8C10F7B-FAEB-E369-2771-08165C60ABB4}"/>
                </a:ext>
              </a:extLst>
            </p:cNvPr>
            <p:cNvCxnSpPr>
              <a:cxnSpLocks/>
              <a:stCxn id="21" idx="2"/>
              <a:endCxn id="40" idx="0"/>
            </p:cNvCxnSpPr>
            <p:nvPr/>
          </p:nvCxnSpPr>
          <p:spPr>
            <a:xfrm rot="16200000" flipH="1">
              <a:off x="7153903" y="-34497"/>
              <a:ext cx="404681" cy="29188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D456DB6A-2311-1EA2-9C60-0D3280AC2CC1}"/>
                </a:ext>
              </a:extLst>
            </p:cNvPr>
            <p:cNvCxnSpPr>
              <a:cxnSpLocks/>
              <a:stCxn id="21" idx="2"/>
              <a:endCxn id="38" idx="0"/>
            </p:cNvCxnSpPr>
            <p:nvPr/>
          </p:nvCxnSpPr>
          <p:spPr>
            <a:xfrm rot="16200000" flipH="1">
              <a:off x="6190480" y="928926"/>
              <a:ext cx="402449" cy="9897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Verbinder: gewinkelt 61">
              <a:extLst>
                <a:ext uri="{FF2B5EF4-FFF2-40B4-BE49-F238E27FC236}">
                  <a16:creationId xmlns:a16="http://schemas.microsoft.com/office/drawing/2014/main" id="{7400CFCF-6E74-DEB9-0AD5-5B330545FCFF}"/>
                </a:ext>
              </a:extLst>
            </p:cNvPr>
            <p:cNvCxnSpPr>
              <a:cxnSpLocks/>
              <a:stCxn id="21" idx="2"/>
              <a:endCxn id="39" idx="0"/>
            </p:cNvCxnSpPr>
            <p:nvPr/>
          </p:nvCxnSpPr>
          <p:spPr>
            <a:xfrm rot="5400000">
              <a:off x="5168263" y="896450"/>
              <a:ext cx="402449" cy="10546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15F9D076-7BBC-381F-0882-4531761343F1}"/>
                </a:ext>
              </a:extLst>
            </p:cNvPr>
            <p:cNvCxnSpPr>
              <a:cxnSpLocks/>
              <a:stCxn id="32" idx="0"/>
              <a:endCxn id="21" idx="2"/>
            </p:cNvCxnSpPr>
            <p:nvPr/>
          </p:nvCxnSpPr>
          <p:spPr>
            <a:xfrm rot="5400000" flipH="1" flipV="1">
              <a:off x="4126255" y="-145557"/>
              <a:ext cx="402449" cy="3138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6AE120B5-BE29-76D2-0E31-4159C8C94573}"/>
              </a:ext>
            </a:extLst>
          </p:cNvPr>
          <p:cNvSpPr txBox="1"/>
          <p:nvPr/>
        </p:nvSpPr>
        <p:spPr>
          <a:xfrm>
            <a:off x="254000" y="308610"/>
            <a:ext cx="40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Organizational Chart - Before COVID-19</a:t>
            </a:r>
          </a:p>
        </p:txBody>
      </p:sp>
    </p:spTree>
    <p:extLst>
      <p:ext uri="{BB962C8B-B14F-4D97-AF65-F5344CB8AC3E}">
        <p14:creationId xmlns:p14="http://schemas.microsoft.com/office/powerpoint/2010/main" val="120956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060F64-43D5-8230-69E3-CF166D9C8B91}"/>
              </a:ext>
            </a:extLst>
          </p:cNvPr>
          <p:cNvGrpSpPr/>
          <p:nvPr/>
        </p:nvGrpSpPr>
        <p:grpSpPr>
          <a:xfrm>
            <a:off x="1331873" y="1765485"/>
            <a:ext cx="9528254" cy="3327029"/>
            <a:chOff x="1694497" y="642914"/>
            <a:chExt cx="9528254" cy="3327029"/>
          </a:xfrm>
        </p:grpSpPr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A8C10F7B-FAEB-E369-2771-08165C60ABB4}"/>
                </a:ext>
              </a:extLst>
            </p:cNvPr>
            <p:cNvCxnSpPr>
              <a:cxnSpLocks/>
              <a:stCxn id="21" idx="2"/>
              <a:endCxn id="40" idx="0"/>
            </p:cNvCxnSpPr>
            <p:nvPr/>
          </p:nvCxnSpPr>
          <p:spPr>
            <a:xfrm rot="16200000" flipH="1">
              <a:off x="7153903" y="-34497"/>
              <a:ext cx="404681" cy="29188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E1EF54A-521D-7AB3-1077-01CC45847B9A}"/>
                </a:ext>
              </a:extLst>
            </p:cNvPr>
            <p:cNvGrpSpPr/>
            <p:nvPr/>
          </p:nvGrpSpPr>
          <p:grpSpPr>
            <a:xfrm>
              <a:off x="4833207" y="642914"/>
              <a:ext cx="2127253" cy="579659"/>
              <a:chOff x="4703231" y="33314"/>
              <a:chExt cx="2127253" cy="579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5510CB3-8811-ABFC-D2A9-EC85D9A13F0F}"/>
                  </a:ext>
                </a:extLst>
              </p:cNvPr>
              <p:cNvSpPr txBox="1"/>
              <p:nvPr/>
            </p:nvSpPr>
            <p:spPr>
              <a:xfrm>
                <a:off x="4775198" y="92311"/>
                <a:ext cx="19833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Chief Executive Officer</a:t>
                </a:r>
              </a:p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(CEO)</a:t>
                </a: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CEEA1E2-719E-ED7F-41B3-A8362C1A4D79}"/>
                  </a:ext>
                </a:extLst>
              </p:cNvPr>
              <p:cNvSpPr/>
              <p:nvPr/>
            </p:nvSpPr>
            <p:spPr>
              <a:xfrm>
                <a:off x="4703231" y="33314"/>
                <a:ext cx="2127253" cy="5796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E06CCD0-2949-F199-3C95-2FA770409323}"/>
                </a:ext>
              </a:extLst>
            </p:cNvPr>
            <p:cNvGrpSpPr/>
            <p:nvPr/>
          </p:nvGrpSpPr>
          <p:grpSpPr>
            <a:xfrm>
              <a:off x="9841372" y="1625022"/>
              <a:ext cx="1381379" cy="454571"/>
              <a:chOff x="2575978" y="982440"/>
              <a:chExt cx="2127253" cy="379635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972C09E-98C1-07F2-E650-AC38C8CC2B6F}"/>
                  </a:ext>
                </a:extLst>
              </p:cNvPr>
              <p:cNvSpPr txBox="1"/>
              <p:nvPr/>
            </p:nvSpPr>
            <p:spPr>
              <a:xfrm>
                <a:off x="2708271" y="1063014"/>
                <a:ext cx="1862666" cy="218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Communication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BE7D940E-1C44-7503-15EA-979CA2697EE4}"/>
                  </a:ext>
                </a:extLst>
              </p:cNvPr>
              <p:cNvSpPr/>
              <p:nvPr/>
            </p:nvSpPr>
            <p:spPr>
              <a:xfrm>
                <a:off x="2575978" y="982440"/>
                <a:ext cx="2127253" cy="37963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CF9430B-D63B-47AC-76DB-B880FE7FB59F}"/>
                </a:ext>
              </a:extLst>
            </p:cNvPr>
            <p:cNvGrpSpPr/>
            <p:nvPr/>
          </p:nvGrpSpPr>
          <p:grpSpPr>
            <a:xfrm>
              <a:off x="7325581" y="742925"/>
              <a:ext cx="2127253" cy="379635"/>
              <a:chOff x="7683500" y="1284570"/>
              <a:chExt cx="2127253" cy="379635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C1CE403-A251-7DA4-0FFA-5F34A39542D4}"/>
                  </a:ext>
                </a:extLst>
              </p:cNvPr>
              <p:cNvSpPr txBox="1"/>
              <p:nvPr/>
            </p:nvSpPr>
            <p:spPr>
              <a:xfrm>
                <a:off x="7815793" y="1335888"/>
                <a:ext cx="18626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Executive Office</a:t>
                </a: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70B63A5D-DBDB-235E-F6F8-24D505321888}"/>
                  </a:ext>
                </a:extLst>
              </p:cNvPr>
              <p:cNvSpPr/>
              <p:nvPr/>
            </p:nvSpPr>
            <p:spPr>
              <a:xfrm>
                <a:off x="7683500" y="1284570"/>
                <a:ext cx="2127253" cy="3796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709CE81D-B3E1-CE21-7D46-1319B08AF506}"/>
                </a:ext>
              </a:extLst>
            </p:cNvPr>
            <p:cNvGrpSpPr/>
            <p:nvPr/>
          </p:nvGrpSpPr>
          <p:grpSpPr>
            <a:xfrm>
              <a:off x="1694497" y="1625022"/>
              <a:ext cx="2127253" cy="457200"/>
              <a:chOff x="753525" y="2766456"/>
              <a:chExt cx="2127253" cy="457200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86F06BB-F8B8-EF57-5C9F-163520C3B9D9}"/>
                  </a:ext>
                </a:extLst>
              </p:cNvPr>
              <p:cNvSpPr txBox="1"/>
              <p:nvPr/>
            </p:nvSpPr>
            <p:spPr>
              <a:xfrm>
                <a:off x="801678" y="2779613"/>
                <a:ext cx="203094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Book Antiqua" panose="02040602050305030304" pitchFamily="18" charset="0"/>
                  </a:rPr>
                  <a:t>Counseling Center for Career </a:t>
                </a:r>
              </a:p>
              <a:p>
                <a:pPr algn="ctr"/>
                <a:r>
                  <a:rPr lang="en-US" sz="1100" dirty="0">
                    <a:latin typeface="Book Antiqua" panose="02040602050305030304" pitchFamily="18" charset="0"/>
                  </a:rPr>
                  <a:t>&amp; Continuing Education</a:t>
                </a:r>
                <a:endParaRPr lang="de-AT" sz="11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062B637-C38D-13B0-F3B8-50BEF8E9A18B}"/>
                  </a:ext>
                </a:extLst>
              </p:cNvPr>
              <p:cNvSpPr/>
              <p:nvPr/>
            </p:nvSpPr>
            <p:spPr>
              <a:xfrm>
                <a:off x="753525" y="2766456"/>
                <a:ext cx="2127253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6DEBED4-5F91-469F-1E81-908E895FF245}"/>
                </a:ext>
              </a:extLst>
            </p:cNvPr>
            <p:cNvGrpSpPr/>
            <p:nvPr/>
          </p:nvGrpSpPr>
          <p:grpSpPr>
            <a:xfrm>
              <a:off x="4266402" y="1625022"/>
              <a:ext cx="1658945" cy="457200"/>
              <a:chOff x="5266527" y="1264838"/>
              <a:chExt cx="1658945" cy="457200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4F3095C-1FF1-018E-EBB9-EFB41781EE35}"/>
                  </a:ext>
                </a:extLst>
              </p:cNvPr>
              <p:cNvSpPr txBox="1"/>
              <p:nvPr/>
            </p:nvSpPr>
            <p:spPr>
              <a:xfrm>
                <a:off x="5291667" y="1362633"/>
                <a:ext cx="160866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EU Funding Programs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24269AB-C2A1-0941-83BD-B0A1FA198FDC}"/>
                  </a:ext>
                </a:extLst>
              </p:cNvPr>
              <p:cNvSpPr/>
              <p:nvPr/>
            </p:nvSpPr>
            <p:spPr>
              <a:xfrm>
                <a:off x="5266527" y="1264838"/>
                <a:ext cx="165894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FC1B0572-5314-3469-0E53-E9A0BD27CC80}"/>
                </a:ext>
              </a:extLst>
            </p:cNvPr>
            <p:cNvGrpSpPr/>
            <p:nvPr/>
          </p:nvGrpSpPr>
          <p:grpSpPr>
            <a:xfrm>
              <a:off x="7986180" y="1627254"/>
              <a:ext cx="1658945" cy="457200"/>
              <a:chOff x="7216383" y="1238302"/>
              <a:chExt cx="1658945" cy="457200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70657ED-AEAF-FE4D-7E8D-D975C11AFEAD}"/>
                  </a:ext>
                </a:extLst>
              </p:cNvPr>
              <p:cNvSpPr txBox="1"/>
              <p:nvPr/>
            </p:nvSpPr>
            <p:spPr>
              <a:xfrm>
                <a:off x="7216383" y="1251459"/>
                <a:ext cx="165894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Organization, Finance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Human Resources</a:t>
                </a: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3DD6A40-34C7-0F4F-8267-D17098120759}"/>
                  </a:ext>
                </a:extLst>
              </p:cNvPr>
              <p:cNvSpPr/>
              <p:nvPr/>
            </p:nvSpPr>
            <p:spPr>
              <a:xfrm>
                <a:off x="7216383" y="1238302"/>
                <a:ext cx="165894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3AB7174D-0C37-F70C-7D0F-2CE1E8AB8004}"/>
                </a:ext>
              </a:extLst>
            </p:cNvPr>
            <p:cNvGrpSpPr/>
            <p:nvPr/>
          </p:nvGrpSpPr>
          <p:grpSpPr>
            <a:xfrm>
              <a:off x="8396035" y="2253397"/>
              <a:ext cx="1727202" cy="457200"/>
              <a:chOff x="4252900" y="3588574"/>
              <a:chExt cx="1727202" cy="457200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CB5CFF5-DF76-E870-90EC-8F1CC52924A4}"/>
                  </a:ext>
                </a:extLst>
              </p:cNvPr>
              <p:cNvSpPr txBox="1"/>
              <p:nvPr/>
            </p:nvSpPr>
            <p:spPr>
              <a:xfrm>
                <a:off x="4252900" y="3686369"/>
                <a:ext cx="172720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Financial Management</a:t>
                </a: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1AAE7C9C-3F05-6E88-D521-6324FCBB601D}"/>
                  </a:ext>
                </a:extLst>
              </p:cNvPr>
              <p:cNvSpPr/>
              <p:nvPr/>
            </p:nvSpPr>
            <p:spPr>
              <a:xfrm>
                <a:off x="4287029" y="3588574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8612B51-309A-7EFC-7F4B-5CCD3C07C4B1}"/>
                </a:ext>
              </a:extLst>
            </p:cNvPr>
            <p:cNvGrpSpPr/>
            <p:nvPr/>
          </p:nvGrpSpPr>
          <p:grpSpPr>
            <a:xfrm>
              <a:off x="8430163" y="2881954"/>
              <a:ext cx="1658945" cy="457200"/>
              <a:chOff x="6600286" y="4038993"/>
              <a:chExt cx="1658945" cy="457200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BBFEA3C-EB92-AB3B-9631-BE3C3A4D09CA}"/>
                  </a:ext>
                </a:extLst>
              </p:cNvPr>
              <p:cNvSpPr txBox="1"/>
              <p:nvPr/>
            </p:nvSpPr>
            <p:spPr>
              <a:xfrm>
                <a:off x="6715912" y="4052150"/>
                <a:ext cx="142769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Human Resources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Organization</a:t>
                </a: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0EFFDB1-82F3-C299-81B0-1FC251DE3744}"/>
                  </a:ext>
                </a:extLst>
              </p:cNvPr>
              <p:cNvSpPr/>
              <p:nvPr/>
            </p:nvSpPr>
            <p:spPr>
              <a:xfrm>
                <a:off x="6600286" y="4038993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4AC8545C-E306-73EA-28D2-EEC71486ED11}"/>
                </a:ext>
              </a:extLst>
            </p:cNvPr>
            <p:cNvGrpSpPr/>
            <p:nvPr/>
          </p:nvGrpSpPr>
          <p:grpSpPr>
            <a:xfrm>
              <a:off x="8430162" y="3512743"/>
              <a:ext cx="1658945" cy="457200"/>
              <a:chOff x="8675156" y="4055142"/>
              <a:chExt cx="1658945" cy="457200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1D6D309-F126-9749-457D-EDFFEDAA35AC}"/>
                  </a:ext>
                </a:extLst>
              </p:cNvPr>
              <p:cNvSpPr txBox="1"/>
              <p:nvPr/>
            </p:nvSpPr>
            <p:spPr>
              <a:xfrm>
                <a:off x="8893441" y="4068299"/>
                <a:ext cx="122237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Procurement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Service</a:t>
                </a: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7AD53C4-B5B5-A3E7-9B72-6F7B85D4F020}"/>
                  </a:ext>
                </a:extLst>
              </p:cNvPr>
              <p:cNvSpPr/>
              <p:nvPr/>
            </p:nvSpPr>
            <p:spPr>
              <a:xfrm>
                <a:off x="8675156" y="4055142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9605B84-4568-71B7-AFA8-BE41D0FA6A20}"/>
                </a:ext>
              </a:extLst>
            </p:cNvPr>
            <p:cNvGrpSpPr/>
            <p:nvPr/>
          </p:nvGrpSpPr>
          <p:grpSpPr>
            <a:xfrm>
              <a:off x="6039710" y="1623708"/>
              <a:ext cx="1841500" cy="457200"/>
              <a:chOff x="6039710" y="1623708"/>
              <a:chExt cx="1841500" cy="457200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832908B-6C71-19E6-B5BF-421C44DC1077}"/>
                  </a:ext>
                </a:extLst>
              </p:cNvPr>
              <p:cNvSpPr txBox="1"/>
              <p:nvPr/>
            </p:nvSpPr>
            <p:spPr>
              <a:xfrm>
                <a:off x="6039710" y="1721503"/>
                <a:ext cx="18415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Digital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58AEB09-3C8E-85CB-A740-37A8C50AEDB9}"/>
                  </a:ext>
                </a:extLst>
              </p:cNvPr>
              <p:cNvSpPr/>
              <p:nvPr/>
            </p:nvSpPr>
            <p:spPr>
              <a:xfrm>
                <a:off x="6130988" y="1623708"/>
                <a:ext cx="1658945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</p:txBody>
          </p:sp>
        </p:grp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6905B885-CF3F-C226-D81A-E3935CC30433}"/>
                </a:ext>
              </a:extLst>
            </p:cNvPr>
            <p:cNvCxnSpPr>
              <a:endCxn id="46" idx="1"/>
            </p:cNvCxnSpPr>
            <p:nvPr/>
          </p:nvCxnSpPr>
          <p:spPr>
            <a:xfrm rot="16200000" flipH="1">
              <a:off x="8057955" y="2109787"/>
              <a:ext cx="397543" cy="34687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Verbinder: gewinkelt 56">
              <a:extLst>
                <a:ext uri="{FF2B5EF4-FFF2-40B4-BE49-F238E27FC236}">
                  <a16:creationId xmlns:a16="http://schemas.microsoft.com/office/drawing/2014/main" id="{AE2ABB10-638C-3A02-E106-6627AF28BDB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7743673" y="2424064"/>
              <a:ext cx="1026104" cy="34687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3AC8D0ED-D5F4-EE58-2B84-CB6416480C2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7437870" y="2749051"/>
              <a:ext cx="1637708" cy="34687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70CF92DD-7306-9DFD-31CA-305F7B8A2597}"/>
                </a:ext>
              </a:extLst>
            </p:cNvPr>
            <p:cNvSpPr txBox="1"/>
            <p:nvPr/>
          </p:nvSpPr>
          <p:spPr>
            <a:xfrm>
              <a:off x="3871373" y="1938261"/>
              <a:ext cx="346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100" b="1" dirty="0">
                  <a:latin typeface="Book Antiqua" panose="02040602050305030304" pitchFamily="18" charset="0"/>
                </a:rPr>
                <a:t>…</a:t>
              </a:r>
            </a:p>
          </p:txBody>
        </p: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B94951C5-4CEF-62EF-44EE-DC1A9438C1F6}"/>
                </a:ext>
              </a:extLst>
            </p:cNvPr>
            <p:cNvCxnSpPr>
              <a:cxnSpLocks/>
              <a:stCxn id="23" idx="0"/>
              <a:endCxn id="21" idx="2"/>
            </p:cNvCxnSpPr>
            <p:nvPr/>
          </p:nvCxnSpPr>
          <p:spPr>
            <a:xfrm rot="16200000" flipV="1">
              <a:off x="8013224" y="-893816"/>
              <a:ext cx="402449" cy="46352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7F75B124-0FB8-B424-4EFF-A0D571AA1758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6960460" y="932743"/>
              <a:ext cx="36512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D456DB6A-2311-1EA2-9C60-0D3280AC2CC1}"/>
                </a:ext>
              </a:extLst>
            </p:cNvPr>
            <p:cNvCxnSpPr>
              <a:cxnSpLocks/>
              <a:stCxn id="21" idx="2"/>
              <a:endCxn id="38" idx="0"/>
            </p:cNvCxnSpPr>
            <p:nvPr/>
          </p:nvCxnSpPr>
          <p:spPr>
            <a:xfrm rot="5400000">
              <a:off x="5295131" y="1023318"/>
              <a:ext cx="402449" cy="8009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15F9D076-7BBC-381F-0882-4531761343F1}"/>
                </a:ext>
              </a:extLst>
            </p:cNvPr>
            <p:cNvCxnSpPr>
              <a:cxnSpLocks/>
              <a:stCxn id="32" idx="0"/>
              <a:endCxn id="21" idx="2"/>
            </p:cNvCxnSpPr>
            <p:nvPr/>
          </p:nvCxnSpPr>
          <p:spPr>
            <a:xfrm rot="5400000" flipH="1" flipV="1">
              <a:off x="4126255" y="-145557"/>
              <a:ext cx="402449" cy="3138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52B5CABE-D21F-8E63-BC7D-F6425D20DE97}"/>
                </a:ext>
              </a:extLst>
            </p:cNvPr>
            <p:cNvCxnSpPr>
              <a:cxnSpLocks/>
              <a:stCxn id="21" idx="2"/>
              <a:endCxn id="49" idx="0"/>
            </p:cNvCxnSpPr>
            <p:nvPr/>
          </p:nvCxnSpPr>
          <p:spPr>
            <a:xfrm rot="16200000" flipH="1">
              <a:off x="6228080" y="891326"/>
              <a:ext cx="401135" cy="106362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6ED9C38C-0DC6-545E-5390-10618F0A0942}"/>
              </a:ext>
            </a:extLst>
          </p:cNvPr>
          <p:cNvSpPr txBox="1"/>
          <p:nvPr/>
        </p:nvSpPr>
        <p:spPr>
          <a:xfrm>
            <a:off x="254000" y="308610"/>
            <a:ext cx="392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Organizational Chart - After COVID-19</a:t>
            </a:r>
          </a:p>
        </p:txBody>
      </p:sp>
    </p:spTree>
    <p:extLst>
      <p:ext uri="{BB962C8B-B14F-4D97-AF65-F5344CB8AC3E}">
        <p14:creationId xmlns:p14="http://schemas.microsoft.com/office/powerpoint/2010/main" val="408189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5356EE1-A6F5-A215-F4DF-F37F35A8E841}"/>
              </a:ext>
            </a:extLst>
          </p:cNvPr>
          <p:cNvGrpSpPr/>
          <p:nvPr/>
        </p:nvGrpSpPr>
        <p:grpSpPr>
          <a:xfrm>
            <a:off x="1303483" y="3806761"/>
            <a:ext cx="9528254" cy="2633685"/>
            <a:chOff x="1694497" y="642914"/>
            <a:chExt cx="9528254" cy="332702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E1EF54A-521D-7AB3-1077-01CC45847B9A}"/>
                </a:ext>
              </a:extLst>
            </p:cNvPr>
            <p:cNvGrpSpPr/>
            <p:nvPr/>
          </p:nvGrpSpPr>
          <p:grpSpPr>
            <a:xfrm>
              <a:off x="4833207" y="642914"/>
              <a:ext cx="2127253" cy="579659"/>
              <a:chOff x="4703231" y="33314"/>
              <a:chExt cx="2127253" cy="579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5510CB3-8811-ABFC-D2A9-EC85D9A13F0F}"/>
                  </a:ext>
                </a:extLst>
              </p:cNvPr>
              <p:cNvSpPr txBox="1"/>
              <p:nvPr/>
            </p:nvSpPr>
            <p:spPr>
              <a:xfrm>
                <a:off x="4775198" y="92311"/>
                <a:ext cx="19833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Chief Executive Officer</a:t>
                </a:r>
              </a:p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(CEO)</a:t>
                </a: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CEEA1E2-719E-ED7F-41B3-A8362C1A4D79}"/>
                  </a:ext>
                </a:extLst>
              </p:cNvPr>
              <p:cNvSpPr/>
              <p:nvPr/>
            </p:nvSpPr>
            <p:spPr>
              <a:xfrm>
                <a:off x="4703231" y="33314"/>
                <a:ext cx="2127253" cy="5796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E06CCD0-2949-F199-3C95-2FA770409323}"/>
                </a:ext>
              </a:extLst>
            </p:cNvPr>
            <p:cNvGrpSpPr/>
            <p:nvPr/>
          </p:nvGrpSpPr>
          <p:grpSpPr>
            <a:xfrm>
              <a:off x="9841372" y="1625022"/>
              <a:ext cx="1381379" cy="454571"/>
              <a:chOff x="2575978" y="982440"/>
              <a:chExt cx="2127253" cy="379635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972C09E-98C1-07F2-E650-AC38C8CC2B6F}"/>
                  </a:ext>
                </a:extLst>
              </p:cNvPr>
              <p:cNvSpPr txBox="1"/>
              <p:nvPr/>
            </p:nvSpPr>
            <p:spPr>
              <a:xfrm>
                <a:off x="2708271" y="1063014"/>
                <a:ext cx="1862666" cy="218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Communication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BE7D940E-1C44-7503-15EA-979CA2697EE4}"/>
                  </a:ext>
                </a:extLst>
              </p:cNvPr>
              <p:cNvSpPr/>
              <p:nvPr/>
            </p:nvSpPr>
            <p:spPr>
              <a:xfrm>
                <a:off x="2575978" y="982440"/>
                <a:ext cx="2127253" cy="3796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CF9430B-D63B-47AC-76DB-B880FE7FB59F}"/>
                </a:ext>
              </a:extLst>
            </p:cNvPr>
            <p:cNvGrpSpPr/>
            <p:nvPr/>
          </p:nvGrpSpPr>
          <p:grpSpPr>
            <a:xfrm>
              <a:off x="7325581" y="742925"/>
              <a:ext cx="2127253" cy="379635"/>
              <a:chOff x="7683500" y="1284570"/>
              <a:chExt cx="2127253" cy="379635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C1CE403-A251-7DA4-0FFA-5F34A39542D4}"/>
                  </a:ext>
                </a:extLst>
              </p:cNvPr>
              <p:cNvSpPr txBox="1"/>
              <p:nvPr/>
            </p:nvSpPr>
            <p:spPr>
              <a:xfrm>
                <a:off x="7815793" y="1335888"/>
                <a:ext cx="18626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Executive Office</a:t>
                </a: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70B63A5D-DBDB-235E-F6F8-24D505321888}"/>
                  </a:ext>
                </a:extLst>
              </p:cNvPr>
              <p:cNvSpPr/>
              <p:nvPr/>
            </p:nvSpPr>
            <p:spPr>
              <a:xfrm>
                <a:off x="7683500" y="1284570"/>
                <a:ext cx="2127253" cy="3796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709CE81D-B3E1-CE21-7D46-1319B08AF506}"/>
                </a:ext>
              </a:extLst>
            </p:cNvPr>
            <p:cNvGrpSpPr/>
            <p:nvPr/>
          </p:nvGrpSpPr>
          <p:grpSpPr>
            <a:xfrm>
              <a:off x="1694497" y="1625022"/>
              <a:ext cx="2127253" cy="457200"/>
              <a:chOff x="753525" y="2766456"/>
              <a:chExt cx="2127253" cy="457200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86F06BB-F8B8-EF57-5C9F-163520C3B9D9}"/>
                  </a:ext>
                </a:extLst>
              </p:cNvPr>
              <p:cNvSpPr txBox="1"/>
              <p:nvPr/>
            </p:nvSpPr>
            <p:spPr>
              <a:xfrm>
                <a:off x="801678" y="2779613"/>
                <a:ext cx="203094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Book Antiqua" panose="02040602050305030304" pitchFamily="18" charset="0"/>
                  </a:rPr>
                  <a:t>Counseling Center for Career </a:t>
                </a:r>
              </a:p>
              <a:p>
                <a:pPr algn="ctr"/>
                <a:r>
                  <a:rPr lang="en-US" sz="1100" dirty="0">
                    <a:latin typeface="Book Antiqua" panose="02040602050305030304" pitchFamily="18" charset="0"/>
                  </a:rPr>
                  <a:t>&amp; Continuing Education</a:t>
                </a:r>
                <a:endParaRPr lang="de-AT" sz="11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062B637-C38D-13B0-F3B8-50BEF8E9A18B}"/>
                  </a:ext>
                </a:extLst>
              </p:cNvPr>
              <p:cNvSpPr/>
              <p:nvPr/>
            </p:nvSpPr>
            <p:spPr>
              <a:xfrm>
                <a:off x="753525" y="2766456"/>
                <a:ext cx="2127253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6DEBED4-5F91-469F-1E81-908E895FF245}"/>
                </a:ext>
              </a:extLst>
            </p:cNvPr>
            <p:cNvGrpSpPr/>
            <p:nvPr/>
          </p:nvGrpSpPr>
          <p:grpSpPr>
            <a:xfrm>
              <a:off x="4266402" y="1625022"/>
              <a:ext cx="1658945" cy="457200"/>
              <a:chOff x="5266527" y="1264838"/>
              <a:chExt cx="1658945" cy="457200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4F3095C-1FF1-018E-EBB9-EFB41781EE35}"/>
                  </a:ext>
                </a:extLst>
              </p:cNvPr>
              <p:cNvSpPr txBox="1"/>
              <p:nvPr/>
            </p:nvSpPr>
            <p:spPr>
              <a:xfrm>
                <a:off x="5291667" y="1362633"/>
                <a:ext cx="160866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EU Funding Programs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24269AB-C2A1-0941-83BD-B0A1FA198FDC}"/>
                  </a:ext>
                </a:extLst>
              </p:cNvPr>
              <p:cNvSpPr/>
              <p:nvPr/>
            </p:nvSpPr>
            <p:spPr>
              <a:xfrm>
                <a:off x="5266527" y="1264838"/>
                <a:ext cx="165894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FC1B0572-5314-3469-0E53-E9A0BD27CC80}"/>
                </a:ext>
              </a:extLst>
            </p:cNvPr>
            <p:cNvGrpSpPr/>
            <p:nvPr/>
          </p:nvGrpSpPr>
          <p:grpSpPr>
            <a:xfrm>
              <a:off x="7986180" y="1627254"/>
              <a:ext cx="1658945" cy="452339"/>
              <a:chOff x="7216383" y="1238302"/>
              <a:chExt cx="1658945" cy="452339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70657ED-AEAF-FE4D-7E8D-D975C11AFEAD}"/>
                  </a:ext>
                </a:extLst>
              </p:cNvPr>
              <p:cNvSpPr txBox="1"/>
              <p:nvPr/>
            </p:nvSpPr>
            <p:spPr>
              <a:xfrm>
                <a:off x="7216383" y="1251459"/>
                <a:ext cx="165894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Organization, Finance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Human Resources</a:t>
                </a: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3DD6A40-34C7-0F4F-8267-D17098120759}"/>
                  </a:ext>
                </a:extLst>
              </p:cNvPr>
              <p:cNvSpPr/>
              <p:nvPr/>
            </p:nvSpPr>
            <p:spPr>
              <a:xfrm>
                <a:off x="7216383" y="1238302"/>
                <a:ext cx="1658945" cy="4523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3AB7174D-0C37-F70C-7D0F-2CE1E8AB8004}"/>
                </a:ext>
              </a:extLst>
            </p:cNvPr>
            <p:cNvGrpSpPr/>
            <p:nvPr/>
          </p:nvGrpSpPr>
          <p:grpSpPr>
            <a:xfrm>
              <a:off x="8396035" y="2253397"/>
              <a:ext cx="1727202" cy="457200"/>
              <a:chOff x="4252900" y="3588574"/>
              <a:chExt cx="1727202" cy="457200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CB5CFF5-DF76-E870-90EC-8F1CC52924A4}"/>
                  </a:ext>
                </a:extLst>
              </p:cNvPr>
              <p:cNvSpPr txBox="1"/>
              <p:nvPr/>
            </p:nvSpPr>
            <p:spPr>
              <a:xfrm>
                <a:off x="4252900" y="3686369"/>
                <a:ext cx="172720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Financial Management</a:t>
                </a: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1AAE7C9C-3F05-6E88-D521-6324FCBB601D}"/>
                  </a:ext>
                </a:extLst>
              </p:cNvPr>
              <p:cNvSpPr/>
              <p:nvPr/>
            </p:nvSpPr>
            <p:spPr>
              <a:xfrm>
                <a:off x="4287029" y="3588574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8612B51-309A-7EFC-7F4B-5CCD3C07C4B1}"/>
                </a:ext>
              </a:extLst>
            </p:cNvPr>
            <p:cNvGrpSpPr/>
            <p:nvPr/>
          </p:nvGrpSpPr>
          <p:grpSpPr>
            <a:xfrm>
              <a:off x="8430163" y="2881954"/>
              <a:ext cx="1658945" cy="457200"/>
              <a:chOff x="6600286" y="4038993"/>
              <a:chExt cx="1658945" cy="457200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BBFEA3C-EB92-AB3B-9631-BE3C3A4D09CA}"/>
                  </a:ext>
                </a:extLst>
              </p:cNvPr>
              <p:cNvSpPr txBox="1"/>
              <p:nvPr/>
            </p:nvSpPr>
            <p:spPr>
              <a:xfrm>
                <a:off x="6715912" y="4052150"/>
                <a:ext cx="142769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Human Resources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Organization</a:t>
                </a: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0EFFDB1-82F3-C299-81B0-1FC251DE3744}"/>
                  </a:ext>
                </a:extLst>
              </p:cNvPr>
              <p:cNvSpPr/>
              <p:nvPr/>
            </p:nvSpPr>
            <p:spPr>
              <a:xfrm>
                <a:off x="6600286" y="4038993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4AC8545C-E306-73EA-28D2-EEC71486ED11}"/>
                </a:ext>
              </a:extLst>
            </p:cNvPr>
            <p:cNvGrpSpPr/>
            <p:nvPr/>
          </p:nvGrpSpPr>
          <p:grpSpPr>
            <a:xfrm>
              <a:off x="8430162" y="3512743"/>
              <a:ext cx="1658945" cy="457200"/>
              <a:chOff x="8675156" y="4055142"/>
              <a:chExt cx="1658945" cy="457200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1D6D309-F126-9749-457D-EDFFEDAA35AC}"/>
                  </a:ext>
                </a:extLst>
              </p:cNvPr>
              <p:cNvSpPr txBox="1"/>
              <p:nvPr/>
            </p:nvSpPr>
            <p:spPr>
              <a:xfrm>
                <a:off x="8893441" y="4068299"/>
                <a:ext cx="122237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Procurement</a:t>
                </a:r>
              </a:p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&amp; Service</a:t>
                </a: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7AD53C4-B5B5-A3E7-9B72-6F7B85D4F020}"/>
                  </a:ext>
                </a:extLst>
              </p:cNvPr>
              <p:cNvSpPr/>
              <p:nvPr/>
            </p:nvSpPr>
            <p:spPr>
              <a:xfrm>
                <a:off x="8675156" y="4055142"/>
                <a:ext cx="1658945" cy="4572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9605B84-4568-71B7-AFA8-BE41D0FA6A20}"/>
                </a:ext>
              </a:extLst>
            </p:cNvPr>
            <p:cNvGrpSpPr/>
            <p:nvPr/>
          </p:nvGrpSpPr>
          <p:grpSpPr>
            <a:xfrm>
              <a:off x="6039710" y="1623708"/>
              <a:ext cx="1841500" cy="457200"/>
              <a:chOff x="6039710" y="1623708"/>
              <a:chExt cx="1841500" cy="457200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832908B-6C71-19E6-B5BF-421C44DC1077}"/>
                  </a:ext>
                </a:extLst>
              </p:cNvPr>
              <p:cNvSpPr txBox="1"/>
              <p:nvPr/>
            </p:nvSpPr>
            <p:spPr>
              <a:xfrm>
                <a:off x="6039710" y="1687068"/>
                <a:ext cx="1841500" cy="33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1100" dirty="0">
                    <a:latin typeface="Book Antiqua" panose="02040602050305030304" pitchFamily="18" charset="0"/>
                  </a:rPr>
                  <a:t>Digital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58AEB09-3C8E-85CB-A740-37A8C50AEDB9}"/>
                  </a:ext>
                </a:extLst>
              </p:cNvPr>
              <p:cNvSpPr/>
              <p:nvPr/>
            </p:nvSpPr>
            <p:spPr>
              <a:xfrm>
                <a:off x="6130988" y="1623708"/>
                <a:ext cx="1658945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100" dirty="0">
                  <a:latin typeface="Book Antiqua" panose="02040602050305030304" pitchFamily="18" charset="0"/>
                </a:endParaRPr>
              </a:p>
            </p:txBody>
          </p:sp>
        </p:grp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6905B885-CF3F-C226-D81A-E3935CC30433}"/>
                </a:ext>
              </a:extLst>
            </p:cNvPr>
            <p:cNvCxnSpPr>
              <a:endCxn id="46" idx="1"/>
            </p:cNvCxnSpPr>
            <p:nvPr/>
          </p:nvCxnSpPr>
          <p:spPr>
            <a:xfrm rot="16200000" flipH="1">
              <a:off x="8057955" y="2109787"/>
              <a:ext cx="397543" cy="34687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Verbinder: gewinkelt 56">
              <a:extLst>
                <a:ext uri="{FF2B5EF4-FFF2-40B4-BE49-F238E27FC236}">
                  <a16:creationId xmlns:a16="http://schemas.microsoft.com/office/drawing/2014/main" id="{AE2ABB10-638C-3A02-E106-6627AF28BDB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7743673" y="2424064"/>
              <a:ext cx="1026104" cy="34687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3AC8D0ED-D5F4-EE58-2B84-CB6416480C2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7437870" y="2749051"/>
              <a:ext cx="1637708" cy="34687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70CF92DD-7306-9DFD-31CA-305F7B8A2597}"/>
                </a:ext>
              </a:extLst>
            </p:cNvPr>
            <p:cNvSpPr txBox="1"/>
            <p:nvPr/>
          </p:nvSpPr>
          <p:spPr>
            <a:xfrm>
              <a:off x="3854967" y="1852306"/>
              <a:ext cx="346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100" b="1" dirty="0">
                  <a:latin typeface="Book Antiqua" panose="02040602050305030304" pitchFamily="18" charset="0"/>
                </a:rPr>
                <a:t>…</a:t>
              </a:r>
            </a:p>
          </p:txBody>
        </p: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B94951C5-4CEF-62EF-44EE-DC1A9438C1F6}"/>
                </a:ext>
              </a:extLst>
            </p:cNvPr>
            <p:cNvCxnSpPr>
              <a:cxnSpLocks/>
              <a:stCxn id="23" idx="0"/>
              <a:endCxn id="21" idx="2"/>
            </p:cNvCxnSpPr>
            <p:nvPr/>
          </p:nvCxnSpPr>
          <p:spPr>
            <a:xfrm rot="16200000" flipV="1">
              <a:off x="8013224" y="-893816"/>
              <a:ext cx="402449" cy="46352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7F75B124-0FB8-B424-4EFF-A0D571AA1758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6960460" y="932743"/>
              <a:ext cx="36512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A8C10F7B-FAEB-E369-2771-08165C60ABB4}"/>
                </a:ext>
              </a:extLst>
            </p:cNvPr>
            <p:cNvCxnSpPr>
              <a:cxnSpLocks/>
              <a:stCxn id="21" idx="2"/>
              <a:endCxn id="40" idx="0"/>
            </p:cNvCxnSpPr>
            <p:nvPr/>
          </p:nvCxnSpPr>
          <p:spPr>
            <a:xfrm rot="16200000" flipH="1">
              <a:off x="7153903" y="-34496"/>
              <a:ext cx="404680" cy="29188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D456DB6A-2311-1EA2-9C60-0D3280AC2CC1}"/>
                </a:ext>
              </a:extLst>
            </p:cNvPr>
            <p:cNvCxnSpPr>
              <a:cxnSpLocks/>
              <a:stCxn id="21" idx="2"/>
              <a:endCxn id="38" idx="0"/>
            </p:cNvCxnSpPr>
            <p:nvPr/>
          </p:nvCxnSpPr>
          <p:spPr>
            <a:xfrm rot="5400000">
              <a:off x="5295131" y="1023318"/>
              <a:ext cx="402449" cy="8009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15F9D076-7BBC-381F-0882-4531761343F1}"/>
                </a:ext>
              </a:extLst>
            </p:cNvPr>
            <p:cNvCxnSpPr>
              <a:cxnSpLocks/>
              <a:stCxn id="32" idx="0"/>
              <a:endCxn id="21" idx="2"/>
            </p:cNvCxnSpPr>
            <p:nvPr/>
          </p:nvCxnSpPr>
          <p:spPr>
            <a:xfrm rot="5400000" flipH="1" flipV="1">
              <a:off x="4126255" y="-145557"/>
              <a:ext cx="402449" cy="3138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52B5CABE-D21F-8E63-BC7D-F6425D20DE97}"/>
                </a:ext>
              </a:extLst>
            </p:cNvPr>
            <p:cNvCxnSpPr>
              <a:cxnSpLocks/>
              <a:stCxn id="21" idx="2"/>
              <a:endCxn id="49" idx="0"/>
            </p:cNvCxnSpPr>
            <p:nvPr/>
          </p:nvCxnSpPr>
          <p:spPr>
            <a:xfrm rot="16200000" flipH="1">
              <a:off x="6228080" y="891326"/>
              <a:ext cx="401135" cy="106362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1A12C2D-EC36-3149-C2E1-28391E56175A}"/>
              </a:ext>
            </a:extLst>
          </p:cNvPr>
          <p:cNvGrpSpPr/>
          <p:nvPr/>
        </p:nvGrpSpPr>
        <p:grpSpPr>
          <a:xfrm>
            <a:off x="1842393" y="392392"/>
            <a:ext cx="8450435" cy="3100839"/>
            <a:chOff x="1694497" y="642914"/>
            <a:chExt cx="8485887" cy="395558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F59CC36-4DE0-8FBF-BFD2-5E8E2D015CE9}"/>
                </a:ext>
              </a:extLst>
            </p:cNvPr>
            <p:cNvGrpSpPr/>
            <p:nvPr/>
          </p:nvGrpSpPr>
          <p:grpSpPr>
            <a:xfrm>
              <a:off x="2422046" y="642914"/>
              <a:ext cx="7030788" cy="579659"/>
              <a:chOff x="2292070" y="33314"/>
              <a:chExt cx="7030788" cy="579659"/>
            </a:xfrm>
          </p:grpSpPr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C88B5725-798A-7160-BC2A-5970CCD26A84}"/>
                  </a:ext>
                </a:extLst>
              </p:cNvPr>
              <p:cNvGrpSpPr/>
              <p:nvPr/>
            </p:nvGrpSpPr>
            <p:grpSpPr>
              <a:xfrm>
                <a:off x="4703231" y="33314"/>
                <a:ext cx="2127253" cy="579659"/>
                <a:chOff x="4703231" y="33314"/>
                <a:chExt cx="2127253" cy="579659"/>
              </a:xfrm>
            </p:grpSpPr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59C1ABA9-F40D-8C4A-2903-99807746BBBC}"/>
                    </a:ext>
                  </a:extLst>
                </p:cNvPr>
                <p:cNvSpPr txBox="1"/>
                <p:nvPr/>
              </p:nvSpPr>
              <p:spPr>
                <a:xfrm>
                  <a:off x="4775198" y="92311"/>
                  <a:ext cx="198331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Chief Executive Officer</a:t>
                  </a:r>
                </a:p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(CEO)</a:t>
                  </a:r>
                </a:p>
              </p:txBody>
            </p:sp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04991B6E-70D1-888E-E9F2-631F6B5694FB}"/>
                    </a:ext>
                  </a:extLst>
                </p:cNvPr>
                <p:cNvSpPr/>
                <p:nvPr/>
              </p:nvSpPr>
              <p:spPr>
                <a:xfrm>
                  <a:off x="4703231" y="33314"/>
                  <a:ext cx="2127253" cy="5796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6C3B2BA2-D08A-CBD4-7A79-F9A18DBDF6E3}"/>
                  </a:ext>
                </a:extLst>
              </p:cNvPr>
              <p:cNvGrpSpPr/>
              <p:nvPr/>
            </p:nvGrpSpPr>
            <p:grpSpPr>
              <a:xfrm>
                <a:off x="2292070" y="131222"/>
                <a:ext cx="2127253" cy="379635"/>
                <a:chOff x="2575978" y="982440"/>
                <a:chExt cx="2127253" cy="379635"/>
              </a:xfrm>
            </p:grpSpPr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084E9E1C-0514-4AB7-1E23-7B742FA42DD6}"/>
                    </a:ext>
                  </a:extLst>
                </p:cNvPr>
                <p:cNvSpPr txBox="1"/>
                <p:nvPr/>
              </p:nvSpPr>
              <p:spPr>
                <a:xfrm>
                  <a:off x="2708271" y="1033757"/>
                  <a:ext cx="186266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Communication</a:t>
                  </a: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1FA9AB17-6C4A-0886-3BAB-137F4E82386C}"/>
                    </a:ext>
                  </a:extLst>
                </p:cNvPr>
                <p:cNvSpPr/>
                <p:nvPr/>
              </p:nvSpPr>
              <p:spPr>
                <a:xfrm>
                  <a:off x="2575978" y="982440"/>
                  <a:ext cx="2127253" cy="3796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87BE0BC3-9F0E-28AD-B65C-08632C53F151}"/>
                  </a:ext>
                </a:extLst>
              </p:cNvPr>
              <p:cNvGrpSpPr/>
              <p:nvPr/>
            </p:nvGrpSpPr>
            <p:grpSpPr>
              <a:xfrm>
                <a:off x="7195605" y="133325"/>
                <a:ext cx="2127253" cy="379635"/>
                <a:chOff x="7683500" y="1284570"/>
                <a:chExt cx="2127253" cy="379635"/>
              </a:xfrm>
            </p:grpSpPr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4C84DEE4-76DF-BD1C-62F6-FFE4901C1768}"/>
                    </a:ext>
                  </a:extLst>
                </p:cNvPr>
                <p:cNvSpPr txBox="1"/>
                <p:nvPr/>
              </p:nvSpPr>
              <p:spPr>
                <a:xfrm>
                  <a:off x="7815793" y="1335888"/>
                  <a:ext cx="186266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Executive Office</a:t>
                  </a:r>
                </a:p>
              </p:txBody>
            </p:sp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625B7BD3-A1B7-FF0D-0EBD-D7A5CDB698CD}"/>
                    </a:ext>
                  </a:extLst>
                </p:cNvPr>
                <p:cNvSpPr/>
                <p:nvPr/>
              </p:nvSpPr>
              <p:spPr>
                <a:xfrm>
                  <a:off x="7683500" y="1284570"/>
                  <a:ext cx="2127253" cy="3796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200">
                    <a:latin typeface="Book Antiqua" panose="02040602050305030304" pitchFamily="18" charset="0"/>
                  </a:endParaRPr>
                </a:p>
              </p:txBody>
            </p:sp>
          </p:grp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2EA31CB-91C3-8E1C-3C14-1648EAFB56BE}"/>
                </a:ext>
              </a:extLst>
            </p:cNvPr>
            <p:cNvGrpSpPr/>
            <p:nvPr/>
          </p:nvGrpSpPr>
          <p:grpSpPr>
            <a:xfrm>
              <a:off x="1694497" y="1625022"/>
              <a:ext cx="8485887" cy="2973477"/>
              <a:chOff x="1580197" y="1015422"/>
              <a:chExt cx="8485887" cy="2973477"/>
            </a:xfrm>
          </p:grpSpPr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E1F0B7A-17D9-62E6-4805-49E4DA2E82DA}"/>
                  </a:ext>
                </a:extLst>
              </p:cNvPr>
              <p:cNvGrpSpPr/>
              <p:nvPr/>
            </p:nvGrpSpPr>
            <p:grpSpPr>
              <a:xfrm>
                <a:off x="1580197" y="1015422"/>
                <a:ext cx="2127253" cy="457200"/>
                <a:chOff x="753525" y="2766456"/>
                <a:chExt cx="2127253" cy="457200"/>
              </a:xfrm>
            </p:grpSpPr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7FC0E15B-6DE8-208E-0569-F02D02FB1407}"/>
                    </a:ext>
                  </a:extLst>
                </p:cNvPr>
                <p:cNvSpPr txBox="1"/>
                <p:nvPr/>
              </p:nvSpPr>
              <p:spPr>
                <a:xfrm>
                  <a:off x="801678" y="2779613"/>
                  <a:ext cx="203094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Book Antiqua" panose="02040602050305030304" pitchFamily="18" charset="0"/>
                    </a:rPr>
                    <a:t>Counseling Center for Career </a:t>
                  </a:r>
                </a:p>
                <a:p>
                  <a:pPr algn="ctr"/>
                  <a:r>
                    <a:rPr lang="en-US" sz="1100" dirty="0">
                      <a:latin typeface="Book Antiqua" panose="02040602050305030304" pitchFamily="18" charset="0"/>
                    </a:rPr>
                    <a:t>&amp; Continuing Education</a:t>
                  </a:r>
                  <a:endParaRPr lang="de-AT" sz="11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195D8D1B-43D2-FF9F-3737-C1562CE48683}"/>
                    </a:ext>
                  </a:extLst>
                </p:cNvPr>
                <p:cNvSpPr/>
                <p:nvPr/>
              </p:nvSpPr>
              <p:spPr>
                <a:xfrm>
                  <a:off x="753525" y="2766456"/>
                  <a:ext cx="2127253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A3582E4E-32D5-06EC-6D78-63EE97ED2DE8}"/>
                  </a:ext>
                </a:extLst>
              </p:cNvPr>
              <p:cNvGrpSpPr/>
              <p:nvPr/>
            </p:nvGrpSpPr>
            <p:grpSpPr>
              <a:xfrm>
                <a:off x="5942802" y="1015422"/>
                <a:ext cx="1658945" cy="457200"/>
                <a:chOff x="5266527" y="1264838"/>
                <a:chExt cx="1658945" cy="457200"/>
              </a:xfrm>
            </p:grpSpPr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7491C9BA-7B8F-3A79-CD60-2EB0BC7FE9D0}"/>
                    </a:ext>
                  </a:extLst>
                </p:cNvPr>
                <p:cNvSpPr txBox="1"/>
                <p:nvPr/>
              </p:nvSpPr>
              <p:spPr>
                <a:xfrm>
                  <a:off x="5291667" y="1362633"/>
                  <a:ext cx="160866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EU Funding Programs</a:t>
                  </a:r>
                </a:p>
              </p:txBody>
            </p:sp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A11E10D3-CFFC-509C-7099-60A712304E19}"/>
                    </a:ext>
                  </a:extLst>
                </p:cNvPr>
                <p:cNvSpPr/>
                <p:nvPr/>
              </p:nvSpPr>
              <p:spPr>
                <a:xfrm>
                  <a:off x="5266527" y="1264838"/>
                  <a:ext cx="1658945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B76CE91E-4541-D3F4-3952-7F0D6DF95A21}"/>
                  </a:ext>
                </a:extLst>
              </p:cNvPr>
              <p:cNvGrpSpPr/>
              <p:nvPr/>
            </p:nvGrpSpPr>
            <p:grpSpPr>
              <a:xfrm>
                <a:off x="3859476" y="1015422"/>
                <a:ext cx="1736726" cy="457200"/>
                <a:chOff x="5215202" y="1262371"/>
                <a:chExt cx="1736726" cy="457200"/>
              </a:xfrm>
            </p:grpSpPr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2B871CA4-E12E-B7DB-EA43-7AABCE67E26D}"/>
                    </a:ext>
                  </a:extLst>
                </p:cNvPr>
                <p:cNvSpPr txBox="1"/>
                <p:nvPr/>
              </p:nvSpPr>
              <p:spPr>
                <a:xfrm>
                  <a:off x="5215202" y="1275528"/>
                  <a:ext cx="173672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Coordination</a:t>
                  </a:r>
                </a:p>
                <a:p>
                  <a:pPr algn="ctr"/>
                  <a:r>
                    <a:rPr lang="de-AT" sz="1100" dirty="0">
                      <a:latin typeface="Book Antiqua" panose="02040602050305030304" pitchFamily="18" charset="0"/>
                    </a:rPr>
                    <a:t>&amp; Regional Networking</a:t>
                  </a:r>
                </a:p>
              </p:txBody>
            </p:sp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94C795C8-AFA8-8505-6801-B22E5C7CC391}"/>
                    </a:ext>
                  </a:extLst>
                </p:cNvPr>
                <p:cNvSpPr/>
                <p:nvPr/>
              </p:nvSpPr>
              <p:spPr>
                <a:xfrm>
                  <a:off x="5254093" y="1262371"/>
                  <a:ext cx="1658945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1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851F83F-526E-66C8-63C2-0FED9D2F8030}"/>
                  </a:ext>
                </a:extLst>
              </p:cNvPr>
              <p:cNvGrpSpPr/>
              <p:nvPr/>
            </p:nvGrpSpPr>
            <p:grpSpPr>
              <a:xfrm>
                <a:off x="7871880" y="1017654"/>
                <a:ext cx="2194204" cy="2971245"/>
                <a:chOff x="8361091" y="1258811"/>
                <a:chExt cx="2194204" cy="2971245"/>
              </a:xfrm>
            </p:grpSpPr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E188D80A-352A-A767-C41D-7B17BBA375DB}"/>
                    </a:ext>
                  </a:extLst>
                </p:cNvPr>
                <p:cNvGrpSpPr/>
                <p:nvPr/>
              </p:nvGrpSpPr>
              <p:grpSpPr>
                <a:xfrm>
                  <a:off x="8361091" y="1258811"/>
                  <a:ext cx="1658945" cy="457200"/>
                  <a:chOff x="7216383" y="1238302"/>
                  <a:chExt cx="1658945" cy="457200"/>
                </a:xfrm>
              </p:grpSpPr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6DABAB92-707C-01F4-CB1F-64A4BA666C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16383" y="1251459"/>
                    <a:ext cx="1658945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Organization, Finance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Human Resources</a:t>
                    </a:r>
                  </a:p>
                </p:txBody>
              </p:sp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A4F83334-3681-946E-EEAE-F366DB4EC337}"/>
                      </a:ext>
                    </a:extLst>
                  </p:cNvPr>
                  <p:cNvSpPr/>
                  <p:nvPr/>
                </p:nvSpPr>
                <p:spPr>
                  <a:xfrm>
                    <a:off x="7216383" y="1238302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44A086D2-B616-12DA-D608-37A72E5F6492}"/>
                    </a:ext>
                  </a:extLst>
                </p:cNvPr>
                <p:cNvGrpSpPr/>
                <p:nvPr/>
              </p:nvGrpSpPr>
              <p:grpSpPr>
                <a:xfrm>
                  <a:off x="8770946" y="1884954"/>
                  <a:ext cx="1727202" cy="457200"/>
                  <a:chOff x="4252900" y="3588574"/>
                  <a:chExt cx="1727202" cy="457200"/>
                </a:xfrm>
              </p:grpSpPr>
              <p:sp>
                <p:nvSpPr>
                  <p:cNvPr id="72" name="Textfeld 71">
                    <a:extLst>
                      <a:ext uri="{FF2B5EF4-FFF2-40B4-BE49-F238E27FC236}">
                        <a16:creationId xmlns:a16="http://schemas.microsoft.com/office/drawing/2014/main" id="{5A041434-A01B-2B52-0084-14894445C318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900" y="3686369"/>
                    <a:ext cx="172720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Financial Management</a:t>
                    </a:r>
                  </a:p>
                </p:txBody>
              </p:sp>
              <p:sp>
                <p:nvSpPr>
                  <p:cNvPr id="73" name="Rechteck 72">
                    <a:extLst>
                      <a:ext uri="{FF2B5EF4-FFF2-40B4-BE49-F238E27FC236}">
                        <a16:creationId xmlns:a16="http://schemas.microsoft.com/office/drawing/2014/main" id="{1D034A75-82A5-5227-D574-C5B33528CE5F}"/>
                      </a:ext>
                    </a:extLst>
                  </p:cNvPr>
                  <p:cNvSpPr/>
                  <p:nvPr/>
                </p:nvSpPr>
                <p:spPr>
                  <a:xfrm>
                    <a:off x="4287029" y="3588574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5555AA52-F1E8-D3F1-64F0-FA5560E5F9A6}"/>
                    </a:ext>
                  </a:extLst>
                </p:cNvPr>
                <p:cNvGrpSpPr/>
                <p:nvPr/>
              </p:nvGrpSpPr>
              <p:grpSpPr>
                <a:xfrm>
                  <a:off x="8805074" y="2513511"/>
                  <a:ext cx="1658945" cy="457200"/>
                  <a:chOff x="6600286" y="4038993"/>
                  <a:chExt cx="1658945" cy="457200"/>
                </a:xfrm>
              </p:grpSpPr>
              <p:sp>
                <p:nvSpPr>
                  <p:cNvPr id="70" name="Textfeld 69">
                    <a:extLst>
                      <a:ext uri="{FF2B5EF4-FFF2-40B4-BE49-F238E27FC236}">
                        <a16:creationId xmlns:a16="http://schemas.microsoft.com/office/drawing/2014/main" id="{40D63C8F-091C-13F2-3D0F-E465D297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5912" y="4052150"/>
                    <a:ext cx="1427693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Human Resources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Organization</a:t>
                    </a:r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2F36FF64-6B14-5F9D-E844-A63FD16B9922}"/>
                      </a:ext>
                    </a:extLst>
                  </p:cNvPr>
                  <p:cNvSpPr/>
                  <p:nvPr/>
                </p:nvSpPr>
                <p:spPr>
                  <a:xfrm>
                    <a:off x="6600286" y="4038993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D3BE5B61-93D8-5C63-E250-20E3F75F5D9C}"/>
                    </a:ext>
                  </a:extLst>
                </p:cNvPr>
                <p:cNvGrpSpPr/>
                <p:nvPr/>
              </p:nvGrpSpPr>
              <p:grpSpPr>
                <a:xfrm>
                  <a:off x="8805073" y="3144300"/>
                  <a:ext cx="1658945" cy="457200"/>
                  <a:chOff x="8675156" y="4055142"/>
                  <a:chExt cx="1658945" cy="457200"/>
                </a:xfrm>
              </p:grpSpPr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4FB248C7-0339-AB70-C254-890CFA4DB7D7}"/>
                      </a:ext>
                    </a:extLst>
                  </p:cNvPr>
                  <p:cNvSpPr txBox="1"/>
                  <p:nvPr/>
                </p:nvSpPr>
                <p:spPr>
                  <a:xfrm>
                    <a:off x="8893441" y="4068299"/>
                    <a:ext cx="1222374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Procurement</a:t>
                    </a:r>
                  </a:p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&amp; Service</a:t>
                    </a:r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1B7DFA8F-BE0F-9F8E-E54A-C0CADB816BEE}"/>
                      </a:ext>
                    </a:extLst>
                  </p:cNvPr>
                  <p:cNvSpPr/>
                  <p:nvPr/>
                </p:nvSpPr>
                <p:spPr>
                  <a:xfrm>
                    <a:off x="8675156" y="4055142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59" name="Gruppieren 58">
                  <a:extLst>
                    <a:ext uri="{FF2B5EF4-FFF2-40B4-BE49-F238E27FC236}">
                      <a16:creationId xmlns:a16="http://schemas.microsoft.com/office/drawing/2014/main" id="{1FE7F141-727A-5F98-AE1A-F28EE072236D}"/>
                    </a:ext>
                  </a:extLst>
                </p:cNvPr>
                <p:cNvGrpSpPr/>
                <p:nvPr/>
              </p:nvGrpSpPr>
              <p:grpSpPr>
                <a:xfrm>
                  <a:off x="8713795" y="3772856"/>
                  <a:ext cx="1841500" cy="457200"/>
                  <a:chOff x="8650553" y="5049655"/>
                  <a:chExt cx="1841500" cy="457200"/>
                </a:xfrm>
              </p:grpSpPr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B3D533E9-C91F-DEF9-86EF-5DE6248F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650553" y="5147450"/>
                    <a:ext cx="18415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AT" sz="1100" dirty="0">
                        <a:latin typeface="Book Antiqua" panose="02040602050305030304" pitchFamily="18" charset="0"/>
                      </a:rPr>
                      <a:t>Information Technology</a:t>
                    </a:r>
                  </a:p>
                </p:txBody>
              </p:sp>
              <p:sp>
                <p:nvSpPr>
                  <p:cNvPr id="66" name="Rechteck 65">
                    <a:extLst>
                      <a:ext uri="{FF2B5EF4-FFF2-40B4-BE49-F238E27FC236}">
                        <a16:creationId xmlns:a16="http://schemas.microsoft.com/office/drawing/2014/main" id="{EF0FEC8B-C09C-F80D-2461-FA4F11E8C5F1}"/>
                      </a:ext>
                    </a:extLst>
                  </p:cNvPr>
                  <p:cNvSpPr/>
                  <p:nvPr/>
                </p:nvSpPr>
                <p:spPr>
                  <a:xfrm>
                    <a:off x="8741831" y="5049655"/>
                    <a:ext cx="1658945" cy="457200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100">
                      <a:latin typeface="Book Antiqua" panose="02040602050305030304" pitchFamily="18" charset="0"/>
                    </a:endParaRPr>
                  </a:p>
                </p:txBody>
              </p:sp>
            </p:grpSp>
            <p:cxnSp>
              <p:nvCxnSpPr>
                <p:cNvPr id="61" name="Verbinder: gewinkelt 60">
                  <a:extLst>
                    <a:ext uri="{FF2B5EF4-FFF2-40B4-BE49-F238E27FC236}">
                      <a16:creationId xmlns:a16="http://schemas.microsoft.com/office/drawing/2014/main" id="{55F9648F-E0C5-65E7-8059-FB85B5EBE02E}"/>
                    </a:ext>
                  </a:extLst>
                </p:cNvPr>
                <p:cNvCxnSpPr>
                  <a:endCxn id="73" idx="1"/>
                </p:cNvCxnSpPr>
                <p:nvPr/>
              </p:nvCxnSpPr>
              <p:spPr>
                <a:xfrm rot="16200000" flipH="1">
                  <a:off x="8432866" y="1741344"/>
                  <a:ext cx="397543" cy="346875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Verbinder: gewinkelt 61">
                  <a:extLst>
                    <a:ext uri="{FF2B5EF4-FFF2-40B4-BE49-F238E27FC236}">
                      <a16:creationId xmlns:a16="http://schemas.microsoft.com/office/drawing/2014/main" id="{A9E60066-6BA9-D28D-2E3B-7F76F07A98BD}"/>
                    </a:ext>
                  </a:extLst>
                </p:cNvPr>
                <p:cNvCxnSpPr>
                  <a:cxnSpLocks/>
                  <a:endCxn id="71" idx="1"/>
                </p:cNvCxnSpPr>
                <p:nvPr/>
              </p:nvCxnSpPr>
              <p:spPr>
                <a:xfrm rot="16200000" flipH="1">
                  <a:off x="8118584" y="2055621"/>
                  <a:ext cx="1026104" cy="3468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Verbinder: gewinkelt 62">
                  <a:extLst>
                    <a:ext uri="{FF2B5EF4-FFF2-40B4-BE49-F238E27FC236}">
                      <a16:creationId xmlns:a16="http://schemas.microsoft.com/office/drawing/2014/main" id="{47AB6B66-D396-7193-655B-B0CBF890572B}"/>
                    </a:ext>
                  </a:extLst>
                </p:cNvPr>
                <p:cNvCxnSpPr>
                  <a:cxnSpLocks/>
                  <a:endCxn id="69" idx="1"/>
                </p:cNvCxnSpPr>
                <p:nvPr/>
              </p:nvCxnSpPr>
              <p:spPr>
                <a:xfrm rot="16200000" flipH="1">
                  <a:off x="7812781" y="2380608"/>
                  <a:ext cx="1637708" cy="3468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Verbinder: gewinkelt 63">
                  <a:extLst>
                    <a:ext uri="{FF2B5EF4-FFF2-40B4-BE49-F238E27FC236}">
                      <a16:creationId xmlns:a16="http://schemas.microsoft.com/office/drawing/2014/main" id="{E1C14031-AAE3-AFB9-58D4-4CE1C96399A7}"/>
                    </a:ext>
                  </a:extLst>
                </p:cNvPr>
                <p:cNvCxnSpPr>
                  <a:cxnSpLocks/>
                  <a:endCxn id="66" idx="1"/>
                </p:cNvCxnSpPr>
                <p:nvPr/>
              </p:nvCxnSpPr>
              <p:spPr>
                <a:xfrm rot="16200000" flipH="1">
                  <a:off x="7488910" y="2685293"/>
                  <a:ext cx="2285450" cy="346876"/>
                </a:xfrm>
                <a:prstGeom prst="bentConnector2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82AD79F-93C9-25E5-8902-16D6EB10D7E3}"/>
                  </a:ext>
                </a:extLst>
              </p:cNvPr>
              <p:cNvSpPr txBox="1"/>
              <p:nvPr/>
            </p:nvSpPr>
            <p:spPr>
              <a:xfrm>
                <a:off x="5583030" y="1205434"/>
                <a:ext cx="346876" cy="33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100" b="1" dirty="0">
                    <a:latin typeface="Book Antiqua" panose="02040602050305030304" pitchFamily="18" charset="0"/>
                  </a:rPr>
                  <a:t>…</a:t>
                </a:r>
              </a:p>
            </p:txBody>
          </p:sp>
        </p:grp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0D4A32F6-54E5-88CD-B607-23A61F0C2A4E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>
              <a:off x="4549299" y="930640"/>
              <a:ext cx="283908" cy="21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F6243A85-9590-514A-0493-D2EE022EC3E1}"/>
                </a:ext>
              </a:extLst>
            </p:cNvPr>
            <p:cNvCxnSpPr>
              <a:cxnSpLocks/>
              <a:stCxn id="90" idx="3"/>
              <a:endCxn id="86" idx="1"/>
            </p:cNvCxnSpPr>
            <p:nvPr/>
          </p:nvCxnSpPr>
          <p:spPr>
            <a:xfrm flipV="1">
              <a:off x="6960460" y="932743"/>
              <a:ext cx="36512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5676DE76-B436-1071-1117-5C19627F1BF3}"/>
                </a:ext>
              </a:extLst>
            </p:cNvPr>
            <p:cNvCxnSpPr>
              <a:cxnSpLocks/>
              <a:stCxn id="90" idx="2"/>
              <a:endCxn id="75" idx="0"/>
            </p:cNvCxnSpPr>
            <p:nvPr/>
          </p:nvCxnSpPr>
          <p:spPr>
            <a:xfrm rot="16200000" flipH="1">
              <a:off x="7153903" y="-34497"/>
              <a:ext cx="404681" cy="291881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29A02E5A-AE43-981A-80CB-0EF22129D2AF}"/>
                </a:ext>
              </a:extLst>
            </p:cNvPr>
            <p:cNvCxnSpPr>
              <a:cxnSpLocks/>
              <a:stCxn id="90" idx="2"/>
              <a:endCxn id="79" idx="0"/>
            </p:cNvCxnSpPr>
            <p:nvPr/>
          </p:nvCxnSpPr>
          <p:spPr>
            <a:xfrm rot="16200000" flipH="1">
              <a:off x="6190480" y="928926"/>
              <a:ext cx="402449" cy="9897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A6DEB1D5-EB66-C6E9-3E26-35811FA420F4}"/>
                </a:ext>
              </a:extLst>
            </p:cNvPr>
            <p:cNvCxnSpPr>
              <a:cxnSpLocks/>
              <a:stCxn id="90" idx="2"/>
              <a:endCxn id="77" idx="0"/>
            </p:cNvCxnSpPr>
            <p:nvPr/>
          </p:nvCxnSpPr>
          <p:spPr>
            <a:xfrm rot="5400000">
              <a:off x="5168263" y="896450"/>
              <a:ext cx="402449" cy="10546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BF93795D-3A14-4180-CD9A-F0B2DBE39159}"/>
                </a:ext>
              </a:extLst>
            </p:cNvPr>
            <p:cNvCxnSpPr>
              <a:cxnSpLocks/>
              <a:stCxn id="81" idx="0"/>
              <a:endCxn id="90" idx="2"/>
            </p:cNvCxnSpPr>
            <p:nvPr/>
          </p:nvCxnSpPr>
          <p:spPr>
            <a:xfrm rot="5400000" flipH="1" flipV="1">
              <a:off x="4126255" y="-145557"/>
              <a:ext cx="402449" cy="3138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09931CE-7D45-A864-5888-255FBCAE8393}"/>
              </a:ext>
            </a:extLst>
          </p:cNvPr>
          <p:cNvGrpSpPr/>
          <p:nvPr/>
        </p:nvGrpSpPr>
        <p:grpSpPr>
          <a:xfrm>
            <a:off x="606585" y="417355"/>
            <a:ext cx="702629" cy="3155459"/>
            <a:chOff x="606585" y="417355"/>
            <a:chExt cx="702629" cy="3155459"/>
          </a:xfrm>
        </p:grpSpPr>
        <p:sp>
          <p:nvSpPr>
            <p:cNvPr id="91" name="Geschweifte Klammer links 90">
              <a:extLst>
                <a:ext uri="{FF2B5EF4-FFF2-40B4-BE49-F238E27FC236}">
                  <a16:creationId xmlns:a16="http://schemas.microsoft.com/office/drawing/2014/main" id="{3B478EBB-0B52-E2D7-2B48-E21872D48064}"/>
                </a:ext>
              </a:extLst>
            </p:cNvPr>
            <p:cNvSpPr/>
            <p:nvPr/>
          </p:nvSpPr>
          <p:spPr>
            <a:xfrm>
              <a:off x="925753" y="417355"/>
              <a:ext cx="383461" cy="315545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861C78-6C34-DB37-C552-E9D2FC0AD96E}"/>
                </a:ext>
              </a:extLst>
            </p:cNvPr>
            <p:cNvSpPr txBox="1"/>
            <p:nvPr/>
          </p:nvSpPr>
          <p:spPr>
            <a:xfrm rot="16200000">
              <a:off x="-141761" y="1810418"/>
              <a:ext cx="186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Before COVID-19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D252CEC8-1E0D-C889-97C7-5650C6C87BD0}"/>
              </a:ext>
            </a:extLst>
          </p:cNvPr>
          <p:cNvGrpSpPr/>
          <p:nvPr/>
        </p:nvGrpSpPr>
        <p:grpSpPr>
          <a:xfrm>
            <a:off x="612797" y="3853463"/>
            <a:ext cx="696417" cy="2692774"/>
            <a:chOff x="612797" y="3853463"/>
            <a:chExt cx="696417" cy="2692774"/>
          </a:xfrm>
        </p:grpSpPr>
        <p:sp>
          <p:nvSpPr>
            <p:cNvPr id="92" name="Geschweifte Klammer links 91">
              <a:extLst>
                <a:ext uri="{FF2B5EF4-FFF2-40B4-BE49-F238E27FC236}">
                  <a16:creationId xmlns:a16="http://schemas.microsoft.com/office/drawing/2014/main" id="{956B2AD4-883C-2498-288C-35BBADFCBBEE}"/>
                </a:ext>
              </a:extLst>
            </p:cNvPr>
            <p:cNvSpPr/>
            <p:nvPr/>
          </p:nvSpPr>
          <p:spPr>
            <a:xfrm>
              <a:off x="925753" y="3853463"/>
              <a:ext cx="383461" cy="26927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B956F306-476C-CDB1-0E88-6FCB30EBBB34}"/>
                </a:ext>
              </a:extLst>
            </p:cNvPr>
            <p:cNvSpPr txBox="1"/>
            <p:nvPr/>
          </p:nvSpPr>
          <p:spPr>
            <a:xfrm rot="16200000">
              <a:off x="-50526" y="5015184"/>
              <a:ext cx="169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After 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98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16B885-A8AA-74F5-49D8-F01B8BC6F0AC}"/>
              </a:ext>
            </a:extLst>
          </p:cNvPr>
          <p:cNvSpPr txBox="1"/>
          <p:nvPr/>
        </p:nvSpPr>
        <p:spPr>
          <a:xfrm>
            <a:off x="6087586" y="1549531"/>
            <a:ext cx="519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Introduction of Hybrid Work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Provision of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Increased Importance of Cloud-based Collaboration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Reduced Error Tolerance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Hybrid and Online Acceptance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More Precise Requirements and Developing MVPs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Digitalization as a Core IT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Increased Importance of Software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Emerging Role of AI Tools in the Public Sector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Book Antiqua" panose="02040602050305030304" pitchFamily="18" charset="0"/>
              </a:rPr>
              <a:t>Organizational Structure Changes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383D187-AC6C-7543-4593-063557F63B86}"/>
              </a:ext>
            </a:extLst>
          </p:cNvPr>
          <p:cNvGrpSpPr/>
          <p:nvPr/>
        </p:nvGrpSpPr>
        <p:grpSpPr>
          <a:xfrm>
            <a:off x="118872" y="155448"/>
            <a:ext cx="999142" cy="4892276"/>
            <a:chOff x="118872" y="155448"/>
            <a:chExt cx="999142" cy="4892276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D21A4DE-9DFA-B2AE-D0D8-9F1387FCF338}"/>
                </a:ext>
              </a:extLst>
            </p:cNvPr>
            <p:cNvSpPr/>
            <p:nvPr/>
          </p:nvSpPr>
          <p:spPr>
            <a:xfrm>
              <a:off x="118872" y="155448"/>
              <a:ext cx="999142" cy="4892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54C2E35-F72E-8D76-EB20-FD9BAD37DBA6}"/>
                </a:ext>
              </a:extLst>
            </p:cNvPr>
            <p:cNvGrpSpPr/>
            <p:nvPr/>
          </p:nvGrpSpPr>
          <p:grpSpPr>
            <a:xfrm>
              <a:off x="280417" y="233574"/>
              <a:ext cx="680166" cy="957165"/>
              <a:chOff x="280417" y="233574"/>
              <a:chExt cx="680166" cy="957165"/>
            </a:xfrm>
          </p:grpSpPr>
          <p:pic>
            <p:nvPicPr>
              <p:cNvPr id="6" name="Grafik 5" descr="Dokument Silhouette">
                <a:extLst>
                  <a:ext uri="{FF2B5EF4-FFF2-40B4-BE49-F238E27FC236}">
                    <a16:creationId xmlns:a16="http://schemas.microsoft.com/office/drawing/2014/main" id="{A0F4A505-CEE2-EF6F-2F85-9AF071BC1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17" y="233574"/>
                <a:ext cx="680166" cy="680166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2C72494-9631-8AF9-5F8A-0D5B3579F967}"/>
                  </a:ext>
                </a:extLst>
              </p:cNvPr>
              <p:cNvSpPr txBox="1"/>
              <p:nvPr/>
            </p:nvSpPr>
            <p:spPr>
              <a:xfrm>
                <a:off x="443208" y="91374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P1</a:t>
                </a:r>
                <a:endParaRPr lang="de-AT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A05CA74-93EE-C24F-04B8-8BEC3FECC7F4}"/>
                </a:ext>
              </a:extLst>
            </p:cNvPr>
            <p:cNvGrpSpPr/>
            <p:nvPr/>
          </p:nvGrpSpPr>
          <p:grpSpPr>
            <a:xfrm>
              <a:off x="280417" y="1190739"/>
              <a:ext cx="680166" cy="957165"/>
              <a:chOff x="280417" y="233574"/>
              <a:chExt cx="680166" cy="957165"/>
            </a:xfrm>
          </p:grpSpPr>
          <p:pic>
            <p:nvPicPr>
              <p:cNvPr id="16" name="Grafik 15" descr="Dokument Silhouette">
                <a:extLst>
                  <a:ext uri="{FF2B5EF4-FFF2-40B4-BE49-F238E27FC236}">
                    <a16:creationId xmlns:a16="http://schemas.microsoft.com/office/drawing/2014/main" id="{30A3E407-0660-0CFB-F0CA-3657F1678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17" y="233574"/>
                <a:ext cx="680166" cy="680166"/>
              </a:xfrm>
              <a:prstGeom prst="rect">
                <a:avLst/>
              </a:prstGeom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B0FCB21-214E-5167-72E9-FA023EBE96EE}"/>
                  </a:ext>
                </a:extLst>
              </p:cNvPr>
              <p:cNvSpPr txBox="1"/>
              <p:nvPr/>
            </p:nvSpPr>
            <p:spPr>
              <a:xfrm>
                <a:off x="443208" y="913740"/>
                <a:ext cx="354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P2</a:t>
                </a:r>
                <a:endParaRPr lang="de-AT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F7BC4A0-7205-775B-3DE2-B0BAB6AF83ED}"/>
                </a:ext>
              </a:extLst>
            </p:cNvPr>
            <p:cNvGrpSpPr/>
            <p:nvPr/>
          </p:nvGrpSpPr>
          <p:grpSpPr>
            <a:xfrm>
              <a:off x="280417" y="2149005"/>
              <a:ext cx="680166" cy="957165"/>
              <a:chOff x="280417" y="233574"/>
              <a:chExt cx="680166" cy="957165"/>
            </a:xfrm>
          </p:grpSpPr>
          <p:pic>
            <p:nvPicPr>
              <p:cNvPr id="19" name="Grafik 18" descr="Dokument Silhouette">
                <a:extLst>
                  <a:ext uri="{FF2B5EF4-FFF2-40B4-BE49-F238E27FC236}">
                    <a16:creationId xmlns:a16="http://schemas.microsoft.com/office/drawing/2014/main" id="{860189A3-D352-FDB9-AD51-94D0BA6CD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17" y="233574"/>
                <a:ext cx="680166" cy="680166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3EC42BE-8188-DFFF-872A-480172A1FC8D}"/>
                  </a:ext>
                </a:extLst>
              </p:cNvPr>
              <p:cNvSpPr txBox="1"/>
              <p:nvPr/>
            </p:nvSpPr>
            <p:spPr>
              <a:xfrm>
                <a:off x="443208" y="913740"/>
                <a:ext cx="354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P3</a:t>
                </a:r>
                <a:endParaRPr lang="de-AT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0F40ED1-6301-FE5E-B704-826491385084}"/>
                </a:ext>
              </a:extLst>
            </p:cNvPr>
            <p:cNvGrpSpPr/>
            <p:nvPr/>
          </p:nvGrpSpPr>
          <p:grpSpPr>
            <a:xfrm>
              <a:off x="280417" y="3105069"/>
              <a:ext cx="680166" cy="957165"/>
              <a:chOff x="280417" y="233574"/>
              <a:chExt cx="680166" cy="957165"/>
            </a:xfrm>
          </p:grpSpPr>
          <p:pic>
            <p:nvPicPr>
              <p:cNvPr id="22" name="Grafik 21" descr="Dokument Silhouette">
                <a:extLst>
                  <a:ext uri="{FF2B5EF4-FFF2-40B4-BE49-F238E27FC236}">
                    <a16:creationId xmlns:a16="http://schemas.microsoft.com/office/drawing/2014/main" id="{B3506630-75C5-3A2A-AC6D-AC4857CC2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17" y="233574"/>
                <a:ext cx="680166" cy="680166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0890F4E-8AE6-56CD-6C15-4B734CF1F1FA}"/>
                  </a:ext>
                </a:extLst>
              </p:cNvPr>
              <p:cNvSpPr txBox="1"/>
              <p:nvPr/>
            </p:nvSpPr>
            <p:spPr>
              <a:xfrm>
                <a:off x="443208" y="913740"/>
                <a:ext cx="354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P4</a:t>
                </a:r>
                <a:endParaRPr lang="de-AT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93938595-33FC-B3B4-2509-DE5B4455CD19}"/>
                </a:ext>
              </a:extLst>
            </p:cNvPr>
            <p:cNvGrpSpPr/>
            <p:nvPr/>
          </p:nvGrpSpPr>
          <p:grpSpPr>
            <a:xfrm>
              <a:off x="280880" y="4090559"/>
              <a:ext cx="680166" cy="957165"/>
              <a:chOff x="280417" y="233574"/>
              <a:chExt cx="680166" cy="957165"/>
            </a:xfrm>
          </p:grpSpPr>
          <p:pic>
            <p:nvPicPr>
              <p:cNvPr id="25" name="Grafik 24" descr="Dokument Silhouette">
                <a:extLst>
                  <a:ext uri="{FF2B5EF4-FFF2-40B4-BE49-F238E27FC236}">
                    <a16:creationId xmlns:a16="http://schemas.microsoft.com/office/drawing/2014/main" id="{F439A81A-BE68-D0D8-2AC1-455AB5BD2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17" y="233574"/>
                <a:ext cx="680166" cy="680166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498E0C8-74F8-960C-D2DB-70F33D3EFA15}"/>
                  </a:ext>
                </a:extLst>
              </p:cNvPr>
              <p:cNvSpPr txBox="1"/>
              <p:nvPr/>
            </p:nvSpPr>
            <p:spPr>
              <a:xfrm>
                <a:off x="443208" y="913740"/>
                <a:ext cx="354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AT" sz="1200" dirty="0">
                    <a:latin typeface="Book Antiqua" panose="02040602050305030304" pitchFamily="18" charset="0"/>
                  </a:rPr>
                  <a:t>P5</a:t>
                </a:r>
                <a:endParaRPr lang="de-AT" dirty="0">
                  <a:latin typeface="Book Antiqua" panose="02040602050305030304" pitchFamily="18" charset="0"/>
                </a:endParaRPr>
              </a:p>
            </p:txBody>
          </p:sp>
        </p:grpSp>
      </p:grpSp>
      <p:pic>
        <p:nvPicPr>
          <p:cNvPr id="30" name="Grafik 29" descr="Gute Idee Silhouette">
            <a:extLst>
              <a:ext uri="{FF2B5EF4-FFF2-40B4-BE49-F238E27FC236}">
                <a16:creationId xmlns:a16="http://schemas.microsoft.com/office/drawing/2014/main" id="{9ED93D73-DAB5-D515-EDCC-AB0DA50D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0617" y="2009404"/>
            <a:ext cx="1103531" cy="1103531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465359-17DC-B1FC-E9B1-176F7C41EF80}"/>
              </a:ext>
            </a:extLst>
          </p:cNvPr>
          <p:cNvGrpSpPr/>
          <p:nvPr/>
        </p:nvGrpSpPr>
        <p:grpSpPr>
          <a:xfrm>
            <a:off x="1405516" y="2174245"/>
            <a:ext cx="1098378" cy="1069151"/>
            <a:chOff x="1661548" y="2215115"/>
            <a:chExt cx="1098378" cy="1069151"/>
          </a:xfrm>
        </p:grpSpPr>
        <p:pic>
          <p:nvPicPr>
            <p:cNvPr id="28" name="Grafik 27" descr="Recherche mit einfarbiger Füllung">
              <a:extLst>
                <a:ext uri="{FF2B5EF4-FFF2-40B4-BE49-F238E27FC236}">
                  <a16:creationId xmlns:a16="http://schemas.microsoft.com/office/drawing/2014/main" id="{9130FDC6-4C57-E6D2-0721-59ECAEC1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09185" y="2215115"/>
              <a:ext cx="612955" cy="6129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80794A8-2244-BD90-4BE7-615B848D455D}"/>
                </a:ext>
              </a:extLst>
            </p:cNvPr>
            <p:cNvSpPr txBox="1"/>
            <p:nvPr/>
          </p:nvSpPr>
          <p:spPr>
            <a:xfrm>
              <a:off x="1661548" y="2822601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>
                  <a:latin typeface="Book Antiqua" panose="02040602050305030304" pitchFamily="18" charset="0"/>
                </a:rPr>
                <a:t>Evaluation in</a:t>
              </a:r>
              <a:br>
                <a:rPr lang="de-AT" sz="1200" dirty="0">
                  <a:latin typeface="Book Antiqua" panose="02040602050305030304" pitchFamily="18" charset="0"/>
                </a:rPr>
              </a:br>
              <a:r>
                <a:rPr lang="de-AT" sz="1200" dirty="0">
                  <a:latin typeface="Book Antiqua" panose="02040602050305030304" pitchFamily="18" charset="0"/>
                </a:rPr>
                <a:t>MAXQDA</a:t>
              </a:r>
            </a:p>
          </p:txBody>
        </p:sp>
      </p:grp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621DB627-B878-130E-3A5E-A0D7D14A9785}"/>
              </a:ext>
            </a:extLst>
          </p:cNvPr>
          <p:cNvSpPr/>
          <p:nvPr/>
        </p:nvSpPr>
        <p:spPr>
          <a:xfrm>
            <a:off x="995233" y="2312544"/>
            <a:ext cx="542833" cy="3684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66C82DC-FE27-90B7-1D77-C244589F528F}"/>
              </a:ext>
            </a:extLst>
          </p:cNvPr>
          <p:cNvGrpSpPr/>
          <p:nvPr/>
        </p:nvGrpSpPr>
        <p:grpSpPr>
          <a:xfrm>
            <a:off x="2637852" y="155448"/>
            <a:ext cx="1949572" cy="4892276"/>
            <a:chOff x="2637852" y="155448"/>
            <a:chExt cx="1949572" cy="4892276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4CC7D876-7F62-56B5-D497-04E478B44217}"/>
                </a:ext>
              </a:extLst>
            </p:cNvPr>
            <p:cNvGrpSpPr/>
            <p:nvPr/>
          </p:nvGrpSpPr>
          <p:grpSpPr>
            <a:xfrm>
              <a:off x="2637852" y="546200"/>
              <a:ext cx="1949572" cy="4029938"/>
              <a:chOff x="2408398" y="552335"/>
              <a:chExt cx="1949572" cy="4029938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BFED32B9-97C9-B574-96E6-CBBB74FE04D8}"/>
                  </a:ext>
                </a:extLst>
              </p:cNvPr>
              <p:cNvGrpSpPr/>
              <p:nvPr/>
            </p:nvGrpSpPr>
            <p:grpSpPr>
              <a:xfrm>
                <a:off x="2793920" y="552335"/>
                <a:ext cx="1178528" cy="1326497"/>
                <a:chOff x="2742137" y="1530822"/>
                <a:chExt cx="1178528" cy="1326497"/>
              </a:xfrm>
            </p:grpSpPr>
            <p:pic>
              <p:nvPicPr>
                <p:cNvPr id="8" name="Grafik 7" descr="Liste Silhouette">
                  <a:extLst>
                    <a:ext uri="{FF2B5EF4-FFF2-40B4-BE49-F238E27FC236}">
                      <a16:creationId xmlns:a16="http://schemas.microsoft.com/office/drawing/2014/main" id="{4BC99A17-B61C-D577-A9B3-B779EB72A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8678" y="1530822"/>
                  <a:ext cx="692570" cy="692570"/>
                </a:xfrm>
                <a:prstGeom prst="rect">
                  <a:avLst/>
                </a:prstGeom>
              </p:spPr>
            </p:pic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608F537-EB66-562B-65BF-5B7DC1CFE211}"/>
                    </a:ext>
                  </a:extLst>
                </p:cNvPr>
                <p:cNvSpPr txBox="1"/>
                <p:nvPr/>
              </p:nvSpPr>
              <p:spPr>
                <a:xfrm>
                  <a:off x="2742137" y="2210988"/>
                  <a:ext cx="11785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Codes for</a:t>
                  </a:r>
                  <a:br>
                    <a:rPr lang="de-AT" sz="1200" dirty="0">
                      <a:latin typeface="Book Antiqua" panose="02040602050305030304" pitchFamily="18" charset="0"/>
                    </a:rPr>
                  </a:br>
                  <a:r>
                    <a:rPr lang="en-US" sz="1200" dirty="0">
                      <a:latin typeface="Book Antiqua" panose="02040602050305030304" pitchFamily="18" charset="0"/>
                    </a:rPr>
                    <a:t>Pre-COVID-19</a:t>
                  </a:r>
                  <a:br>
                    <a:rPr lang="en-US" sz="1200" dirty="0">
                      <a:latin typeface="Book Antiqua" panose="02040602050305030304" pitchFamily="18" charset="0"/>
                    </a:rPr>
                  </a:br>
                  <a:r>
                    <a:rPr lang="en-US" sz="1200" dirty="0">
                      <a:latin typeface="Book Antiqua" panose="02040602050305030304" pitchFamily="18" charset="0"/>
                    </a:rPr>
                    <a:t>Landscape</a:t>
                  </a:r>
                  <a:r>
                    <a:rPr lang="de-AT" sz="1200" dirty="0"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8271157C-717C-D4CF-7E65-7FBC7CD16E1B}"/>
                  </a:ext>
                </a:extLst>
              </p:cNvPr>
              <p:cNvGrpSpPr/>
              <p:nvPr/>
            </p:nvGrpSpPr>
            <p:grpSpPr>
              <a:xfrm>
                <a:off x="2408398" y="1964339"/>
                <a:ext cx="1949572" cy="1326497"/>
                <a:chOff x="2356616" y="1530822"/>
                <a:chExt cx="1949572" cy="1326497"/>
              </a:xfrm>
            </p:grpSpPr>
            <p:pic>
              <p:nvPicPr>
                <p:cNvPr id="38" name="Grafik 37" descr="Liste Silhouette">
                  <a:extLst>
                    <a:ext uri="{FF2B5EF4-FFF2-40B4-BE49-F238E27FC236}">
                      <a16:creationId xmlns:a16="http://schemas.microsoft.com/office/drawing/2014/main" id="{0054C609-88F1-B644-3A18-A4E6BB7E2C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8678" y="1530822"/>
                  <a:ext cx="692570" cy="692570"/>
                </a:xfrm>
                <a:prstGeom prst="rect">
                  <a:avLst/>
                </a:prstGeom>
              </p:spPr>
            </p:pic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4895FF1-0F0A-22EE-4E43-AA56AE70237C}"/>
                    </a:ext>
                  </a:extLst>
                </p:cNvPr>
                <p:cNvSpPr txBox="1"/>
                <p:nvPr/>
              </p:nvSpPr>
              <p:spPr>
                <a:xfrm>
                  <a:off x="2356616" y="2210988"/>
                  <a:ext cx="19495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Codes for</a:t>
                  </a:r>
                  <a:br>
                    <a:rPr lang="de-AT" sz="1200" dirty="0">
                      <a:latin typeface="Book Antiqua" panose="02040602050305030304" pitchFamily="18" charset="0"/>
                    </a:rPr>
                  </a:br>
                  <a:r>
                    <a:rPr lang="en-US" sz="1200" dirty="0">
                      <a:latin typeface="Book Antiqua" panose="02040602050305030304" pitchFamily="18" charset="0"/>
                    </a:rPr>
                    <a:t>Operational Adjustments </a:t>
                  </a:r>
                  <a:br>
                    <a:rPr lang="en-US" sz="1200" dirty="0">
                      <a:latin typeface="Book Antiqua" panose="02040602050305030304" pitchFamily="18" charset="0"/>
                    </a:rPr>
                  </a:br>
                  <a:r>
                    <a:rPr lang="en-US" sz="1200" dirty="0">
                      <a:latin typeface="Book Antiqua" panose="02040602050305030304" pitchFamily="18" charset="0"/>
                    </a:rPr>
                    <a:t>During COVID-19</a:t>
                  </a:r>
                  <a:endParaRPr lang="de-AT" sz="1200" dirty="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918BC71F-D3B9-5116-D8A4-BC5F4E76FDE1}"/>
                  </a:ext>
                </a:extLst>
              </p:cNvPr>
              <p:cNvGrpSpPr/>
              <p:nvPr/>
            </p:nvGrpSpPr>
            <p:grpSpPr>
              <a:xfrm>
                <a:off x="2761860" y="3440442"/>
                <a:ext cx="1242648" cy="1141831"/>
                <a:chOff x="2742137" y="1530822"/>
                <a:chExt cx="1242648" cy="1141831"/>
              </a:xfrm>
            </p:grpSpPr>
            <p:pic>
              <p:nvPicPr>
                <p:cNvPr id="41" name="Grafik 40" descr="Liste Silhouette">
                  <a:extLst>
                    <a:ext uri="{FF2B5EF4-FFF2-40B4-BE49-F238E27FC236}">
                      <a16:creationId xmlns:a16="http://schemas.microsoft.com/office/drawing/2014/main" id="{D3C31596-7D6C-9A73-1A66-6F5B0CA60C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8678" y="1530822"/>
                  <a:ext cx="692570" cy="692570"/>
                </a:xfrm>
                <a:prstGeom prst="rect">
                  <a:avLst/>
                </a:prstGeom>
              </p:spPr>
            </p:pic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B9ECC9F-1CEF-8A34-5247-8A5D74137DAE}"/>
                    </a:ext>
                  </a:extLst>
                </p:cNvPr>
                <p:cNvSpPr txBox="1"/>
                <p:nvPr/>
              </p:nvSpPr>
              <p:spPr>
                <a:xfrm>
                  <a:off x="2742137" y="2210988"/>
                  <a:ext cx="1242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AT" sz="1200" dirty="0">
                      <a:latin typeface="Book Antiqua" panose="02040602050305030304" pitchFamily="18" charset="0"/>
                    </a:rPr>
                    <a:t>Codes for </a:t>
                  </a:r>
                  <a:br>
                    <a:rPr lang="de-AT" sz="1200" dirty="0">
                      <a:latin typeface="Book Antiqua" panose="02040602050305030304" pitchFamily="18" charset="0"/>
                    </a:rPr>
                  </a:br>
                  <a:r>
                    <a:rPr lang="de-AT" sz="1200" dirty="0">
                      <a:latin typeface="Book Antiqua" panose="02040602050305030304" pitchFamily="18" charset="0"/>
                    </a:rPr>
                    <a:t>Post-COVID-19</a:t>
                  </a:r>
                  <a:endParaRPr lang="en-US" sz="1200" dirty="0">
                    <a:latin typeface="Book Antiqua" panose="02040602050305030304" pitchFamily="18" charset="0"/>
                  </a:endParaRPr>
                </a:p>
              </p:txBody>
            </p:sp>
          </p:grpSp>
        </p:grp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CA25730-F179-0350-8E85-0719EAB44E93}"/>
                </a:ext>
              </a:extLst>
            </p:cNvPr>
            <p:cNvSpPr/>
            <p:nvPr/>
          </p:nvSpPr>
          <p:spPr>
            <a:xfrm>
              <a:off x="2661325" y="155448"/>
              <a:ext cx="1894707" cy="4892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E2521B29-6DF4-23C1-3A49-BCAA7D09FA66}"/>
              </a:ext>
            </a:extLst>
          </p:cNvPr>
          <p:cNvSpPr/>
          <p:nvPr/>
        </p:nvSpPr>
        <p:spPr>
          <a:xfrm>
            <a:off x="2450717" y="2309811"/>
            <a:ext cx="542833" cy="3684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71BF0E61-7BD0-6931-1EFB-4DECDF7A807D}"/>
              </a:ext>
            </a:extLst>
          </p:cNvPr>
          <p:cNvSpPr/>
          <p:nvPr/>
        </p:nvSpPr>
        <p:spPr>
          <a:xfrm>
            <a:off x="4377424" y="2315242"/>
            <a:ext cx="542833" cy="3684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Geschweifte Klammer links 62">
            <a:extLst>
              <a:ext uri="{FF2B5EF4-FFF2-40B4-BE49-F238E27FC236}">
                <a16:creationId xmlns:a16="http://schemas.microsoft.com/office/drawing/2014/main" id="{158FA21A-70D8-A2F3-92A4-C73A284FA26C}"/>
              </a:ext>
            </a:extLst>
          </p:cNvPr>
          <p:cNvSpPr/>
          <p:nvPr/>
        </p:nvSpPr>
        <p:spPr>
          <a:xfrm>
            <a:off x="5811199" y="1513536"/>
            <a:ext cx="296063" cy="19664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7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B487A13-8261-D2D6-0039-702775B672BB}"/>
              </a:ext>
            </a:extLst>
          </p:cNvPr>
          <p:cNvGrpSpPr/>
          <p:nvPr/>
        </p:nvGrpSpPr>
        <p:grpSpPr>
          <a:xfrm>
            <a:off x="2156721" y="2196089"/>
            <a:ext cx="8041100" cy="2465822"/>
            <a:chOff x="2246902" y="595547"/>
            <a:chExt cx="8041100" cy="2465822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097CDB3-EDD5-C237-CB16-C90025D54C84}"/>
                </a:ext>
              </a:extLst>
            </p:cNvPr>
            <p:cNvSpPr txBox="1"/>
            <p:nvPr/>
          </p:nvSpPr>
          <p:spPr>
            <a:xfrm>
              <a:off x="3048000" y="595547"/>
              <a:ext cx="6096000" cy="514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State of Research on the COVID-19-Situation in Software </a:t>
              </a:r>
              <a:r>
                <a:rPr lang="en-US" b="1" dirty="0"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8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evelopment and IT projects</a:t>
              </a:r>
              <a:endParaRPr lang="de-AT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CA944BB-E928-C809-ECCC-3E051568B99E}"/>
                </a:ext>
              </a:extLst>
            </p:cNvPr>
            <p:cNvSpPr txBox="1"/>
            <p:nvPr/>
          </p:nvSpPr>
          <p:spPr>
            <a:xfrm>
              <a:off x="5016000" y="1522336"/>
              <a:ext cx="2160000" cy="309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dirty="0"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  <a:r>
                <a:rPr lang="de-AT" sz="18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COVID-19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3BD86B2-AFE4-C38B-317A-B32588D7CCF0}"/>
                </a:ext>
              </a:extLst>
            </p:cNvPr>
            <p:cNvSpPr txBox="1"/>
            <p:nvPr/>
          </p:nvSpPr>
          <p:spPr>
            <a:xfrm>
              <a:off x="2246902" y="1520672"/>
              <a:ext cx="2160000" cy="309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8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Before COVID-19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B1058D3-CBF4-42C1-6E32-614723B2F6F0}"/>
                </a:ext>
              </a:extLst>
            </p:cNvPr>
            <p:cNvSpPr txBox="1"/>
            <p:nvPr/>
          </p:nvSpPr>
          <p:spPr>
            <a:xfrm>
              <a:off x="7912102" y="1520672"/>
              <a:ext cx="2160000" cy="309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8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After COVID-19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CCC6777-1810-D163-60E5-168C3BB276AA}"/>
                </a:ext>
              </a:extLst>
            </p:cNvPr>
            <p:cNvSpPr txBox="1"/>
            <p:nvPr/>
          </p:nvSpPr>
          <p:spPr>
            <a:xfrm>
              <a:off x="3488955" y="2201836"/>
              <a:ext cx="108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C1, C4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58DDC2D-8F17-287F-2644-516DE0B08311}"/>
                </a:ext>
              </a:extLst>
            </p:cNvPr>
            <p:cNvSpPr txBox="1"/>
            <p:nvPr/>
          </p:nvSpPr>
          <p:spPr>
            <a:xfrm>
              <a:off x="2783349" y="2780202"/>
              <a:ext cx="108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R5, R6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013EBE6-5FB2-E6CD-AD16-600CB494660A}"/>
                </a:ext>
              </a:extLst>
            </p:cNvPr>
            <p:cNvSpPr txBox="1"/>
            <p:nvPr/>
          </p:nvSpPr>
          <p:spPr>
            <a:xfrm>
              <a:off x="4803158" y="2201836"/>
              <a:ext cx="1142998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I1, I2, I3, I4, I5, I6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3C13E5-C1FA-4D9F-B380-AFE81FD9BBA9}"/>
                </a:ext>
              </a:extLst>
            </p:cNvPr>
            <p:cNvSpPr txBox="1"/>
            <p:nvPr/>
          </p:nvSpPr>
          <p:spPr>
            <a:xfrm>
              <a:off x="6162056" y="2201836"/>
              <a:ext cx="146099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C1, C2, C4, C5, C6, C7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9A88F52-075F-5880-7666-9D503CEB2FB7}"/>
                </a:ext>
              </a:extLst>
            </p:cNvPr>
            <p:cNvSpPr txBox="1"/>
            <p:nvPr/>
          </p:nvSpPr>
          <p:spPr>
            <a:xfrm>
              <a:off x="5016000" y="2780202"/>
              <a:ext cx="216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R1, R2, R3, R4, R8, R9, R10, R11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EA8965-3C2F-BE4E-14D8-45F0D3BCC9CD}"/>
                </a:ext>
              </a:extLst>
            </p:cNvPr>
            <p:cNvSpPr txBox="1"/>
            <p:nvPr/>
          </p:nvSpPr>
          <p:spPr>
            <a:xfrm>
              <a:off x="7716501" y="2201836"/>
              <a:ext cx="108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I1, I2, I4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5AE19F2-DF56-E689-6FC8-66E8DE309200}"/>
                </a:ext>
              </a:extLst>
            </p:cNvPr>
            <p:cNvSpPr txBox="1"/>
            <p:nvPr/>
          </p:nvSpPr>
          <p:spPr>
            <a:xfrm>
              <a:off x="9208002" y="2201836"/>
              <a:ext cx="108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C1, C2, C3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8F015F-65A8-9830-F8FE-66E20E382212}"/>
                </a:ext>
              </a:extLst>
            </p:cNvPr>
            <p:cNvSpPr txBox="1"/>
            <p:nvPr/>
          </p:nvSpPr>
          <p:spPr>
            <a:xfrm>
              <a:off x="8452102" y="2780202"/>
              <a:ext cx="1080000" cy="281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AT" sz="1000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R2, R3, R7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5CF6F48A-98DD-14DD-6EF5-B410E89AA26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3326902" y="1109855"/>
              <a:ext cx="2769098" cy="410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E22A677-8472-4602-8451-143C5935A728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096000" y="1109855"/>
              <a:ext cx="2896102" cy="410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91330D0-29FB-E2B7-F763-A1D05D9C1F7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096000" y="1109855"/>
              <a:ext cx="0" cy="41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2582E35-2A2F-6B0C-3EAF-38BED9DAD956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326902" y="1829796"/>
              <a:ext cx="702053" cy="37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C3553A1-37B8-A5AC-5572-EBB4771E29F1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3323349" y="1829796"/>
              <a:ext cx="3553" cy="950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6EB82FF8-7F9D-568D-B6FA-99DBA125CAC5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6096000" y="1831460"/>
              <a:ext cx="0" cy="948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ECA2998-E454-BCBD-0218-FB11DB5669FA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6096000" y="1831460"/>
              <a:ext cx="796551" cy="370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90B598A-53D1-E8C2-2254-49EAE6AF52A0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8992102" y="1829796"/>
              <a:ext cx="755900" cy="37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BB5DC40D-F754-13BE-F5BD-A9CB46845F5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flipH="1">
              <a:off x="5374657" y="1831460"/>
              <a:ext cx="721343" cy="370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E3296477-4B0D-034B-5561-C79631E2787F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flipH="1">
              <a:off x="8256501" y="1829796"/>
              <a:ext cx="735601" cy="37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D151B810-44EE-FA48-1B63-90A7980F075B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8992102" y="1829796"/>
              <a:ext cx="0" cy="950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97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834553A-19DA-B0A4-8CA4-4BA3B0CEE4F3}"/>
              </a:ext>
            </a:extLst>
          </p:cNvPr>
          <p:cNvGrpSpPr/>
          <p:nvPr/>
        </p:nvGrpSpPr>
        <p:grpSpPr>
          <a:xfrm>
            <a:off x="4593111" y="3098287"/>
            <a:ext cx="2523573" cy="646332"/>
            <a:chOff x="4593111" y="3098287"/>
            <a:chExt cx="2523573" cy="646332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12A1982-BFBB-88CD-D14B-1019556089A2}"/>
                </a:ext>
              </a:extLst>
            </p:cNvPr>
            <p:cNvSpPr/>
            <p:nvPr/>
          </p:nvSpPr>
          <p:spPr>
            <a:xfrm>
              <a:off x="4593111" y="3098287"/>
              <a:ext cx="2523573" cy="646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3" name="Textfeld 6">
              <a:extLst>
                <a:ext uri="{FF2B5EF4-FFF2-40B4-BE49-F238E27FC236}">
                  <a16:creationId xmlns:a16="http://schemas.microsoft.com/office/drawing/2014/main" id="{5AD751BF-C5DA-4A32-B7B0-BD05611B1BCB}"/>
                </a:ext>
              </a:extLst>
            </p:cNvPr>
            <p:cNvSpPr txBox="1"/>
            <p:nvPr/>
          </p:nvSpPr>
          <p:spPr>
            <a:xfrm>
              <a:off x="4989924" y="3221398"/>
              <a:ext cx="1729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</a:rPr>
                <a:t>Related Work</a:t>
              </a:r>
            </a:p>
            <a:p>
              <a:pPr algn="ctr"/>
              <a:r>
                <a:rPr lang="en-US" sz="1000" b="1" dirty="0">
                  <a:latin typeface="Book Antiqua" panose="02040602050305030304" pitchFamily="18" charset="0"/>
                  <a:ea typeface="Times New Roman" panose="02020603050405020304" pitchFamily="18" charset="0"/>
                </a:rPr>
                <a:t>(Chapter 2)</a:t>
              </a:r>
              <a:endParaRPr lang="de-AT" sz="10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B367B321-A193-A545-F3D1-0E6EE8D5E797}"/>
              </a:ext>
            </a:extLst>
          </p:cNvPr>
          <p:cNvGrpSpPr/>
          <p:nvPr/>
        </p:nvGrpSpPr>
        <p:grpSpPr>
          <a:xfrm>
            <a:off x="2548883" y="2524846"/>
            <a:ext cx="1946589" cy="809071"/>
            <a:chOff x="2292583" y="2564088"/>
            <a:chExt cx="1946589" cy="80907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9D449B59-9DA6-D57C-A359-8844F08259CA}"/>
                </a:ext>
              </a:extLst>
            </p:cNvPr>
            <p:cNvSpPr/>
            <p:nvPr/>
          </p:nvSpPr>
          <p:spPr>
            <a:xfrm>
              <a:off x="2292583" y="2564088"/>
              <a:ext cx="1946589" cy="8090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1" name="Textfeld 41">
              <a:extLst>
                <a:ext uri="{FF2B5EF4-FFF2-40B4-BE49-F238E27FC236}">
                  <a16:creationId xmlns:a16="http://schemas.microsoft.com/office/drawing/2014/main" id="{1DE625A9-78F9-FF2E-2263-186C0DE3EEF4}"/>
                </a:ext>
              </a:extLst>
            </p:cNvPr>
            <p:cNvSpPr txBox="1"/>
            <p:nvPr/>
          </p:nvSpPr>
          <p:spPr>
            <a:xfrm>
              <a:off x="2469826" y="2614680"/>
              <a:ext cx="1592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Previous Studies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on Impacts of COVID-19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in Software Projects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2.1)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7CC8AF-1CCF-6621-4752-7DBCAF94AD9D}"/>
              </a:ext>
            </a:extLst>
          </p:cNvPr>
          <p:cNvGrpSpPr/>
          <p:nvPr/>
        </p:nvGrpSpPr>
        <p:grpSpPr>
          <a:xfrm>
            <a:off x="4553569" y="3963047"/>
            <a:ext cx="2523573" cy="423261"/>
            <a:chOff x="4055572" y="2567026"/>
            <a:chExt cx="2831224" cy="461665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1D9B1F9-3009-CD68-6F04-57351D0F04CE}"/>
                </a:ext>
              </a:extLst>
            </p:cNvPr>
            <p:cNvSpPr/>
            <p:nvPr/>
          </p:nvSpPr>
          <p:spPr>
            <a:xfrm>
              <a:off x="4055572" y="2567026"/>
              <a:ext cx="2831224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>
                <a:latin typeface="Book Antiqua" panose="02040602050305030304" pitchFamily="18" charset="0"/>
              </a:endParaRPr>
            </a:p>
          </p:txBody>
        </p:sp>
        <p:sp>
          <p:nvSpPr>
            <p:cNvPr id="19" name="Textfeld 52">
              <a:extLst>
                <a:ext uri="{FF2B5EF4-FFF2-40B4-BE49-F238E27FC236}">
                  <a16:creationId xmlns:a16="http://schemas.microsoft.com/office/drawing/2014/main" id="{B16F718A-381E-251C-A0EC-A9E0B4BC42CA}"/>
                </a:ext>
              </a:extLst>
            </p:cNvPr>
            <p:cNvSpPr txBox="1"/>
            <p:nvPr/>
          </p:nvSpPr>
          <p:spPr>
            <a:xfrm>
              <a:off x="4996518" y="2567026"/>
              <a:ext cx="1038053" cy="4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Summary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2.5)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5BA4E3-1CCC-AF30-F0AF-0302A4EC630A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H="1" flipV="1">
            <a:off x="4989924" y="2117762"/>
            <a:ext cx="864974" cy="98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2A9292-0257-C322-BDE9-1F1416698E8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H="1" flipV="1">
            <a:off x="4495472" y="2929382"/>
            <a:ext cx="1359426" cy="168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0C8056-BA84-183D-37A0-D15F8C57FCC8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5854895" y="3744619"/>
            <a:ext cx="3" cy="21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6BE48D3-A40D-0272-A00B-8A68CF47DCD5}"/>
              </a:ext>
            </a:extLst>
          </p:cNvPr>
          <p:cNvGrpSpPr/>
          <p:nvPr/>
        </p:nvGrpSpPr>
        <p:grpSpPr>
          <a:xfrm>
            <a:off x="4220882" y="1289929"/>
            <a:ext cx="1538084" cy="827833"/>
            <a:chOff x="4239173" y="1653836"/>
            <a:chExt cx="1538084" cy="534195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1A50270-B00A-0C08-316B-C1E3F6D71339}"/>
                </a:ext>
              </a:extLst>
            </p:cNvPr>
            <p:cNvSpPr/>
            <p:nvPr/>
          </p:nvSpPr>
          <p:spPr>
            <a:xfrm>
              <a:off x="4239173" y="1653836"/>
              <a:ext cx="1538084" cy="5341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17" name="Textfeld 15">
              <a:extLst>
                <a:ext uri="{FF2B5EF4-FFF2-40B4-BE49-F238E27FC236}">
                  <a16:creationId xmlns:a16="http://schemas.microsoft.com/office/drawing/2014/main" id="{CF3D4DB7-D862-48AB-6639-7BBB1EFE5847}"/>
                </a:ext>
              </a:extLst>
            </p:cNvPr>
            <p:cNvSpPr txBox="1"/>
            <p:nvPr/>
          </p:nvSpPr>
          <p:spPr>
            <a:xfrm>
              <a:off x="4281093" y="1791839"/>
              <a:ext cx="1454244" cy="2581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Adaptaion Challanges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2.2)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92C508C-C3DB-B712-6EBD-BBECCB2228B2}"/>
              </a:ext>
            </a:extLst>
          </p:cNvPr>
          <p:cNvCxnSpPr>
            <a:cxnSpLocks/>
            <a:stCxn id="22" idx="0"/>
            <a:endCxn id="31" idx="1"/>
          </p:cNvCxnSpPr>
          <p:nvPr/>
        </p:nvCxnSpPr>
        <p:spPr>
          <a:xfrm flipV="1">
            <a:off x="5854898" y="2929381"/>
            <a:ext cx="1362760" cy="16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A153764-A261-53A5-9639-BB427F9C45D7}"/>
              </a:ext>
            </a:extLst>
          </p:cNvPr>
          <p:cNvGrpSpPr/>
          <p:nvPr/>
        </p:nvGrpSpPr>
        <p:grpSpPr>
          <a:xfrm>
            <a:off x="7211004" y="2513224"/>
            <a:ext cx="1538084" cy="832315"/>
            <a:chOff x="5937220" y="958385"/>
            <a:chExt cx="1538084" cy="83231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441BDBAB-C706-1A1D-0592-AC26735393F8}"/>
                </a:ext>
              </a:extLst>
            </p:cNvPr>
            <p:cNvSpPr/>
            <p:nvPr/>
          </p:nvSpPr>
          <p:spPr>
            <a:xfrm>
              <a:off x="5937220" y="958385"/>
              <a:ext cx="1538084" cy="832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31" name="Textfeld 15">
              <a:extLst>
                <a:ext uri="{FF2B5EF4-FFF2-40B4-BE49-F238E27FC236}">
                  <a16:creationId xmlns:a16="http://schemas.microsoft.com/office/drawing/2014/main" id="{B8F3B6F6-FC19-AD16-AADB-CA7EDBBC598E}"/>
                </a:ext>
              </a:extLst>
            </p:cNvPr>
            <p:cNvSpPr txBox="1"/>
            <p:nvPr/>
          </p:nvSpPr>
          <p:spPr>
            <a:xfrm>
              <a:off x="5943874" y="1097543"/>
              <a:ext cx="1524776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Book Antiqua" panose="02040602050305030304" pitchFamily="18" charset="0"/>
                </a:rPr>
                <a:t>Software Development 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en-US" sz="1000" dirty="0">
                  <a:latin typeface="Book Antiqua" panose="02040602050305030304" pitchFamily="18" charset="0"/>
                </a:rPr>
                <a:t>in the Public Sector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de-DE" sz="1000" dirty="0">
                  <a:latin typeface="Book Antiqua" panose="02040602050305030304" pitchFamily="18" charset="0"/>
                </a:rPr>
                <a:t>(Chapter 2.4)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311D5BF1-8F7E-13D8-843B-57889CF47D09}"/>
              </a:ext>
            </a:extLst>
          </p:cNvPr>
          <p:cNvGrpSpPr/>
          <p:nvPr/>
        </p:nvGrpSpPr>
        <p:grpSpPr>
          <a:xfrm>
            <a:off x="5950828" y="1287688"/>
            <a:ext cx="1538084" cy="832315"/>
            <a:chOff x="5937220" y="958385"/>
            <a:chExt cx="1538084" cy="832315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83F0A178-65B4-6D0E-04CC-653A12DF41A7}"/>
                </a:ext>
              </a:extLst>
            </p:cNvPr>
            <p:cNvSpPr/>
            <p:nvPr/>
          </p:nvSpPr>
          <p:spPr>
            <a:xfrm>
              <a:off x="5937220" y="958385"/>
              <a:ext cx="1538084" cy="832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49" name="Textfeld 15">
              <a:extLst>
                <a:ext uri="{FF2B5EF4-FFF2-40B4-BE49-F238E27FC236}">
                  <a16:creationId xmlns:a16="http://schemas.microsoft.com/office/drawing/2014/main" id="{2EFB1C98-AE67-3D03-D164-CE08550A5D12}"/>
                </a:ext>
              </a:extLst>
            </p:cNvPr>
            <p:cNvSpPr txBox="1"/>
            <p:nvPr/>
          </p:nvSpPr>
          <p:spPr>
            <a:xfrm>
              <a:off x="5943874" y="1020599"/>
              <a:ext cx="1524776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Book Antiqua" panose="02040602050305030304" pitchFamily="18" charset="0"/>
                </a:rPr>
                <a:t>Factors Influencing 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en-US" sz="1000" dirty="0">
                  <a:latin typeface="Book Antiqua" panose="02040602050305030304" pitchFamily="18" charset="0"/>
                </a:rPr>
                <a:t>Software Development 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en-US" sz="1000" dirty="0">
                  <a:latin typeface="Book Antiqua" panose="02040602050305030304" pitchFamily="18" charset="0"/>
                </a:rPr>
                <a:t>Projects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de-DE" sz="1000" dirty="0">
                  <a:latin typeface="Book Antiqua" panose="02040602050305030304" pitchFamily="18" charset="0"/>
                </a:rPr>
                <a:t>(Chapter 2.3)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0C05801-9433-44B1-A7E3-3A7457F2ABAE}"/>
              </a:ext>
            </a:extLst>
          </p:cNvPr>
          <p:cNvCxnSpPr>
            <a:cxnSpLocks/>
            <a:stCxn id="22" idx="0"/>
            <a:endCxn id="48" idx="2"/>
          </p:cNvCxnSpPr>
          <p:nvPr/>
        </p:nvCxnSpPr>
        <p:spPr>
          <a:xfrm flipV="1">
            <a:off x="5854898" y="2120003"/>
            <a:ext cx="864972" cy="978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C0663CE-0103-1052-3287-1FE2818F8060}"/>
              </a:ext>
            </a:extLst>
          </p:cNvPr>
          <p:cNvGrpSpPr/>
          <p:nvPr/>
        </p:nvGrpSpPr>
        <p:grpSpPr>
          <a:xfrm>
            <a:off x="4486037" y="3098287"/>
            <a:ext cx="2658641" cy="646332"/>
            <a:chOff x="3979225" y="647700"/>
            <a:chExt cx="2982758" cy="70497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12A1982-BFBB-88CD-D14B-1019556089A2}"/>
                </a:ext>
              </a:extLst>
            </p:cNvPr>
            <p:cNvSpPr/>
            <p:nvPr/>
          </p:nvSpPr>
          <p:spPr>
            <a:xfrm>
              <a:off x="4099352" y="647700"/>
              <a:ext cx="2831224" cy="7049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3" name="Textfeld 6">
              <a:extLst>
                <a:ext uri="{FF2B5EF4-FFF2-40B4-BE49-F238E27FC236}">
                  <a16:creationId xmlns:a16="http://schemas.microsoft.com/office/drawing/2014/main" id="{5AD751BF-C5DA-4A32-B7B0-BD05611B1BCB}"/>
                </a:ext>
              </a:extLst>
            </p:cNvPr>
            <p:cNvSpPr txBox="1"/>
            <p:nvPr/>
          </p:nvSpPr>
          <p:spPr>
            <a:xfrm>
              <a:off x="3979225" y="851255"/>
              <a:ext cx="2982758" cy="43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</a:rPr>
                <a:t>Software Development in Public Sector</a:t>
              </a:r>
            </a:p>
            <a:p>
              <a:pPr algn="ctr"/>
              <a:r>
                <a:rPr lang="en-US" sz="1000" b="1" dirty="0">
                  <a:latin typeface="Book Antiqua" panose="02040602050305030304" pitchFamily="18" charset="0"/>
                  <a:ea typeface="Times New Roman" panose="02020603050405020304" pitchFamily="18" charset="0"/>
                </a:rPr>
                <a:t>(Chapter 2.4)</a:t>
              </a:r>
              <a:endParaRPr lang="de-AT" sz="10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9A34187-5381-FB83-5600-DFA4EAFC9A7C}"/>
              </a:ext>
            </a:extLst>
          </p:cNvPr>
          <p:cNvGrpSpPr/>
          <p:nvPr/>
        </p:nvGrpSpPr>
        <p:grpSpPr>
          <a:xfrm>
            <a:off x="3263791" y="1595468"/>
            <a:ext cx="2523573" cy="592565"/>
            <a:chOff x="4182918" y="5443286"/>
            <a:chExt cx="2831224" cy="64633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9D449B59-9DA6-D57C-A359-8844F08259CA}"/>
                </a:ext>
              </a:extLst>
            </p:cNvPr>
            <p:cNvSpPr/>
            <p:nvPr/>
          </p:nvSpPr>
          <p:spPr>
            <a:xfrm>
              <a:off x="4182918" y="5443286"/>
              <a:ext cx="2831224" cy="646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1" name="Textfeld 41">
              <a:extLst>
                <a:ext uri="{FF2B5EF4-FFF2-40B4-BE49-F238E27FC236}">
                  <a16:creationId xmlns:a16="http://schemas.microsoft.com/office/drawing/2014/main" id="{1DE625A9-78F9-FF2E-2263-186C0DE3EEF4}"/>
                </a:ext>
              </a:extLst>
            </p:cNvPr>
            <p:cNvSpPr txBox="1"/>
            <p:nvPr/>
          </p:nvSpPr>
          <p:spPr>
            <a:xfrm>
              <a:off x="4738157" y="5534174"/>
              <a:ext cx="1802383" cy="436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000" dirty="0">
                  <a:latin typeface="Book Antiqua" panose="02040602050305030304" pitchFamily="18" charset="0"/>
                </a:rPr>
                <a:t>Stakeholder Engagement</a:t>
              </a:r>
              <a:endParaRPr lang="de-DE" sz="1000" dirty="0">
                <a:latin typeface="Book Antiqua" panose="02040602050305030304" pitchFamily="18" charset="0"/>
              </a:endParaRP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2.4.1)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7CC8AF-1CCF-6621-4752-7DBCAF94AD9D}"/>
              </a:ext>
            </a:extLst>
          </p:cNvPr>
          <p:cNvGrpSpPr/>
          <p:nvPr/>
        </p:nvGrpSpPr>
        <p:grpSpPr>
          <a:xfrm>
            <a:off x="4553570" y="4135107"/>
            <a:ext cx="2523573" cy="423261"/>
            <a:chOff x="4055572" y="2567026"/>
            <a:chExt cx="2831224" cy="461665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1D9B1F9-3009-CD68-6F04-57351D0F04CE}"/>
                </a:ext>
              </a:extLst>
            </p:cNvPr>
            <p:cNvSpPr/>
            <p:nvPr/>
          </p:nvSpPr>
          <p:spPr>
            <a:xfrm>
              <a:off x="4055572" y="2567026"/>
              <a:ext cx="2831224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>
                <a:latin typeface="Book Antiqua" panose="02040602050305030304" pitchFamily="18" charset="0"/>
              </a:endParaRPr>
            </a:p>
          </p:txBody>
        </p:sp>
        <p:sp>
          <p:nvSpPr>
            <p:cNvPr id="19" name="Textfeld 52">
              <a:extLst>
                <a:ext uri="{FF2B5EF4-FFF2-40B4-BE49-F238E27FC236}">
                  <a16:creationId xmlns:a16="http://schemas.microsoft.com/office/drawing/2014/main" id="{B16F718A-381E-251C-A0EC-A9E0B4BC42CA}"/>
                </a:ext>
              </a:extLst>
            </p:cNvPr>
            <p:cNvSpPr txBox="1"/>
            <p:nvPr/>
          </p:nvSpPr>
          <p:spPr>
            <a:xfrm>
              <a:off x="4942565" y="2567026"/>
              <a:ext cx="1145958" cy="4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Discussions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2.4.3)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8" name="Textfeld 53">
            <a:extLst>
              <a:ext uri="{FF2B5EF4-FFF2-40B4-BE49-F238E27FC236}">
                <a16:creationId xmlns:a16="http://schemas.microsoft.com/office/drawing/2014/main" id="{5EA321F8-5E40-75FB-767C-C6EF3FD0AF4D}"/>
              </a:ext>
            </a:extLst>
          </p:cNvPr>
          <p:cNvSpPr txBox="1"/>
          <p:nvPr/>
        </p:nvSpPr>
        <p:spPr>
          <a:xfrm>
            <a:off x="2817481" y="2188032"/>
            <a:ext cx="2069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Book Antiqua" panose="02040602050305030304" pitchFamily="18" charset="0"/>
              </a:rPr>
              <a:t>Stakeholder Engagement</a:t>
            </a:r>
          </a:p>
          <a:p>
            <a:pPr algn="ctr"/>
            <a:r>
              <a:rPr lang="en-US" sz="900" b="1" dirty="0">
                <a:latin typeface="Book Antiqua" panose="02040602050305030304" pitchFamily="18" charset="0"/>
              </a:rPr>
              <a:t>Success Factors: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Effective Communication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Top Management Support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Project Management Competence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User Training and Education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Technical Support and Infrastructure</a:t>
            </a:r>
          </a:p>
          <a:p>
            <a:pPr algn="ctr"/>
            <a:r>
              <a:rPr lang="de-AT" sz="900" dirty="0">
                <a:latin typeface="Book Antiqua" panose="02040602050305030304" pitchFamily="18" charset="0"/>
              </a:rPr>
              <a:t>Monitoring and Evaluation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5BA4E3-1CCC-AF30-F0AF-0302A4EC630A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5854898" y="2188032"/>
            <a:ext cx="1396345" cy="910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2A9292-0257-C322-BDE9-1F1416698E8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4525579" y="2188033"/>
            <a:ext cx="1329319" cy="91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0C8056-BA84-183D-37A0-D15F8C57FCC8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5854896" y="3744619"/>
            <a:ext cx="2" cy="390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3">
            <a:extLst>
              <a:ext uri="{FF2B5EF4-FFF2-40B4-BE49-F238E27FC236}">
                <a16:creationId xmlns:a16="http://schemas.microsoft.com/office/drawing/2014/main" id="{7362F656-A655-6BD8-88FF-4E40CBCB8D96}"/>
              </a:ext>
            </a:extLst>
          </p:cNvPr>
          <p:cNvSpPr txBox="1"/>
          <p:nvPr/>
        </p:nvSpPr>
        <p:spPr>
          <a:xfrm>
            <a:off x="7381610" y="2393679"/>
            <a:ext cx="12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900" dirty="0">
                <a:latin typeface="Book Antiqua" panose="02040602050305030304" pitchFamily="18" charset="0"/>
              </a:rPr>
              <a:t>Transparency in</a:t>
            </a:r>
          </a:p>
          <a:p>
            <a:pPr algn="ctr"/>
            <a:r>
              <a:rPr lang="de-AT" sz="900" dirty="0">
                <a:latin typeface="Book Antiqua" panose="02040602050305030304" pitchFamily="18" charset="0"/>
              </a:rPr>
              <a:t>Project Management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02F1EDD-E17B-1998-959D-DFFDD0BCCD74}"/>
              </a:ext>
            </a:extLst>
          </p:cNvPr>
          <p:cNvGrpSpPr/>
          <p:nvPr/>
        </p:nvGrpSpPr>
        <p:grpSpPr>
          <a:xfrm>
            <a:off x="5989455" y="1595467"/>
            <a:ext cx="2523573" cy="592565"/>
            <a:chOff x="4182918" y="5443286"/>
            <a:chExt cx="2831224" cy="646331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1A50270-B00A-0C08-316B-C1E3F6D71339}"/>
                </a:ext>
              </a:extLst>
            </p:cNvPr>
            <p:cNvSpPr/>
            <p:nvPr/>
          </p:nvSpPr>
          <p:spPr>
            <a:xfrm>
              <a:off x="4182918" y="5443286"/>
              <a:ext cx="2831224" cy="646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17" name="Textfeld 15">
              <a:extLst>
                <a:ext uri="{FF2B5EF4-FFF2-40B4-BE49-F238E27FC236}">
                  <a16:creationId xmlns:a16="http://schemas.microsoft.com/office/drawing/2014/main" id="{CF3D4DB7-D862-48AB-6639-7BBB1EFE5847}"/>
                </a:ext>
              </a:extLst>
            </p:cNvPr>
            <p:cNvSpPr txBox="1"/>
            <p:nvPr/>
          </p:nvSpPr>
          <p:spPr>
            <a:xfrm>
              <a:off x="5025550" y="5534175"/>
              <a:ext cx="1145958" cy="436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Transparency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2.4.2)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834553A-19DA-B0A4-8CA4-4BA3B0CEE4F3}"/>
              </a:ext>
            </a:extLst>
          </p:cNvPr>
          <p:cNvGrpSpPr/>
          <p:nvPr/>
        </p:nvGrpSpPr>
        <p:grpSpPr>
          <a:xfrm>
            <a:off x="4593111" y="3098287"/>
            <a:ext cx="2523573" cy="646332"/>
            <a:chOff x="4593111" y="3098287"/>
            <a:chExt cx="2523573" cy="646332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12A1982-BFBB-88CD-D14B-1019556089A2}"/>
                </a:ext>
              </a:extLst>
            </p:cNvPr>
            <p:cNvSpPr/>
            <p:nvPr/>
          </p:nvSpPr>
          <p:spPr>
            <a:xfrm>
              <a:off x="4593111" y="3098287"/>
              <a:ext cx="2523573" cy="646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3" name="Textfeld 6">
              <a:extLst>
                <a:ext uri="{FF2B5EF4-FFF2-40B4-BE49-F238E27FC236}">
                  <a16:creationId xmlns:a16="http://schemas.microsoft.com/office/drawing/2014/main" id="{5AD751BF-C5DA-4A32-B7B0-BD05611B1BCB}"/>
                </a:ext>
              </a:extLst>
            </p:cNvPr>
            <p:cNvSpPr txBox="1"/>
            <p:nvPr/>
          </p:nvSpPr>
          <p:spPr>
            <a:xfrm>
              <a:off x="4989924" y="3221398"/>
              <a:ext cx="1729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</a:rPr>
                <a:t>Theoretical Backgroud</a:t>
              </a:r>
            </a:p>
            <a:p>
              <a:pPr algn="ctr"/>
              <a:r>
                <a:rPr lang="en-US" sz="1000" b="1" dirty="0">
                  <a:latin typeface="Book Antiqua" panose="02040602050305030304" pitchFamily="18" charset="0"/>
                  <a:ea typeface="Times New Roman" panose="02020603050405020304" pitchFamily="18" charset="0"/>
                </a:rPr>
                <a:t>(Chapter 3)</a:t>
              </a:r>
              <a:endParaRPr lang="de-AT" sz="10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9A34187-5381-FB83-5600-DFA4EAFC9A7C}"/>
              </a:ext>
            </a:extLst>
          </p:cNvPr>
          <p:cNvGrpSpPr/>
          <p:nvPr/>
        </p:nvGrpSpPr>
        <p:grpSpPr>
          <a:xfrm>
            <a:off x="2998054" y="2564092"/>
            <a:ext cx="1241115" cy="534195"/>
            <a:chOff x="4182918" y="5443286"/>
            <a:chExt cx="2831224" cy="64633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9D449B59-9DA6-D57C-A359-8844F08259CA}"/>
                </a:ext>
              </a:extLst>
            </p:cNvPr>
            <p:cNvSpPr/>
            <p:nvPr/>
          </p:nvSpPr>
          <p:spPr>
            <a:xfrm>
              <a:off x="4182918" y="5443286"/>
              <a:ext cx="2831224" cy="646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1" name="Textfeld 41">
              <a:extLst>
                <a:ext uri="{FF2B5EF4-FFF2-40B4-BE49-F238E27FC236}">
                  <a16:creationId xmlns:a16="http://schemas.microsoft.com/office/drawing/2014/main" id="{1DE625A9-78F9-FF2E-2263-186C0DE3EEF4}"/>
                </a:ext>
              </a:extLst>
            </p:cNvPr>
            <p:cNvSpPr txBox="1"/>
            <p:nvPr/>
          </p:nvSpPr>
          <p:spPr>
            <a:xfrm>
              <a:off x="5079503" y="5536774"/>
              <a:ext cx="1038053" cy="436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Pandemic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3.1)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7CC8AF-1CCF-6621-4752-7DBCAF94AD9D}"/>
              </a:ext>
            </a:extLst>
          </p:cNvPr>
          <p:cNvGrpSpPr/>
          <p:nvPr/>
        </p:nvGrpSpPr>
        <p:grpSpPr>
          <a:xfrm>
            <a:off x="4553569" y="3963047"/>
            <a:ext cx="2523573" cy="423261"/>
            <a:chOff x="4055572" y="2567026"/>
            <a:chExt cx="2831224" cy="461665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1D9B1F9-3009-CD68-6F04-57351D0F04CE}"/>
                </a:ext>
              </a:extLst>
            </p:cNvPr>
            <p:cNvSpPr/>
            <p:nvPr/>
          </p:nvSpPr>
          <p:spPr>
            <a:xfrm>
              <a:off x="4055572" y="2567026"/>
              <a:ext cx="2831224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>
                <a:latin typeface="Book Antiqua" panose="02040602050305030304" pitchFamily="18" charset="0"/>
              </a:endParaRPr>
            </a:p>
          </p:txBody>
        </p:sp>
        <p:sp>
          <p:nvSpPr>
            <p:cNvPr id="19" name="Textfeld 52">
              <a:extLst>
                <a:ext uri="{FF2B5EF4-FFF2-40B4-BE49-F238E27FC236}">
                  <a16:creationId xmlns:a16="http://schemas.microsoft.com/office/drawing/2014/main" id="{B16F718A-381E-251C-A0EC-A9E0B4BC42CA}"/>
                </a:ext>
              </a:extLst>
            </p:cNvPr>
            <p:cNvSpPr txBox="1"/>
            <p:nvPr/>
          </p:nvSpPr>
          <p:spPr>
            <a:xfrm>
              <a:off x="4996518" y="2567026"/>
              <a:ext cx="1038053" cy="4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Summary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3.5)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8" name="Textfeld 53">
            <a:extLst>
              <a:ext uri="{FF2B5EF4-FFF2-40B4-BE49-F238E27FC236}">
                <a16:creationId xmlns:a16="http://schemas.microsoft.com/office/drawing/2014/main" id="{5EA321F8-5E40-75FB-767C-C6EF3FD0AF4D}"/>
              </a:ext>
            </a:extLst>
          </p:cNvPr>
          <p:cNvSpPr txBox="1"/>
          <p:nvPr/>
        </p:nvSpPr>
        <p:spPr>
          <a:xfrm>
            <a:off x="4191931" y="292564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900" dirty="0">
                <a:latin typeface="Book Antiqua" panose="02040602050305030304" pitchFamily="18" charset="0"/>
              </a:rPr>
              <a:t>COVID-19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5BA4E3-1CCC-AF30-F0AF-0302A4EC630A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H="1" flipV="1">
            <a:off x="5156699" y="2188031"/>
            <a:ext cx="698199" cy="910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2A9292-0257-C322-BDE9-1F1416698E83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H="1" flipV="1">
            <a:off x="4239169" y="2831190"/>
            <a:ext cx="1615729" cy="267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0C8056-BA84-183D-37A0-D15F8C57FCC8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5854895" y="3744619"/>
            <a:ext cx="3" cy="21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3">
            <a:extLst>
              <a:ext uri="{FF2B5EF4-FFF2-40B4-BE49-F238E27FC236}">
                <a16:creationId xmlns:a16="http://schemas.microsoft.com/office/drawing/2014/main" id="{7362F656-A655-6BD8-88FF-4E40CBCB8D96}"/>
              </a:ext>
            </a:extLst>
          </p:cNvPr>
          <p:cNvSpPr txBox="1"/>
          <p:nvPr/>
        </p:nvSpPr>
        <p:spPr>
          <a:xfrm>
            <a:off x="3884686" y="2157595"/>
            <a:ext cx="135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900" dirty="0">
                <a:latin typeface="Book Antiqua" panose="02040602050305030304" pitchFamily="18" charset="0"/>
              </a:rPr>
              <a:t>Software Development</a:t>
            </a:r>
          </a:p>
          <a:p>
            <a:pPr algn="ctr"/>
            <a:r>
              <a:rPr lang="de-AT" sz="900" dirty="0">
                <a:latin typeface="Book Antiqua" panose="02040602050305030304" pitchFamily="18" charset="0"/>
              </a:rPr>
              <a:t>in the Public Sector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A618E0-4220-E4B5-CDE5-16CCB1CB998E}"/>
              </a:ext>
            </a:extLst>
          </p:cNvPr>
          <p:cNvGrpSpPr/>
          <p:nvPr/>
        </p:nvGrpSpPr>
        <p:grpSpPr>
          <a:xfrm>
            <a:off x="4536141" y="1653836"/>
            <a:ext cx="1241115" cy="534195"/>
            <a:chOff x="6772585" y="1653837"/>
            <a:chExt cx="1241115" cy="534195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1A50270-B00A-0C08-316B-C1E3F6D71339}"/>
                </a:ext>
              </a:extLst>
            </p:cNvPr>
            <p:cNvSpPr/>
            <p:nvPr/>
          </p:nvSpPr>
          <p:spPr>
            <a:xfrm>
              <a:off x="6772585" y="1653837"/>
              <a:ext cx="1241115" cy="5341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17" name="Textfeld 15">
              <a:extLst>
                <a:ext uri="{FF2B5EF4-FFF2-40B4-BE49-F238E27FC236}">
                  <a16:creationId xmlns:a16="http://schemas.microsoft.com/office/drawing/2014/main" id="{CF3D4DB7-D862-48AB-6639-7BBB1EFE5847}"/>
                </a:ext>
              </a:extLst>
            </p:cNvPr>
            <p:cNvSpPr txBox="1"/>
            <p:nvPr/>
          </p:nvSpPr>
          <p:spPr>
            <a:xfrm>
              <a:off x="6914485" y="1740585"/>
              <a:ext cx="957313" cy="360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Public Sector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3.2)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D95957-4953-7E73-1437-69CC7303D5F5}"/>
              </a:ext>
            </a:extLst>
          </p:cNvPr>
          <p:cNvGrpSpPr/>
          <p:nvPr/>
        </p:nvGrpSpPr>
        <p:grpSpPr>
          <a:xfrm>
            <a:off x="5892602" y="1647212"/>
            <a:ext cx="1241115" cy="534195"/>
            <a:chOff x="4182918" y="5443286"/>
            <a:chExt cx="2831224" cy="646331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4C3087C-7C35-DDFF-1BF9-D4E43FE4FA2D}"/>
                </a:ext>
              </a:extLst>
            </p:cNvPr>
            <p:cNvSpPr/>
            <p:nvPr/>
          </p:nvSpPr>
          <p:spPr>
            <a:xfrm>
              <a:off x="4182918" y="5443286"/>
              <a:ext cx="2831224" cy="646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14" name="Textfeld 41">
              <a:extLst>
                <a:ext uri="{FF2B5EF4-FFF2-40B4-BE49-F238E27FC236}">
                  <a16:creationId xmlns:a16="http://schemas.microsoft.com/office/drawing/2014/main" id="{2347E6DF-27A0-1BEB-802E-E478089C30F4}"/>
                </a:ext>
              </a:extLst>
            </p:cNvPr>
            <p:cNvSpPr txBox="1"/>
            <p:nvPr/>
          </p:nvSpPr>
          <p:spPr>
            <a:xfrm>
              <a:off x="4543187" y="5536774"/>
              <a:ext cx="2110684" cy="484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Scrum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3.3)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8949A55-B60D-FB84-E0BA-AF409A4E9DBC}"/>
              </a:ext>
            </a:extLst>
          </p:cNvPr>
          <p:cNvGrpSpPr/>
          <p:nvPr/>
        </p:nvGrpSpPr>
        <p:grpSpPr>
          <a:xfrm>
            <a:off x="7468351" y="2564092"/>
            <a:ext cx="1289135" cy="534195"/>
            <a:chOff x="4128147" y="5443281"/>
            <a:chExt cx="2940767" cy="64633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A83ABBE7-DDD0-A80F-7550-95DFD97ACB93}"/>
                </a:ext>
              </a:extLst>
            </p:cNvPr>
            <p:cNvSpPr/>
            <p:nvPr/>
          </p:nvSpPr>
          <p:spPr>
            <a:xfrm>
              <a:off x="4182918" y="5443281"/>
              <a:ext cx="2831224" cy="646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28" name="Textfeld 41">
              <a:extLst>
                <a:ext uri="{FF2B5EF4-FFF2-40B4-BE49-F238E27FC236}">
                  <a16:creationId xmlns:a16="http://schemas.microsoft.com/office/drawing/2014/main" id="{9EE13C6D-CFAA-6108-A034-73D41C7959B5}"/>
                </a:ext>
              </a:extLst>
            </p:cNvPr>
            <p:cNvSpPr txBox="1"/>
            <p:nvPr/>
          </p:nvSpPr>
          <p:spPr>
            <a:xfrm>
              <a:off x="4128147" y="5536774"/>
              <a:ext cx="2940767" cy="484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Agile Methodology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3.4)</a:t>
              </a: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92C508C-C3DB-B712-6EBD-BBECCB2228B2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V="1">
            <a:off x="5854898" y="2181407"/>
            <a:ext cx="658262" cy="9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735F1D7-3778-57B7-848A-CE4CBB3DCF6D}"/>
              </a:ext>
            </a:extLst>
          </p:cNvPr>
          <p:cNvCxnSpPr>
            <a:cxnSpLocks/>
            <a:stCxn id="22" idx="0"/>
            <a:endCxn id="28" idx="1"/>
          </p:cNvCxnSpPr>
          <p:nvPr/>
        </p:nvCxnSpPr>
        <p:spPr>
          <a:xfrm flipV="1">
            <a:off x="5854898" y="2841419"/>
            <a:ext cx="1613453" cy="256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feld 53">
            <a:extLst>
              <a:ext uri="{FF2B5EF4-FFF2-40B4-BE49-F238E27FC236}">
                <a16:creationId xmlns:a16="http://schemas.microsoft.com/office/drawing/2014/main" id="{92762333-7E32-67FE-2282-2D74D365C7C9}"/>
              </a:ext>
            </a:extLst>
          </p:cNvPr>
          <p:cNvSpPr txBox="1"/>
          <p:nvPr/>
        </p:nvSpPr>
        <p:spPr>
          <a:xfrm>
            <a:off x="6787737" y="290440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900" dirty="0">
                <a:latin typeface="Book Antiqua" panose="02040602050305030304" pitchFamily="18" charset="0"/>
              </a:rPr>
              <a:t>The 4 Agile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Values</a:t>
            </a:r>
          </a:p>
        </p:txBody>
      </p:sp>
      <p:sp>
        <p:nvSpPr>
          <p:cNvPr id="38" name="Textfeld 53">
            <a:extLst>
              <a:ext uri="{FF2B5EF4-FFF2-40B4-BE49-F238E27FC236}">
                <a16:creationId xmlns:a16="http://schemas.microsoft.com/office/drawing/2014/main" id="{A4D61A71-2B4F-8845-D564-FD05AA017D98}"/>
              </a:ext>
            </a:extLst>
          </p:cNvPr>
          <p:cNvSpPr txBox="1"/>
          <p:nvPr/>
        </p:nvSpPr>
        <p:spPr>
          <a:xfrm>
            <a:off x="6475455" y="2142745"/>
            <a:ext cx="100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900" dirty="0">
                <a:latin typeface="Book Antiqua" panose="02040602050305030304" pitchFamily="18" charset="0"/>
              </a:rPr>
              <a:t>Product Owner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Scrum Master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Developers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Scrum Artefacts</a:t>
            </a:r>
          </a:p>
        </p:txBody>
      </p:sp>
    </p:spTree>
    <p:extLst>
      <p:ext uri="{BB962C8B-B14F-4D97-AF65-F5344CB8AC3E}">
        <p14:creationId xmlns:p14="http://schemas.microsoft.com/office/powerpoint/2010/main" val="3255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4E1AB8E-1066-1D14-7AEF-65BC2C3C4B3E}"/>
              </a:ext>
            </a:extLst>
          </p:cNvPr>
          <p:cNvGrpSpPr/>
          <p:nvPr/>
        </p:nvGrpSpPr>
        <p:grpSpPr>
          <a:xfrm>
            <a:off x="4992946" y="3913385"/>
            <a:ext cx="2030831" cy="646332"/>
            <a:chOff x="4593111" y="3098287"/>
            <a:chExt cx="2523573" cy="646332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F30CE04-A35F-2930-83BE-EB4F92F3459E}"/>
                </a:ext>
              </a:extLst>
            </p:cNvPr>
            <p:cNvSpPr/>
            <p:nvPr/>
          </p:nvSpPr>
          <p:spPr>
            <a:xfrm>
              <a:off x="4593111" y="3098287"/>
              <a:ext cx="2523573" cy="646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41" name="Textfeld 6">
              <a:extLst>
                <a:ext uri="{FF2B5EF4-FFF2-40B4-BE49-F238E27FC236}">
                  <a16:creationId xmlns:a16="http://schemas.microsoft.com/office/drawing/2014/main" id="{C7B1D5D9-185B-B602-7C72-DC5B7F7A4DB4}"/>
                </a:ext>
              </a:extLst>
            </p:cNvPr>
            <p:cNvSpPr txBox="1"/>
            <p:nvPr/>
          </p:nvSpPr>
          <p:spPr>
            <a:xfrm>
              <a:off x="4989924" y="3221398"/>
              <a:ext cx="1729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effectLst/>
                  <a:latin typeface="Book Antiqua" panose="02040602050305030304" pitchFamily="18" charset="0"/>
                  <a:ea typeface="Times New Roman" panose="02020603050405020304" pitchFamily="18" charset="0"/>
                </a:rPr>
                <a:t>Related Work</a:t>
              </a:r>
            </a:p>
            <a:p>
              <a:pPr algn="ctr"/>
              <a:r>
                <a:rPr lang="en-US" sz="1000" b="1" dirty="0">
                  <a:latin typeface="Book Antiqua" panose="02040602050305030304" pitchFamily="18" charset="0"/>
                  <a:ea typeface="Times New Roman" panose="02020603050405020304" pitchFamily="18" charset="0"/>
                </a:rPr>
                <a:t>(Chapter 2)</a:t>
              </a:r>
              <a:endParaRPr lang="de-AT" sz="10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2C75633-CE6D-8FDB-8D24-FD8A1ED9C49F}"/>
              </a:ext>
            </a:extLst>
          </p:cNvPr>
          <p:cNvGrpSpPr/>
          <p:nvPr/>
        </p:nvGrpSpPr>
        <p:grpSpPr>
          <a:xfrm>
            <a:off x="2894479" y="2895050"/>
            <a:ext cx="1946589" cy="809071"/>
            <a:chOff x="2292583" y="2564088"/>
            <a:chExt cx="1946589" cy="809071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8C5FCECF-677A-8498-5F43-94620AA6772A}"/>
                </a:ext>
              </a:extLst>
            </p:cNvPr>
            <p:cNvSpPr/>
            <p:nvPr/>
          </p:nvSpPr>
          <p:spPr>
            <a:xfrm>
              <a:off x="2292583" y="2564088"/>
              <a:ext cx="1946589" cy="8090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50" name="Textfeld 41">
              <a:extLst>
                <a:ext uri="{FF2B5EF4-FFF2-40B4-BE49-F238E27FC236}">
                  <a16:creationId xmlns:a16="http://schemas.microsoft.com/office/drawing/2014/main" id="{ABCCAD43-A89D-DBEB-BE6D-0982CC59E310}"/>
                </a:ext>
              </a:extLst>
            </p:cNvPr>
            <p:cNvSpPr txBox="1"/>
            <p:nvPr/>
          </p:nvSpPr>
          <p:spPr>
            <a:xfrm>
              <a:off x="2377892" y="2621770"/>
              <a:ext cx="1672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Book Antiqua" panose="02040602050305030304" pitchFamily="18" charset="0"/>
                </a:rPr>
                <a:t>Guideline for </a:t>
              </a:r>
              <a:br>
                <a:rPr lang="en-US" sz="1000" dirty="0">
                  <a:latin typeface="Book Antiqua" panose="02040602050305030304" pitchFamily="18" charset="0"/>
                </a:rPr>
              </a:br>
              <a:r>
                <a:rPr lang="en-US" sz="1000" dirty="0">
                  <a:latin typeface="Book Antiqua" panose="02040602050305030304" pitchFamily="18" charset="0"/>
                </a:rPr>
                <a:t>Semi-Structured</a:t>
              </a:r>
            </a:p>
            <a:p>
              <a:pPr algn="ctr"/>
              <a:r>
                <a:rPr lang="en-US" sz="1000" dirty="0">
                  <a:latin typeface="Book Antiqua" panose="02040602050305030304" pitchFamily="18" charset="0"/>
                </a:rPr>
                <a:t>Interviews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6.1)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09FF58B-AB11-999A-5087-A8E9448E6C42}"/>
              </a:ext>
            </a:extLst>
          </p:cNvPr>
          <p:cNvGrpSpPr/>
          <p:nvPr/>
        </p:nvGrpSpPr>
        <p:grpSpPr>
          <a:xfrm>
            <a:off x="4707037" y="4811679"/>
            <a:ext cx="2523573" cy="423261"/>
            <a:chOff x="4055572" y="2567026"/>
            <a:chExt cx="2831224" cy="461665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0173F4F-EB62-B4BB-8070-E6782FEB19F7}"/>
                </a:ext>
              </a:extLst>
            </p:cNvPr>
            <p:cNvSpPr/>
            <p:nvPr/>
          </p:nvSpPr>
          <p:spPr>
            <a:xfrm>
              <a:off x="4055572" y="2567026"/>
              <a:ext cx="2831224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>
                <a:latin typeface="Book Antiqua" panose="02040602050305030304" pitchFamily="18" charset="0"/>
              </a:endParaRPr>
            </a:p>
          </p:txBody>
        </p:sp>
        <p:sp>
          <p:nvSpPr>
            <p:cNvPr id="54" name="Textfeld 52">
              <a:extLst>
                <a:ext uri="{FF2B5EF4-FFF2-40B4-BE49-F238E27FC236}">
                  <a16:creationId xmlns:a16="http://schemas.microsoft.com/office/drawing/2014/main" id="{1180AE94-D578-FFAD-38C8-2CCE33A747CC}"/>
                </a:ext>
              </a:extLst>
            </p:cNvPr>
            <p:cNvSpPr txBox="1"/>
            <p:nvPr/>
          </p:nvSpPr>
          <p:spPr>
            <a:xfrm>
              <a:off x="4996518" y="2567026"/>
              <a:ext cx="1038053" cy="4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Summary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6.4)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BA408E8-0300-F5AA-963B-D4E2534B45FD}"/>
              </a:ext>
            </a:extLst>
          </p:cNvPr>
          <p:cNvCxnSpPr>
            <a:cxnSpLocks/>
            <a:stCxn id="40" idx="0"/>
            <a:endCxn id="60" idx="2"/>
          </p:cNvCxnSpPr>
          <p:nvPr/>
        </p:nvCxnSpPr>
        <p:spPr>
          <a:xfrm flipH="1" flipV="1">
            <a:off x="6008361" y="2060127"/>
            <a:ext cx="1" cy="1853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288C74B-2D2C-8ED8-AFF6-24A305C787C3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flipH="1" flipV="1">
            <a:off x="4841068" y="3299586"/>
            <a:ext cx="1167294" cy="61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5563D78-2F95-B9CB-872A-046632911D4D}"/>
              </a:ext>
            </a:extLst>
          </p:cNvPr>
          <p:cNvCxnSpPr>
            <a:cxnSpLocks/>
            <a:stCxn id="40" idx="4"/>
            <a:endCxn id="54" idx="0"/>
          </p:cNvCxnSpPr>
          <p:nvPr/>
        </p:nvCxnSpPr>
        <p:spPr>
          <a:xfrm>
            <a:off x="6008362" y="4559717"/>
            <a:ext cx="1" cy="25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7EF13F9-5D31-20C4-BC9F-BB99A2CB8400}"/>
              </a:ext>
            </a:extLst>
          </p:cNvPr>
          <p:cNvGrpSpPr/>
          <p:nvPr/>
        </p:nvGrpSpPr>
        <p:grpSpPr>
          <a:xfrm>
            <a:off x="5239319" y="1232294"/>
            <a:ext cx="1538084" cy="827833"/>
            <a:chOff x="4239173" y="1653836"/>
            <a:chExt cx="1538084" cy="534195"/>
          </a:xfrm>
        </p:grpSpPr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27786492-C967-4FA1-9B94-DEF7D42F3996}"/>
                </a:ext>
              </a:extLst>
            </p:cNvPr>
            <p:cNvSpPr/>
            <p:nvPr/>
          </p:nvSpPr>
          <p:spPr>
            <a:xfrm>
              <a:off x="4239173" y="1653836"/>
              <a:ext cx="1538084" cy="5341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61" name="Textfeld 15">
              <a:extLst>
                <a:ext uri="{FF2B5EF4-FFF2-40B4-BE49-F238E27FC236}">
                  <a16:creationId xmlns:a16="http://schemas.microsoft.com/office/drawing/2014/main" id="{163CE6B9-DCC9-62DE-6308-8FE2249510BD}"/>
                </a:ext>
              </a:extLst>
            </p:cNvPr>
            <p:cNvSpPr txBox="1"/>
            <p:nvPr/>
          </p:nvSpPr>
          <p:spPr>
            <a:xfrm>
              <a:off x="4545588" y="1791839"/>
              <a:ext cx="925253" cy="2581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Evaluation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6.2)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0435CB8-3E3B-AAC4-B108-836D756211D4}"/>
              </a:ext>
            </a:extLst>
          </p:cNvPr>
          <p:cNvGrpSpPr/>
          <p:nvPr/>
        </p:nvGrpSpPr>
        <p:grpSpPr>
          <a:xfrm>
            <a:off x="7122578" y="2894121"/>
            <a:ext cx="1947600" cy="810000"/>
            <a:chOff x="5937220" y="958385"/>
            <a:chExt cx="1538084" cy="832315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67AF5A7A-8DE3-6DF5-93ED-DD31134E8BBB}"/>
                </a:ext>
              </a:extLst>
            </p:cNvPr>
            <p:cNvSpPr/>
            <p:nvPr/>
          </p:nvSpPr>
          <p:spPr>
            <a:xfrm>
              <a:off x="5937220" y="958385"/>
              <a:ext cx="1538084" cy="832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dirty="0">
                <a:latin typeface="Book Antiqua" panose="02040602050305030304" pitchFamily="18" charset="0"/>
              </a:endParaRPr>
            </a:p>
          </p:txBody>
        </p:sp>
        <p:sp>
          <p:nvSpPr>
            <p:cNvPr id="72" name="Textfeld 15">
              <a:extLst>
                <a:ext uri="{FF2B5EF4-FFF2-40B4-BE49-F238E27FC236}">
                  <a16:creationId xmlns:a16="http://schemas.microsoft.com/office/drawing/2014/main" id="{EDE587EA-29BB-98D3-15FB-1B74FC440B49}"/>
                </a:ext>
              </a:extLst>
            </p:cNvPr>
            <p:cNvSpPr txBox="1"/>
            <p:nvPr/>
          </p:nvSpPr>
          <p:spPr>
            <a:xfrm>
              <a:off x="6243635" y="1174487"/>
              <a:ext cx="925253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Discussion </a:t>
              </a:r>
            </a:p>
            <a:p>
              <a:pPr algn="ctr"/>
              <a:r>
                <a:rPr lang="de-DE" sz="1000" dirty="0">
                  <a:latin typeface="Book Antiqua" panose="02040602050305030304" pitchFamily="18" charset="0"/>
                </a:rPr>
                <a:t>(Chapter 6.3)</a:t>
              </a:r>
              <a:endParaRPr lang="de-AT" sz="1000" dirty="0">
                <a:latin typeface="Book Antiqua" panose="02040602050305030304" pitchFamily="18" charset="0"/>
              </a:endParaRPr>
            </a:p>
          </p:txBody>
        </p:sp>
      </p:grp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6F9F595-4677-F61C-1424-71C8F34DE089}"/>
              </a:ext>
            </a:extLst>
          </p:cNvPr>
          <p:cNvCxnSpPr>
            <a:cxnSpLocks/>
            <a:stCxn id="40" idx="0"/>
            <a:endCxn id="71" idx="1"/>
          </p:cNvCxnSpPr>
          <p:nvPr/>
        </p:nvCxnSpPr>
        <p:spPr>
          <a:xfrm flipV="1">
            <a:off x="6008362" y="3299121"/>
            <a:ext cx="1114216" cy="614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9D05F6E1-2CF1-CC58-076E-90AEF9DCB194}"/>
              </a:ext>
            </a:extLst>
          </p:cNvPr>
          <p:cNvSpPr txBox="1"/>
          <p:nvPr/>
        </p:nvSpPr>
        <p:spPr>
          <a:xfrm>
            <a:off x="3191549" y="2069304"/>
            <a:ext cx="3030976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tabLst>
                <a:tab pos="900430" algn="l"/>
                <a:tab pos="2340610" algn="l"/>
              </a:tabLst>
            </a:pPr>
            <a:r>
              <a:rPr lang="en-US" sz="900" dirty="0">
                <a:latin typeface="Book Antiqua" panose="02040602050305030304" pitchFamily="18" charset="0"/>
              </a:rPr>
              <a:t>6.2.1 Pre-COVID-19 Landscape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6.2.2 </a:t>
            </a:r>
            <a:r>
              <a:rPr lang="en-US" sz="900" dirty="0">
                <a:latin typeface="Book Antiqua" panose="02040602050305030304" pitchFamily="18" charset="0"/>
              </a:rPr>
              <a:t>Operational Adjustments During COVID-19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de-AT" sz="900" dirty="0">
                <a:latin typeface="Book Antiqua" panose="02040602050305030304" pitchFamily="18" charset="0"/>
              </a:rPr>
              <a:t>6.2.3 Post-COVID-19</a:t>
            </a:r>
            <a:endParaRPr lang="en-US" sz="900" dirty="0">
              <a:latin typeface="Book Antiqua" panose="0204060205030503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B00261F-C263-5786-6192-B7D69F0E3961}"/>
              </a:ext>
            </a:extLst>
          </p:cNvPr>
          <p:cNvSpPr txBox="1"/>
          <p:nvPr/>
        </p:nvSpPr>
        <p:spPr>
          <a:xfrm>
            <a:off x="6505370" y="3769164"/>
            <a:ext cx="3030976" cy="109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tabLst>
                <a:tab pos="900430" algn="l"/>
                <a:tab pos="2340610" algn="l"/>
              </a:tabLst>
            </a:pPr>
            <a:r>
              <a:rPr lang="de-AT" sz="900" dirty="0">
                <a:latin typeface="Book Antiqua" panose="02040602050305030304" pitchFamily="18" charset="0"/>
              </a:rPr>
              <a:t>Project Management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Home Office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Requirements Engineering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Corporate Business &amp; Team Management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Recommendations</a:t>
            </a:r>
            <a:endParaRPr lang="de-AT" sz="900" dirty="0">
              <a:latin typeface="Book Antiqua" panose="0204060205030503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F282E2E-E565-CDC3-D900-0C61BD759D42}"/>
              </a:ext>
            </a:extLst>
          </p:cNvPr>
          <p:cNvSpPr txBox="1"/>
          <p:nvPr/>
        </p:nvSpPr>
        <p:spPr>
          <a:xfrm>
            <a:off x="2120292" y="3710719"/>
            <a:ext cx="3391061" cy="13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tabLst>
                <a:tab pos="900430" algn="l"/>
                <a:tab pos="2340610" algn="l"/>
              </a:tabLst>
            </a:pPr>
            <a:r>
              <a:rPr lang="en-US" sz="900" dirty="0">
                <a:latin typeface="Book Antiqua" panose="02040602050305030304" pitchFamily="18" charset="0"/>
              </a:rPr>
              <a:t>Interview Block 1 – Introduction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Interview Block 2 – Project Management</a:t>
            </a:r>
            <a:br>
              <a:rPr lang="de-AT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Interview Block 3 – Home Office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Interview Block 4 – Requirements Engineering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Interview Block 5 – Corporate Business </a:t>
            </a:r>
            <a:br>
              <a:rPr lang="en-US" sz="900" dirty="0">
                <a:latin typeface="Book Antiqua" panose="02040602050305030304" pitchFamily="18" charset="0"/>
              </a:rPr>
            </a:br>
            <a:r>
              <a:rPr lang="en-US" sz="900" dirty="0">
                <a:latin typeface="Book Antiqua" panose="02040602050305030304" pitchFamily="18" charset="0"/>
              </a:rPr>
              <a:t>&amp; Team Management</a:t>
            </a:r>
          </a:p>
        </p:txBody>
      </p:sp>
    </p:spTree>
    <p:extLst>
      <p:ext uri="{BB962C8B-B14F-4D97-AF65-F5344CB8AC3E}">
        <p14:creationId xmlns:p14="http://schemas.microsoft.com/office/powerpoint/2010/main" val="192964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Chevron 3">
            <a:extLst>
              <a:ext uri="{FF2B5EF4-FFF2-40B4-BE49-F238E27FC236}">
                <a16:creationId xmlns:a16="http://schemas.microsoft.com/office/drawing/2014/main" id="{1AFE0FFC-DD99-12F6-9A06-72A462845FF0}"/>
              </a:ext>
            </a:extLst>
          </p:cNvPr>
          <p:cNvSpPr/>
          <p:nvPr/>
        </p:nvSpPr>
        <p:spPr>
          <a:xfrm>
            <a:off x="863600" y="2679700"/>
            <a:ext cx="1944000" cy="1295400"/>
          </a:xfrm>
          <a:prstGeom prst="chevron">
            <a:avLst>
              <a:gd name="adj" fmla="val 319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50026B69-BEF3-2728-5ACD-4C45C0BDBC80}"/>
              </a:ext>
            </a:extLst>
          </p:cNvPr>
          <p:cNvSpPr/>
          <p:nvPr/>
        </p:nvSpPr>
        <p:spPr>
          <a:xfrm>
            <a:off x="2717800" y="2679700"/>
            <a:ext cx="1944000" cy="1295400"/>
          </a:xfrm>
          <a:prstGeom prst="chevron">
            <a:avLst>
              <a:gd name="adj" fmla="val 319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Project</a:t>
            </a:r>
            <a:b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Management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D9D42CD-CE73-49FF-CACE-0EAF4C142CFF}"/>
              </a:ext>
            </a:extLst>
          </p:cNvPr>
          <p:cNvSpPr/>
          <p:nvPr/>
        </p:nvSpPr>
        <p:spPr>
          <a:xfrm>
            <a:off x="4572000" y="2679700"/>
            <a:ext cx="1944000" cy="1295400"/>
          </a:xfrm>
          <a:prstGeom prst="chevron">
            <a:avLst>
              <a:gd name="adj" fmla="val 319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Home Office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D9922A43-68AE-CB9E-9AFA-8865E102E4E2}"/>
              </a:ext>
            </a:extLst>
          </p:cNvPr>
          <p:cNvSpPr/>
          <p:nvPr/>
        </p:nvSpPr>
        <p:spPr>
          <a:xfrm>
            <a:off x="6426200" y="2679700"/>
            <a:ext cx="1943100" cy="1295400"/>
          </a:xfrm>
          <a:prstGeom prst="chevron">
            <a:avLst>
              <a:gd name="adj" fmla="val 319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Requirements Engineering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2E50A243-FD17-9B90-0EDF-717096E10597}"/>
              </a:ext>
            </a:extLst>
          </p:cNvPr>
          <p:cNvSpPr/>
          <p:nvPr/>
        </p:nvSpPr>
        <p:spPr>
          <a:xfrm>
            <a:off x="8280400" y="2679700"/>
            <a:ext cx="1944000" cy="1295400"/>
          </a:xfrm>
          <a:prstGeom prst="chevron">
            <a:avLst>
              <a:gd name="adj" fmla="val 319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Corporate Business</a:t>
            </a:r>
            <a:b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de-AT" sz="1100" b="1" dirty="0">
                <a:solidFill>
                  <a:schemeClr val="bg1"/>
                </a:solidFill>
                <a:latin typeface="Book Antiqua" panose="02040602050305030304" pitchFamily="18" charset="0"/>
              </a:rPr>
              <a:t>&amp; Team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975CE1-10BB-9E65-EBE8-CD69A90431FD}"/>
              </a:ext>
            </a:extLst>
          </p:cNvPr>
          <p:cNvSpPr txBox="1"/>
          <p:nvPr/>
        </p:nvSpPr>
        <p:spPr>
          <a:xfrm>
            <a:off x="571499" y="238125"/>
            <a:ext cx="452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Book Antiqua" panose="02040602050305030304" pitchFamily="18" charset="0"/>
              </a:rPr>
              <a:t>Guideline for Semi-Structured Interviews</a:t>
            </a:r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AAB177A8-493D-22F7-7E12-9B56A6FBA4EF}"/>
              </a:ext>
            </a:extLst>
          </p:cNvPr>
          <p:cNvSpPr/>
          <p:nvPr/>
        </p:nvSpPr>
        <p:spPr>
          <a:xfrm rot="5400000">
            <a:off x="1629225" y="2392588"/>
            <a:ext cx="412750" cy="161475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3DA066-93CF-1CF8-E764-351CE67865E1}"/>
              </a:ext>
            </a:extLst>
          </p:cNvPr>
          <p:cNvSpPr txBox="1"/>
          <p:nvPr/>
        </p:nvSpPr>
        <p:spPr>
          <a:xfrm>
            <a:off x="1349825" y="1901349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>
                <a:latin typeface="Book Antiqua" panose="02040602050305030304" pitchFamily="18" charset="0"/>
              </a:rPr>
              <a:t>Block 1</a:t>
            </a:r>
          </a:p>
        </p:txBody>
      </p:sp>
      <p:sp>
        <p:nvSpPr>
          <p:cNvPr id="12" name="Minuszeichen 11">
            <a:extLst>
              <a:ext uri="{FF2B5EF4-FFF2-40B4-BE49-F238E27FC236}">
                <a16:creationId xmlns:a16="http://schemas.microsoft.com/office/drawing/2014/main" id="{39D7A105-A8FE-CAA1-70AA-13EB088DE67F}"/>
              </a:ext>
            </a:extLst>
          </p:cNvPr>
          <p:cNvSpPr/>
          <p:nvPr/>
        </p:nvSpPr>
        <p:spPr>
          <a:xfrm rot="5400000">
            <a:off x="3483424" y="4100738"/>
            <a:ext cx="412750" cy="161475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Minuszeichen 12">
            <a:extLst>
              <a:ext uri="{FF2B5EF4-FFF2-40B4-BE49-F238E27FC236}">
                <a16:creationId xmlns:a16="http://schemas.microsoft.com/office/drawing/2014/main" id="{EF9327BD-2BEC-02E5-4954-5DAB8214163C}"/>
              </a:ext>
            </a:extLst>
          </p:cNvPr>
          <p:cNvSpPr/>
          <p:nvPr/>
        </p:nvSpPr>
        <p:spPr>
          <a:xfrm rot="5400000">
            <a:off x="5337625" y="2392588"/>
            <a:ext cx="412750" cy="161475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Minuszeichen 13">
            <a:extLst>
              <a:ext uri="{FF2B5EF4-FFF2-40B4-BE49-F238E27FC236}">
                <a16:creationId xmlns:a16="http://schemas.microsoft.com/office/drawing/2014/main" id="{C8B0511E-EECD-0558-089B-0D9B0AE151CD}"/>
              </a:ext>
            </a:extLst>
          </p:cNvPr>
          <p:cNvSpPr/>
          <p:nvPr/>
        </p:nvSpPr>
        <p:spPr>
          <a:xfrm rot="5400000">
            <a:off x="7191375" y="4100739"/>
            <a:ext cx="412750" cy="161475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11CF81D7-88E8-8C07-C25D-5B95A9794C46}"/>
              </a:ext>
            </a:extLst>
          </p:cNvPr>
          <p:cNvSpPr/>
          <p:nvPr/>
        </p:nvSpPr>
        <p:spPr>
          <a:xfrm rot="5400000">
            <a:off x="9046024" y="2392588"/>
            <a:ext cx="412750" cy="161475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8DBEB1-C916-8AD6-1F8A-BF3228DF1F60}"/>
              </a:ext>
            </a:extLst>
          </p:cNvPr>
          <p:cNvSpPr txBox="1"/>
          <p:nvPr/>
        </p:nvSpPr>
        <p:spPr>
          <a:xfrm>
            <a:off x="3204024" y="4320699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>
                <a:latin typeface="Book Antiqua" panose="02040602050305030304" pitchFamily="18" charset="0"/>
              </a:rPr>
              <a:t>Block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7245A21-861D-6569-FC0A-0556C4BFA4FB}"/>
              </a:ext>
            </a:extLst>
          </p:cNvPr>
          <p:cNvSpPr txBox="1"/>
          <p:nvPr/>
        </p:nvSpPr>
        <p:spPr>
          <a:xfrm>
            <a:off x="5058225" y="1897618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>
                <a:latin typeface="Book Antiqua" panose="02040602050305030304" pitchFamily="18" charset="0"/>
              </a:rPr>
              <a:t>Block 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AF38134-B39E-4946-F68F-8357CDFFEAC0}"/>
              </a:ext>
            </a:extLst>
          </p:cNvPr>
          <p:cNvSpPr txBox="1"/>
          <p:nvPr/>
        </p:nvSpPr>
        <p:spPr>
          <a:xfrm>
            <a:off x="6911975" y="4320699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>
                <a:latin typeface="Book Antiqua" panose="02040602050305030304" pitchFamily="18" charset="0"/>
              </a:rPr>
              <a:t>Block 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63042A3-190C-013D-B35F-D6E100596818}"/>
              </a:ext>
            </a:extLst>
          </p:cNvPr>
          <p:cNvSpPr txBox="1"/>
          <p:nvPr/>
        </p:nvSpPr>
        <p:spPr>
          <a:xfrm>
            <a:off x="8766625" y="1897618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>
                <a:latin typeface="Book Antiqua" panose="02040602050305030304" pitchFamily="18" charset="0"/>
              </a:rPr>
              <a:t>Block 5</a:t>
            </a:r>
          </a:p>
        </p:txBody>
      </p:sp>
    </p:spTree>
    <p:extLst>
      <p:ext uri="{BB962C8B-B14F-4D97-AF65-F5344CB8AC3E}">
        <p14:creationId xmlns:p14="http://schemas.microsoft.com/office/powerpoint/2010/main" val="38922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>
            <a:extLst>
              <a:ext uri="{FF2B5EF4-FFF2-40B4-BE49-F238E27FC236}">
                <a16:creationId xmlns:a16="http://schemas.microsoft.com/office/drawing/2014/main" id="{E44F2F03-05A1-783B-A3AD-FC04863B2098}"/>
              </a:ext>
            </a:extLst>
          </p:cNvPr>
          <p:cNvSpPr/>
          <p:nvPr/>
        </p:nvSpPr>
        <p:spPr>
          <a:xfrm>
            <a:off x="8127354" y="2290255"/>
            <a:ext cx="1300356" cy="967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Book Antiqua" panose="02040602050305030304" pitchFamily="18" charset="0"/>
              </a:rPr>
              <a:t>Daily</a:t>
            </a:r>
          </a:p>
          <a:p>
            <a:pPr algn="ctr"/>
            <a:r>
              <a:rPr lang="de-DE" sz="1600" b="1" dirty="0">
                <a:latin typeface="Book Antiqua" panose="02040602050305030304" pitchFamily="18" charset="0"/>
              </a:rPr>
              <a:t>Scrum</a:t>
            </a:r>
            <a:endParaRPr lang="de-AT" sz="1600" b="1" dirty="0">
              <a:latin typeface="Book Antiqua" panose="0204060205030503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82063480-755D-CE1C-3DC1-49B04B420427}"/>
              </a:ext>
            </a:extLst>
          </p:cNvPr>
          <p:cNvGrpSpPr/>
          <p:nvPr/>
        </p:nvGrpSpPr>
        <p:grpSpPr>
          <a:xfrm>
            <a:off x="-60436" y="110816"/>
            <a:ext cx="3031156" cy="5232685"/>
            <a:chOff x="161223" y="412448"/>
            <a:chExt cx="3031156" cy="523268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E8F53D-D979-3015-3CBC-BA70A4469BFC}"/>
                </a:ext>
              </a:extLst>
            </p:cNvPr>
            <p:cNvSpPr/>
            <p:nvPr/>
          </p:nvSpPr>
          <p:spPr>
            <a:xfrm>
              <a:off x="1524000" y="1074821"/>
              <a:ext cx="1668379" cy="3882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0F56D13-EAA8-067C-414C-876D305E23A9}"/>
                </a:ext>
              </a:extLst>
            </p:cNvPr>
            <p:cNvSpPr/>
            <p:nvPr/>
          </p:nvSpPr>
          <p:spPr>
            <a:xfrm>
              <a:off x="1832810" y="1283368"/>
              <a:ext cx="1050758" cy="3465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883FF5E-9900-E993-2CEC-40018214C19D}"/>
                </a:ext>
              </a:extLst>
            </p:cNvPr>
            <p:cNvCxnSpPr/>
            <p:nvPr/>
          </p:nvCxnSpPr>
          <p:spPr>
            <a:xfrm>
              <a:off x="1832810" y="1652337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9D7E385-7CEE-B3B2-24DF-4FCE56C1AF73}"/>
                </a:ext>
              </a:extLst>
            </p:cNvPr>
            <p:cNvCxnSpPr/>
            <p:nvPr/>
          </p:nvCxnSpPr>
          <p:spPr>
            <a:xfrm>
              <a:off x="1832810" y="1467853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A2A592E-235F-42F7-EB83-C99F73951186}"/>
                </a:ext>
              </a:extLst>
            </p:cNvPr>
            <p:cNvCxnSpPr/>
            <p:nvPr/>
          </p:nvCxnSpPr>
          <p:spPr>
            <a:xfrm>
              <a:off x="1832810" y="1917032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A834CD7-3B6A-5BAF-751C-BB41D18C6756}"/>
                </a:ext>
              </a:extLst>
            </p:cNvPr>
            <p:cNvCxnSpPr/>
            <p:nvPr/>
          </p:nvCxnSpPr>
          <p:spPr>
            <a:xfrm>
              <a:off x="1832810" y="2205790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D85B0B8-F8F6-3E4A-F7E6-591DD6F68EFE}"/>
                </a:ext>
              </a:extLst>
            </p:cNvPr>
            <p:cNvCxnSpPr/>
            <p:nvPr/>
          </p:nvCxnSpPr>
          <p:spPr>
            <a:xfrm>
              <a:off x="1832810" y="2847474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3C34F20-DD9B-0627-346A-475E91881E7B}"/>
                </a:ext>
              </a:extLst>
            </p:cNvPr>
            <p:cNvCxnSpPr/>
            <p:nvPr/>
          </p:nvCxnSpPr>
          <p:spPr>
            <a:xfrm>
              <a:off x="1832810" y="3601453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2D037E7-A145-7BD5-4E30-5AB63ED47A91}"/>
                </a:ext>
              </a:extLst>
            </p:cNvPr>
            <p:cNvCxnSpPr/>
            <p:nvPr/>
          </p:nvCxnSpPr>
          <p:spPr>
            <a:xfrm>
              <a:off x="1832810" y="2398295"/>
              <a:ext cx="10507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5D2C2CD-39ED-21AB-F53A-05BBE443AF21}"/>
                </a:ext>
              </a:extLst>
            </p:cNvPr>
            <p:cNvSpPr txBox="1"/>
            <p:nvPr/>
          </p:nvSpPr>
          <p:spPr>
            <a:xfrm>
              <a:off x="1832810" y="412448"/>
              <a:ext cx="10005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Product</a:t>
              </a:r>
            </a:p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Goal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93CA064-32A2-C70D-DE20-93819AEF4FE8}"/>
                </a:ext>
              </a:extLst>
            </p:cNvPr>
            <p:cNvSpPr txBox="1"/>
            <p:nvPr/>
          </p:nvSpPr>
          <p:spPr>
            <a:xfrm>
              <a:off x="161223" y="1190672"/>
              <a:ext cx="14285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Product</a:t>
              </a:r>
            </a:p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Backlog</a:t>
              </a:r>
              <a:br>
                <a:rPr lang="de-DE" b="1" dirty="0">
                  <a:latin typeface="Book Antiqua" panose="02040602050305030304" pitchFamily="18" charset="0"/>
                </a:rPr>
              </a:br>
              <a:r>
                <a:rPr lang="de-DE" b="1" dirty="0">
                  <a:latin typeface="Book Antiqua" panose="02040602050305030304" pitchFamily="18" charset="0"/>
                </a:rPr>
                <a:t>Refinement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FA91A19-0736-0BB6-AB28-C85A29EBBCBE}"/>
                </a:ext>
              </a:extLst>
            </p:cNvPr>
            <p:cNvSpPr txBox="1"/>
            <p:nvPr/>
          </p:nvSpPr>
          <p:spPr>
            <a:xfrm>
              <a:off x="1852517" y="4998802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Product</a:t>
              </a:r>
            </a:p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Backlog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2103584-355D-39B1-150D-C2610B14CB4B}"/>
              </a:ext>
            </a:extLst>
          </p:cNvPr>
          <p:cNvSpPr/>
          <p:nvPr/>
        </p:nvSpPr>
        <p:spPr>
          <a:xfrm>
            <a:off x="3385606" y="3854397"/>
            <a:ext cx="1188643" cy="786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Book Antiqua" panose="02040602050305030304" pitchFamily="18" charset="0"/>
              </a:rPr>
              <a:t>Sprint</a:t>
            </a:r>
            <a:br>
              <a:rPr lang="de-DE" sz="1600" b="1" dirty="0">
                <a:latin typeface="Book Antiqua" panose="02040602050305030304" pitchFamily="18" charset="0"/>
              </a:rPr>
            </a:br>
            <a:r>
              <a:rPr lang="de-DE" sz="1600" b="1" dirty="0">
                <a:latin typeface="Book Antiqua" panose="02040602050305030304" pitchFamily="18" charset="0"/>
              </a:rPr>
              <a:t>Planning</a:t>
            </a:r>
            <a:endParaRPr lang="de-AT" sz="1600" b="1" dirty="0">
              <a:latin typeface="Book Antiqua" panose="02040602050305030304" pitchFamily="18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82BF3D9-5DC1-2A5B-6FA6-033C5C288DEC}"/>
              </a:ext>
            </a:extLst>
          </p:cNvPr>
          <p:cNvSpPr/>
          <p:nvPr/>
        </p:nvSpPr>
        <p:spPr>
          <a:xfrm>
            <a:off x="11067334" y="3850679"/>
            <a:ext cx="1074823" cy="786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Book Antiqua" panose="02040602050305030304" pitchFamily="18" charset="0"/>
              </a:rPr>
              <a:t>Sprint</a:t>
            </a:r>
            <a:br>
              <a:rPr lang="de-DE" sz="1600" b="1" dirty="0">
                <a:latin typeface="Book Antiqua" panose="02040602050305030304" pitchFamily="18" charset="0"/>
              </a:rPr>
            </a:br>
            <a:r>
              <a:rPr lang="de-DE" sz="1600" b="1" dirty="0">
                <a:latin typeface="Book Antiqua" panose="02040602050305030304" pitchFamily="18" charset="0"/>
              </a:rPr>
              <a:t>Review</a:t>
            </a:r>
            <a:endParaRPr lang="de-AT" sz="1600" b="1" dirty="0">
              <a:latin typeface="Book Antiqua" panose="02040602050305030304" pitchFamily="18" charset="0"/>
            </a:endParaRP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3AA74C5-E43A-324A-66C4-A9A81C5C96D0}"/>
              </a:ext>
            </a:extLst>
          </p:cNvPr>
          <p:cNvGrpSpPr/>
          <p:nvPr/>
        </p:nvGrpSpPr>
        <p:grpSpPr>
          <a:xfrm>
            <a:off x="9478332" y="3207795"/>
            <a:ext cx="1300356" cy="1933931"/>
            <a:chOff x="8482566" y="3323906"/>
            <a:chExt cx="1300356" cy="193393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1229434-0B0F-3CE4-9F6D-76AB662A7D26}"/>
                </a:ext>
              </a:extLst>
            </p:cNvPr>
            <p:cNvSpPr txBox="1"/>
            <p:nvPr/>
          </p:nvSpPr>
          <p:spPr>
            <a:xfrm>
              <a:off x="8482566" y="488850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Increment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6AD3782-CE82-2A39-F8E7-F2915288B16C}"/>
                </a:ext>
              </a:extLst>
            </p:cNvPr>
            <p:cNvSpPr txBox="1"/>
            <p:nvPr/>
          </p:nvSpPr>
          <p:spPr>
            <a:xfrm>
              <a:off x="8482566" y="3323906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Definition</a:t>
              </a:r>
              <a:br>
                <a:rPr lang="de-DE" b="1" dirty="0">
                  <a:latin typeface="Book Antiqua" panose="02040602050305030304" pitchFamily="18" charset="0"/>
                </a:rPr>
              </a:br>
              <a:r>
                <a:rPr lang="de-DE" b="1" dirty="0">
                  <a:latin typeface="Book Antiqua" panose="02040602050305030304" pitchFamily="18" charset="0"/>
                </a:rPr>
                <a:t>of Done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sp>
          <p:nvSpPr>
            <p:cNvPr id="24" name="Würfel 23">
              <a:extLst>
                <a:ext uri="{FF2B5EF4-FFF2-40B4-BE49-F238E27FC236}">
                  <a16:creationId xmlns:a16="http://schemas.microsoft.com/office/drawing/2014/main" id="{AE1E6994-6CA8-08AF-F00A-E20FFF98D410}"/>
                </a:ext>
              </a:extLst>
            </p:cNvPr>
            <p:cNvSpPr/>
            <p:nvPr/>
          </p:nvSpPr>
          <p:spPr>
            <a:xfrm>
              <a:off x="8595333" y="3962398"/>
              <a:ext cx="1074823" cy="786063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00F12A9-E99E-8F54-327E-D3644EDDCBDF}"/>
              </a:ext>
            </a:extLst>
          </p:cNvPr>
          <p:cNvGrpSpPr/>
          <p:nvPr/>
        </p:nvGrpSpPr>
        <p:grpSpPr>
          <a:xfrm>
            <a:off x="4815507" y="3015915"/>
            <a:ext cx="1031051" cy="2463027"/>
            <a:chOff x="5072179" y="3015915"/>
            <a:chExt cx="1031051" cy="2463027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0594F66-52DD-5001-F5D3-600437FB67E6}"/>
                </a:ext>
              </a:extLst>
            </p:cNvPr>
            <p:cNvSpPr txBox="1"/>
            <p:nvPr/>
          </p:nvSpPr>
          <p:spPr>
            <a:xfrm>
              <a:off x="5161948" y="3015915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Sprint</a:t>
              </a:r>
            </a:p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Goal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A5B2BD0-F67C-103D-F96E-A3A36E613ADD}"/>
                </a:ext>
              </a:extLst>
            </p:cNvPr>
            <p:cNvSpPr txBox="1"/>
            <p:nvPr/>
          </p:nvSpPr>
          <p:spPr>
            <a:xfrm>
              <a:off x="5072179" y="4832611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Sprint</a:t>
              </a:r>
            </a:p>
            <a:p>
              <a:pPr algn="ctr"/>
              <a:r>
                <a:rPr lang="de-DE" b="1" dirty="0">
                  <a:latin typeface="Book Antiqua" panose="02040602050305030304" pitchFamily="18" charset="0"/>
                </a:rPr>
                <a:t>Backlog</a:t>
              </a:r>
              <a:endParaRPr lang="de-AT" b="1" dirty="0">
                <a:latin typeface="Book Antiqua" panose="02040602050305030304" pitchFamily="18" charset="0"/>
              </a:endParaRP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B821E63-4796-A12C-A9CB-70A93DB68503}"/>
                </a:ext>
              </a:extLst>
            </p:cNvPr>
            <p:cNvGrpSpPr/>
            <p:nvPr/>
          </p:nvGrpSpPr>
          <p:grpSpPr>
            <a:xfrm>
              <a:off x="5243462" y="3753715"/>
              <a:ext cx="688486" cy="1015118"/>
              <a:chOff x="5407514" y="1190672"/>
              <a:chExt cx="688486" cy="1015118"/>
            </a:xfrm>
          </p:grpSpPr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B9B36719-18CD-A0F0-183E-B7BEE1AF38BE}"/>
                  </a:ext>
                </a:extLst>
              </p:cNvPr>
              <p:cNvSpPr/>
              <p:nvPr/>
            </p:nvSpPr>
            <p:spPr>
              <a:xfrm>
                <a:off x="5407514" y="1190672"/>
                <a:ext cx="688486" cy="10151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090D71BA-9AE1-40D6-6D98-55137F0B9A77}"/>
                  </a:ext>
                </a:extLst>
              </p:cNvPr>
              <p:cNvSpPr/>
              <p:nvPr/>
            </p:nvSpPr>
            <p:spPr>
              <a:xfrm>
                <a:off x="5520791" y="1312766"/>
                <a:ext cx="461932" cy="7709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A9F4A4C-305A-3572-5977-0A8F9903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344" y="1467853"/>
                <a:ext cx="52537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01222F3F-4F11-6A90-D02E-F47E7FBED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344" y="1717281"/>
                <a:ext cx="21289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7EC2BE0F-76F5-AA2C-F76A-0D78DE30B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791" y="1804738"/>
                <a:ext cx="461932" cy="80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CE9CD7F7-BF18-727A-E33D-03E9AFEEE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0242" y="1283368"/>
                <a:ext cx="0" cy="83063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B59DB80E-772C-46A0-75EE-D061B5675812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H="1">
                <a:off x="5751757" y="1312766"/>
                <a:ext cx="8253" cy="7709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535621CC-0BD6-263D-01CD-EC4D1692A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791" y="1620253"/>
                <a:ext cx="4619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40390B48-80CD-E5D6-B5D5-ACB5BAF4CBA9}"/>
              </a:ext>
            </a:extLst>
          </p:cNvPr>
          <p:cNvSpPr/>
          <p:nvPr/>
        </p:nvSpPr>
        <p:spPr>
          <a:xfrm>
            <a:off x="3034224" y="4006797"/>
            <a:ext cx="320842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9D699C49-1F31-DCAE-9BB3-FEDAA6A8C512}"/>
              </a:ext>
            </a:extLst>
          </p:cNvPr>
          <p:cNvSpPr/>
          <p:nvPr/>
        </p:nvSpPr>
        <p:spPr>
          <a:xfrm>
            <a:off x="4614131" y="4006797"/>
            <a:ext cx="320842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D891706A-46CB-080C-9D3B-3CDC75619DB2}"/>
              </a:ext>
            </a:extLst>
          </p:cNvPr>
          <p:cNvSpPr/>
          <p:nvPr/>
        </p:nvSpPr>
        <p:spPr>
          <a:xfrm>
            <a:off x="10729238" y="3997643"/>
            <a:ext cx="320842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3" name="Grafik 72" descr="Pfeil Kreis mit einfarbiger Füllung">
            <a:extLst>
              <a:ext uri="{FF2B5EF4-FFF2-40B4-BE49-F238E27FC236}">
                <a16:creationId xmlns:a16="http://schemas.microsoft.com/office/drawing/2014/main" id="{7C8670F6-7813-BB55-1B12-4620E2A4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46" y="191026"/>
            <a:ext cx="914400" cy="914400"/>
          </a:xfrm>
          <a:prstGeom prst="rect">
            <a:avLst/>
          </a:prstGeom>
        </p:spPr>
      </p:pic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B802A56B-130E-4A8E-E592-4FA9E3FF46D4}"/>
              </a:ext>
            </a:extLst>
          </p:cNvPr>
          <p:cNvSpPr/>
          <p:nvPr/>
        </p:nvSpPr>
        <p:spPr>
          <a:xfrm>
            <a:off x="5728910" y="4006797"/>
            <a:ext cx="320842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0C1F8F2-08CB-7481-EC07-6FB040DF78FB}"/>
              </a:ext>
            </a:extLst>
          </p:cNvPr>
          <p:cNvGrpSpPr/>
          <p:nvPr/>
        </p:nvGrpSpPr>
        <p:grpSpPr>
          <a:xfrm>
            <a:off x="6106007" y="2896111"/>
            <a:ext cx="3062254" cy="2704258"/>
            <a:chOff x="5942815" y="1315271"/>
            <a:chExt cx="3568421" cy="3088105"/>
          </a:xfrm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A20B0D97-8582-9186-F0AA-7CEB5841D8C1}"/>
                </a:ext>
              </a:extLst>
            </p:cNvPr>
            <p:cNvGrpSpPr/>
            <p:nvPr/>
          </p:nvGrpSpPr>
          <p:grpSpPr>
            <a:xfrm>
              <a:off x="5942815" y="1315271"/>
              <a:ext cx="3568421" cy="3088105"/>
              <a:chOff x="6388813" y="3494329"/>
              <a:chExt cx="1694966" cy="1522767"/>
            </a:xfrm>
          </p:grpSpPr>
          <p:sp>
            <p:nvSpPr>
              <p:cNvPr id="25" name="Kreis: nicht ausgefüllt 24">
                <a:extLst>
                  <a:ext uri="{FF2B5EF4-FFF2-40B4-BE49-F238E27FC236}">
                    <a16:creationId xmlns:a16="http://schemas.microsoft.com/office/drawing/2014/main" id="{406D5C59-0E13-50CA-9625-690F3862AF1A}"/>
                  </a:ext>
                </a:extLst>
              </p:cNvPr>
              <p:cNvSpPr/>
              <p:nvPr/>
            </p:nvSpPr>
            <p:spPr>
              <a:xfrm>
                <a:off x="6388813" y="3494329"/>
                <a:ext cx="1694966" cy="1522767"/>
              </a:xfrm>
              <a:prstGeom prst="donut">
                <a:avLst>
                  <a:gd name="adj" fmla="val 1389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A67462B4-54A9-9B54-3249-3F5B8392B0FE}"/>
                  </a:ext>
                </a:extLst>
              </p:cNvPr>
              <p:cNvGrpSpPr/>
              <p:nvPr/>
            </p:nvGrpSpPr>
            <p:grpSpPr>
              <a:xfrm>
                <a:off x="6637190" y="3914914"/>
                <a:ext cx="489896" cy="350592"/>
                <a:chOff x="6724419" y="3776740"/>
                <a:chExt cx="489896" cy="350592"/>
              </a:xfrm>
            </p:grpSpPr>
            <p:pic>
              <p:nvPicPr>
                <p:cNvPr id="47" name="Grafik 46" descr="Benutzer mit einfarbiger Füllung">
                  <a:extLst>
                    <a:ext uri="{FF2B5EF4-FFF2-40B4-BE49-F238E27FC236}">
                      <a16:creationId xmlns:a16="http://schemas.microsoft.com/office/drawing/2014/main" id="{3AE4FD87-9682-3C70-17A2-49B007034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8410" y="3776740"/>
                  <a:ext cx="350592" cy="350592"/>
                </a:xfrm>
                <a:prstGeom prst="rect">
                  <a:avLst/>
                </a:prstGeom>
              </p:spPr>
            </p:pic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7E52A1C6-1155-ECC3-4843-CA7380E5ED17}"/>
                    </a:ext>
                  </a:extLst>
                </p:cNvPr>
                <p:cNvSpPr txBox="1"/>
                <p:nvPr/>
              </p:nvSpPr>
              <p:spPr>
                <a:xfrm>
                  <a:off x="6724419" y="3951857"/>
                  <a:ext cx="489896" cy="11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900" b="1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Dev</a:t>
                  </a:r>
                  <a:endParaRPr lang="de-AT" sz="900" b="1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52" name="Grafik 51" descr="Benutzer mit einfarbiger Füllung">
                <a:extLst>
                  <a:ext uri="{FF2B5EF4-FFF2-40B4-BE49-F238E27FC236}">
                    <a16:creationId xmlns:a16="http://schemas.microsoft.com/office/drawing/2014/main" id="{9C7CEFD0-0099-65DE-DC67-F08933B77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20391" y="4250101"/>
                <a:ext cx="328866" cy="328866"/>
              </a:xfrm>
              <a:prstGeom prst="rect">
                <a:avLst/>
              </a:prstGeom>
            </p:spPr>
          </p:pic>
          <p:pic>
            <p:nvPicPr>
              <p:cNvPr id="53" name="Grafik 52" descr="Benutzer mit einfarbiger Füllung">
                <a:extLst>
                  <a:ext uri="{FF2B5EF4-FFF2-40B4-BE49-F238E27FC236}">
                    <a16:creationId xmlns:a16="http://schemas.microsoft.com/office/drawing/2014/main" id="{4212830F-5B92-E858-E1C6-82EB440FE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50777" y="3721196"/>
                <a:ext cx="328866" cy="328866"/>
              </a:xfrm>
              <a:prstGeom prst="rect">
                <a:avLst/>
              </a:prstGeom>
            </p:spPr>
          </p:pic>
          <p:pic>
            <p:nvPicPr>
              <p:cNvPr id="54" name="Grafik 53" descr="Benutzer mit einfarbiger Füllung">
                <a:extLst>
                  <a:ext uri="{FF2B5EF4-FFF2-40B4-BE49-F238E27FC236}">
                    <a16:creationId xmlns:a16="http://schemas.microsoft.com/office/drawing/2014/main" id="{7C60E8F1-F7A1-E681-02CE-3C87D0013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47205" y="4448219"/>
                <a:ext cx="328866" cy="328866"/>
              </a:xfrm>
              <a:prstGeom prst="rect">
                <a:avLst/>
              </a:prstGeom>
            </p:spPr>
          </p:pic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A23BBB90-D8AF-D2A5-1A2A-3546D6607EB9}"/>
                  </a:ext>
                </a:extLst>
              </p:cNvPr>
              <p:cNvGrpSpPr/>
              <p:nvPr/>
            </p:nvGrpSpPr>
            <p:grpSpPr>
              <a:xfrm>
                <a:off x="7349236" y="3924547"/>
                <a:ext cx="489896" cy="350592"/>
                <a:chOff x="6728757" y="3776740"/>
                <a:chExt cx="489896" cy="350592"/>
              </a:xfrm>
            </p:grpSpPr>
            <p:pic>
              <p:nvPicPr>
                <p:cNvPr id="57" name="Grafik 56" descr="Benutzer mit einfarbiger Füllung">
                  <a:extLst>
                    <a:ext uri="{FF2B5EF4-FFF2-40B4-BE49-F238E27FC236}">
                      <a16:creationId xmlns:a16="http://schemas.microsoft.com/office/drawing/2014/main" id="{7BC25BE4-678C-1DA2-A7BE-E79099D52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8410" y="3776740"/>
                  <a:ext cx="350592" cy="350592"/>
                </a:xfrm>
                <a:prstGeom prst="rect">
                  <a:avLst/>
                </a:prstGeom>
              </p:spPr>
            </p:pic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FFC8C378-D020-70D7-0EEA-A1891F17C643}"/>
                    </a:ext>
                  </a:extLst>
                </p:cNvPr>
                <p:cNvSpPr txBox="1"/>
                <p:nvPr/>
              </p:nvSpPr>
              <p:spPr>
                <a:xfrm>
                  <a:off x="6728757" y="3952036"/>
                  <a:ext cx="489896" cy="11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900" b="1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SM</a:t>
                  </a:r>
                  <a:endParaRPr lang="de-AT" sz="900" b="1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965B9264-934B-FE25-DFA1-C2B29A72882D}"/>
                  </a:ext>
                </a:extLst>
              </p:cNvPr>
              <p:cNvGrpSpPr/>
              <p:nvPr/>
            </p:nvGrpSpPr>
            <p:grpSpPr>
              <a:xfrm>
                <a:off x="7349236" y="4216202"/>
                <a:ext cx="489896" cy="350592"/>
                <a:chOff x="6728757" y="3776740"/>
                <a:chExt cx="489896" cy="350592"/>
              </a:xfrm>
            </p:grpSpPr>
            <p:pic>
              <p:nvPicPr>
                <p:cNvPr id="60" name="Grafik 59" descr="Benutzer mit einfarbiger Füllung">
                  <a:extLst>
                    <a:ext uri="{FF2B5EF4-FFF2-40B4-BE49-F238E27FC236}">
                      <a16:creationId xmlns:a16="http://schemas.microsoft.com/office/drawing/2014/main" id="{EF2C7A55-651C-37EC-BC6B-E2BB25EA4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8410" y="3776740"/>
                  <a:ext cx="350592" cy="350592"/>
                </a:xfrm>
                <a:prstGeom prst="rect">
                  <a:avLst/>
                </a:prstGeom>
              </p:spPr>
            </p:pic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2E6797C5-4793-99B1-9AAC-5BE48B74CCD1}"/>
                    </a:ext>
                  </a:extLst>
                </p:cNvPr>
                <p:cNvSpPr txBox="1"/>
                <p:nvPr/>
              </p:nvSpPr>
              <p:spPr>
                <a:xfrm>
                  <a:off x="6728757" y="3954022"/>
                  <a:ext cx="489896" cy="11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900" b="1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PO</a:t>
                  </a:r>
                  <a:endParaRPr lang="de-AT" sz="900" b="1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</p:grp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AAD9E01-179F-DC23-B4E9-9B34003DCEDA}"/>
                </a:ext>
              </a:extLst>
            </p:cNvPr>
            <p:cNvSpPr txBox="1"/>
            <p:nvPr/>
          </p:nvSpPr>
          <p:spPr>
            <a:xfrm>
              <a:off x="6712893" y="3950042"/>
              <a:ext cx="2025203" cy="42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Scrum Team</a:t>
              </a:r>
              <a:endParaRPr lang="de-AT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8FD539C4-3978-2AC2-1391-5350F4750B4E}"/>
              </a:ext>
            </a:extLst>
          </p:cNvPr>
          <p:cNvSpPr/>
          <p:nvPr/>
        </p:nvSpPr>
        <p:spPr>
          <a:xfrm>
            <a:off x="9219259" y="4006797"/>
            <a:ext cx="320842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F1FD3A13-835E-0AC2-CFF3-63FAE235DAB5}"/>
              </a:ext>
            </a:extLst>
          </p:cNvPr>
          <p:cNvSpPr/>
          <p:nvPr/>
        </p:nvSpPr>
        <p:spPr>
          <a:xfrm>
            <a:off x="5145637" y="364115"/>
            <a:ext cx="1920739" cy="786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Sprint</a:t>
            </a:r>
            <a:br>
              <a:rPr lang="de-DE" sz="1600" b="1" dirty="0"/>
            </a:br>
            <a:r>
              <a:rPr lang="de-DE" sz="1600" b="1" dirty="0"/>
              <a:t>Retrospective</a:t>
            </a:r>
            <a:endParaRPr lang="de-AT" sz="1600" b="1" dirty="0"/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D3D158F0-8F58-9B96-E66F-67B752748917}"/>
              </a:ext>
            </a:extLst>
          </p:cNvPr>
          <p:cNvCxnSpPr>
            <a:stCxn id="23" idx="0"/>
            <a:endCxn id="78" idx="3"/>
          </p:cNvCxnSpPr>
          <p:nvPr/>
        </p:nvCxnSpPr>
        <p:spPr>
          <a:xfrm rot="16200000" flipV="1">
            <a:off x="7788795" y="34728"/>
            <a:ext cx="3093532" cy="4538370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79A64472-EED3-8734-29F9-EFC7B192FE7D}"/>
              </a:ext>
            </a:extLst>
          </p:cNvPr>
          <p:cNvCxnSpPr>
            <a:cxnSpLocks/>
            <a:stCxn id="78" idx="1"/>
            <a:endCxn id="22" idx="0"/>
          </p:cNvCxnSpPr>
          <p:nvPr/>
        </p:nvCxnSpPr>
        <p:spPr>
          <a:xfrm rot="10800000" flipV="1">
            <a:off x="3979929" y="757147"/>
            <a:ext cx="1165709" cy="3097250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F20EC53-84F6-02ED-AF36-D50F458CCF58}"/>
              </a:ext>
            </a:extLst>
          </p:cNvPr>
          <p:cNvCxnSpPr>
            <a:cxnSpLocks/>
            <a:stCxn id="23" idx="2"/>
            <a:endCxn id="17" idx="2"/>
          </p:cNvCxnSpPr>
          <p:nvPr/>
        </p:nvCxnSpPr>
        <p:spPr>
          <a:xfrm rot="5400000">
            <a:off x="6522186" y="260940"/>
            <a:ext cx="706759" cy="9458362"/>
          </a:xfrm>
          <a:prstGeom prst="bentConnector3">
            <a:avLst>
              <a:gd name="adj1" fmla="val 16639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1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0459A6-8A96-305A-C31E-4A9499F5FCFD}"/>
              </a:ext>
            </a:extLst>
          </p:cNvPr>
          <p:cNvGrpSpPr/>
          <p:nvPr/>
        </p:nvGrpSpPr>
        <p:grpSpPr>
          <a:xfrm>
            <a:off x="185490" y="550061"/>
            <a:ext cx="1405565" cy="1336333"/>
            <a:chOff x="185490" y="556210"/>
            <a:chExt cx="1405565" cy="133633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EAE51A5-7899-6323-5E80-C268B6B63693}"/>
                </a:ext>
              </a:extLst>
            </p:cNvPr>
            <p:cNvSpPr/>
            <p:nvPr/>
          </p:nvSpPr>
          <p:spPr>
            <a:xfrm>
              <a:off x="185490" y="556210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B7D04CE-9283-6BC0-32CD-91B9F0957ED1}"/>
                </a:ext>
              </a:extLst>
            </p:cNvPr>
            <p:cNvSpPr txBox="1"/>
            <p:nvPr/>
          </p:nvSpPr>
          <p:spPr>
            <a:xfrm>
              <a:off x="185490" y="962766"/>
              <a:ext cx="1299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Subject</a:t>
              </a:r>
              <a:br>
                <a:rPr lang="de-AT" sz="1400" dirty="0">
                  <a:latin typeface="Book Antiqua" panose="02040602050305030304" pitchFamily="18" charset="0"/>
                </a:rPr>
              </a:br>
              <a:r>
                <a:rPr lang="de-AT" sz="1400" dirty="0">
                  <a:latin typeface="Book Antiqua" panose="02040602050305030304" pitchFamily="18" charset="0"/>
                </a:rPr>
                <a:t>&amp; Material</a:t>
              </a:r>
            </a:p>
          </p:txBody>
        </p: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DF5BC23-0B72-F8B9-E44C-24424283C35D}"/>
              </a:ext>
            </a:extLst>
          </p:cNvPr>
          <p:cNvCxnSpPr>
            <a:cxnSpLocks/>
          </p:cNvCxnSpPr>
          <p:nvPr/>
        </p:nvCxnSpPr>
        <p:spPr>
          <a:xfrm>
            <a:off x="1591055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BA51621-3D4E-162D-0867-D6F7D8A00E3F}"/>
              </a:ext>
            </a:extLst>
          </p:cNvPr>
          <p:cNvGrpSpPr/>
          <p:nvPr/>
        </p:nvGrpSpPr>
        <p:grpSpPr>
          <a:xfrm>
            <a:off x="1618839" y="550061"/>
            <a:ext cx="1779977" cy="1336333"/>
            <a:chOff x="1620031" y="572557"/>
            <a:chExt cx="1779977" cy="133633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55F7726-BEDB-A630-D4CD-A498F756FE78}"/>
                </a:ext>
              </a:extLst>
            </p:cNvPr>
            <p:cNvSpPr/>
            <p:nvPr/>
          </p:nvSpPr>
          <p:spPr>
            <a:xfrm>
              <a:off x="1807237" y="572557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2ED3E3E-EA5D-67DA-6EC2-3B8E2034A538}"/>
                </a:ext>
              </a:extLst>
            </p:cNvPr>
            <p:cNvSpPr txBox="1"/>
            <p:nvPr/>
          </p:nvSpPr>
          <p:spPr>
            <a:xfrm>
              <a:off x="1620031" y="979113"/>
              <a:ext cx="1779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Collecting</a:t>
              </a:r>
              <a:br>
                <a:rPr lang="de-AT" sz="1400" dirty="0">
                  <a:latin typeface="Book Antiqua" panose="02040602050305030304" pitchFamily="18" charset="0"/>
                </a:rPr>
              </a:br>
              <a:r>
                <a:rPr lang="de-AT" sz="1400" dirty="0">
                  <a:latin typeface="Book Antiqua" panose="02040602050305030304" pitchFamily="18" charset="0"/>
                </a:rPr>
                <a:t>Data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FA7860F-3215-28B1-4F76-8BF4B5CE9F2D}"/>
              </a:ext>
            </a:extLst>
          </p:cNvPr>
          <p:cNvGrpSpPr/>
          <p:nvPr/>
        </p:nvGrpSpPr>
        <p:grpSpPr>
          <a:xfrm>
            <a:off x="3399289" y="550061"/>
            <a:ext cx="1461131" cy="1336333"/>
            <a:chOff x="3290904" y="579120"/>
            <a:chExt cx="1461131" cy="133633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4424C9F-F913-974B-7A01-BC72F1D0A01F}"/>
                </a:ext>
              </a:extLst>
            </p:cNvPr>
            <p:cNvSpPr/>
            <p:nvPr/>
          </p:nvSpPr>
          <p:spPr>
            <a:xfrm>
              <a:off x="3318688" y="579120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6997526-BE7D-ECC7-3CF9-67534964B769}"/>
                </a:ext>
              </a:extLst>
            </p:cNvPr>
            <p:cNvSpPr txBox="1"/>
            <p:nvPr/>
          </p:nvSpPr>
          <p:spPr>
            <a:xfrm>
              <a:off x="3290904" y="985676"/>
              <a:ext cx="1461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Familiarization:</a:t>
              </a:r>
              <a:br>
                <a:rPr lang="de-AT" sz="1400" dirty="0">
                  <a:latin typeface="Book Antiqua" panose="02040602050305030304" pitchFamily="18" charset="0"/>
                </a:rPr>
              </a:br>
              <a:r>
                <a:rPr lang="de-AT" sz="1400" dirty="0">
                  <a:latin typeface="Book Antiqua" panose="02040602050305030304" pitchFamily="18" charset="0"/>
                </a:rPr>
                <a:t>Transcription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93D62EF-F801-7C09-4DEC-3BB674D774B0}"/>
              </a:ext>
            </a:extLst>
          </p:cNvPr>
          <p:cNvGrpSpPr/>
          <p:nvPr/>
        </p:nvGrpSpPr>
        <p:grpSpPr>
          <a:xfrm>
            <a:off x="5046687" y="550061"/>
            <a:ext cx="1405565" cy="1336333"/>
            <a:chOff x="5002237" y="556210"/>
            <a:chExt cx="1405565" cy="1336333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F18923B-73A7-F9D1-4A65-6AC96EC81593}"/>
                </a:ext>
              </a:extLst>
            </p:cNvPr>
            <p:cNvSpPr/>
            <p:nvPr/>
          </p:nvSpPr>
          <p:spPr>
            <a:xfrm>
              <a:off x="5002237" y="556210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1FA4EB0-4646-3A9B-B244-8CD7CB4D3F8B}"/>
                </a:ext>
              </a:extLst>
            </p:cNvPr>
            <p:cNvSpPr txBox="1"/>
            <p:nvPr/>
          </p:nvSpPr>
          <p:spPr>
            <a:xfrm>
              <a:off x="5171570" y="855044"/>
              <a:ext cx="10668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Creating </a:t>
              </a:r>
            </a:p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a Coding </a:t>
              </a:r>
            </a:p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Manual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62D0192-A938-4BD5-60FB-2424404ECB2B}"/>
              </a:ext>
            </a:extLst>
          </p:cNvPr>
          <p:cNvGrpSpPr/>
          <p:nvPr/>
        </p:nvGrpSpPr>
        <p:grpSpPr>
          <a:xfrm>
            <a:off x="6665864" y="550061"/>
            <a:ext cx="1405565" cy="1336333"/>
            <a:chOff x="6627764" y="556210"/>
            <a:chExt cx="1405565" cy="133633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A3C921A-3B5B-5AF8-6E2C-D1F727E01754}"/>
                </a:ext>
              </a:extLst>
            </p:cNvPr>
            <p:cNvSpPr/>
            <p:nvPr/>
          </p:nvSpPr>
          <p:spPr>
            <a:xfrm>
              <a:off x="6627764" y="556210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BCE9720-6814-0E31-3403-C13755878D5A}"/>
                </a:ext>
              </a:extLst>
            </p:cNvPr>
            <p:cNvSpPr txBox="1"/>
            <p:nvPr/>
          </p:nvSpPr>
          <p:spPr>
            <a:xfrm>
              <a:off x="6761606" y="962766"/>
              <a:ext cx="1137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Coding</a:t>
              </a:r>
            </a:p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the Data</a:t>
              </a: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18858EB3-CFBD-FCE8-58FC-982853EDAAFC}"/>
              </a:ext>
            </a:extLst>
          </p:cNvPr>
          <p:cNvSpPr/>
          <p:nvPr/>
        </p:nvSpPr>
        <p:spPr>
          <a:xfrm>
            <a:off x="8292792" y="550061"/>
            <a:ext cx="1405565" cy="1336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latin typeface="Book Antiqua" panose="02040602050305030304" pitchFamily="18" charset="0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CB1E1D3-0FBA-AC48-C0B6-9F29EBE7BB9B}"/>
              </a:ext>
            </a:extLst>
          </p:cNvPr>
          <p:cNvGrpSpPr/>
          <p:nvPr/>
        </p:nvGrpSpPr>
        <p:grpSpPr>
          <a:xfrm>
            <a:off x="9897245" y="550061"/>
            <a:ext cx="1444766" cy="1336333"/>
            <a:chOff x="9752465" y="566570"/>
            <a:chExt cx="1444766" cy="133633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429FB01-9677-B627-3FCE-3E9396486582}"/>
                </a:ext>
              </a:extLst>
            </p:cNvPr>
            <p:cNvSpPr/>
            <p:nvPr/>
          </p:nvSpPr>
          <p:spPr>
            <a:xfrm>
              <a:off x="9772066" y="566570"/>
              <a:ext cx="1405565" cy="133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latin typeface="Book Antiqua" panose="02040602050305030304" pitchFamily="18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7E8B905-305D-0BA5-4225-4EE2F970D84C}"/>
                </a:ext>
              </a:extLst>
            </p:cNvPr>
            <p:cNvSpPr txBox="1"/>
            <p:nvPr/>
          </p:nvSpPr>
          <p:spPr>
            <a:xfrm>
              <a:off x="9752465" y="973126"/>
              <a:ext cx="144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latin typeface="Book Antiqua" panose="02040602050305030304" pitchFamily="18" charset="0"/>
                </a:rPr>
                <a:t>Drawing Conclusions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1CC023-E5AB-0AF7-A0DC-D633E70BE697}"/>
              </a:ext>
            </a:extLst>
          </p:cNvPr>
          <p:cNvCxnSpPr>
            <a:cxnSpLocks/>
          </p:cNvCxnSpPr>
          <p:nvPr/>
        </p:nvCxnSpPr>
        <p:spPr>
          <a:xfrm>
            <a:off x="3211610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D7666A-BAD4-21E1-EC5E-CE966565C749}"/>
              </a:ext>
            </a:extLst>
          </p:cNvPr>
          <p:cNvCxnSpPr>
            <a:cxnSpLocks/>
          </p:cNvCxnSpPr>
          <p:nvPr/>
        </p:nvCxnSpPr>
        <p:spPr>
          <a:xfrm>
            <a:off x="4838988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E2AA38D-056A-7347-0D51-074DCEE4E3F4}"/>
              </a:ext>
            </a:extLst>
          </p:cNvPr>
          <p:cNvCxnSpPr>
            <a:cxnSpLocks/>
          </p:cNvCxnSpPr>
          <p:nvPr/>
        </p:nvCxnSpPr>
        <p:spPr>
          <a:xfrm>
            <a:off x="6452791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37BE804-D21F-9C93-0EB4-E7965B2AC6B8}"/>
              </a:ext>
            </a:extLst>
          </p:cNvPr>
          <p:cNvCxnSpPr>
            <a:cxnSpLocks/>
          </p:cNvCxnSpPr>
          <p:nvPr/>
        </p:nvCxnSpPr>
        <p:spPr>
          <a:xfrm>
            <a:off x="8071429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6270873-E366-A88E-DB16-A4BB34E86602}"/>
              </a:ext>
            </a:extLst>
          </p:cNvPr>
          <p:cNvCxnSpPr>
            <a:cxnSpLocks/>
          </p:cNvCxnSpPr>
          <p:nvPr/>
        </p:nvCxnSpPr>
        <p:spPr>
          <a:xfrm>
            <a:off x="9698357" y="1236769"/>
            <a:ext cx="20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31D380BD-75D1-1D27-A004-97F754CFA87C}"/>
              </a:ext>
            </a:extLst>
          </p:cNvPr>
          <p:cNvCxnSpPr>
            <a:stCxn id="46" idx="0"/>
            <a:endCxn id="44" idx="0"/>
          </p:cNvCxnSpPr>
          <p:nvPr/>
        </p:nvCxnSpPr>
        <p:spPr>
          <a:xfrm rot="16200000" flipV="1">
            <a:off x="8182111" y="-263403"/>
            <a:ext cx="12700" cy="1626928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E81FD639-791C-DE2E-3E6C-B4DDA5D28063}"/>
              </a:ext>
            </a:extLst>
          </p:cNvPr>
          <p:cNvCxnSpPr>
            <a:stCxn id="48" idx="2"/>
            <a:endCxn id="4" idx="2"/>
          </p:cNvCxnSpPr>
          <p:nvPr/>
        </p:nvCxnSpPr>
        <p:spPr>
          <a:xfrm rot="5400000">
            <a:off x="5753951" y="-2979284"/>
            <a:ext cx="12700" cy="9731356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28ACB12A-2F86-9EEB-A3CB-83F3CAF488A1}"/>
              </a:ext>
            </a:extLst>
          </p:cNvPr>
          <p:cNvSpPr txBox="1"/>
          <p:nvPr/>
        </p:nvSpPr>
        <p:spPr>
          <a:xfrm>
            <a:off x="8232222" y="1061164"/>
            <a:ext cx="153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 Antiqua" panose="02040602050305030304" pitchFamily="18" charset="0"/>
              </a:rPr>
              <a:t>Data Reduction</a:t>
            </a:r>
            <a:endParaRPr lang="de-AT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6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Breitbild</PresentationFormat>
  <Paragraphs>234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Book Antiqua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Dékány</dc:creator>
  <cp:lastModifiedBy>Balázs Dékány</cp:lastModifiedBy>
  <cp:revision>31</cp:revision>
  <dcterms:created xsi:type="dcterms:W3CDTF">2024-08-09T11:48:03Z</dcterms:created>
  <dcterms:modified xsi:type="dcterms:W3CDTF">2024-08-12T15:37:16Z</dcterms:modified>
</cp:coreProperties>
</file>