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D60B10-5178-4290-AA2D-463198054EB4}">
  <a:tblStyle styleId="{87D60B10-5178-4290-AA2D-463198054E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0E7"/>
          </a:solidFill>
        </a:fill>
      </a:tcStyle>
    </a:wholeTbl>
    <a:band1H>
      <a:tcTxStyle/>
      <a:tcStyle>
        <a:fill>
          <a:solidFill>
            <a:srgbClr val="F9DFCC"/>
          </a:solidFill>
        </a:fill>
      </a:tcStyle>
    </a:band1H>
    <a:band2H>
      <a:tcTxStyle/>
    </a:band2H>
    <a:band1V>
      <a:tcTxStyle/>
      <a:tcStyle>
        <a:fill>
          <a:solidFill>
            <a:srgbClr val="F9DF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207EC4C-A4B7-481B-8978-45865DA3A82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64" name="Google Shape;264;p1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65" name="Google Shape;265;p1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66" name="Google Shape;266;p1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75" name="Google Shape;275;p1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77" name="Google Shape;277;p1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05" name="Google Shape;305;p2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06" name="Google Shape;306;p2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07" name="Google Shape;307;p2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16" name="Google Shape;316;p2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17" name="Google Shape;317;p2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18" name="Google Shape;318;p2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73" name="Google Shape;373;p2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74" name="Google Shape;374;p2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75" name="Google Shape;375;p2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44" name="Google Shape;444;p2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45" name="Google Shape;445;p2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46" name="Google Shape;446;p2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90" name="Google Shape;490;p2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91" name="Google Shape;491;p2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92" name="Google Shape;492;p2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91" name="Google Shape;691;p4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692" name="Google Shape;692;p4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693" name="Google Shape;693;p4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4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2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23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5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400"/>
              <a:buChar char="▪"/>
              <a:defRPr sz="3400"/>
            </a:lvl1pPr>
            <a:lvl2pPr indent="-39116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Char char="▪"/>
              <a:defRPr sz="32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3000"/>
            </a:lvl3pPr>
            <a:lvl4pPr indent="-3708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Char char="▪"/>
              <a:defRPr sz="2800"/>
            </a:lvl4pPr>
            <a:lvl5pPr indent="-36067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2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g"/><Relationship Id="rId5" Type="http://schemas.openxmlformats.org/officeDocument/2006/relationships/image" Target="../media/image3.png"/><Relationship Id="rId6" Type="http://schemas.openxmlformats.org/officeDocument/2006/relationships/hyperlink" Target="http://softuni.org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akov.com/blog/2013/01/23/indirect-recursi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en.wikipedia.org/wiki/Eight_queens_puzzle" TargetMode="External"/><Relationship Id="rId4" Type="http://schemas.openxmlformats.org/officeDocument/2006/relationships/hyperlink" Target="http://en.wikipedia.org/wiki/Eight_queens_puzzle" TargetMode="External"/><Relationship Id="rId5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5027612" y="838200"/>
            <a:ext cx="6467942" cy="1087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948026" y="2001771"/>
            <a:ext cx="7547528" cy="1280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Recursive Algorithms</a:t>
            </a:r>
            <a:br>
              <a:rPr lang="en-US"/>
            </a:br>
            <a:r>
              <a:rPr lang="en-US"/>
              <a:t>and Backtracking</a:t>
            </a:r>
            <a:endParaRPr/>
          </a:p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60412" y="460099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60413" y="507089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46" name="Google Shape;46;p6"/>
          <p:cNvSpPr txBox="1"/>
          <p:nvPr>
            <p:ph idx="6" type="body"/>
          </p:nvPr>
        </p:nvSpPr>
        <p:spPr>
          <a:xfrm>
            <a:off x="760412" y="5576003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47" name="Google Shape;47;p6"/>
          <p:cNvSpPr txBox="1"/>
          <p:nvPr>
            <p:ph idx="7" type="body"/>
          </p:nvPr>
        </p:nvSpPr>
        <p:spPr>
          <a:xfrm>
            <a:off x="760412" y="5917165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pic>
        <p:nvPicPr>
          <p:cNvPr id="48" name="Google Shape;48;p6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83" y="3310050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" name="Google Shape;49;p6" title="Software University Foundation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1047" l="-2033" r="-4043" t="-11972"/>
          <a:stretch/>
        </p:blipFill>
        <p:spPr>
          <a:xfrm>
            <a:off x="825157" y="2176104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67176" y="3897601"/>
            <a:ext cx="2133598" cy="2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/>
        </p:nvSpPr>
        <p:spPr>
          <a:xfrm rot="576164">
            <a:off x="5491100" y="3931752"/>
            <a:ext cx="1494063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b="1" i="0" sz="24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logos.cs.uic.edu/APCS/Notes/Java/Recursion/MirrorInAMirror.jpg" id="52" name="Google Shape;5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94611" y="3886200"/>
            <a:ext cx="3724742" cy="2316025"/>
          </a:xfrm>
          <a:prstGeom prst="roundRect">
            <a:avLst>
              <a:gd fmla="val 16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Create a </a:t>
            </a:r>
            <a:r>
              <a:rPr b="1" lang="en-US">
                <a:solidFill>
                  <a:srgbClr val="F3CC5F"/>
                </a:solidFill>
              </a:rPr>
              <a:t>recursive method</a:t>
            </a:r>
            <a:r>
              <a:rPr lang="en-US"/>
              <a:t> that calculates </a:t>
            </a:r>
            <a:r>
              <a:rPr b="1" lang="en-US">
                <a:solidFill>
                  <a:srgbClr val="F3CC5F"/>
                </a:solidFill>
              </a:rPr>
              <a:t>n!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Read n from the console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Recursive Factorial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2751313" y="3328865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7" name="Google Shape;197;p15"/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factorial" id="198" name="Google Shape;1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6012" y="4806953"/>
              <a:ext cx="2686050" cy="1276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15"/>
          <p:cNvSpPr txBox="1"/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3628800</a:t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2751313" y="4681096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Recursive Factorial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num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(num ==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num *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num - 1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4113212" y="2819400"/>
            <a:ext cx="1524000" cy="367192"/>
          </a:xfrm>
          <a:prstGeom prst="wedgeRoundRectCallout">
            <a:avLst>
              <a:gd fmla="val -62941" name="adj1"/>
              <a:gd fmla="val -2126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190413" y="1295400"/>
            <a:ext cx="11804822" cy="542607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Direct recursion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 method directly calls itself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Indirect recursion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Method A calls B, method B calls A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Or even A 🡪 B 🡪 C 🡪 A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Funny example of infinite indirect recursion: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http://www.nakov.com/blog/2013/01/23/indirect-recursion/</a:t>
            </a:r>
            <a:endParaRPr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Direct and Indirect Recursion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6018212" y="1293724"/>
            <a:ext cx="2148000" cy="156966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313612" y="3282950"/>
            <a:ext cx="2148000" cy="156966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B();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9461612" y="3282950"/>
            <a:ext cx="2148000" cy="156966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B()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20" name="Google Shape;220;p17"/>
          <p:cNvCxnSpPr>
            <a:stCxn id="217" idx="3"/>
            <a:endCxn id="217" idx="0"/>
          </p:cNvCxnSpPr>
          <p:nvPr/>
        </p:nvCxnSpPr>
        <p:spPr>
          <a:xfrm rot="10800000">
            <a:off x="7092212" y="1293754"/>
            <a:ext cx="1074000" cy="784800"/>
          </a:xfrm>
          <a:prstGeom prst="curvedConnector4">
            <a:avLst>
              <a:gd fmla="val -52586" name="adj1"/>
              <a:gd fmla="val 190815" name="adj2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1" name="Google Shape;221;p17"/>
          <p:cNvCxnSpPr>
            <a:stCxn id="218" idx="0"/>
            <a:endCxn id="219" idx="0"/>
          </p:cNvCxnSpPr>
          <p:nvPr/>
        </p:nvCxnSpPr>
        <p:spPr>
          <a:xfrm flipH="1" rot="-5400000">
            <a:off x="9461312" y="2209250"/>
            <a:ext cx="600" cy="2148000"/>
          </a:xfrm>
          <a:prstGeom prst="curvedConnector3">
            <a:avLst>
              <a:gd fmla="val -119965343" name="adj1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2" name="Google Shape;222;p17"/>
          <p:cNvCxnSpPr>
            <a:stCxn id="219" idx="2"/>
            <a:endCxn id="218" idx="2"/>
          </p:cNvCxnSpPr>
          <p:nvPr/>
        </p:nvCxnSpPr>
        <p:spPr>
          <a:xfrm rot="5400000">
            <a:off x="9461312" y="3778910"/>
            <a:ext cx="600" cy="2148000"/>
          </a:xfrm>
          <a:prstGeom prst="curvedConnector3">
            <a:avLst>
              <a:gd fmla="val 119965174" name="adj1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Recursive methods have 3 parts: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Pre-actions</a:t>
            </a:r>
            <a:r>
              <a:rPr lang="en-US"/>
              <a:t> (before calling the recursion)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Recursive calls </a:t>
            </a:r>
            <a:r>
              <a:rPr lang="en-US"/>
              <a:t>(step-in)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Post-actions</a:t>
            </a:r>
            <a:r>
              <a:rPr lang="en-US"/>
              <a:t> (after returning from recursion)</a:t>
            </a:r>
            <a:endParaRPr/>
          </a:p>
        </p:txBody>
      </p:sp>
      <p:sp>
        <p:nvSpPr>
          <p:cNvPr id="229" name="Google Shape;229;p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Recursion Pre-Actions and Post-Actions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Recursion()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Pre-actions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Recursion();</a:t>
            </a:r>
            <a:endParaRPr b="1" sz="240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Post-actions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Create a </a:t>
            </a:r>
            <a:r>
              <a:rPr b="1" lang="en-US">
                <a:solidFill>
                  <a:srgbClr val="F3CC5F"/>
                </a:solidFill>
              </a:rPr>
              <a:t>recursive method</a:t>
            </a:r>
            <a:r>
              <a:rPr lang="en-US"/>
              <a:t> that draws the following figure</a:t>
            </a:r>
            <a:endParaRPr b="1">
              <a:solidFill>
                <a:srgbClr val="F3CC5F"/>
              </a:solidFill>
            </a:endParaRPr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Recursive Drawing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212" y="2362200"/>
            <a:ext cx="2438400" cy="3735184"/>
          </a:xfrm>
          <a:prstGeom prst="rect">
            <a:avLst/>
          </a:prstGeom>
          <a:noFill/>
          <a:ln cap="flat" cmpd="sng" w="9525">
            <a:solidFill>
              <a:srgbClr val="CB9F9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19"/>
          <p:cNvSpPr/>
          <p:nvPr/>
        </p:nvSpPr>
        <p:spPr>
          <a:xfrm>
            <a:off x="2029611" y="2667000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123657" y="2614732"/>
            <a:ext cx="456656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Pre-Actions and Post-Actions – Example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836613" y="1214021"/>
            <a:ext cx="10515600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PrintFigure(int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(n == 0) // Bottom of the recursion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Pre-action: print n asterisks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Console.WriteLine(new string('*', 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Recursive call: print figure of size n-1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PrintFigure(n - 1);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Post-action: print n hashtags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Console.WriteLine(new string('#', 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912813" y="4955172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912813" y="5834166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Live Exercises in Class (Lab)</a:t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812" y="1010632"/>
            <a:ext cx="3524026" cy="363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4294967295" type="ctrTitle"/>
          </p:nvPr>
        </p:nvSpPr>
        <p:spPr>
          <a:xfrm>
            <a:off x="2132012" y="4818200"/>
            <a:ext cx="79248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Generating Combinations</a:t>
            </a:r>
            <a:endParaRPr/>
          </a:p>
        </p:txBody>
      </p:sp>
      <p:sp>
        <p:nvSpPr>
          <p:cNvPr id="260" name="Google Shape;260;p22"/>
          <p:cNvSpPr txBox="1"/>
          <p:nvPr>
            <p:ph idx="4294967295" type="subTitle"/>
          </p:nvPr>
        </p:nvSpPr>
        <p:spPr>
          <a:xfrm>
            <a:off x="2132012" y="5724638"/>
            <a:ext cx="79248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Recursive Algorithm</a:t>
            </a:r>
            <a:endParaRPr/>
          </a:p>
        </p:txBody>
      </p:sp>
      <p:pic>
        <p:nvPicPr>
          <p:cNvPr descr="http://www2.hiren.info/desktopwallpapers/3d/10-dices.jpg"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958" y="2211579"/>
            <a:ext cx="2848907" cy="2313427"/>
          </a:xfrm>
          <a:prstGeom prst="roundRect">
            <a:avLst>
              <a:gd fmla="val 448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37"/>
              <a:buChar char="▪"/>
            </a:pPr>
            <a:r>
              <a:rPr lang="en-US" sz="3237"/>
              <a:t>How to generate all 8-bit vectors recursively?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0 0 0 0 0 0 0 0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0 0 0 0 0 0 0 1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...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0 1 1 1 1 1 1 1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1 0 0 0 0 0 0 0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...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1 1 1 1 1 1 1 0</a:t>
            </a:r>
            <a:endParaRPr/>
          </a:p>
          <a:p>
            <a:pPr indent="-231605" lvl="2" marL="91424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b="1" lang="en-US" sz="2960"/>
              <a:t>1 1 1 1 1 1 1 1</a:t>
            </a:r>
            <a:endParaRPr/>
          </a:p>
        </p:txBody>
      </p:sp>
      <p:sp>
        <p:nvSpPr>
          <p:cNvPr id="271" name="Google Shape;271;p2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0/1 Vectors</a:t>
            </a:r>
            <a:endParaRPr/>
          </a:p>
        </p:txBody>
      </p:sp>
      <p:pic>
        <p:nvPicPr>
          <p:cNvPr descr="http://www.dreamstime.com/binary-data-leak-thumb61503.jpg"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412" y="2514600"/>
            <a:ext cx="4636698" cy="3276600"/>
          </a:xfrm>
          <a:prstGeom prst="roundRect">
            <a:avLst>
              <a:gd fmla="val 7101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US" sz="3500"/>
              <a:t>Start with a </a:t>
            </a:r>
            <a:r>
              <a:rPr b="1" lang="en-US" sz="3500">
                <a:solidFill>
                  <a:srgbClr val="F3CC5F"/>
                </a:solidFill>
              </a:rPr>
              <a:t>blank vector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Char char="▪"/>
            </a:pPr>
            <a:r>
              <a:rPr lang="en-US" sz="3500"/>
              <a:t>Choose the </a:t>
            </a:r>
            <a:r>
              <a:rPr b="1" lang="en-US" sz="3500">
                <a:solidFill>
                  <a:srgbClr val="F3CC5F"/>
                </a:solidFill>
              </a:rPr>
              <a:t>first position</a:t>
            </a:r>
            <a:r>
              <a:rPr lang="en-US" sz="3500"/>
              <a:t> and </a:t>
            </a:r>
            <a:r>
              <a:rPr b="1" lang="en-US" sz="3500">
                <a:solidFill>
                  <a:srgbClr val="F3CC5F"/>
                </a:solidFill>
              </a:rPr>
              <a:t>loop through all possibilities</a:t>
            </a:r>
            <a:endParaRPr/>
          </a:p>
          <a:p>
            <a:pPr indent="-8249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8249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8249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00"/>
              <a:buChar char="▪"/>
            </a:pPr>
            <a:r>
              <a:rPr lang="en-US" sz="3500"/>
              <a:t>For each possibility, generate all </a:t>
            </a:r>
            <a:r>
              <a:rPr b="1" lang="en-US" sz="3500">
                <a:solidFill>
                  <a:srgbClr val="F3CC5F"/>
                </a:solidFill>
              </a:rPr>
              <a:t>(n – 1)-bit</a:t>
            </a:r>
            <a:r>
              <a:rPr lang="en-US" sz="3500"/>
              <a:t> vectors</a:t>
            </a:r>
            <a:endParaRPr sz="3500"/>
          </a:p>
        </p:txBody>
      </p:sp>
      <p:sp>
        <p:nvSpPr>
          <p:cNvPr id="282" name="Google Shape;282;p2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0/1 Vectors</a:t>
            </a:r>
            <a:endParaRPr/>
          </a:p>
        </p:txBody>
      </p:sp>
      <p:graphicFrame>
        <p:nvGraphicFramePr>
          <p:cNvPr id="283" name="Google Shape;283;p24"/>
          <p:cNvGraphicFramePr/>
          <p:nvPr/>
        </p:nvGraphicFramePr>
        <p:xfrm>
          <a:off x="1010463" y="3746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p24"/>
          <p:cNvGraphicFramePr/>
          <p:nvPr/>
        </p:nvGraphicFramePr>
        <p:xfrm>
          <a:off x="7542212" y="3746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24"/>
          <p:cNvGraphicFramePr/>
          <p:nvPr/>
        </p:nvGraphicFramePr>
        <p:xfrm>
          <a:off x="1012051" y="1966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24"/>
          <p:cNvSpPr/>
          <p:nvPr/>
        </p:nvSpPr>
        <p:spPr>
          <a:xfrm rot="-5400000">
            <a:off x="2690435" y="3144758"/>
            <a:ext cx="287337" cy="271061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1556125" y="4356390"/>
            <a:ext cx="2555938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/>
          <p:nvPr/>
        </p:nvSpPr>
        <p:spPr>
          <a:xfrm rot="-5400000">
            <a:off x="9223315" y="3144758"/>
            <a:ext cx="287337" cy="271061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8089000" y="4356390"/>
            <a:ext cx="2555938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2316975" y="4643735"/>
            <a:ext cx="10342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 - 1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8849854" y="4643735"/>
            <a:ext cx="10342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 - 1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Recursion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Generating 0/1 Vectors and Combinations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Backtracking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8 Queens Problem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Finding All Paths in a Labyrinth Recursively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Recursion or Iteration?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Harmful Recursion and Optimizing Bad Recursion</a:t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4657" y="1981200"/>
            <a:ext cx="2866155" cy="36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Generate all </a:t>
            </a:r>
            <a:r>
              <a:rPr b="1" lang="en-US">
                <a:solidFill>
                  <a:srgbClr val="F3CC5F"/>
                </a:solidFill>
              </a:rPr>
              <a:t>n-bit</a:t>
            </a:r>
            <a:r>
              <a:rPr lang="en-US"/>
              <a:t> vectors as shown below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Read n from the console</a:t>
            </a:r>
            <a:endParaRPr/>
          </a:p>
        </p:txBody>
      </p:sp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Generate n-bit Vectors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4646612" y="3049012"/>
            <a:ext cx="2743200" cy="304698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0 0 0 0 0 0 0 0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0 0 0 0 0 0 0 1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0 1 1 1 1 1 1 1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1 0 0 0 0 0 0 0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1 1 1 1 1 1 1 0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1 1 1 1 1 1 1 1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3464257" y="4214932"/>
            <a:ext cx="4572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4115722" y="4267200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7515502" y="2895600"/>
            <a:ext cx="2743200" cy="762000"/>
          </a:xfrm>
          <a:prstGeom prst="wedgeRoundRectCallout">
            <a:avLst>
              <a:gd fmla="val -56531" name="adj1"/>
              <a:gd fmla="val -1088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8-bit vectors in lexicographic order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Generate n-bit Vectors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608012" y="1657609"/>
            <a:ext cx="10972800" cy="4538871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Gen01(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index, int[] vector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vector.Length)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Print(vector);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&lt;= 1; i++)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vector[index] = i;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Gen01(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index + 1, vector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6551612" y="3666557"/>
            <a:ext cx="5029200" cy="252992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int n = 8;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int[] vector = new int[n];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Gen01(0, vector);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3-bit Vectors Recursion Tree 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5448354" y="1655276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6499823" y="4028197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7445459" y="2976637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8559888" y="4027419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2449689" y="4027421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3489802" y="2976637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4589369" y="4027420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4199728" y="5257675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5037928" y="5238625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2033397" y="5238625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2828128" y="5219575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8178888" y="5234233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8984357" y="5215183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6137459" y="5215183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6959688" y="5196133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8" name="Google Shape;338;p27"/>
          <p:cNvCxnSpPr>
            <a:stCxn id="323" idx="3"/>
            <a:endCxn id="328" idx="7"/>
          </p:cNvCxnSpPr>
          <p:nvPr/>
        </p:nvCxnSpPr>
        <p:spPr>
          <a:xfrm flipH="1">
            <a:off x="4037921" y="2175709"/>
            <a:ext cx="1504500" cy="890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27"/>
          <p:cNvCxnSpPr>
            <a:stCxn id="323" idx="5"/>
            <a:endCxn id="325" idx="1"/>
          </p:cNvCxnSpPr>
          <p:nvPr/>
        </p:nvCxnSpPr>
        <p:spPr>
          <a:xfrm>
            <a:off x="5996618" y="2175709"/>
            <a:ext cx="1542900" cy="890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7"/>
          <p:cNvCxnSpPr>
            <a:stCxn id="325" idx="3"/>
            <a:endCxn id="324" idx="0"/>
          </p:cNvCxnSpPr>
          <p:nvPr/>
        </p:nvCxnSpPr>
        <p:spPr>
          <a:xfrm flipH="1">
            <a:off x="6821027" y="3497070"/>
            <a:ext cx="718500" cy="5310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27"/>
          <p:cNvCxnSpPr>
            <a:stCxn id="325" idx="5"/>
            <a:endCxn id="326" idx="0"/>
          </p:cNvCxnSpPr>
          <p:nvPr/>
        </p:nvCxnSpPr>
        <p:spPr>
          <a:xfrm>
            <a:off x="7993723" y="3497070"/>
            <a:ext cx="887400" cy="530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27"/>
          <p:cNvCxnSpPr>
            <a:stCxn id="326" idx="5"/>
            <a:endCxn id="335" idx="0"/>
          </p:cNvCxnSpPr>
          <p:nvPr/>
        </p:nvCxnSpPr>
        <p:spPr>
          <a:xfrm>
            <a:off x="9108152" y="4547852"/>
            <a:ext cx="197400" cy="6672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p27"/>
          <p:cNvCxnSpPr>
            <a:stCxn id="326" idx="3"/>
            <a:endCxn id="334" idx="0"/>
          </p:cNvCxnSpPr>
          <p:nvPr/>
        </p:nvCxnSpPr>
        <p:spPr>
          <a:xfrm flipH="1">
            <a:off x="8500055" y="4547852"/>
            <a:ext cx="153900" cy="686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27"/>
          <p:cNvCxnSpPr>
            <a:stCxn id="324" idx="5"/>
            <a:endCxn id="337" idx="0"/>
          </p:cNvCxnSpPr>
          <p:nvPr/>
        </p:nvCxnSpPr>
        <p:spPr>
          <a:xfrm>
            <a:off x="7048087" y="4548630"/>
            <a:ext cx="232800" cy="647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p27"/>
          <p:cNvCxnSpPr>
            <a:stCxn id="324" idx="3"/>
            <a:endCxn id="336" idx="0"/>
          </p:cNvCxnSpPr>
          <p:nvPr/>
        </p:nvCxnSpPr>
        <p:spPr>
          <a:xfrm flipH="1">
            <a:off x="6458590" y="4548630"/>
            <a:ext cx="135300" cy="666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p27"/>
          <p:cNvCxnSpPr>
            <a:stCxn id="329" idx="5"/>
            <a:endCxn id="331" idx="0"/>
          </p:cNvCxnSpPr>
          <p:nvPr/>
        </p:nvCxnSpPr>
        <p:spPr>
          <a:xfrm>
            <a:off x="5137633" y="4547853"/>
            <a:ext cx="221400" cy="690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27"/>
          <p:cNvCxnSpPr>
            <a:stCxn id="329" idx="3"/>
            <a:endCxn id="330" idx="0"/>
          </p:cNvCxnSpPr>
          <p:nvPr/>
        </p:nvCxnSpPr>
        <p:spPr>
          <a:xfrm flipH="1">
            <a:off x="4520836" y="4547853"/>
            <a:ext cx="162600" cy="7098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27"/>
          <p:cNvCxnSpPr>
            <a:stCxn id="327" idx="5"/>
            <a:endCxn id="333" idx="0"/>
          </p:cNvCxnSpPr>
          <p:nvPr/>
        </p:nvCxnSpPr>
        <p:spPr>
          <a:xfrm>
            <a:off x="2997953" y="4547854"/>
            <a:ext cx="151200" cy="6717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27"/>
          <p:cNvCxnSpPr>
            <a:stCxn id="327" idx="3"/>
            <a:endCxn id="332" idx="0"/>
          </p:cNvCxnSpPr>
          <p:nvPr/>
        </p:nvCxnSpPr>
        <p:spPr>
          <a:xfrm flipH="1">
            <a:off x="2354456" y="4547854"/>
            <a:ext cx="189300" cy="690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27"/>
          <p:cNvCxnSpPr>
            <a:stCxn id="328" idx="3"/>
            <a:endCxn id="327" idx="0"/>
          </p:cNvCxnSpPr>
          <p:nvPr/>
        </p:nvCxnSpPr>
        <p:spPr>
          <a:xfrm flipH="1">
            <a:off x="2770869" y="3497070"/>
            <a:ext cx="813000" cy="530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Google Shape;351;p27"/>
          <p:cNvCxnSpPr>
            <a:stCxn id="328" idx="5"/>
            <a:endCxn id="329" idx="0"/>
          </p:cNvCxnSpPr>
          <p:nvPr/>
        </p:nvCxnSpPr>
        <p:spPr>
          <a:xfrm>
            <a:off x="4038066" y="3497070"/>
            <a:ext cx="872400" cy="530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27"/>
          <p:cNvSpPr txBox="1"/>
          <p:nvPr/>
        </p:nvSpPr>
        <p:spPr>
          <a:xfrm>
            <a:off x="4422835" y="217570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6748796" y="216874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2876014" y="328149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2027387" y="461077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6" name="Google Shape;356;p27"/>
          <p:cNvSpPr txBox="1"/>
          <p:nvPr/>
        </p:nvSpPr>
        <p:spPr>
          <a:xfrm>
            <a:off x="3111272" y="461077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4158265" y="461077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6101170" y="461077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8130583" y="461077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6864383" y="328149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8314287" y="3243983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4375665" y="3243983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5280627" y="459178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7230553" y="459178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9245614" y="459178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10100648" y="5438666"/>
            <a:ext cx="1784964" cy="367192"/>
          </a:xfrm>
          <a:prstGeom prst="wedgeRoundRectCallout">
            <a:avLst>
              <a:gd fmla="val -62941" name="adj1"/>
              <a:gd fmla="val -2126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Vector</a:t>
            </a:r>
            <a:endParaRPr/>
          </a:p>
        </p:txBody>
      </p:sp>
      <p:graphicFrame>
        <p:nvGraphicFramePr>
          <p:cNvPr id="367" name="Google Shape;367;p27"/>
          <p:cNvGraphicFramePr/>
          <p:nvPr/>
        </p:nvGraphicFramePr>
        <p:xfrm>
          <a:off x="2079831" y="1951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27"/>
          <p:cNvSpPr txBox="1"/>
          <p:nvPr/>
        </p:nvSpPr>
        <p:spPr>
          <a:xfrm>
            <a:off x="841345" y="1905592"/>
            <a:ext cx="1200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vector:</a:t>
            </a: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1948275" y="1371600"/>
            <a:ext cx="16315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length = 3</a:t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1979612" y="1874499"/>
            <a:ext cx="641662" cy="594049"/>
          </a:xfrm>
          <a:prstGeom prst="rect">
            <a:avLst/>
          </a:prstGeom>
          <a:solidFill>
            <a:srgbClr val="F3CC5F">
              <a:alpha val="20000"/>
            </a:srgbClr>
          </a:solidFill>
          <a:ln cap="flat" cmpd="sng" w="12700">
            <a:solidFill>
              <a:srgbClr val="F3CC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3-bit Vectors Trace</a:t>
            </a:r>
            <a:endParaRPr/>
          </a:p>
        </p:txBody>
      </p:sp>
      <p:graphicFrame>
        <p:nvGraphicFramePr>
          <p:cNvPr id="380" name="Google Shape;380;p28"/>
          <p:cNvGraphicFramePr/>
          <p:nvPr/>
        </p:nvGraphicFramePr>
        <p:xfrm>
          <a:off x="3427412" y="990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{87D60B10-5178-4290-AA2D-463198054EB4}</a:tableStyleId>
              </a:tblPr>
              <a:tblGrid>
                <a:gridCol w="2362200"/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vector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   Gen()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0 0 1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0 1 0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0 1 0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0 1 0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0 1 1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         Gen()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0 1 1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-1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28"/>
          <p:cNvSpPr/>
          <p:nvPr/>
        </p:nvSpPr>
        <p:spPr>
          <a:xfrm>
            <a:off x="6185852" y="1455812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8614564" y="4588651"/>
            <a:ext cx="1784964" cy="367192"/>
          </a:xfrm>
          <a:prstGeom prst="wedgeRoundRectCallout">
            <a:avLst>
              <a:gd fmla="val -57132" name="adj1"/>
              <a:gd fmla="val -329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Vector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8614564" y="5353638"/>
            <a:ext cx="1784964" cy="367192"/>
          </a:xfrm>
          <a:prstGeom prst="wedgeRoundRectCallout">
            <a:avLst>
              <a:gd fmla="val -57132" name="adj1"/>
              <a:gd fmla="val -329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Vector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8603583" y="2568510"/>
            <a:ext cx="1784964" cy="367192"/>
          </a:xfrm>
          <a:prstGeom prst="wedgeRoundRectCallout">
            <a:avLst>
              <a:gd fmla="val -57132" name="adj1"/>
              <a:gd fmla="val -329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Vector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8614564" y="3383818"/>
            <a:ext cx="1784964" cy="367192"/>
          </a:xfrm>
          <a:prstGeom prst="wedgeRoundRectCallout">
            <a:avLst>
              <a:gd fmla="val -57132" name="adj1"/>
              <a:gd fmla="val -329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Vector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6370147" y="1844878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6555226" y="2240672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6776206" y="2652152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6555226" y="3044386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6783826" y="3434107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6783826" y="5007666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6776206" y="5798428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6370931" y="4222494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6555226" y="4620803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6555226" y="5408177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6562846" y="3839669"/>
            <a:ext cx="209746" cy="259080"/>
          </a:xfrm>
          <a:prstGeom prst="rect">
            <a:avLst/>
          </a:prstGeom>
          <a:solidFill>
            <a:schemeClr val="accent1">
              <a:alpha val="9803"/>
            </a:schemeClr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182147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Combinations</a:t>
            </a:r>
            <a:r>
              <a:rPr lang="en-US"/>
              <a:t> - all the ways to extract a subset from a set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Select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/>
              <a:t> members from a set of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/>
              <a:t> elements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</a:rPr>
              <a:t>2</a:t>
            </a:r>
            <a:r>
              <a:rPr lang="en-US"/>
              <a:t> different elements from </a:t>
            </a:r>
            <a:r>
              <a:rPr b="1" lang="en-US">
                <a:solidFill>
                  <a:srgbClr val="F3CC5F"/>
                </a:solidFill>
              </a:rPr>
              <a:t>{1, 2, 3, 4}</a:t>
            </a:r>
            <a:r>
              <a:rPr lang="en-US"/>
              <a:t> 🡪 6 different ways: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(1, 2)     (1, 3)     (1, 4)    (2, 3)    (2, 4)    (3, 4)</a:t>
            </a:r>
            <a:endParaRPr/>
          </a:p>
        </p:txBody>
      </p:sp>
      <p:sp>
        <p:nvSpPr>
          <p:cNvPr id="403" name="Google Shape;403;p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Combinations</a:t>
            </a:r>
            <a:endParaRPr/>
          </a:p>
        </p:txBody>
      </p:sp>
      <p:pic>
        <p:nvPicPr>
          <p:cNvPr descr="Image result for apple icon" id="404" name="Google Shape;4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7733" y="5257800"/>
            <a:ext cx="761999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nana icon" id="405" name="Google Shape;4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333" y="5267961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pes icon" id="406" name="Google Shape;40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2132" y="5257800"/>
            <a:ext cx="843280" cy="84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Algorithm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GenCombs(k)</a:t>
            </a:r>
            <a:r>
              <a:rPr lang="en-US" sz="3200"/>
              <a:t>: put the numbers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[0</a:t>
            </a:r>
            <a:r>
              <a:rPr lang="en-US" sz="3200"/>
              <a:t>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3200"/>
              <a:t>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n]</a:t>
            </a:r>
            <a:r>
              <a:rPr lang="en-US" sz="3200"/>
              <a:t> at position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3200"/>
              <a:t> and call </a:t>
            </a:r>
            <a:r>
              <a:rPr b="1"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GenCombs(k+1)</a:t>
            </a:r>
            <a:r>
              <a:rPr lang="en-US" sz="3200"/>
              <a:t> recursively for the rest of the elements:</a:t>
            </a: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9294812" y="2613058"/>
            <a:ext cx="2271304" cy="2413669"/>
            <a:chOff x="8968102" y="2438398"/>
            <a:chExt cx="2271304" cy="3673504"/>
          </a:xfrm>
        </p:grpSpPr>
        <p:sp>
          <p:nvSpPr>
            <p:cNvPr id="413" name="Google Shape;413;p30"/>
            <p:cNvSpPr/>
            <p:nvPr/>
          </p:nvSpPr>
          <p:spPr>
            <a:xfrm>
              <a:off x="8968102" y="3144623"/>
              <a:ext cx="2271304" cy="2967279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968102" y="2438398"/>
              <a:ext cx="2271304" cy="706224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9015720" y="2446095"/>
              <a:ext cx="2223686" cy="702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GenCombs(n):</a:t>
              </a:r>
              <a:endParaRPr/>
            </a:p>
          </p:txBody>
        </p:sp>
      </p:grpSp>
      <p:grpSp>
        <p:nvGrpSpPr>
          <p:cNvPr id="416" name="Google Shape;416;p30"/>
          <p:cNvGrpSpPr/>
          <p:nvPr/>
        </p:nvGrpSpPr>
        <p:grpSpPr>
          <a:xfrm>
            <a:off x="4951412" y="2622853"/>
            <a:ext cx="3810000" cy="2406844"/>
            <a:chOff x="4951412" y="2496448"/>
            <a:chExt cx="3810000" cy="2406844"/>
          </a:xfrm>
        </p:grpSpPr>
        <p:sp>
          <p:nvSpPr>
            <p:cNvPr id="417" name="Google Shape;417;p30"/>
            <p:cNvSpPr/>
            <p:nvPr/>
          </p:nvSpPr>
          <p:spPr>
            <a:xfrm>
              <a:off x="4951412" y="2953649"/>
              <a:ext cx="3810000" cy="1949643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951412" y="2496448"/>
              <a:ext cx="3810000" cy="457200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0"/>
            <p:cNvSpPr txBox="1"/>
            <p:nvPr/>
          </p:nvSpPr>
          <p:spPr>
            <a:xfrm>
              <a:off x="5160973" y="2496448"/>
              <a:ext cx="230063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GenCombs(1):</a:t>
              </a:r>
              <a:endParaRPr/>
            </a:p>
          </p:txBody>
        </p:sp>
      </p:grpSp>
      <p:grpSp>
        <p:nvGrpSpPr>
          <p:cNvPr id="420" name="Google Shape;420;p30"/>
          <p:cNvGrpSpPr/>
          <p:nvPr/>
        </p:nvGrpSpPr>
        <p:grpSpPr>
          <a:xfrm>
            <a:off x="610865" y="2619884"/>
            <a:ext cx="3810000" cy="2406844"/>
            <a:chOff x="610865" y="2493479"/>
            <a:chExt cx="3810000" cy="2406844"/>
          </a:xfrm>
        </p:grpSpPr>
        <p:sp>
          <p:nvSpPr>
            <p:cNvPr id="421" name="Google Shape;421;p30"/>
            <p:cNvSpPr/>
            <p:nvPr/>
          </p:nvSpPr>
          <p:spPr>
            <a:xfrm>
              <a:off x="610865" y="2950680"/>
              <a:ext cx="3810000" cy="1949643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10865" y="2493479"/>
              <a:ext cx="3810000" cy="457200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3" name="Google Shape;423;p30"/>
            <p:cNvSpPr txBox="1"/>
            <p:nvPr/>
          </p:nvSpPr>
          <p:spPr>
            <a:xfrm>
              <a:off x="820426" y="2493479"/>
              <a:ext cx="230063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GenCombs(0):</a:t>
              </a:r>
              <a:endParaRPr/>
            </a:p>
          </p:txBody>
        </p:sp>
      </p:grpSp>
      <p:sp>
        <p:nvSpPr>
          <p:cNvPr id="424" name="Google Shape;424;p30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Combinations (2)</a:t>
            </a:r>
            <a:endParaRPr/>
          </a:p>
        </p:txBody>
      </p:sp>
      <p:graphicFrame>
        <p:nvGraphicFramePr>
          <p:cNvPr id="426" name="Google Shape;426;p30"/>
          <p:cNvGraphicFramePr/>
          <p:nvPr/>
        </p:nvGraphicFramePr>
        <p:xfrm>
          <a:off x="911408" y="3607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30"/>
          <p:cNvSpPr/>
          <p:nvPr/>
        </p:nvSpPr>
        <p:spPr>
          <a:xfrm rot="-5400000">
            <a:off x="2581464" y="2892595"/>
            <a:ext cx="287337" cy="271061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1447150" y="4104215"/>
            <a:ext cx="2555938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30"/>
          <p:cNvCxnSpPr/>
          <p:nvPr/>
        </p:nvCxnSpPr>
        <p:spPr>
          <a:xfrm>
            <a:off x="1132390" y="3196146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sp>
        <p:nvSpPr>
          <p:cNvPr id="430" name="Google Shape;430;p30"/>
          <p:cNvSpPr txBox="1"/>
          <p:nvPr/>
        </p:nvSpPr>
        <p:spPr>
          <a:xfrm>
            <a:off x="1677666" y="4388396"/>
            <a:ext cx="21242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GenCombs(1)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310742" y="5283072"/>
            <a:ext cx="3954870" cy="965328"/>
          </a:xfrm>
          <a:prstGeom prst="wedgeRoundRectCallout">
            <a:avLst>
              <a:gd fmla="val -29079" name="adj1"/>
              <a:gd fmla="val -16798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 all numbers in range [0..n - 1] at position k</a:t>
            </a:r>
            <a:endParaRPr/>
          </a:p>
        </p:txBody>
      </p:sp>
      <p:graphicFrame>
        <p:nvGraphicFramePr>
          <p:cNvPr id="432" name="Google Shape;432;p30"/>
          <p:cNvGraphicFramePr/>
          <p:nvPr/>
        </p:nvGraphicFramePr>
        <p:xfrm>
          <a:off x="5251955" y="3610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3" name="Google Shape;433;p30"/>
          <p:cNvSpPr/>
          <p:nvPr/>
        </p:nvSpPr>
        <p:spPr>
          <a:xfrm rot="-5400000">
            <a:off x="7152132" y="3125684"/>
            <a:ext cx="287337" cy="2250375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6247946" y="4107194"/>
            <a:ext cx="2095696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30"/>
          <p:cNvCxnSpPr/>
          <p:nvPr/>
        </p:nvCxnSpPr>
        <p:spPr>
          <a:xfrm>
            <a:off x="5925187" y="3199115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sp>
        <p:nvSpPr>
          <p:cNvPr id="436" name="Google Shape;436;p30"/>
          <p:cNvSpPr txBox="1"/>
          <p:nvPr/>
        </p:nvSpPr>
        <p:spPr>
          <a:xfrm>
            <a:off x="6244239" y="4391365"/>
            <a:ext cx="21242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GenCombs(2)</a:t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4722812" y="5294947"/>
            <a:ext cx="3954871" cy="953453"/>
          </a:xfrm>
          <a:prstGeom prst="wedgeRoundRectCallout">
            <a:avLst>
              <a:gd fmla="val -18828" name="adj1"/>
              <a:gd fmla="val -165185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 all numbers in range [1..n - 1] at position k</a:t>
            </a:r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8789611" y="3512003"/>
            <a:ext cx="464257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4453268" y="3623459"/>
            <a:ext cx="464257" cy="4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🡪</a:t>
            </a:r>
            <a:endParaRPr b="1"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9444717" y="3151178"/>
            <a:ext cx="1204176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Stop!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9294812" y="5294946"/>
            <a:ext cx="2181601" cy="953453"/>
          </a:xfrm>
          <a:prstGeom prst="wedgeRoundRectCallout">
            <a:avLst>
              <a:gd fmla="val -27327" name="adj1"/>
              <a:gd fmla="val -18092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Bottom of recursion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3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Combinations (3)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760412" y="1208648"/>
            <a:ext cx="10668000" cy="511595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static void GenCombs(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int[] set, int[] vector, int index, int border)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vector.Length)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Print vector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border + 1; i &lt; set.Length; i++)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vector[index] = set[i];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GenCombs(set, vector, index + 1, i);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" name="Google Shape;456;p32"/>
          <p:cNvGraphicFramePr/>
          <p:nvPr/>
        </p:nvGraphicFramePr>
        <p:xfrm>
          <a:off x="8969983" y="218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33075"/>
                <a:gridCol w="434600"/>
                <a:gridCol w="434600"/>
                <a:gridCol w="434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7" name="Google Shape;457;p32"/>
          <p:cNvGraphicFramePr/>
          <p:nvPr/>
        </p:nvGraphicFramePr>
        <p:xfrm>
          <a:off x="4878781" y="218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33075"/>
                <a:gridCol w="434600"/>
                <a:gridCol w="434600"/>
                <a:gridCol w="434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32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Combinations (3)</a:t>
            </a:r>
            <a:endParaRPr/>
          </a:p>
        </p:txBody>
      </p:sp>
      <p:graphicFrame>
        <p:nvGraphicFramePr>
          <p:cNvPr id="460" name="Google Shape;460;p32"/>
          <p:cNvGraphicFramePr/>
          <p:nvPr/>
        </p:nvGraphicFramePr>
        <p:xfrm>
          <a:off x="1366370" y="3537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61" name="Google Shape;461;p32"/>
          <p:cNvCxnSpPr/>
          <p:nvPr/>
        </p:nvCxnSpPr>
        <p:spPr>
          <a:xfrm>
            <a:off x="1587352" y="3126053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graphicFrame>
        <p:nvGraphicFramePr>
          <p:cNvPr id="462" name="Google Shape;462;p32"/>
          <p:cNvGraphicFramePr/>
          <p:nvPr/>
        </p:nvGraphicFramePr>
        <p:xfrm>
          <a:off x="665435" y="4831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2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32"/>
          <p:cNvGraphicFramePr/>
          <p:nvPr/>
        </p:nvGraphicFramePr>
        <p:xfrm>
          <a:off x="968984" y="218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33075"/>
                <a:gridCol w="434600"/>
                <a:gridCol w="434600"/>
                <a:gridCol w="4346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32"/>
          <p:cNvSpPr txBox="1"/>
          <p:nvPr/>
        </p:nvSpPr>
        <p:spPr>
          <a:xfrm>
            <a:off x="2705855" y="2143780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/>
          </a:p>
        </p:txBody>
      </p:sp>
      <p:graphicFrame>
        <p:nvGraphicFramePr>
          <p:cNvPr id="465" name="Google Shape;465;p32"/>
          <p:cNvGraphicFramePr/>
          <p:nvPr/>
        </p:nvGraphicFramePr>
        <p:xfrm>
          <a:off x="1366369" y="5686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6" name="Google Shape;466;p32"/>
          <p:cNvCxnSpPr/>
          <p:nvPr/>
        </p:nvCxnSpPr>
        <p:spPr>
          <a:xfrm flipH="1">
            <a:off x="1121976" y="3976165"/>
            <a:ext cx="700800" cy="8553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32"/>
          <p:cNvCxnSpPr/>
          <p:nvPr/>
        </p:nvCxnSpPr>
        <p:spPr>
          <a:xfrm>
            <a:off x="1822776" y="3976165"/>
            <a:ext cx="0" cy="1710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468" name="Google Shape;468;p32"/>
          <p:cNvGraphicFramePr/>
          <p:nvPr/>
        </p:nvGraphicFramePr>
        <p:xfrm>
          <a:off x="5379547" y="3537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69" name="Google Shape;469;p32"/>
          <p:cNvCxnSpPr/>
          <p:nvPr/>
        </p:nvCxnSpPr>
        <p:spPr>
          <a:xfrm>
            <a:off x="5600529" y="3126053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graphicFrame>
        <p:nvGraphicFramePr>
          <p:cNvPr id="470" name="Google Shape;470;p32"/>
          <p:cNvGraphicFramePr/>
          <p:nvPr/>
        </p:nvGraphicFramePr>
        <p:xfrm>
          <a:off x="4694233" y="4820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16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1" name="Google Shape;471;p32"/>
          <p:cNvCxnSpPr/>
          <p:nvPr/>
        </p:nvCxnSpPr>
        <p:spPr>
          <a:xfrm flipH="1">
            <a:off x="5150753" y="3976165"/>
            <a:ext cx="685200" cy="843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32"/>
          <p:cNvSpPr txBox="1"/>
          <p:nvPr/>
        </p:nvSpPr>
        <p:spPr>
          <a:xfrm>
            <a:off x="6668255" y="2157472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10706855" y="2157472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2335066" y="3518416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6384504" y="3508243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4898172" y="2216900"/>
            <a:ext cx="381000" cy="394692"/>
          </a:xfrm>
          <a:prstGeom prst="mathMultiply">
            <a:avLst>
              <a:gd fmla="val 8675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8990012" y="2216900"/>
            <a:ext cx="381000" cy="394692"/>
          </a:xfrm>
          <a:prstGeom prst="mathMultiply">
            <a:avLst>
              <a:gd fmla="val 8675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9447212" y="2216900"/>
            <a:ext cx="381000" cy="394692"/>
          </a:xfrm>
          <a:prstGeom prst="mathMultiply">
            <a:avLst>
              <a:gd fmla="val 8675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9" name="Google Shape;479;p32"/>
          <p:cNvGraphicFramePr/>
          <p:nvPr/>
        </p:nvGraphicFramePr>
        <p:xfrm>
          <a:off x="9447212" y="3537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80" name="Google Shape;480;p32"/>
          <p:cNvCxnSpPr/>
          <p:nvPr/>
        </p:nvCxnSpPr>
        <p:spPr>
          <a:xfrm>
            <a:off x="9668194" y="3126053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sp>
        <p:nvSpPr>
          <p:cNvPr id="481" name="Google Shape;481;p32"/>
          <p:cNvSpPr txBox="1"/>
          <p:nvPr/>
        </p:nvSpPr>
        <p:spPr>
          <a:xfrm>
            <a:off x="10525611" y="3489389"/>
            <a:ext cx="873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1</a:t>
            </a:r>
            <a:endParaRPr/>
          </a:p>
        </p:txBody>
      </p:sp>
      <p:graphicFrame>
        <p:nvGraphicFramePr>
          <p:cNvPr id="482" name="Google Shape;482;p32"/>
          <p:cNvGraphicFramePr/>
          <p:nvPr/>
        </p:nvGraphicFramePr>
        <p:xfrm>
          <a:off x="2067303" y="4820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3" name="Google Shape;483;p32"/>
          <p:cNvCxnSpPr/>
          <p:nvPr/>
        </p:nvCxnSpPr>
        <p:spPr>
          <a:xfrm>
            <a:off x="1822776" y="3976165"/>
            <a:ext cx="700800" cy="843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484" name="Google Shape;484;p32"/>
          <p:cNvGraphicFramePr/>
          <p:nvPr/>
        </p:nvGraphicFramePr>
        <p:xfrm>
          <a:off x="6064833" y="4820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16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5" name="Google Shape;485;p32"/>
          <p:cNvCxnSpPr/>
          <p:nvPr/>
        </p:nvCxnSpPr>
        <p:spPr>
          <a:xfrm>
            <a:off x="5835953" y="3976165"/>
            <a:ext cx="685200" cy="843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486" name="Google Shape;486;p32"/>
          <p:cNvGraphicFramePr/>
          <p:nvPr/>
        </p:nvGraphicFramePr>
        <p:xfrm>
          <a:off x="9447212" y="4820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455625"/>
                <a:gridCol w="457200"/>
              </a:tblGrid>
              <a:tr h="16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7" name="Google Shape;487;p32"/>
          <p:cNvCxnSpPr/>
          <p:nvPr/>
        </p:nvCxnSpPr>
        <p:spPr>
          <a:xfrm>
            <a:off x="9903618" y="3976165"/>
            <a:ext cx="0" cy="843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idx="12" type="sldNum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3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Generating {1, 2, 3, 4}, k = 2 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5906350" y="1966323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8957281" y="4643329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957281" y="3503254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1626661" y="4554038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666774" y="3503254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2666773" y="4578247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3" name="Google Shape;503;p33"/>
          <p:cNvCxnSpPr>
            <a:stCxn id="497" idx="3"/>
            <a:endCxn id="501" idx="7"/>
          </p:cNvCxnSpPr>
          <p:nvPr/>
        </p:nvCxnSpPr>
        <p:spPr>
          <a:xfrm flipH="1">
            <a:off x="3214917" y="2486756"/>
            <a:ext cx="2785500" cy="11058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4" name="Google Shape;504;p33"/>
          <p:cNvCxnSpPr>
            <a:stCxn id="497" idx="5"/>
            <a:endCxn id="499" idx="1"/>
          </p:cNvCxnSpPr>
          <p:nvPr/>
        </p:nvCxnSpPr>
        <p:spPr>
          <a:xfrm>
            <a:off x="6454614" y="2486756"/>
            <a:ext cx="2596800" cy="11058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5" name="Google Shape;505;p33"/>
          <p:cNvCxnSpPr>
            <a:stCxn id="499" idx="4"/>
            <a:endCxn id="498" idx="0"/>
          </p:cNvCxnSpPr>
          <p:nvPr/>
        </p:nvCxnSpPr>
        <p:spPr>
          <a:xfrm>
            <a:off x="9278447" y="4112979"/>
            <a:ext cx="0" cy="530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33"/>
          <p:cNvCxnSpPr>
            <a:stCxn id="501" idx="3"/>
            <a:endCxn id="500" idx="7"/>
          </p:cNvCxnSpPr>
          <p:nvPr/>
        </p:nvCxnSpPr>
        <p:spPr>
          <a:xfrm flipH="1">
            <a:off x="2174941" y="4023687"/>
            <a:ext cx="585900" cy="6195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33"/>
          <p:cNvCxnSpPr>
            <a:stCxn id="501" idx="4"/>
            <a:endCxn id="502" idx="0"/>
          </p:cNvCxnSpPr>
          <p:nvPr/>
        </p:nvCxnSpPr>
        <p:spPr>
          <a:xfrm>
            <a:off x="2987940" y="4112979"/>
            <a:ext cx="0" cy="4653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33"/>
          <p:cNvSpPr/>
          <p:nvPr/>
        </p:nvSpPr>
        <p:spPr>
          <a:xfrm>
            <a:off x="5906350" y="3500789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3690612" y="4568841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510" name="Google Shape;510;p33"/>
          <p:cNvCxnSpPr>
            <a:stCxn id="501" idx="5"/>
            <a:endCxn id="509" idx="1"/>
          </p:cNvCxnSpPr>
          <p:nvPr/>
        </p:nvCxnSpPr>
        <p:spPr>
          <a:xfrm>
            <a:off x="3215038" y="4023687"/>
            <a:ext cx="569700" cy="6345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33"/>
          <p:cNvSpPr/>
          <p:nvPr/>
        </p:nvSpPr>
        <p:spPr>
          <a:xfrm>
            <a:off x="5216986" y="4643330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6647475" y="4648075"/>
            <a:ext cx="642331" cy="60972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3" name="Google Shape;513;p33"/>
          <p:cNvCxnSpPr>
            <a:stCxn id="508" idx="3"/>
            <a:endCxn id="511" idx="0"/>
          </p:cNvCxnSpPr>
          <p:nvPr/>
        </p:nvCxnSpPr>
        <p:spPr>
          <a:xfrm flipH="1">
            <a:off x="5538117" y="4021222"/>
            <a:ext cx="462300" cy="6222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33"/>
          <p:cNvCxnSpPr>
            <a:stCxn id="508" idx="5"/>
            <a:endCxn id="512" idx="0"/>
          </p:cNvCxnSpPr>
          <p:nvPr/>
        </p:nvCxnSpPr>
        <p:spPr>
          <a:xfrm>
            <a:off x="6454614" y="4021222"/>
            <a:ext cx="513900" cy="6270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33"/>
          <p:cNvCxnSpPr>
            <a:stCxn id="497" idx="4"/>
            <a:endCxn id="508" idx="0"/>
          </p:cNvCxnSpPr>
          <p:nvPr/>
        </p:nvCxnSpPr>
        <p:spPr>
          <a:xfrm>
            <a:off x="6227515" y="2576048"/>
            <a:ext cx="0" cy="924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4294967295" type="ctrTitle"/>
          </p:nvPr>
        </p:nvSpPr>
        <p:spPr>
          <a:xfrm>
            <a:off x="912813" y="44196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 txBox="1"/>
          <p:nvPr>
            <p:ph idx="4294967295" type="subTitle"/>
          </p:nvPr>
        </p:nvSpPr>
        <p:spPr>
          <a:xfrm>
            <a:off x="912813" y="52215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Generating All Candidates</a:t>
            </a:r>
            <a:endParaRPr/>
          </a:p>
        </p:txBody>
      </p:sp>
      <p:pic>
        <p:nvPicPr>
          <p:cNvPr descr="http://4c.ucc.ie/web/outreach/backtracking.jpg" id="522" name="Google Shape;5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847726"/>
            <a:ext cx="3171825" cy="3343275"/>
          </a:xfrm>
          <a:prstGeom prst="roundRect">
            <a:avLst>
              <a:gd fmla="val 13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"The stack"</a:t>
            </a:r>
            <a:r>
              <a:rPr lang="en-US">
                <a:solidFill>
                  <a:srgbClr val="F3CC5F"/>
                </a:solidFill>
              </a:rPr>
              <a:t> </a:t>
            </a:r>
            <a:r>
              <a:rPr lang="en-US"/>
              <a:t>is a small </a:t>
            </a:r>
            <a:r>
              <a:rPr b="1" lang="en-US">
                <a:solidFill>
                  <a:srgbClr val="F3CC5F"/>
                </a:solidFill>
              </a:rPr>
              <a:t>fixed-size</a:t>
            </a:r>
            <a:r>
              <a:rPr lang="en-US"/>
              <a:t> chunk of memory (e.g. 1MB)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Keeps track of </a:t>
            </a:r>
            <a:r>
              <a:rPr b="1" lang="en-US">
                <a:solidFill>
                  <a:srgbClr val="F3CC5F"/>
                </a:solidFill>
              </a:rPr>
              <a:t>the point</a:t>
            </a:r>
            <a:r>
              <a:rPr lang="en-US"/>
              <a:t> to which each active subroutine should </a:t>
            </a:r>
            <a:r>
              <a:rPr b="1" lang="en-US">
                <a:solidFill>
                  <a:srgbClr val="F3CC5F"/>
                </a:solidFill>
              </a:rPr>
              <a:t>return control</a:t>
            </a:r>
            <a:r>
              <a:rPr b="1" lang="en-US"/>
              <a:t> </a:t>
            </a:r>
            <a:r>
              <a:rPr lang="en-US"/>
              <a:t>when it </a:t>
            </a:r>
            <a:r>
              <a:rPr b="1" lang="en-US">
                <a:solidFill>
                  <a:srgbClr val="F3CC5F"/>
                </a:solidFill>
              </a:rPr>
              <a:t>finishes executing</a:t>
            </a:r>
            <a:endParaRPr b="1">
              <a:solidFill>
                <a:srgbClr val="F3CC5F"/>
              </a:solidFill>
            </a:endParaRPr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Stack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B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A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Call Stack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75" name="Google Shape;75;p8"/>
            <p:cNvPicPr preferRelativeResize="0"/>
            <p:nvPr/>
          </p:nvPicPr>
          <p:blipFill rotWithShape="1">
            <a:blip r:embed="rId3">
              <a:alphaModFix/>
            </a:blip>
            <a:srcRect b="0" l="0" r="0" t="12535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8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78" name="Google Shape;78;p8"/>
            <p:cNvSpPr/>
            <p:nvPr/>
          </p:nvSpPr>
          <p:spPr>
            <a:xfrm flipH="1" rot="-5400000">
              <a:off x="3242825" y="4215393"/>
              <a:ext cx="313962" cy="990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A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B</a:t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85" name="Google Shape;85;p8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 rot="-5400000">
              <a:off x="5147440" y="4216917"/>
              <a:ext cx="310914" cy="990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88" name="Google Shape;88;p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 rot="5400000">
              <a:off x="5136945" y="5292843"/>
              <a:ext cx="310914" cy="990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91" name="Google Shape;91;p8"/>
            <p:cNvSpPr/>
            <p:nvPr/>
          </p:nvSpPr>
          <p:spPr>
            <a:xfrm flipH="1" rot="5400000">
              <a:off x="3232330" y="5291319"/>
              <a:ext cx="313962" cy="990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What is </a:t>
            </a:r>
            <a:r>
              <a:rPr b="1" lang="en-US">
                <a:solidFill>
                  <a:srgbClr val="F3CC5F"/>
                </a:solidFill>
              </a:rPr>
              <a:t>backtracking</a:t>
            </a:r>
            <a:r>
              <a:rPr lang="en-US"/>
              <a:t>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Class of algorithms for </a:t>
            </a:r>
            <a:r>
              <a:rPr b="1" lang="en-US">
                <a:solidFill>
                  <a:srgbClr val="F3CC5F"/>
                </a:solidFill>
              </a:rPr>
              <a:t>finding all solutions</a:t>
            </a:r>
            <a:r>
              <a:rPr lang="en-US"/>
              <a:t> to some combinatorial problem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E.g. find all paths from Sofia to Varna</a:t>
            </a:r>
            <a:endParaRPr/>
          </a:p>
        </p:txBody>
      </p:sp>
      <p:sp>
        <p:nvSpPr>
          <p:cNvPr id="529" name="Google Shape;529;p3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Backtracking</a:t>
            </a:r>
            <a:endParaRPr/>
          </a:p>
        </p:txBody>
      </p:sp>
      <p:pic>
        <p:nvPicPr>
          <p:cNvPr descr="http://4c.ucc.ie/web/outreach/backtracking.jpg" id="530" name="Google Shape;5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6212" y="4038600"/>
            <a:ext cx="1984058" cy="2091304"/>
          </a:xfrm>
          <a:prstGeom prst="roundRect">
            <a:avLst>
              <a:gd fmla="val 13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3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How does backtracking work?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At each step </a:t>
            </a:r>
            <a:r>
              <a:rPr b="1" lang="en-US">
                <a:solidFill>
                  <a:srgbClr val="F3CC5F"/>
                </a:solidFill>
              </a:rPr>
              <a:t>tries all perspective possibilities</a:t>
            </a:r>
            <a:r>
              <a:rPr lang="en-US"/>
              <a:t> recursively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</a:rPr>
              <a:t>Drop</a:t>
            </a:r>
            <a:r>
              <a:rPr lang="en-US"/>
              <a:t> all </a:t>
            </a:r>
            <a:r>
              <a:rPr b="1" lang="en-US">
                <a:solidFill>
                  <a:srgbClr val="F3CC5F"/>
                </a:solidFill>
              </a:rPr>
              <a:t>non-perspective possibilities</a:t>
            </a:r>
            <a:r>
              <a:rPr lang="en-US"/>
              <a:t> as early as possible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Backtracking has </a:t>
            </a:r>
            <a:r>
              <a:rPr b="1" lang="en-US">
                <a:solidFill>
                  <a:srgbClr val="F3CC5F"/>
                </a:solidFill>
              </a:rPr>
              <a:t>exponential running time</a:t>
            </a:r>
            <a:r>
              <a:rPr lang="en-US"/>
              <a:t>!</a:t>
            </a:r>
            <a:endParaRPr/>
          </a:p>
        </p:txBody>
      </p:sp>
      <p:sp>
        <p:nvSpPr>
          <p:cNvPr id="537" name="Google Shape;537;p3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Backtracking</a:t>
            </a:r>
            <a:endParaRPr/>
          </a:p>
        </p:txBody>
      </p:sp>
      <p:pic>
        <p:nvPicPr>
          <p:cNvPr descr="http://4c.ucc.ie/web/outreach/backtracking.jpg" id="538" name="Google Shape;5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6212" y="4038600"/>
            <a:ext cx="1984058" cy="2091304"/>
          </a:xfrm>
          <a:prstGeom prst="roundRect">
            <a:avLst>
              <a:gd fmla="val 13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3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Backtracking Algorithm (Pseudocode)</a:t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840518" y="1219200"/>
            <a:ext cx="10511694" cy="511595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Backtracking(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is solution)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PrintSolution(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is perspective candidate)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MarkPositionVisited(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Backtracking(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UnmarkPositionVisited(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>
            <p:ph type="title"/>
          </p:nvPr>
        </p:nvSpPr>
        <p:spPr>
          <a:xfrm>
            <a:off x="912813" y="4898408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The "8 Queens" Puzzle</a:t>
            </a:r>
            <a:endParaRPr/>
          </a:p>
        </p:txBody>
      </p:sp>
      <p:sp>
        <p:nvSpPr>
          <p:cNvPr id="551" name="Google Shape;551;p38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Backtracking in Practice</a:t>
            </a:r>
            <a:endParaRPr/>
          </a:p>
        </p:txBody>
      </p:sp>
      <p:pic>
        <p:nvPicPr>
          <p:cNvPr descr="http://www.aiai.ed.ac.uk/~gwickler/images/8-queens-config.png" id="552" name="Google Shape;5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172" y="935318"/>
            <a:ext cx="3560482" cy="356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39"/>
          <p:cNvSpPr txBox="1"/>
          <p:nvPr>
            <p:ph idx="1" type="body"/>
          </p:nvPr>
        </p:nvSpPr>
        <p:spPr>
          <a:xfrm>
            <a:off x="190413" y="1151121"/>
            <a:ext cx="5751599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Write a program to find all possible placements of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8 queens on a chessboard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So that no two queens can attack each other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http://en.wikipedia.org/wiki/Eight_queens_puzzle</a:t>
            </a:r>
            <a:endParaRPr/>
          </a:p>
        </p:txBody>
      </p:sp>
      <p:sp>
        <p:nvSpPr>
          <p:cNvPr id="559" name="Google Shape;559;p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"8 Queens" Puzzle</a:t>
            </a:r>
            <a:endParaRPr/>
          </a:p>
        </p:txBody>
      </p:sp>
      <p:pic>
        <p:nvPicPr>
          <p:cNvPr descr="http://superprofundo.com/wp-content/uploads/2011/01/8queens.png" id="560" name="Google Shape;560;p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4012" y="1524000"/>
            <a:ext cx="4648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40"/>
          <p:cNvSpPr txBox="1"/>
          <p:nvPr>
            <p:ph idx="1" type="body"/>
          </p:nvPr>
        </p:nvSpPr>
        <p:spPr>
          <a:xfrm>
            <a:off x="190413" y="1151121"/>
            <a:ext cx="3541799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Find all solutions to</a:t>
            </a:r>
            <a:br>
              <a:rPr lang="en-US" sz="3000"/>
            </a:br>
            <a:r>
              <a:rPr lang="en-US" sz="3000"/>
              <a:t>"8 Queens Puzzle"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At each step: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Put a queen at free position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Recursive call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Remove the queen</a:t>
            </a:r>
            <a:endParaRPr/>
          </a:p>
        </p:txBody>
      </p:sp>
      <p:sp>
        <p:nvSpPr>
          <p:cNvPr id="567" name="Google Shape;567;p4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Solving The "8 Queens" Puzzle</a:t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3732212" y="1277064"/>
            <a:ext cx="7834200" cy="4893647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PutQueens(row)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(row ==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PrintSolution();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(col = 0 … 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(CanPlaceQueen(row, col))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MarkAllAttackedPositions(row, col);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PutQueens(row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UnmarkAllAttackedPositions(row, col);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idx="4294967295" type="ctrTitle"/>
          </p:nvPr>
        </p:nvSpPr>
        <p:spPr>
          <a:xfrm>
            <a:off x="912813" y="48006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"8 Queens" Puzzle</a:t>
            </a:r>
            <a:endParaRPr/>
          </a:p>
        </p:txBody>
      </p:sp>
      <p:sp>
        <p:nvSpPr>
          <p:cNvPr id="574" name="Google Shape;574;p41"/>
          <p:cNvSpPr txBox="1"/>
          <p:nvPr>
            <p:ph idx="4294967295" type="subTitle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In-Class Exercise (Lab)</a:t>
            </a:r>
            <a:endParaRPr/>
          </a:p>
        </p:txBody>
      </p:sp>
      <p:pic>
        <p:nvPicPr>
          <p:cNvPr descr="http://superprofundo.com/wp-content/uploads/2011/01/8queens.png" id="575" name="Google Shape;5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14" y="1143000"/>
            <a:ext cx="3200398" cy="320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4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We are given a </a:t>
            </a:r>
            <a:r>
              <a:rPr b="1" lang="en-US" sz="3200">
                <a:solidFill>
                  <a:srgbClr val="F3CC5F"/>
                </a:solidFill>
              </a:rPr>
              <a:t>labyrinth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/>
              <a:t>Represented as matrix of cells of size M x N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/>
              <a:t>Empty cells (</a:t>
            </a:r>
            <a:r>
              <a:rPr b="1" lang="en-US" sz="3000">
                <a:solidFill>
                  <a:srgbClr val="F3CC5F"/>
                </a:solidFill>
              </a:rPr>
              <a:t>-</a:t>
            </a:r>
            <a:r>
              <a:rPr lang="en-US" sz="3000"/>
              <a:t>) are passable, the others (</a:t>
            </a:r>
            <a:r>
              <a:rPr b="1" lang="en-US" sz="3000">
                <a:solidFill>
                  <a:srgbClr val="F3CC5F"/>
                </a:solidFill>
              </a:rPr>
              <a:t>*</a:t>
            </a:r>
            <a:r>
              <a:rPr lang="en-US" sz="3000"/>
              <a:t>) are not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We </a:t>
            </a:r>
            <a:r>
              <a:rPr b="1" lang="en-US" sz="3200">
                <a:solidFill>
                  <a:srgbClr val="F3CC5F"/>
                </a:solidFill>
              </a:rPr>
              <a:t>start from the top left</a:t>
            </a:r>
            <a:r>
              <a:rPr lang="en-US" sz="3200"/>
              <a:t> corner and </a:t>
            </a:r>
            <a:r>
              <a:rPr b="1" lang="en-US" sz="3200">
                <a:solidFill>
                  <a:srgbClr val="F3CC5F"/>
                </a:solidFill>
              </a:rPr>
              <a:t>can move in all 4 directions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We want to </a:t>
            </a:r>
            <a:r>
              <a:rPr b="1" lang="en-US" sz="3200">
                <a:solidFill>
                  <a:srgbClr val="F3CC5F"/>
                </a:solidFill>
              </a:rPr>
              <a:t>find all paths to the exit</a:t>
            </a:r>
            <a:r>
              <a:rPr lang="en-US" sz="3200"/>
              <a:t>, marked '</a:t>
            </a:r>
            <a:r>
              <a:rPr b="1" lang="en-US" sz="3200">
                <a:solidFill>
                  <a:srgbClr val="F3CC5F"/>
                </a:solidFill>
              </a:rPr>
              <a:t>e</a:t>
            </a:r>
            <a:r>
              <a:rPr lang="en-US" sz="3200"/>
              <a:t>'</a:t>
            </a:r>
            <a:endParaRPr/>
          </a:p>
        </p:txBody>
      </p:sp>
      <p:sp>
        <p:nvSpPr>
          <p:cNvPr id="582" name="Google Shape;582;p4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Finding All Paths in a Labyrinth</a:t>
            </a:r>
            <a:endParaRPr/>
          </a:p>
        </p:txBody>
      </p:sp>
      <p:sp>
        <p:nvSpPr>
          <p:cNvPr id="583" name="Google Shape;583;p42"/>
          <p:cNvSpPr/>
          <p:nvPr/>
        </p:nvSpPr>
        <p:spPr>
          <a:xfrm>
            <a:off x="2589212" y="5057398"/>
            <a:ext cx="1447800" cy="914400"/>
          </a:xfrm>
          <a:prstGeom prst="wedgeRoundRectCallout">
            <a:avLst>
              <a:gd fmla="val 111261" name="adj1"/>
              <a:gd fmla="val -7071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 position</a:t>
            </a:r>
            <a:endParaRPr/>
          </a:p>
        </p:txBody>
      </p:sp>
      <p:sp>
        <p:nvSpPr>
          <p:cNvPr id="584" name="Google Shape;584;p42"/>
          <p:cNvSpPr/>
          <p:nvPr/>
        </p:nvSpPr>
        <p:spPr>
          <a:xfrm>
            <a:off x="7999748" y="5133598"/>
            <a:ext cx="1447800" cy="953453"/>
          </a:xfrm>
          <a:prstGeom prst="wedgeRoundRectCallout">
            <a:avLst>
              <a:gd fmla="val -100287" name="adj1"/>
              <a:gd fmla="val 5252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position</a:t>
            </a:r>
            <a:endParaRPr/>
          </a:p>
        </p:txBody>
      </p:sp>
      <p:graphicFrame>
        <p:nvGraphicFramePr>
          <p:cNvPr id="585" name="Google Shape;585;p42"/>
          <p:cNvGraphicFramePr/>
          <p:nvPr/>
        </p:nvGraphicFramePr>
        <p:xfrm>
          <a:off x="4860141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352650"/>
                <a:gridCol w="352650"/>
                <a:gridCol w="352650"/>
                <a:gridCol w="352650"/>
                <a:gridCol w="352650"/>
                <a:gridCol w="352650"/>
                <a:gridCol w="3526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6" name="Google Shape;586;p42"/>
          <p:cNvCxnSpPr/>
          <p:nvPr/>
        </p:nvCxnSpPr>
        <p:spPr>
          <a:xfrm>
            <a:off x="1446212" y="4876800"/>
            <a:ext cx="0" cy="1219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7" name="Google Shape;587;p42"/>
          <p:cNvCxnSpPr/>
          <p:nvPr/>
        </p:nvCxnSpPr>
        <p:spPr>
          <a:xfrm>
            <a:off x="836612" y="5486400"/>
            <a:ext cx="1219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8" name="Google Shape;588;p42"/>
          <p:cNvSpPr txBox="1"/>
          <p:nvPr/>
        </p:nvSpPr>
        <p:spPr>
          <a:xfrm>
            <a:off x="2067387" y="523465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9" name="Google Shape;589;p42"/>
          <p:cNvSpPr txBox="1"/>
          <p:nvPr/>
        </p:nvSpPr>
        <p:spPr>
          <a:xfrm>
            <a:off x="1270662" y="438970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0" name="Google Shape;590;p42"/>
          <p:cNvSpPr txBox="1"/>
          <p:nvPr/>
        </p:nvSpPr>
        <p:spPr>
          <a:xfrm>
            <a:off x="1247512" y="6031803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1" name="Google Shape;591;p42"/>
          <p:cNvSpPr txBox="1"/>
          <p:nvPr/>
        </p:nvSpPr>
        <p:spPr>
          <a:xfrm>
            <a:off x="480779" y="522307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4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There are </a:t>
            </a:r>
            <a:r>
              <a:rPr b="1" lang="en-US">
                <a:solidFill>
                  <a:srgbClr val="F3CC5F"/>
                </a:solidFill>
              </a:rPr>
              <a:t>3 different paths</a:t>
            </a:r>
            <a:r>
              <a:rPr lang="en-US"/>
              <a:t> from the top left corner to the bottom right corner:</a:t>
            </a:r>
            <a:endParaRPr/>
          </a:p>
        </p:txBody>
      </p:sp>
      <p:sp>
        <p:nvSpPr>
          <p:cNvPr id="598" name="Google Shape;598;p4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Finding All Paths in a Labyrinth (2)</a:t>
            </a:r>
            <a:endParaRPr/>
          </a:p>
        </p:txBody>
      </p:sp>
      <p:graphicFrame>
        <p:nvGraphicFramePr>
          <p:cNvPr id="599" name="Google Shape;599;p43"/>
          <p:cNvGraphicFramePr/>
          <p:nvPr/>
        </p:nvGraphicFramePr>
        <p:xfrm>
          <a:off x="1125358" y="2957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0" name="Google Shape;600;p43"/>
          <p:cNvGraphicFramePr/>
          <p:nvPr/>
        </p:nvGraphicFramePr>
        <p:xfrm>
          <a:off x="4782958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1" name="Google Shape;601;p43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/>
          </a:p>
        </p:txBody>
      </p:sp>
      <p:sp>
        <p:nvSpPr>
          <p:cNvPr id="602" name="Google Shape;602;p43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/>
          </a:p>
        </p:txBody>
      </p:sp>
      <p:graphicFrame>
        <p:nvGraphicFramePr>
          <p:cNvPr id="603" name="Google Shape;603;p43"/>
          <p:cNvGraphicFramePr/>
          <p:nvPr/>
        </p:nvGraphicFramePr>
        <p:xfrm>
          <a:off x="8493058" y="2957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{5207EC4C-A4B7-481B-8978-45865DA3A821}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4" name="Google Shape;604;p43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endParaRPr/>
          </a:p>
        </p:txBody>
      </p:sp>
      <p:sp>
        <p:nvSpPr>
          <p:cNvPr id="605" name="Google Shape;605;p43"/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RRDDLLDDRRRRRR</a:t>
            </a:r>
            <a:endParaRPr/>
          </a:p>
        </p:txBody>
      </p:sp>
      <p:sp>
        <p:nvSpPr>
          <p:cNvPr id="606" name="Google Shape;606;p43"/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RRDDRRUURRDDDD</a:t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RRDDRRRRDD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4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5"/>
              <a:buChar char="▪"/>
            </a:pPr>
            <a:r>
              <a:rPr lang="en-US" sz="3145"/>
              <a:t>DS 🡪 matrix of characters:</a:t>
            </a:r>
            <a:endParaRPr/>
          </a:p>
          <a:p>
            <a:pPr indent="-81237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-81237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-81237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-81237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-81237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Dashes '</a:t>
            </a:r>
            <a:r>
              <a:rPr b="1" lang="en-US" sz="2960">
                <a:solidFill>
                  <a:srgbClr val="F3CC5F"/>
                </a:solidFill>
              </a:rPr>
              <a:t>-</a:t>
            </a:r>
            <a:r>
              <a:rPr lang="en-US" sz="2960"/>
              <a:t>' are </a:t>
            </a:r>
            <a:r>
              <a:rPr b="1" lang="en-US" sz="2960">
                <a:solidFill>
                  <a:srgbClr val="F3CC5F"/>
                </a:solidFill>
              </a:rPr>
              <a:t>passable</a:t>
            </a:r>
            <a:r>
              <a:rPr lang="en-US" sz="2960"/>
              <a:t> cells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Asterisks '</a:t>
            </a:r>
            <a:r>
              <a:rPr b="1" lang="en-US" sz="2960">
                <a:solidFill>
                  <a:srgbClr val="F3CC5F"/>
                </a:solidFill>
              </a:rPr>
              <a:t>*</a:t>
            </a:r>
            <a:r>
              <a:rPr lang="en-US" sz="2960"/>
              <a:t>' are  </a:t>
            </a:r>
            <a:r>
              <a:rPr b="1" lang="en-US" sz="2960">
                <a:solidFill>
                  <a:srgbClr val="F3CC5F"/>
                </a:solidFill>
              </a:rPr>
              <a:t>not passable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The symbol '</a:t>
            </a:r>
            <a:r>
              <a:rPr b="1" lang="en-US" sz="2960">
                <a:solidFill>
                  <a:srgbClr val="F3CC5F"/>
                </a:solidFill>
              </a:rPr>
              <a:t>e</a:t>
            </a:r>
            <a:r>
              <a:rPr lang="en-US" sz="2960"/>
              <a:t>' is the </a:t>
            </a:r>
            <a:r>
              <a:rPr b="1" lang="en-US" sz="2960">
                <a:solidFill>
                  <a:srgbClr val="F3CC5F"/>
                </a:solidFill>
              </a:rPr>
              <a:t>exit</a:t>
            </a:r>
            <a:r>
              <a:rPr lang="en-US" sz="2960"/>
              <a:t> (can occur multiple times)</a:t>
            </a:r>
            <a:endParaRPr/>
          </a:p>
        </p:txBody>
      </p:sp>
      <p:sp>
        <p:nvSpPr>
          <p:cNvPr id="614" name="Google Shape;614;p4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 All Paths: Algorithm</a:t>
            </a: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2208212" y="1981200"/>
            <a:ext cx="7770812" cy="2536977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char[,] lab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{'-', '-', '-', '*', '-', '-', '-'},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{'*', '*', '-', '*', '-', '*', '-'},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{'-', '-', '-', '-', '-', '-', '-'},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{'-', '*', '*', '*', '*', '*', '-'},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{'-', '-', '-', '-', '-', '-', 'e'},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912813" y="55802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What is Recursion?</a:t>
            </a:r>
            <a:endParaRPr/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14" y="1066800"/>
            <a:ext cx="5486398" cy="438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4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 All Paths: Algorithm (2)</a:t>
            </a:r>
            <a:endParaRPr/>
          </a:p>
        </p:txBody>
      </p:sp>
      <p:sp>
        <p:nvSpPr>
          <p:cNvPr id="622" name="Google Shape;622;p45"/>
          <p:cNvSpPr/>
          <p:nvPr/>
        </p:nvSpPr>
        <p:spPr>
          <a:xfrm>
            <a:off x="840518" y="1089950"/>
            <a:ext cx="10511694" cy="493981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static void FindPath(int row, int col)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(!IsInBounds(row, col)) {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(IsExit(row, col)) {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Console.WriteLine("Path found!"); </a:t>
            </a: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 if (!IsVisited(row, col) &amp;&amp; IsPassable(row, col))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Mark(row, col);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FindPath(row, col + 1);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Right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 + 1, col);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Down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FindPath(row, col - 1);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Left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 - 1, col); </a:t>
            </a:r>
            <a:r>
              <a:rPr b="1" lang="en-US" sz="20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Up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Unmark(row, col);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p4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Create a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List&lt;char&gt;</a:t>
            </a:r>
            <a:r>
              <a:rPr lang="en-US"/>
              <a:t> that will store the path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Pass a direction at each recursive call (</a:t>
            </a:r>
            <a:r>
              <a:rPr b="1" lang="en-US">
                <a:solidFill>
                  <a:srgbClr val="F3CC5F"/>
                </a:solidFill>
              </a:rPr>
              <a:t>L</a:t>
            </a:r>
            <a:r>
              <a:rPr lang="en-US"/>
              <a:t>, </a:t>
            </a:r>
            <a:r>
              <a:rPr b="1" lang="en-US">
                <a:solidFill>
                  <a:srgbClr val="F3CC5F"/>
                </a:solidFill>
              </a:rPr>
              <a:t>R</a:t>
            </a:r>
            <a:r>
              <a:rPr lang="en-US"/>
              <a:t>, </a:t>
            </a:r>
            <a:r>
              <a:rPr b="1" lang="en-US">
                <a:solidFill>
                  <a:srgbClr val="F3CC5F"/>
                </a:solidFill>
              </a:rPr>
              <a:t>U</a:t>
            </a:r>
            <a:r>
              <a:rPr lang="en-US"/>
              <a:t> or </a:t>
            </a:r>
            <a:r>
              <a:rPr b="1" lang="en-US">
                <a:solidFill>
                  <a:srgbClr val="F3CC5F"/>
                </a:solidFill>
              </a:rPr>
              <a:t>D</a:t>
            </a:r>
            <a:r>
              <a:rPr lang="en-US"/>
              <a:t>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At the start of each recursive call 🡪 </a:t>
            </a:r>
            <a:r>
              <a:rPr b="1" lang="en-US">
                <a:solidFill>
                  <a:srgbClr val="F3CC5F"/>
                </a:solidFill>
              </a:rPr>
              <a:t>Add direction</a:t>
            </a:r>
            <a:endParaRPr b="1">
              <a:solidFill>
                <a:srgbClr val="F3CC5F"/>
              </a:solidFill>
            </a:endParaRPr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At the end of each recursive call 🡪 </a:t>
            </a:r>
            <a:r>
              <a:rPr b="1" lang="en-US">
                <a:solidFill>
                  <a:srgbClr val="F3CC5F"/>
                </a:solidFill>
              </a:rPr>
              <a:t>Remove last direction</a:t>
            </a:r>
            <a:endParaRPr b="1">
              <a:solidFill>
                <a:srgbClr val="F3CC5F"/>
              </a:solidFill>
            </a:endParaRPr>
          </a:p>
        </p:txBody>
      </p:sp>
      <p:sp>
        <p:nvSpPr>
          <p:cNvPr id="629" name="Google Shape;629;p4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 All Paths and Print Them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Find All Paths and Print Them (2)</a:t>
            </a:r>
            <a:endParaRPr/>
          </a:p>
        </p:txBody>
      </p:sp>
      <p:sp>
        <p:nvSpPr>
          <p:cNvPr id="636" name="Google Shape;636;p47"/>
          <p:cNvSpPr/>
          <p:nvPr/>
        </p:nvSpPr>
        <p:spPr>
          <a:xfrm>
            <a:off x="912812" y="1104508"/>
            <a:ext cx="10363200" cy="535531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static void FindPath(int row, int col,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char direction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(!IsInBounds(row, col)) { return;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path.Add(direction);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(IsExit(row, col)) {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PrintPath()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 if (!IsVisited(row, col) &amp;&amp; IsFree(row, col))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Mark(row, col);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FindPath(row, col + 1,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 + 1, col,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FindPath(row, col - 1,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FindPath(row - 1, col,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Unmark(row, col);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path.RemoveAt(path.Count - 1);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idx="4294967295" type="ctrTitle"/>
          </p:nvPr>
        </p:nvSpPr>
        <p:spPr>
          <a:xfrm>
            <a:off x="912813" y="4786952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Recursion or Iteration?</a:t>
            </a:r>
            <a:endParaRPr/>
          </a:p>
        </p:txBody>
      </p:sp>
      <p:sp>
        <p:nvSpPr>
          <p:cNvPr id="642" name="Google Shape;642;p48"/>
          <p:cNvSpPr txBox="1"/>
          <p:nvPr>
            <p:ph idx="4294967295" type="subTitle"/>
          </p:nvPr>
        </p:nvSpPr>
        <p:spPr>
          <a:xfrm>
            <a:off x="912813" y="5741320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When to Use and When to Avoid Recursion?</a:t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3" name="Google Shape;6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313" y="1544224"/>
            <a:ext cx="3886200" cy="31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9" name="Google Shape;649;p4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Recursive calls are </a:t>
            </a:r>
            <a:r>
              <a:rPr lang="en-US">
                <a:solidFill>
                  <a:srgbClr val="F3CC5F"/>
                </a:solidFill>
              </a:rPr>
              <a:t>slightly slower </a:t>
            </a:r>
            <a:r>
              <a:rPr lang="en-US"/>
              <a:t>than iteration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/>
              <a:t>Parameters and return values travel through the stack at each step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/>
              <a:t>Prefer iteration for linear calculations (without branched calls)</a:t>
            </a:r>
            <a:endParaRPr/>
          </a:p>
        </p:txBody>
      </p:sp>
      <p:sp>
        <p:nvSpPr>
          <p:cNvPr id="650" name="Google Shape;650;p4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Performance: Recursion vs. Iteration</a:t>
            </a: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684211" y="3701536"/>
            <a:ext cx="5017975" cy="26776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RecurFact(int n)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(n == 0)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1;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n * Fact(n - 1);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6207211" y="3701536"/>
            <a:ext cx="5297401" cy="26776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IterFact(int num)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long result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for (int i = 1; i &lt;=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result *=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result;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49"/>
          <p:cNvSpPr txBox="1"/>
          <p:nvPr/>
        </p:nvSpPr>
        <p:spPr>
          <a:xfrm>
            <a:off x="684211" y="3124200"/>
            <a:ext cx="3249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factorial:</a:t>
            </a:r>
            <a:endParaRPr/>
          </a:p>
        </p:txBody>
      </p:sp>
      <p:sp>
        <p:nvSpPr>
          <p:cNvPr id="654" name="Google Shape;654;p49"/>
          <p:cNvSpPr txBox="1"/>
          <p:nvPr/>
        </p:nvSpPr>
        <p:spPr>
          <a:xfrm>
            <a:off x="6207211" y="3123721"/>
            <a:ext cx="30603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 factorial: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5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Infinite recursion </a:t>
            </a:r>
            <a:r>
              <a:rPr lang="en-US"/>
              <a:t>== a method calls itself </a:t>
            </a:r>
            <a:r>
              <a:rPr lang="en-US">
                <a:solidFill>
                  <a:srgbClr val="F3CC5F"/>
                </a:solidFill>
              </a:rPr>
              <a:t>infinitely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Typically, infinite recursion == bug in the program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bottom of the recursion is missing or wrong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In C# / Java / C++ causes "</a:t>
            </a:r>
            <a:r>
              <a:rPr lang="en-US">
                <a:solidFill>
                  <a:srgbClr val="F3CC5F"/>
                </a:solidFill>
              </a:rPr>
              <a:t>stack overflow</a:t>
            </a:r>
            <a:r>
              <a:rPr lang="en-US"/>
              <a:t>" error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661" name="Google Shape;661;p5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Infinite Recursion</a:t>
            </a:r>
            <a:endParaRPr/>
          </a:p>
        </p:txBody>
      </p:sp>
      <p:sp>
        <p:nvSpPr>
          <p:cNvPr id="662" name="Google Shape;662;p50"/>
          <p:cNvSpPr/>
          <p:nvPr/>
        </p:nvSpPr>
        <p:spPr>
          <a:xfrm>
            <a:off x="900139" y="3962400"/>
            <a:ext cx="5017975" cy="156966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Calulate(int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Calulate(n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663" name="Google Shape;6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6412" y="3962400"/>
            <a:ext cx="4200525" cy="24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39" y="5778212"/>
            <a:ext cx="7048500" cy="7715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665" name="Google Shape;66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012" y="2376979"/>
            <a:ext cx="2399764" cy="12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When used incorrectly recursion could take too much memory and computing power</a:t>
            </a:r>
            <a:endParaRPr/>
          </a:p>
        </p:txBody>
      </p:sp>
      <p:sp>
        <p:nvSpPr>
          <p:cNvPr id="672" name="Google Shape;672;p5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Recursion Can be Harmful!</a:t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912812" y="2514600"/>
            <a:ext cx="10501200" cy="376000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decimal Fibonacci(int 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((n == 1) || (n == 2))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Fibonacci(n - 1) + Fibonacci(n - 2);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Console.WriteLine(Fibonacci(10)); </a:t>
            </a:r>
            <a:r>
              <a:rPr b="1" lang="en-US" sz="2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Console.WriteLine(Fibonacci(50)); </a:t>
            </a:r>
            <a:r>
              <a:rPr b="1" lang="en-US" sz="2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This will hang!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5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fib(n)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/>
              <a:t>makes about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fib(n)</a:t>
            </a:r>
            <a:r>
              <a:rPr lang="en-US"/>
              <a:t> recursive calls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The same value is calculated many, many times!</a:t>
            </a:r>
            <a:endParaRPr/>
          </a:p>
        </p:txBody>
      </p:sp>
      <p:sp>
        <p:nvSpPr>
          <p:cNvPr id="680" name="Google Shape;680;p5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600"/>
              <a:buFont typeface="Calibri"/>
              <a:buNone/>
            </a:pPr>
            <a:r>
              <a:rPr lang="en-US" sz="3600"/>
              <a:t>How the Recursive Fibonacci Calculation Works?</a:t>
            </a:r>
            <a:endParaRPr sz="3600"/>
          </a:p>
        </p:txBody>
      </p:sp>
      <p:pic>
        <p:nvPicPr>
          <p:cNvPr descr="C:\Trash\Fibonacci.png" id="681" name="Google Shape;6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667000"/>
            <a:ext cx="853440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5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Avoid</a:t>
            </a:r>
            <a:r>
              <a:rPr lang="en-US"/>
              <a:t> recursion when an </a:t>
            </a:r>
            <a:r>
              <a:rPr lang="en-US">
                <a:solidFill>
                  <a:srgbClr val="F3CC5F"/>
                </a:solidFill>
              </a:rPr>
              <a:t>obvious iterative algorithm </a:t>
            </a:r>
            <a:r>
              <a:rPr lang="en-US"/>
              <a:t>exists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Examples: factorial, Fibonacci numbers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Use recursion for combinatorial algorithms where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At each step you need to recursively explore more than one possible continuation, i.e. </a:t>
            </a:r>
            <a:r>
              <a:rPr lang="en-US">
                <a:solidFill>
                  <a:srgbClr val="F3CC5F"/>
                </a:solidFill>
              </a:rPr>
              <a:t>branched recursive algorithms</a:t>
            </a:r>
            <a:endParaRPr/>
          </a:p>
        </p:txBody>
      </p:sp>
      <p:sp>
        <p:nvSpPr>
          <p:cNvPr id="688" name="Google Shape;688;p5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When to Use Recursion?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p5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145"/>
              <a:buChar char="▪"/>
            </a:pPr>
            <a:r>
              <a:rPr lang="en-US" sz="3145">
                <a:solidFill>
                  <a:srgbClr val="F3CC5F"/>
                </a:solidFill>
              </a:rPr>
              <a:t>Recursion</a:t>
            </a:r>
            <a:r>
              <a:rPr lang="en-US" sz="3145"/>
              <a:t> means to </a:t>
            </a:r>
            <a:r>
              <a:rPr lang="en-US" sz="3145">
                <a:solidFill>
                  <a:srgbClr val="F3CC5F"/>
                </a:solidFill>
              </a:rPr>
              <a:t>call a method from itself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It should always have a </a:t>
            </a:r>
            <a:r>
              <a:rPr lang="en-US" sz="2960">
                <a:solidFill>
                  <a:srgbClr val="F3CC5F"/>
                </a:solidFill>
              </a:rPr>
              <a:t>bottom</a:t>
            </a:r>
            <a:r>
              <a:rPr lang="en-US" sz="2960"/>
              <a:t> at which the recursive calls stop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Very powerful technique for implementing combinatorial algorithms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Examples: generating combinatorial configurations like vectors, permutations, combinations, variations, etc.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45"/>
              <a:buChar char="▪"/>
            </a:pPr>
            <a:r>
              <a:rPr lang="en-US" sz="3145">
                <a:solidFill>
                  <a:srgbClr val="F3CC5F"/>
                </a:solidFill>
              </a:rPr>
              <a:t>Backtracking</a:t>
            </a:r>
            <a:r>
              <a:rPr lang="en-US" sz="3145"/>
              <a:t> finds all solutions / optimal solution of</a:t>
            </a:r>
            <a:br>
              <a:rPr lang="en-US" sz="3145"/>
            </a:br>
            <a:r>
              <a:rPr lang="en-US" sz="3145"/>
              <a:t>combinatorial problem by generating all possibilities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68"/>
              <a:buChar char="▪"/>
            </a:pPr>
            <a:r>
              <a:rPr lang="en-US" sz="2960"/>
              <a:t>Without non-perspective candidates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45"/>
              <a:buChar char="▪"/>
            </a:pPr>
            <a:r>
              <a:rPr lang="en-US" sz="3145"/>
              <a:t>Recursion can be </a:t>
            </a:r>
            <a:r>
              <a:rPr lang="en-US" sz="3145">
                <a:solidFill>
                  <a:srgbClr val="F3CC5F"/>
                </a:solidFill>
              </a:rPr>
              <a:t>harmful</a:t>
            </a:r>
            <a:r>
              <a:rPr lang="en-US" sz="3145"/>
              <a:t> when not used correctly</a:t>
            </a:r>
            <a:endParaRPr/>
          </a:p>
        </p:txBody>
      </p:sp>
      <p:sp>
        <p:nvSpPr>
          <p:cNvPr id="698" name="Google Shape;698;p5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C:\Users\Ivan\Desktop\elements_presentations\summary_pic.png" id="699" name="Google Shape;6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943" y="4495800"/>
            <a:ext cx="2406469" cy="17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Problem solving technique (In CS)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Divides a problem into </a:t>
            </a:r>
            <a:r>
              <a:rPr b="1" lang="en-US">
                <a:solidFill>
                  <a:srgbClr val="F3CC5F"/>
                </a:solidFill>
              </a:rPr>
              <a:t>subproblems of the same type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Involves a </a:t>
            </a:r>
            <a:r>
              <a:rPr b="1" lang="en-US">
                <a:solidFill>
                  <a:srgbClr val="F3CC5F"/>
                </a:solidFill>
              </a:rPr>
              <a:t>function calling itself</a:t>
            </a:r>
            <a:endParaRPr b="1"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function should have a </a:t>
            </a:r>
            <a:r>
              <a:rPr b="1" lang="en-US">
                <a:solidFill>
                  <a:srgbClr val="F3CC5F"/>
                </a:solidFill>
              </a:rPr>
              <a:t>base case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</a:rPr>
              <a:t>Each step </a:t>
            </a:r>
            <a:r>
              <a:rPr lang="en-US"/>
              <a:t>of the recursion should </a:t>
            </a:r>
            <a:r>
              <a:rPr b="1" lang="en-US">
                <a:solidFill>
                  <a:srgbClr val="F3CC5F"/>
                </a:solidFill>
              </a:rPr>
              <a:t>move towards</a:t>
            </a:r>
            <a:r>
              <a:rPr lang="en-US"/>
              <a:t> the </a:t>
            </a:r>
            <a:r>
              <a:rPr b="1" lang="en-US">
                <a:solidFill>
                  <a:srgbClr val="F3CC5F"/>
                </a:solidFill>
              </a:rPr>
              <a:t>base case</a:t>
            </a:r>
            <a:endParaRPr b="1">
              <a:solidFill>
                <a:srgbClr val="F3CC5F"/>
              </a:solidFill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What is Recursion?</a:t>
            </a:r>
            <a:endParaRPr/>
          </a:p>
        </p:txBody>
      </p:sp>
      <p:graphicFrame>
        <p:nvGraphicFramePr>
          <p:cNvPr id="106" name="Google Shape;106;p10"/>
          <p:cNvGraphicFramePr/>
          <p:nvPr/>
        </p:nvGraphicFramePr>
        <p:xfrm>
          <a:off x="1751012" y="571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  <a:gridCol w="548650"/>
                <a:gridCol w="548650"/>
                <a:gridCol w="548650"/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0"/>
          <p:cNvGraphicFramePr/>
          <p:nvPr/>
        </p:nvGraphicFramePr>
        <p:xfrm>
          <a:off x="7923212" y="5712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  <a:gridCol w="548650"/>
                <a:gridCol w="548650"/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0"/>
          <p:cNvGraphicFramePr/>
          <p:nvPr/>
        </p:nvGraphicFramePr>
        <p:xfrm>
          <a:off x="6780212" y="5712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0"/>
          <p:cNvSpPr/>
          <p:nvPr/>
        </p:nvSpPr>
        <p:spPr>
          <a:xfrm>
            <a:off x="7511732" y="5826369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rot="5400000">
            <a:off x="2978943" y="4046160"/>
            <a:ext cx="287337" cy="271061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 rot="10800000">
            <a:off x="1844625" y="5443538"/>
            <a:ext cx="2555938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Sum(array)</a:t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 rot="5400000">
            <a:off x="8879694" y="4255646"/>
            <a:ext cx="287337" cy="2200303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 rot="10800000">
            <a:off x="8000532" y="5397856"/>
            <a:ext cx="2045624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array[0] + Sum(sub-array)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Array Sum – Example</a:t>
            </a:r>
            <a:endParaRPr/>
          </a:p>
        </p:txBody>
      </p:sp>
      <p:graphicFrame>
        <p:nvGraphicFramePr>
          <p:cNvPr id="122" name="Google Shape;122;p11"/>
          <p:cNvGraphicFramePr/>
          <p:nvPr/>
        </p:nvGraphicFramePr>
        <p:xfrm>
          <a:off x="989012" y="381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  <a:gridCol w="548650"/>
                <a:gridCol w="548650"/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11"/>
          <p:cNvGraphicFramePr/>
          <p:nvPr/>
        </p:nvGraphicFramePr>
        <p:xfrm>
          <a:off x="6388752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  <a:gridCol w="548650"/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11"/>
          <p:cNvGraphicFramePr/>
          <p:nvPr/>
        </p:nvGraphicFramePr>
        <p:xfrm>
          <a:off x="5245752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1"/>
          <p:cNvSpPr/>
          <p:nvPr/>
        </p:nvSpPr>
        <p:spPr>
          <a:xfrm>
            <a:off x="5977272" y="2019300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11"/>
          <p:cNvGraphicFramePr/>
          <p:nvPr/>
        </p:nvGraphicFramePr>
        <p:xfrm>
          <a:off x="7575949" y="3769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11"/>
          <p:cNvGraphicFramePr/>
          <p:nvPr/>
        </p:nvGraphicFramePr>
        <p:xfrm>
          <a:off x="5289949" y="3775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1"/>
          <p:cNvSpPr/>
          <p:nvPr/>
        </p:nvSpPr>
        <p:spPr>
          <a:xfrm>
            <a:off x="6021469" y="3889534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11"/>
          <p:cNvGraphicFramePr/>
          <p:nvPr/>
        </p:nvGraphicFramePr>
        <p:xfrm>
          <a:off x="6432949" y="3775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1"/>
          <p:cNvGraphicFramePr/>
          <p:nvPr/>
        </p:nvGraphicFramePr>
        <p:xfrm>
          <a:off x="5308976" y="563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11"/>
          <p:cNvSpPr/>
          <p:nvPr/>
        </p:nvSpPr>
        <p:spPr>
          <a:xfrm>
            <a:off x="6040496" y="5753100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1"/>
          <p:cNvGraphicFramePr/>
          <p:nvPr/>
        </p:nvGraphicFramePr>
        <p:xfrm>
          <a:off x="6451976" y="563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1"/>
          <p:cNvSpPr/>
          <p:nvPr/>
        </p:nvSpPr>
        <p:spPr>
          <a:xfrm>
            <a:off x="7164469" y="3892465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1"/>
          <p:cNvGraphicFramePr/>
          <p:nvPr/>
        </p:nvGraphicFramePr>
        <p:xfrm>
          <a:off x="7594976" y="5638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1"/>
          <p:cNvGraphicFramePr/>
          <p:nvPr/>
        </p:nvGraphicFramePr>
        <p:xfrm>
          <a:off x="8688734" y="5638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{87D60B10-5178-4290-AA2D-463198054EB4}</a:tableStyleId>
              </a:tblPr>
              <a:tblGrid>
                <a:gridCol w="54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7183496" y="5753100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8326496" y="5753100"/>
            <a:ext cx="228600" cy="228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3985848" y="3784293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9371012" y="5717931"/>
            <a:ext cx="1524000" cy="367192"/>
          </a:xfrm>
          <a:prstGeom prst="wedgeRoundRectCallout">
            <a:avLst>
              <a:gd fmla="val -58326" name="adj1"/>
              <a:gd fmla="val -1168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Sum(n)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5400000">
            <a:off x="1970895" y="2413416"/>
            <a:ext cx="230794" cy="2194560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 rot="10800000">
            <a:off x="1051112" y="3544479"/>
            <a:ext cx="2070319" cy="8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Sum(n - 1)</a:t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rot="5400000">
            <a:off x="7124710" y="816506"/>
            <a:ext cx="174004" cy="1645919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 rot="10800000">
            <a:off x="6435577" y="1664942"/>
            <a:ext cx="1552249" cy="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Sum((n – 1) - 1)</a:t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 rot="5400000">
            <a:off x="8051863" y="3005028"/>
            <a:ext cx="174505" cy="1104229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 rot="10800000">
            <a:off x="7633957" y="3582695"/>
            <a:ext cx="1010289" cy="61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>
            <a:off x="8882234" y="5167824"/>
            <a:ext cx="179641" cy="53063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 rot="10800000">
            <a:off x="8745582" y="5459426"/>
            <a:ext cx="452927" cy="6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Sum(((n – 1) - 1) –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Create a </a:t>
            </a:r>
            <a:r>
              <a:rPr b="1" lang="en-US">
                <a:solidFill>
                  <a:srgbClr val="F3CC5F"/>
                </a:solidFill>
              </a:rPr>
              <a:t>recursive method</a:t>
            </a:r>
            <a:r>
              <a:rPr lang="en-US"/>
              <a:t> that 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Finds the sum of all numbers stored in an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int[] array</a:t>
            </a:r>
            <a:endParaRPr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Read numbers from the console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Array Sum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1 2 3 4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3276267" y="4060362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812" y="3505200"/>
            <a:ext cx="5462490" cy="2651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-1 0 1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3276267" y="5332224"/>
            <a:ext cx="378490" cy="482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Array Sum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int[] array, int index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== array.Length - 1)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array[index];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array[index] + 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array, index + 1</a:t>
            </a:r>
            <a:r>
              <a:rPr b="1"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7618412" y="2743200"/>
            <a:ext cx="1524000" cy="367192"/>
          </a:xfrm>
          <a:prstGeom prst="wedgeRoundRectCallout">
            <a:avLst>
              <a:gd fmla="val -62941" name="adj1"/>
              <a:gd fmla="val -2126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Recursive definition of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n!</a:t>
            </a:r>
            <a:r>
              <a:rPr lang="en-US"/>
              <a:t> (n factorial):</a:t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Recursive Factorial – Example</a:t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1289049" y="1926848"/>
            <a:ext cx="9607550" cy="89255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n! = n * (n–1)! for n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0! = 1</a:t>
            </a:r>
            <a:endParaRPr b="1" sz="26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5! = 5 * 4!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4! = 4 * 3!</a:t>
            </a:r>
            <a:endParaRPr/>
          </a:p>
          <a:p>
            <a:pPr indent="-231606" lvl="2" marL="1218987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3! = 3 * 2! </a:t>
            </a:r>
            <a:endParaRPr/>
          </a:p>
          <a:p>
            <a:pPr indent="-231606" lvl="3" marL="1828480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2! = 2 * 1!</a:t>
            </a:r>
            <a:endParaRPr/>
          </a:p>
          <a:p>
            <a:pPr indent="-231606" lvl="4" marL="243797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1! = 1 * 0! 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0! = 1</a:t>
            </a:r>
            <a:endParaRPr/>
          </a:p>
        </p:txBody>
      </p:sp>
      <p:grpSp>
        <p:nvGrpSpPr>
          <p:cNvPr id="183" name="Google Shape;183;p14"/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84" name="Google Shape;184;p14"/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factorial" id="185" name="Google Shape;18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6012" y="4806953"/>
              <a:ext cx="2686050" cy="1276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