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7" roundtripDataSignature="AMtx7mh9ZgAU56hIlSZju+e/xqpbfSXQ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D36E5-19B1-4A40-AB71-6CDF8D0796FB}">
  <a:tblStyle styleId="{06CD36E5-19B1-4A40-AB71-6CDF8D0796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0E7"/>
          </a:solidFill>
        </a:fill>
      </a:tcStyle>
    </a:wholeTbl>
    <a:band1H>
      <a:tcTxStyle/>
      <a:tcStyle>
        <a:fill>
          <a:solidFill>
            <a:srgbClr val="F9DFCC"/>
          </a:solidFill>
        </a:fill>
      </a:tcStyle>
    </a:band1H>
    <a:band2H>
      <a:tcTxStyle/>
    </a:band2H>
    <a:band1V>
      <a:tcTxStyle/>
      <a:tcStyle>
        <a:fill>
          <a:solidFill>
            <a:srgbClr val="F9DF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6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6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78" name="Google Shape;1278;p6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2" name="Google Shape;1292;p6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6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94" name="Google Shape;1294;p6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p7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7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305" name="Google Shape;1305;p7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2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72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2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23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72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7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400"/>
              <a:buChar char="▪"/>
              <a:defRPr sz="3400"/>
            </a:lvl1pPr>
            <a:lvl2pPr indent="-39116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Char char="▪"/>
              <a:defRPr sz="32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3000"/>
            </a:lvl3pPr>
            <a:lvl4pPr indent="-3708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Char char="▪"/>
              <a:defRPr sz="2800"/>
            </a:lvl4pPr>
            <a:lvl5pPr indent="-36067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2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4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pic>
        <p:nvPicPr>
          <p:cNvPr id="37" name="Google Shape;3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0" name="Google Shape;40;p75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1" name="Google Shape;41;p75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2" name="Google Shape;42;p75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3" name="Google Shape;43;p75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4" name="Google Shape;44;p7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" name="Google Shape;45;p75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6" name="Google Shape;46;p75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7" name="Google Shape;47;p75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48" name="Google Shape;48;p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457076" y="2405125"/>
            <a:ext cx="2338944" cy="23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5"/>
          <p:cNvSpPr/>
          <p:nvPr/>
        </p:nvSpPr>
        <p:spPr>
          <a:xfrm rot="-650283">
            <a:off x="2718532" y="3306088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4620"/>
              <a:buFont typeface="Noto Sans Symbols"/>
              <a:buNone/>
            </a:pPr>
            <a:r>
              <a:rPr b="1" lang="en-US" sz="66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71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1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9.png"/><Relationship Id="rId6" Type="http://schemas.openxmlformats.org/officeDocument/2006/relationships/image" Target="../media/image12.png"/><Relationship Id="rId7" Type="http://schemas.openxmlformats.org/officeDocument/2006/relationships/hyperlink" Target="http://softuni.org/" TargetMode="External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30.xml"/><Relationship Id="rId4" Type="http://schemas.openxmlformats.org/officeDocument/2006/relationships/slide" Target="/ppt/slides/slide30.xml"/><Relationship Id="rId5" Type="http://schemas.openxmlformats.org/officeDocument/2006/relationships/slide" Target="/ppt/slides/slide30.xml"/><Relationship Id="rId6" Type="http://schemas.openxmlformats.org/officeDocument/2006/relationships/slide" Target="/ppt/slides/slide3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1.xml"/><Relationship Id="rId4" Type="http://schemas.openxmlformats.org/officeDocument/2006/relationships/slide" Target="/ppt/slides/slide41.xml"/><Relationship Id="rId5" Type="http://schemas.openxmlformats.org/officeDocument/2006/relationships/slide" Target="/ppt/slides/slide41.xml"/><Relationship Id="rId6" Type="http://schemas.openxmlformats.org/officeDocument/2006/relationships/slide" Target="/ppt/slides/slide41.xml"/><Relationship Id="rId7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65.xml"/><Relationship Id="rId4" Type="http://schemas.openxmlformats.org/officeDocument/2006/relationships/slide" Target="/ppt/slides/slide65.xml"/><Relationship Id="rId5" Type="http://schemas.openxmlformats.org/officeDocument/2006/relationships/slide" Target="/ppt/slides/slide65.xml"/><Relationship Id="rId6" Type="http://schemas.openxmlformats.org/officeDocument/2006/relationships/slide" Target="/ppt/slides/slide65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hyperlink" Target="http://www.infragistics.com/" TargetMode="External"/><Relationship Id="rId13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softuni.bg/opencourses/data-structures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5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Relationship Id="rId17" Type="http://schemas.openxmlformats.org/officeDocument/2006/relationships/image" Target="../media/image17.png"/><Relationship Id="rId16" Type="http://schemas.openxmlformats.org/officeDocument/2006/relationships/hyperlink" Target="http://www.softwaregroup-bg.com/" TargetMode="External"/><Relationship Id="rId5" Type="http://schemas.openxmlformats.org/officeDocument/2006/relationships/image" Target="../media/image19.png"/><Relationship Id="rId19" Type="http://schemas.openxmlformats.org/officeDocument/2006/relationships/image" Target="../media/image23.png"/><Relationship Id="rId6" Type="http://schemas.openxmlformats.org/officeDocument/2006/relationships/hyperlink" Target="http://smartit.bg/" TargetMode="External"/><Relationship Id="rId18" Type="http://schemas.openxmlformats.org/officeDocument/2006/relationships/hyperlink" Target="https://netpeak.net/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://www.indeavr.com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creativecommons.org/licenses/by-nc-sa/3.0/deed.en_US" TargetMode="External"/><Relationship Id="rId5" Type="http://schemas.openxmlformats.org/officeDocument/2006/relationships/image" Target="../media/image29.png"/><Relationship Id="rId6" Type="http://schemas.openxmlformats.org/officeDocument/2006/relationships/hyperlink" Target="http://www.introprogramming.info/english-intro-csharp-book/" TargetMode="External"/><Relationship Id="rId7" Type="http://schemas.openxmlformats.org/officeDocument/2006/relationships/hyperlink" Target="http://creativecommons.org/licenses/by-sa/4.0/" TargetMode="External"/><Relationship Id="rId8" Type="http://schemas.openxmlformats.org/officeDocument/2006/relationships/hyperlink" Target="http://telerikacademy.com/Courses/Courses/Details/18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30.png"/><Relationship Id="rId16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B-tree" TargetMode="External"/><Relationship Id="rId4" Type="http://schemas.openxmlformats.org/officeDocument/2006/relationships/hyperlink" Target="https://www.cs.usfca.edu/~galles/visualization/BTre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2" type="body"/>
          </p:nvPr>
        </p:nvSpPr>
        <p:spPr>
          <a:xfrm>
            <a:off x="760412" y="467719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58" name="Google Shape;58;p1"/>
          <p:cNvSpPr txBox="1"/>
          <p:nvPr>
            <p:ph idx="4" type="body"/>
          </p:nvPr>
        </p:nvSpPr>
        <p:spPr>
          <a:xfrm>
            <a:off x="760413" y="514709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59" name="Google Shape;59;p1"/>
          <p:cNvSpPr txBox="1"/>
          <p:nvPr>
            <p:ph idx="6" type="body"/>
          </p:nvPr>
        </p:nvSpPr>
        <p:spPr>
          <a:xfrm>
            <a:off x="760412" y="5652203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60" name="Google Shape;60;p1"/>
          <p:cNvSpPr txBox="1"/>
          <p:nvPr>
            <p:ph idx="7" type="body"/>
          </p:nvPr>
        </p:nvSpPr>
        <p:spPr>
          <a:xfrm>
            <a:off x="760412" y="5993365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pic>
        <p:nvPicPr>
          <p:cNvPr id="61" name="Google Shape;61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83" y="3419946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584071" y="3550644"/>
            <a:ext cx="2514600" cy="27596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B-Trees</a:t>
            </a:r>
            <a:endParaRPr/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>
            <a:off x="3503612" y="662935"/>
            <a:ext cx="7940342" cy="181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lang="en-US"/>
              <a:t>B-Trees and Red-Black Tree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503612" y="2049011"/>
            <a:ext cx="7940342" cy="128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Implementation and Operations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10284478" y="524591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7828773" y="437860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69" name="Google Shape;69;p1"/>
          <p:cNvCxnSpPr/>
          <p:nvPr/>
        </p:nvCxnSpPr>
        <p:spPr>
          <a:xfrm>
            <a:off x="10146840" y="5060278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"/>
          <p:cNvSpPr/>
          <p:nvPr/>
        </p:nvSpPr>
        <p:spPr>
          <a:xfrm>
            <a:off x="8646227" y="3511306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" name="Google Shape;71;p1"/>
          <p:cNvCxnSpPr/>
          <p:nvPr/>
        </p:nvCxnSpPr>
        <p:spPr>
          <a:xfrm flipH="1">
            <a:off x="8544846" y="4186764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"/>
          <p:cNvCxnSpPr/>
          <p:nvPr/>
        </p:nvCxnSpPr>
        <p:spPr>
          <a:xfrm flipH="1">
            <a:off x="7735331" y="5065470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"/>
          <p:cNvSpPr/>
          <p:nvPr/>
        </p:nvSpPr>
        <p:spPr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8644604" y="527145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" name="Google Shape;75;p1"/>
          <p:cNvCxnSpPr/>
          <p:nvPr/>
        </p:nvCxnSpPr>
        <p:spPr>
          <a:xfrm flipH="1">
            <a:off x="9346739" y="5060278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"/>
          <p:cNvCxnSpPr/>
          <p:nvPr/>
        </p:nvCxnSpPr>
        <p:spPr>
          <a:xfrm>
            <a:off x="9332119" y="4186764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" title="Software University Foundation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1047" l="-2033" r="-4043" t="-11972"/>
          <a:stretch/>
        </p:blipFill>
        <p:spPr>
          <a:xfrm>
            <a:off x="825157" y="2133600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 hold a </a:t>
            </a:r>
            <a:r>
              <a:rPr lang="en-US">
                <a:solidFill>
                  <a:srgbClr val="F3CC5F"/>
                </a:solidFill>
              </a:rPr>
              <a:t>range of child nodes</a:t>
            </a:r>
            <a:r>
              <a:rPr lang="en-US"/>
              <a:t>, not single one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B-trees do not need re-balancing so frequently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 are good for </a:t>
            </a:r>
            <a:r>
              <a:rPr lang="en-US">
                <a:solidFill>
                  <a:srgbClr val="F3CC5F"/>
                </a:solidFill>
              </a:rPr>
              <a:t>database indexes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Because a single node is stored in a single cluster of the hard drive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Minimize the number of disk operations (which are very slow)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 are almost perfectly balanced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count of nodes from the root to any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 node is the same</a:t>
            </a:r>
            <a:endParaRPr/>
          </a:p>
        </p:txBody>
      </p:sp>
      <p:sp>
        <p:nvSpPr>
          <p:cNvPr id="217" name="Google Shape;217;p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B-Trees vs. Other Balanced Search Trees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2-3 Trees</a:t>
            </a:r>
            <a:endParaRPr/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912813" y="56025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2-3 Trees Operations</a:t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225" name="Google Shape;225;p11"/>
            <p:cNvCxnSpPr>
              <a:stCxn id="226" idx="2"/>
            </p:cNvCxnSpPr>
            <p:nvPr/>
          </p:nvCxnSpPr>
          <p:spPr>
            <a:xfrm flipH="1">
              <a:off x="4488021" y="2133600"/>
              <a:ext cx="1392900" cy="438300"/>
            </a:xfrm>
            <a:prstGeom prst="straightConnector1">
              <a:avLst/>
            </a:prstGeom>
            <a:noFill/>
            <a:ln cap="rnd" cmpd="sng" w="38100">
              <a:solidFill>
                <a:srgbClr val="ECE9E2"/>
              </a:solidFill>
              <a:prstDash val="solid"/>
              <a:miter lim="800000"/>
              <a:headEnd len="sm" w="sm" type="oval"/>
              <a:tailEnd len="med" w="med" type="triangle"/>
            </a:ln>
          </p:spPr>
        </p:cxnSp>
        <p:cxnSp>
          <p:nvCxnSpPr>
            <p:cNvPr id="227" name="Google Shape;227;p11"/>
            <p:cNvCxnSpPr>
              <a:stCxn id="228" idx="2"/>
              <a:endCxn id="229" idx="0"/>
            </p:cNvCxnSpPr>
            <p:nvPr/>
          </p:nvCxnSpPr>
          <p:spPr>
            <a:xfrm>
              <a:off x="6378849" y="2133600"/>
              <a:ext cx="1280400" cy="438300"/>
            </a:xfrm>
            <a:prstGeom prst="straightConnector1">
              <a:avLst/>
            </a:prstGeom>
            <a:noFill/>
            <a:ln cap="rnd" cmpd="sng" w="38100">
              <a:solidFill>
                <a:srgbClr val="ECE9E2"/>
              </a:solidFill>
              <a:prstDash val="solid"/>
              <a:miter lim="800000"/>
              <a:headEnd len="sm" w="sm" type="oval"/>
              <a:tailEnd len="med" w="med" type="triangle"/>
            </a:ln>
          </p:spPr>
        </p:cxnSp>
        <p:sp>
          <p:nvSpPr>
            <p:cNvPr id="230" name="Google Shape;230;p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1" name="Google Shape;241;p11"/>
            <p:cNvCxnSpPr>
              <a:stCxn id="232" idx="2"/>
            </p:cNvCxnSpPr>
            <p:nvPr/>
          </p:nvCxnSpPr>
          <p:spPr>
            <a:xfrm flipH="1">
              <a:off x="2494896" y="3254791"/>
              <a:ext cx="1516500" cy="482100"/>
            </a:xfrm>
            <a:prstGeom prst="straightConnector1">
              <a:avLst/>
            </a:prstGeom>
            <a:noFill/>
            <a:ln cap="rnd" cmpd="sng" w="38100">
              <a:solidFill>
                <a:srgbClr val="ECE9E2"/>
              </a:solidFill>
              <a:prstDash val="solid"/>
              <a:miter lim="800000"/>
              <a:headEnd len="sm" w="sm" type="oval"/>
              <a:tailEnd len="med" w="med" type="triangle"/>
            </a:ln>
          </p:spPr>
        </p:cxnSp>
        <p:sp>
          <p:nvSpPr>
            <p:cNvPr id="242" name="Google Shape;242;p11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5" name="Google Shape;245;p11"/>
            <p:cNvCxnSpPr>
              <a:stCxn id="233" idx="2"/>
              <a:endCxn id="242" idx="0"/>
            </p:cNvCxnSpPr>
            <p:nvPr/>
          </p:nvCxnSpPr>
          <p:spPr>
            <a:xfrm flipH="1">
              <a:off x="4488022" y="3254791"/>
              <a:ext cx="21300" cy="482100"/>
            </a:xfrm>
            <a:prstGeom prst="straightConnector1">
              <a:avLst/>
            </a:prstGeom>
            <a:noFill/>
            <a:ln cap="rnd" cmpd="sng" w="38100">
              <a:solidFill>
                <a:srgbClr val="ECE9E2"/>
              </a:solidFill>
              <a:prstDash val="solid"/>
              <a:miter lim="800000"/>
              <a:headEnd len="sm" w="sm" type="oval"/>
              <a:tailEnd len="med" w="med" type="triangle"/>
            </a:ln>
          </p:spPr>
        </p:cxnSp>
        <p:sp>
          <p:nvSpPr>
            <p:cNvPr id="229" name="Google Shape;229;p11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41</a:t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73</a:t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rgbClr val="C6BEAB">
                <a:alpha val="49803"/>
              </a:srgbClr>
            </a:solidFill>
            <a:ln cap="flat" cmpd="sng" w="12700">
              <a:solidFill>
                <a:srgbClr val="ECE9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3" name="Google Shape;253;p11"/>
            <p:cNvCxnSpPr>
              <a:stCxn id="247" idx="2"/>
            </p:cNvCxnSpPr>
            <p:nvPr/>
          </p:nvCxnSpPr>
          <p:spPr>
            <a:xfrm>
              <a:off x="7908103" y="3254791"/>
              <a:ext cx="1383900" cy="405900"/>
            </a:xfrm>
            <a:prstGeom prst="straightConnector1">
              <a:avLst/>
            </a:prstGeom>
            <a:noFill/>
            <a:ln cap="rnd" cmpd="sng" w="38100">
              <a:solidFill>
                <a:srgbClr val="ECE9E2"/>
              </a:solidFill>
              <a:prstDash val="solid"/>
              <a:miter lim="800000"/>
              <a:headEnd len="sm" w="sm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 2-3 search tree can contain: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Empty node (null)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2-node with </a:t>
            </a:r>
            <a:r>
              <a:rPr lang="en-US">
                <a:solidFill>
                  <a:srgbClr val="F3CC5F"/>
                </a:solidFill>
              </a:rPr>
              <a:t>1 key </a:t>
            </a:r>
            <a:r>
              <a:rPr lang="en-US"/>
              <a:t>and </a:t>
            </a:r>
            <a:r>
              <a:rPr lang="en-US">
                <a:solidFill>
                  <a:srgbClr val="F3CC5F"/>
                </a:solidFill>
              </a:rPr>
              <a:t>2 links </a:t>
            </a:r>
            <a:r>
              <a:rPr lang="en-US"/>
              <a:t>(children)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3-node with </a:t>
            </a:r>
            <a:r>
              <a:rPr lang="en-US">
                <a:solidFill>
                  <a:srgbClr val="F3CC5F"/>
                </a:solidFill>
              </a:rPr>
              <a:t>2 keys </a:t>
            </a:r>
            <a:r>
              <a:rPr lang="en-US"/>
              <a:t>and </a:t>
            </a:r>
            <a:r>
              <a:rPr lang="en-US">
                <a:solidFill>
                  <a:srgbClr val="F3CC5F"/>
                </a:solidFill>
              </a:rPr>
              <a:t>3 links </a:t>
            </a:r>
            <a:r>
              <a:rPr lang="en-US"/>
              <a:t>(children)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As usual for BSTs, all items to the left are smaller, all items to the right are larger. </a:t>
            </a:r>
            <a:endParaRPr/>
          </a:p>
        </p:txBody>
      </p:sp>
      <p:sp>
        <p:nvSpPr>
          <p:cNvPr id="259" name="Google Shape;259;p1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Example</a:t>
            </a:r>
            <a:endParaRPr/>
          </a:p>
        </p:txBody>
      </p:sp>
      <p:cxnSp>
        <p:nvCxnSpPr>
          <p:cNvPr id="265" name="Google Shape;265;p13"/>
          <p:cNvCxnSpPr>
            <a:stCxn id="266" idx="2"/>
          </p:cNvCxnSpPr>
          <p:nvPr/>
        </p:nvCxnSpPr>
        <p:spPr>
          <a:xfrm flipH="1">
            <a:off x="3943147" y="2543231"/>
            <a:ext cx="1829400" cy="10473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267" name="Google Shape;267;p13"/>
          <p:cNvCxnSpPr>
            <a:stCxn id="268" idx="2"/>
            <a:endCxn id="269" idx="0"/>
          </p:cNvCxnSpPr>
          <p:nvPr/>
        </p:nvCxnSpPr>
        <p:spPr>
          <a:xfrm>
            <a:off x="6270474" y="2543231"/>
            <a:ext cx="2531700" cy="1047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270" name="Google Shape;270;p13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1" name="Google Shape;281;p13"/>
          <p:cNvCxnSpPr>
            <a:stCxn id="272" idx="2"/>
          </p:cNvCxnSpPr>
          <p:nvPr/>
        </p:nvCxnSpPr>
        <p:spPr>
          <a:xfrm flipH="1">
            <a:off x="1943300" y="4274022"/>
            <a:ext cx="15198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282" name="Google Shape;282;p13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13"/>
          <p:cNvCxnSpPr>
            <a:stCxn id="274" idx="2"/>
            <a:endCxn id="285" idx="0"/>
          </p:cNvCxnSpPr>
          <p:nvPr/>
        </p:nvCxnSpPr>
        <p:spPr>
          <a:xfrm>
            <a:off x="4458953" y="4274022"/>
            <a:ext cx="1137600" cy="864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289" name="Google Shape;289;p13"/>
          <p:cNvCxnSpPr>
            <a:stCxn id="273" idx="2"/>
            <a:endCxn id="282" idx="0"/>
          </p:cNvCxnSpPr>
          <p:nvPr/>
        </p:nvCxnSpPr>
        <p:spPr>
          <a:xfrm flipH="1">
            <a:off x="3939728" y="4274022"/>
            <a:ext cx="213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269" name="Google Shape;269;p13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13"/>
          <p:cNvCxnSpPr>
            <a:stCxn id="291" idx="2"/>
          </p:cNvCxnSpPr>
          <p:nvPr/>
        </p:nvCxnSpPr>
        <p:spPr>
          <a:xfrm>
            <a:off x="9051103" y="4274022"/>
            <a:ext cx="13839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01" name="Google Shape;301;p13"/>
          <p:cNvCxnSpPr>
            <a:stCxn id="290" idx="2"/>
            <a:endCxn id="292" idx="0"/>
          </p:cNvCxnSpPr>
          <p:nvPr/>
        </p:nvCxnSpPr>
        <p:spPr>
          <a:xfrm flipH="1">
            <a:off x="7383175" y="4274022"/>
            <a:ext cx="11700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02" name="Google Shape;302;p13"/>
          <p:cNvSpPr/>
          <p:nvPr/>
        </p:nvSpPr>
        <p:spPr>
          <a:xfrm>
            <a:off x="1528484" y="1873203"/>
            <a:ext cx="2432543" cy="913336"/>
          </a:xfrm>
          <a:prstGeom prst="wedgeRoundRectCallout">
            <a:avLst>
              <a:gd fmla="val 35318" name="adj1"/>
              <a:gd fmla="val 9801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 with 2 keys and 3 links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8722644" y="2012066"/>
            <a:ext cx="2432543" cy="913336"/>
          </a:xfrm>
          <a:prstGeom prst="wedgeRoundRectCallout">
            <a:avLst>
              <a:gd fmla="val -43311" name="adj1"/>
              <a:gd fmla="val 9433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2-node with 1 key and 2 links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5420064" y="3987042"/>
            <a:ext cx="2194649" cy="571250"/>
          </a:xfrm>
          <a:prstGeom prst="wedgeRoundRectCallout">
            <a:avLst>
              <a:gd fmla="val -43311" name="adj1"/>
              <a:gd fmla="val 9433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11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90045" y="3724079"/>
            <a:ext cx="2415447" cy="623434"/>
          </a:xfrm>
          <a:prstGeom prst="wedgeRoundRectCallout">
            <a:avLst>
              <a:gd fmla="val 31231" name="adj1"/>
              <a:gd fmla="val 108338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Smaller than 7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1910707" y="6116232"/>
            <a:ext cx="4556222" cy="476995"/>
          </a:xfrm>
          <a:prstGeom prst="wedgeRoundRectCallout">
            <a:avLst>
              <a:gd fmla="val 4087" name="adj1"/>
              <a:gd fmla="val -7926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Larger than 7, smaller than 11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Searching</a:t>
            </a:r>
            <a:endParaRPr/>
          </a:p>
        </p:txBody>
      </p:sp>
      <p:cxnSp>
        <p:nvCxnSpPr>
          <p:cNvPr id="317" name="Google Shape;317;p14"/>
          <p:cNvCxnSpPr>
            <a:stCxn id="318" idx="2"/>
          </p:cNvCxnSpPr>
          <p:nvPr/>
        </p:nvCxnSpPr>
        <p:spPr>
          <a:xfrm flipH="1">
            <a:off x="3943147" y="2543231"/>
            <a:ext cx="1829400" cy="10473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19" name="Google Shape;319;p14"/>
          <p:cNvCxnSpPr>
            <a:stCxn id="320" idx="2"/>
            <a:endCxn id="321" idx="0"/>
          </p:cNvCxnSpPr>
          <p:nvPr/>
        </p:nvCxnSpPr>
        <p:spPr>
          <a:xfrm>
            <a:off x="6270474" y="2543231"/>
            <a:ext cx="2531700" cy="1047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22" name="Google Shape;322;p14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323" name="Google Shape;323;p14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3" name="Google Shape;333;p14"/>
          <p:cNvCxnSpPr>
            <a:stCxn id="324" idx="2"/>
          </p:cNvCxnSpPr>
          <p:nvPr/>
        </p:nvCxnSpPr>
        <p:spPr>
          <a:xfrm flipH="1">
            <a:off x="1943300" y="4274022"/>
            <a:ext cx="15198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34" name="Google Shape;334;p14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338" name="Google Shape;338;p1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14"/>
          <p:cNvCxnSpPr>
            <a:stCxn id="326" idx="2"/>
            <a:endCxn id="337" idx="0"/>
          </p:cNvCxnSpPr>
          <p:nvPr/>
        </p:nvCxnSpPr>
        <p:spPr>
          <a:xfrm>
            <a:off x="4458953" y="4274022"/>
            <a:ext cx="1137600" cy="864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41" name="Google Shape;341;p14"/>
          <p:cNvCxnSpPr>
            <a:stCxn id="325" idx="2"/>
            <a:endCxn id="334" idx="0"/>
          </p:cNvCxnSpPr>
          <p:nvPr/>
        </p:nvCxnSpPr>
        <p:spPr>
          <a:xfrm flipH="1">
            <a:off x="3939728" y="4274022"/>
            <a:ext cx="213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21" name="Google Shape;321;p14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14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2" name="Google Shape;352;p14"/>
          <p:cNvCxnSpPr>
            <a:stCxn id="343" idx="2"/>
          </p:cNvCxnSpPr>
          <p:nvPr/>
        </p:nvCxnSpPr>
        <p:spPr>
          <a:xfrm>
            <a:off x="9051103" y="4274022"/>
            <a:ext cx="13839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53" name="Google Shape;353;p14"/>
          <p:cNvCxnSpPr>
            <a:stCxn id="342" idx="2"/>
            <a:endCxn id="344" idx="0"/>
          </p:cNvCxnSpPr>
          <p:nvPr/>
        </p:nvCxnSpPr>
        <p:spPr>
          <a:xfrm flipH="1">
            <a:off x="7383175" y="4274022"/>
            <a:ext cx="11700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54" name="Google Shape;354;p14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866383" y="1416678"/>
            <a:ext cx="2196237" cy="847420"/>
          </a:xfrm>
          <a:prstGeom prst="wedgeRoundRectCallout">
            <a:avLst>
              <a:gd fmla="val 61644" name="adj1"/>
              <a:gd fmla="val 7298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Searching for 12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9300065" y="1523775"/>
            <a:ext cx="2196237" cy="847420"/>
          </a:xfrm>
          <a:prstGeom prst="wedgeRoundRectCallout">
            <a:avLst>
              <a:gd fmla="val -81042" name="adj1"/>
              <a:gd fmla="val 11007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Identical to BST Search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Insertion (at 2-node)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364" name="Google Shape;364;p15"/>
          <p:cNvCxnSpPr>
            <a:stCxn id="363" idx="2"/>
          </p:cNvCxnSpPr>
          <p:nvPr/>
        </p:nvCxnSpPr>
        <p:spPr>
          <a:xfrm flipH="1">
            <a:off x="4346400" y="3752449"/>
            <a:ext cx="5811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65" name="Google Shape;365;p15"/>
          <p:cNvCxnSpPr>
            <a:stCxn id="362" idx="2"/>
          </p:cNvCxnSpPr>
          <p:nvPr/>
        </p:nvCxnSpPr>
        <p:spPr>
          <a:xfrm>
            <a:off x="7318076" y="3752449"/>
            <a:ext cx="6813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66" name="Google Shape;366;p15"/>
          <p:cNvCxnSpPr/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67" name="Google Shape;367;p15"/>
          <p:cNvCxnSpPr>
            <a:stCxn id="362" idx="2"/>
          </p:cNvCxnSpPr>
          <p:nvPr/>
        </p:nvCxnSpPr>
        <p:spPr>
          <a:xfrm flipH="1">
            <a:off x="6736976" y="3752449"/>
            <a:ext cx="5811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68" name="Google Shape;368;p15"/>
          <p:cNvSpPr/>
          <p:nvPr/>
        </p:nvSpPr>
        <p:spPr>
          <a:xfrm>
            <a:off x="9452465" y="1676175"/>
            <a:ext cx="2196237" cy="847420"/>
          </a:xfrm>
          <a:prstGeom prst="wedgeRoundRectCallout">
            <a:avLst>
              <a:gd fmla="val -81042" name="adj1"/>
              <a:gd fmla="val 11007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Becomes a </a:t>
            </a:r>
            <a:b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3-node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Insertion (at 3-node)</a:t>
            </a: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cxnSp>
        <p:nvCxnSpPr>
          <p:cNvPr id="376" name="Google Shape;376;p16"/>
          <p:cNvCxnSpPr>
            <a:stCxn id="375" idx="2"/>
          </p:cNvCxnSpPr>
          <p:nvPr/>
        </p:nvCxnSpPr>
        <p:spPr>
          <a:xfrm flipH="1">
            <a:off x="2822400" y="3752449"/>
            <a:ext cx="5811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77" name="Google Shape;377;p16"/>
          <p:cNvCxnSpPr>
            <a:stCxn id="374" idx="2"/>
          </p:cNvCxnSpPr>
          <p:nvPr/>
        </p:nvCxnSpPr>
        <p:spPr>
          <a:xfrm>
            <a:off x="5794076" y="3752449"/>
            <a:ext cx="6813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78" name="Google Shape;378;p16"/>
          <p:cNvCxnSpPr/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79" name="Google Shape;379;p16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380" name="Google Shape;380;p16"/>
          <p:cNvCxnSpPr>
            <a:stCxn id="379" idx="2"/>
          </p:cNvCxnSpPr>
          <p:nvPr/>
        </p:nvCxnSpPr>
        <p:spPr>
          <a:xfrm>
            <a:off x="8184652" y="3752449"/>
            <a:ext cx="681300" cy="667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81" name="Google Shape;381;p16"/>
          <p:cNvCxnSpPr/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382" name="Google Shape;382;p16"/>
          <p:cNvSpPr/>
          <p:nvPr/>
        </p:nvSpPr>
        <p:spPr>
          <a:xfrm>
            <a:off x="9397402" y="1387289"/>
            <a:ext cx="2196237" cy="847420"/>
          </a:xfrm>
          <a:prstGeom prst="wedgeRoundRectCallout">
            <a:avLst>
              <a:gd fmla="val -49382" name="adj1"/>
              <a:gd fmla="val 7298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Temporary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4-node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16"/>
          <p:cNvCxnSpPr/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384" name="Google Shape;384;p16"/>
          <p:cNvCxnSpPr/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Into a 3-node whose parent is a 2-node</a:t>
            </a:r>
            <a:endParaRPr/>
          </a:p>
        </p:txBody>
      </p:sp>
      <p:sp>
        <p:nvSpPr>
          <p:cNvPr id="390" name="Google Shape;390;p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Insertion</a:t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9" name="Google Shape;399;p17"/>
          <p:cNvCxnSpPr>
            <a:stCxn id="398" idx="2"/>
          </p:cNvCxnSpPr>
          <p:nvPr/>
        </p:nvCxnSpPr>
        <p:spPr>
          <a:xfrm>
            <a:off x="2802703" y="2663952"/>
            <a:ext cx="322500" cy="53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00" name="Google Shape;400;p17"/>
          <p:cNvSpPr/>
          <p:nvPr/>
        </p:nvSpPr>
        <p:spPr>
          <a:xfrm>
            <a:off x="197558" y="2590040"/>
            <a:ext cx="1673727" cy="508977"/>
          </a:xfrm>
          <a:prstGeom prst="wedgeRoundRectCallout">
            <a:avLst>
              <a:gd fmla="val 55381" name="adj1"/>
              <a:gd fmla="val -10816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40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4" name="Google Shape;404;p17"/>
          <p:cNvCxnSpPr>
            <a:stCxn id="403" idx="2"/>
            <a:endCxn id="405" idx="0"/>
          </p:cNvCxnSpPr>
          <p:nvPr/>
        </p:nvCxnSpPr>
        <p:spPr>
          <a:xfrm>
            <a:off x="8084011" y="2663952"/>
            <a:ext cx="899700" cy="5340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06" name="Google Shape;406;p17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17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4914502" y="2502681"/>
            <a:ext cx="1380292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7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17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endParaRPr/>
          </a:p>
        </p:txBody>
      </p:sp>
      <p:sp>
        <p:nvSpPr>
          <p:cNvPr id="423" name="Google Shape;423;p17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17"/>
          <p:cNvCxnSpPr>
            <a:stCxn id="418" idx="2"/>
            <a:endCxn id="422" idx="0"/>
          </p:cNvCxnSpPr>
          <p:nvPr/>
        </p:nvCxnSpPr>
        <p:spPr>
          <a:xfrm>
            <a:off x="5370572" y="5062071"/>
            <a:ext cx="1035000" cy="515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26" name="Google Shape;426;p17"/>
          <p:cNvCxnSpPr>
            <a:stCxn id="417" idx="2"/>
            <a:endCxn id="419" idx="0"/>
          </p:cNvCxnSpPr>
          <p:nvPr/>
        </p:nvCxnSpPr>
        <p:spPr>
          <a:xfrm flipH="1">
            <a:off x="4864246" y="5062071"/>
            <a:ext cx="8400" cy="5103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Into a 3-node whose parent is a 3-node</a:t>
            </a:r>
            <a:endParaRPr/>
          </a:p>
        </p:txBody>
      </p:sp>
      <p:sp>
        <p:nvSpPr>
          <p:cNvPr id="432" name="Google Shape;432;p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Insertion (2)</a:t>
            </a: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3" name="Google Shape;443;p18"/>
          <p:cNvCxnSpPr>
            <a:stCxn id="435" idx="2"/>
          </p:cNvCxnSpPr>
          <p:nvPr/>
        </p:nvCxnSpPr>
        <p:spPr>
          <a:xfrm flipH="1">
            <a:off x="2214181" y="2822617"/>
            <a:ext cx="751800" cy="3930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44" name="Google Shape;444;p18"/>
          <p:cNvSpPr/>
          <p:nvPr/>
        </p:nvSpPr>
        <p:spPr>
          <a:xfrm>
            <a:off x="464182" y="2323505"/>
            <a:ext cx="1673727" cy="508977"/>
          </a:xfrm>
          <a:prstGeom prst="wedgeRoundRectCallout">
            <a:avLst>
              <a:gd fmla="val 82128" name="adj1"/>
              <a:gd fmla="val -2207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25</a:t>
            </a:r>
            <a:endParaRPr/>
          </a:p>
        </p:txBody>
      </p:sp>
      <p:cxnSp>
        <p:nvCxnSpPr>
          <p:cNvPr id="445" name="Google Shape;445;p18"/>
          <p:cNvCxnSpPr>
            <a:stCxn id="437" idx="2"/>
          </p:cNvCxnSpPr>
          <p:nvPr/>
        </p:nvCxnSpPr>
        <p:spPr>
          <a:xfrm>
            <a:off x="3961835" y="2822617"/>
            <a:ext cx="456300" cy="426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46" name="Google Shape;446;p18"/>
          <p:cNvCxnSpPr>
            <a:stCxn id="436" idx="2"/>
          </p:cNvCxnSpPr>
          <p:nvPr/>
        </p:nvCxnSpPr>
        <p:spPr>
          <a:xfrm>
            <a:off x="3463908" y="2822617"/>
            <a:ext cx="0" cy="3930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47" name="Google Shape;447;p18"/>
          <p:cNvSpPr/>
          <p:nvPr/>
        </p:nvSpPr>
        <p:spPr>
          <a:xfrm>
            <a:off x="4799012" y="2138921"/>
            <a:ext cx="1380292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18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3" name="Google Shape;453;p18"/>
          <p:cNvCxnSpPr>
            <a:stCxn id="450" idx="2"/>
          </p:cNvCxnSpPr>
          <p:nvPr/>
        </p:nvCxnSpPr>
        <p:spPr>
          <a:xfrm flipH="1">
            <a:off x="6283003" y="2822617"/>
            <a:ext cx="751800" cy="3930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54" name="Google Shape;454;p18"/>
          <p:cNvCxnSpPr>
            <a:stCxn id="452" idx="2"/>
          </p:cNvCxnSpPr>
          <p:nvPr/>
        </p:nvCxnSpPr>
        <p:spPr>
          <a:xfrm>
            <a:off x="8030656" y="2822617"/>
            <a:ext cx="456300" cy="426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55" name="Google Shape;455;p18"/>
          <p:cNvCxnSpPr>
            <a:stCxn id="451" idx="2"/>
          </p:cNvCxnSpPr>
          <p:nvPr/>
        </p:nvCxnSpPr>
        <p:spPr>
          <a:xfrm>
            <a:off x="7532729" y="2822617"/>
            <a:ext cx="364500" cy="426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56" name="Google Shape;456;p18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8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18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18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18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18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18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18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18"/>
          <p:cNvCxnSpPr>
            <a:stCxn id="468" idx="2"/>
            <a:endCxn id="474" idx="0"/>
          </p:cNvCxnSpPr>
          <p:nvPr/>
        </p:nvCxnSpPr>
        <p:spPr>
          <a:xfrm>
            <a:off x="9801090" y="5044783"/>
            <a:ext cx="519900" cy="444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78" name="Google Shape;478;p18"/>
          <p:cNvCxnSpPr>
            <a:stCxn id="466" idx="2"/>
            <a:endCxn id="471" idx="0"/>
          </p:cNvCxnSpPr>
          <p:nvPr/>
        </p:nvCxnSpPr>
        <p:spPr>
          <a:xfrm flipH="1">
            <a:off x="8779805" y="5044783"/>
            <a:ext cx="457200" cy="439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79" name="Google Shape;479;p18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8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18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3" name="Google Shape;483;p18"/>
          <p:cNvCxnSpPr>
            <a:endCxn id="482" idx="0"/>
          </p:cNvCxnSpPr>
          <p:nvPr/>
        </p:nvCxnSpPr>
        <p:spPr>
          <a:xfrm>
            <a:off x="4189494" y="4786823"/>
            <a:ext cx="538500" cy="2478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84" name="Google Shape;484;p18"/>
          <p:cNvCxnSpPr>
            <a:endCxn id="481" idx="0"/>
          </p:cNvCxnSpPr>
          <p:nvPr/>
        </p:nvCxnSpPr>
        <p:spPr>
          <a:xfrm flipH="1">
            <a:off x="3186851" y="4786800"/>
            <a:ext cx="498000" cy="2424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485" name="Google Shape;485;p18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7" name="Google Shape;487;p18"/>
          <p:cNvCxnSpPr>
            <a:endCxn id="485" idx="0"/>
          </p:cNvCxnSpPr>
          <p:nvPr/>
        </p:nvCxnSpPr>
        <p:spPr>
          <a:xfrm flipH="1">
            <a:off x="2396085" y="5455978"/>
            <a:ext cx="570000" cy="3693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488" name="Google Shape;488;p18"/>
          <p:cNvCxnSpPr>
            <a:endCxn id="486" idx="0"/>
          </p:cNvCxnSpPr>
          <p:nvPr/>
        </p:nvCxnSpPr>
        <p:spPr>
          <a:xfrm>
            <a:off x="3489439" y="5455801"/>
            <a:ext cx="435900" cy="369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50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494" name="Google Shape;494;p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</a:t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321" y="1676400"/>
            <a:ext cx="366395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2-3 Trees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Ordered Operations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Insertion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Red-Black Tree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Insertion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Implementation</a:t>
            </a:r>
            <a:endParaRPr/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30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01" name="Google Shape;501;p2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(2)</a:t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35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09" name="Google Shape;509;p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(3)</a:t>
            </a: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1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15" name="Google Shape;515;p21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17" name="Google Shape;517;p21"/>
          <p:cNvCxnSpPr>
            <a:stCxn id="516" idx="2"/>
            <a:endCxn id="515" idx="0"/>
          </p:cNvCxnSpPr>
          <p:nvPr/>
        </p:nvCxnSpPr>
        <p:spPr>
          <a:xfrm flipH="1">
            <a:off x="4072633" y="4673600"/>
            <a:ext cx="17472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18" name="Google Shape;518;p21"/>
          <p:cNvCxnSpPr>
            <a:stCxn id="516" idx="2"/>
            <a:endCxn id="514" idx="0"/>
          </p:cNvCxnSpPr>
          <p:nvPr/>
        </p:nvCxnSpPr>
        <p:spPr>
          <a:xfrm>
            <a:off x="5819833" y="4673600"/>
            <a:ext cx="17493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20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24" name="Google Shape;524;p2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(4)</a:t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28" name="Google Shape;528;p22"/>
          <p:cNvCxnSpPr>
            <a:stCxn id="527" idx="2"/>
            <a:endCxn id="526" idx="0"/>
          </p:cNvCxnSpPr>
          <p:nvPr/>
        </p:nvCxnSpPr>
        <p:spPr>
          <a:xfrm flipH="1">
            <a:off x="4772211" y="2159000"/>
            <a:ext cx="17472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29" name="Google Shape;529;p22"/>
          <p:cNvCxnSpPr>
            <a:stCxn id="527" idx="2"/>
            <a:endCxn id="525" idx="0"/>
          </p:cNvCxnSpPr>
          <p:nvPr/>
        </p:nvCxnSpPr>
        <p:spPr>
          <a:xfrm>
            <a:off x="6519411" y="2159000"/>
            <a:ext cx="17493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30" name="Google Shape;530;p22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10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36" name="Google Shape;536;p2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(5)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40" name="Google Shape;540;p23"/>
          <p:cNvCxnSpPr>
            <a:stCxn id="539" idx="2"/>
          </p:cNvCxnSpPr>
          <p:nvPr/>
        </p:nvCxnSpPr>
        <p:spPr>
          <a:xfrm flipH="1">
            <a:off x="4963312" y="2159000"/>
            <a:ext cx="2622900" cy="507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41" name="Google Shape;541;p23"/>
          <p:cNvCxnSpPr>
            <a:stCxn id="539" idx="2"/>
            <a:endCxn id="537" idx="0"/>
          </p:cNvCxnSpPr>
          <p:nvPr/>
        </p:nvCxnSpPr>
        <p:spPr>
          <a:xfrm>
            <a:off x="7586212" y="2159000"/>
            <a:ext cx="1749300" cy="507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42" name="Google Shape;542;p23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48" name="Google Shape;548;p23"/>
          <p:cNvCxnSpPr>
            <a:stCxn id="549" idx="2"/>
            <a:endCxn id="550" idx="0"/>
          </p:cNvCxnSpPr>
          <p:nvPr/>
        </p:nvCxnSpPr>
        <p:spPr>
          <a:xfrm flipH="1">
            <a:off x="5003861" y="4902200"/>
            <a:ext cx="17433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51" name="Google Shape;551;p23"/>
          <p:cNvCxnSpPr>
            <a:stCxn id="547" idx="2"/>
            <a:endCxn id="545" idx="0"/>
          </p:cNvCxnSpPr>
          <p:nvPr/>
        </p:nvCxnSpPr>
        <p:spPr>
          <a:xfrm>
            <a:off x="8500612" y="4902200"/>
            <a:ext cx="17493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50" name="Google Shape;550;p23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52" name="Google Shape;552;p23"/>
          <p:cNvCxnSpPr>
            <a:endCxn id="546" idx="0"/>
          </p:cNvCxnSpPr>
          <p:nvPr/>
        </p:nvCxnSpPr>
        <p:spPr>
          <a:xfrm>
            <a:off x="7626863" y="4902100"/>
            <a:ext cx="4200" cy="7875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70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58" name="Google Shape;558;p2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(6)</a:t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60" name="Google Shape;560;p24"/>
          <p:cNvCxnSpPr>
            <a:stCxn id="561" idx="2"/>
            <a:endCxn id="562" idx="0"/>
          </p:cNvCxnSpPr>
          <p:nvPr/>
        </p:nvCxnSpPr>
        <p:spPr>
          <a:xfrm flipH="1">
            <a:off x="4220532" y="2311400"/>
            <a:ext cx="12954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63" name="Google Shape;563;p24"/>
          <p:cNvCxnSpPr>
            <a:stCxn id="559" idx="2"/>
            <a:endCxn id="564" idx="0"/>
          </p:cNvCxnSpPr>
          <p:nvPr/>
        </p:nvCxnSpPr>
        <p:spPr>
          <a:xfrm>
            <a:off x="6510934" y="2311400"/>
            <a:ext cx="12963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61" name="Google Shape;561;p24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65" name="Google Shape;565;p24"/>
          <p:cNvCxnSpPr>
            <a:endCxn id="566" idx="0"/>
          </p:cNvCxnSpPr>
          <p:nvPr/>
        </p:nvCxnSpPr>
        <p:spPr>
          <a:xfrm>
            <a:off x="6010858" y="2311376"/>
            <a:ext cx="30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62" name="Google Shape;562;p24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33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73" name="Google Shape;573;p2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(7)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75" name="Google Shape;575;p25"/>
          <p:cNvCxnSpPr>
            <a:stCxn id="576" idx="2"/>
            <a:endCxn id="577" idx="0"/>
          </p:cNvCxnSpPr>
          <p:nvPr/>
        </p:nvCxnSpPr>
        <p:spPr>
          <a:xfrm flipH="1">
            <a:off x="3391032" y="2311400"/>
            <a:ext cx="21249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78" name="Google Shape;578;p25"/>
          <p:cNvCxnSpPr>
            <a:stCxn id="574" idx="2"/>
          </p:cNvCxnSpPr>
          <p:nvPr/>
        </p:nvCxnSpPr>
        <p:spPr>
          <a:xfrm>
            <a:off x="6510934" y="2311400"/>
            <a:ext cx="24756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76" name="Google Shape;576;p25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79" name="Google Shape;579;p25"/>
          <p:cNvCxnSpPr>
            <a:endCxn id="580" idx="0"/>
          </p:cNvCxnSpPr>
          <p:nvPr/>
        </p:nvCxnSpPr>
        <p:spPr>
          <a:xfrm flipH="1">
            <a:off x="5524688" y="2311376"/>
            <a:ext cx="4884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77" name="Google Shape;577;p25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40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589" name="Google Shape;589;p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(8)</a:t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591" name="Google Shape;591;p26"/>
          <p:cNvCxnSpPr>
            <a:stCxn id="592" idx="2"/>
            <a:endCxn id="593" idx="0"/>
          </p:cNvCxnSpPr>
          <p:nvPr/>
        </p:nvCxnSpPr>
        <p:spPr>
          <a:xfrm flipH="1">
            <a:off x="3391032" y="2311400"/>
            <a:ext cx="21249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594" name="Google Shape;594;p26"/>
          <p:cNvCxnSpPr>
            <a:stCxn id="590" idx="2"/>
          </p:cNvCxnSpPr>
          <p:nvPr/>
        </p:nvCxnSpPr>
        <p:spPr>
          <a:xfrm>
            <a:off x="6510934" y="2311400"/>
            <a:ext cx="33138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92" name="Google Shape;592;p26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595" name="Google Shape;595;p26"/>
          <p:cNvCxnSpPr/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593" name="Google Shape;593;p26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03" name="Google Shape;603;p26"/>
          <p:cNvCxnSpPr>
            <a:stCxn id="604" idx="2"/>
            <a:endCxn id="605" idx="0"/>
          </p:cNvCxnSpPr>
          <p:nvPr/>
        </p:nvCxnSpPr>
        <p:spPr>
          <a:xfrm flipH="1">
            <a:off x="3391032" y="4698124"/>
            <a:ext cx="21249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606" name="Google Shape;606;p26"/>
          <p:cNvCxnSpPr>
            <a:stCxn id="607" idx="2"/>
            <a:endCxn id="608" idx="0"/>
          </p:cNvCxnSpPr>
          <p:nvPr/>
        </p:nvCxnSpPr>
        <p:spPr>
          <a:xfrm>
            <a:off x="7512468" y="4698124"/>
            <a:ext cx="23118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604" name="Google Shape;604;p26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09" name="Google Shape;609;p26"/>
          <p:cNvCxnSpPr/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605" name="Google Shape;605;p26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613" name="Google Shape;613;p26"/>
          <p:cNvCxnSpPr>
            <a:endCxn id="612" idx="0"/>
          </p:cNvCxnSpPr>
          <p:nvPr/>
        </p:nvCxnSpPr>
        <p:spPr>
          <a:xfrm>
            <a:off x="7026787" y="4698100"/>
            <a:ext cx="10491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Construction (9)</a:t>
            </a: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</p:txBody>
      </p:sp>
      <p:cxnSp>
        <p:nvCxnSpPr>
          <p:cNvPr id="620" name="Google Shape;620;p27"/>
          <p:cNvCxnSpPr>
            <a:stCxn id="621" idx="2"/>
            <a:endCxn id="622" idx="0"/>
          </p:cNvCxnSpPr>
          <p:nvPr/>
        </p:nvCxnSpPr>
        <p:spPr>
          <a:xfrm flipH="1">
            <a:off x="2705336" y="3631324"/>
            <a:ext cx="12156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623" name="Google Shape;623;p27"/>
          <p:cNvCxnSpPr>
            <a:stCxn id="624" idx="2"/>
            <a:endCxn id="625" idx="0"/>
          </p:cNvCxnSpPr>
          <p:nvPr/>
        </p:nvCxnSpPr>
        <p:spPr>
          <a:xfrm>
            <a:off x="8340536" y="3631324"/>
            <a:ext cx="7977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621" name="Google Shape;621;p27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626" name="Google Shape;626;p27"/>
          <p:cNvCxnSpPr>
            <a:stCxn id="621" idx="2"/>
          </p:cNvCxnSpPr>
          <p:nvPr/>
        </p:nvCxnSpPr>
        <p:spPr>
          <a:xfrm>
            <a:off x="3920936" y="3631324"/>
            <a:ext cx="1251300" cy="7122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622" name="Google Shape;622;p27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/>
          </a:p>
        </p:txBody>
      </p:sp>
      <p:cxnSp>
        <p:nvCxnSpPr>
          <p:cNvPr id="630" name="Google Shape;630;p27"/>
          <p:cNvCxnSpPr>
            <a:stCxn id="624" idx="2"/>
            <a:endCxn id="629" idx="0"/>
          </p:cNvCxnSpPr>
          <p:nvPr/>
        </p:nvCxnSpPr>
        <p:spPr>
          <a:xfrm flipH="1">
            <a:off x="7390136" y="3631324"/>
            <a:ext cx="950400" cy="686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631" name="Google Shape;631;p27"/>
          <p:cNvCxnSpPr>
            <a:stCxn id="619" idx="2"/>
            <a:endCxn id="624" idx="0"/>
          </p:cNvCxnSpPr>
          <p:nvPr/>
        </p:nvCxnSpPr>
        <p:spPr>
          <a:xfrm>
            <a:off x="6054536" y="2387600"/>
            <a:ext cx="2286000" cy="608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632" name="Google Shape;632;p27"/>
          <p:cNvCxnSpPr>
            <a:stCxn id="619" idx="2"/>
            <a:endCxn id="621" idx="0"/>
          </p:cNvCxnSpPr>
          <p:nvPr/>
        </p:nvCxnSpPr>
        <p:spPr>
          <a:xfrm flipH="1">
            <a:off x="3920936" y="2387600"/>
            <a:ext cx="2133600" cy="6087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Unlike standard BSTs, 2-3 trees </a:t>
            </a:r>
            <a:r>
              <a:rPr lang="en-US">
                <a:solidFill>
                  <a:srgbClr val="F3CC5F"/>
                </a:solidFill>
              </a:rPr>
              <a:t>grow from the bottom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F3CC5F"/>
                </a:solidFill>
              </a:rPr>
              <a:t>number of links </a:t>
            </a:r>
            <a:r>
              <a:rPr lang="en-US"/>
              <a:t>from the root to any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 node is the same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Transformations are </a:t>
            </a:r>
            <a:r>
              <a:rPr lang="en-US">
                <a:solidFill>
                  <a:srgbClr val="F3CC5F"/>
                </a:solidFill>
              </a:rPr>
              <a:t>local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Nearly </a:t>
            </a:r>
            <a:r>
              <a:rPr lang="en-US">
                <a:solidFill>
                  <a:srgbClr val="F3CC5F"/>
                </a:solidFill>
              </a:rPr>
              <a:t>perfectly balanced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Inserting 10 nodes will result with height of the tree </a:t>
            </a:r>
            <a:r>
              <a:rPr lang="en-US">
                <a:solidFill>
                  <a:srgbClr val="F3CC5F"/>
                </a:solidFill>
              </a:rPr>
              <a:t>2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For normal BSTs the height can be </a:t>
            </a:r>
            <a:r>
              <a:rPr lang="en-US">
                <a:solidFill>
                  <a:srgbClr val="F3CC5F"/>
                </a:solidFill>
              </a:rPr>
              <a:t>9</a:t>
            </a:r>
            <a:r>
              <a:rPr lang="en-US"/>
              <a:t> in the worst case</a:t>
            </a:r>
            <a:endParaRPr/>
          </a:p>
        </p:txBody>
      </p:sp>
      <p:sp>
        <p:nvSpPr>
          <p:cNvPr id="638" name="Google Shape;638;p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Properties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5" name="Google Shape;645;p29"/>
          <p:cNvSpPr txBox="1"/>
          <p:nvPr>
            <p:ph idx="1" type="body"/>
          </p:nvPr>
        </p:nvSpPr>
        <p:spPr>
          <a:xfrm>
            <a:off x="190413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Suppose that you are inserting a new node to a 2-3 tree. Under which of the following scenarios must the height of the 2-3 tree increase by one?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Number of nodes is equal to power of 2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Number of nodes is one less than a power of 2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When the final node on a search path from the root is a 3-node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When every node on the search path from the root is a 3-node</a:t>
            </a:r>
            <a:endParaRPr/>
          </a:p>
        </p:txBody>
      </p:sp>
      <p:sp>
        <p:nvSpPr>
          <p:cNvPr id="646" name="Google Shape;646;p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- Quiz</a:t>
            </a:r>
            <a:endParaRPr/>
          </a:p>
        </p:txBody>
      </p:sp>
      <p:sp>
        <p:nvSpPr>
          <p:cNvPr id="647" name="Google Shape;647;p29"/>
          <p:cNvSpPr/>
          <p:nvPr/>
        </p:nvSpPr>
        <p:spPr>
          <a:xfrm rot="-5400000">
            <a:off x="3094223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800"/>
              <a:buNone/>
            </a:pPr>
            <a:r>
              <a:rPr b="1" lang="en-US" sz="8800">
                <a:solidFill>
                  <a:srgbClr val="F3CC5F"/>
                </a:solidFill>
              </a:rPr>
              <a:t>sli.do</a:t>
            </a:r>
            <a:br>
              <a:rPr b="1" lang="en-US" sz="6000"/>
            </a:br>
            <a:r>
              <a:rPr b="1" lang="en-US" sz="11500"/>
              <a:t>#DsAlgo</a:t>
            </a:r>
            <a:endParaRPr/>
          </a:p>
        </p:txBody>
      </p:sp>
      <p:sp>
        <p:nvSpPr>
          <p:cNvPr id="94" name="Google Shape;94;p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Suppose that you are inserting a new node to a 2-3 tree. Under which of the following scenarios must the height of the 2-3 tree increase by one?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equal to power of 2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Number of nodes is one less than a power of 2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>
                <a:solidFill>
                  <a:srgbClr val="FF5B5B"/>
                </a:solidFill>
              </a:rPr>
              <a:t>When the final node on a search path from the root is a 3-node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>
                <a:solidFill>
                  <a:srgbClr val="92D050"/>
                </a:solidFill>
              </a:rPr>
              <a:t>When every node on the search path from the root is a 3-node</a:t>
            </a:r>
            <a:endParaRPr/>
          </a:p>
        </p:txBody>
      </p:sp>
      <p:sp>
        <p:nvSpPr>
          <p:cNvPr id="655" name="Google Shape;655;p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- Answer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3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- Summary</a:t>
            </a:r>
            <a:endParaRPr/>
          </a:p>
        </p:txBody>
      </p:sp>
      <p:graphicFrame>
        <p:nvGraphicFramePr>
          <p:cNvPr id="662" name="Google Shape;662;p31"/>
          <p:cNvGraphicFramePr/>
          <p:nvPr/>
        </p:nvGraphicFramePr>
        <p:xfrm>
          <a:off x="673091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{06CD36E5-19B1-4A40-AB71-6CDF8D0796FB}</a:tableStyleId>
              </a:tblPr>
              <a:tblGrid>
                <a:gridCol w="2271575"/>
                <a:gridCol w="1681575"/>
                <a:gridCol w="1462250"/>
                <a:gridCol w="1242900"/>
                <a:gridCol w="2201550"/>
                <a:gridCol w="1971675"/>
              </a:tblGrid>
              <a:tr h="533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Structure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Worst case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Average case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0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Search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Insert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Delete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Search Hit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Insert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BST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1.39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1.39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2-3 Tree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31"/>
          <p:cNvSpPr/>
          <p:nvPr/>
        </p:nvSpPr>
        <p:spPr>
          <a:xfrm>
            <a:off x="1065212" y="4794042"/>
            <a:ext cx="5638800" cy="508977"/>
          </a:xfrm>
          <a:prstGeom prst="wedgeRoundRectCallout">
            <a:avLst>
              <a:gd fmla="val 43219" name="adj1"/>
              <a:gd fmla="val -14933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Constants depend on implementation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3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Draw the 2-3 tree that results when you insert the keys </a:t>
            </a:r>
            <a:br>
              <a:rPr lang="en-US"/>
            </a:br>
            <a:r>
              <a:rPr lang="en-US"/>
              <a:t>{ </a:t>
            </a:r>
            <a:r>
              <a:rPr lang="en-US">
                <a:solidFill>
                  <a:srgbClr val="F3CC5F"/>
                </a:solidFill>
              </a:rPr>
              <a:t>E A S Y Q U T I O N </a:t>
            </a:r>
            <a:r>
              <a:rPr lang="en-US"/>
              <a:t>} in that order into an initially empty tree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Draw the 2-3 tree that results when you insert the keys </a:t>
            </a:r>
            <a:br>
              <a:rPr lang="en-US"/>
            </a:br>
            <a:r>
              <a:rPr lang="en-US"/>
              <a:t>{ </a:t>
            </a:r>
            <a:r>
              <a:rPr lang="en-US">
                <a:solidFill>
                  <a:srgbClr val="F3CC5F"/>
                </a:solidFill>
              </a:rPr>
              <a:t>Y L P M X H C R A E S </a:t>
            </a:r>
            <a:r>
              <a:rPr lang="en-US"/>
              <a:t>} in that order into an initially empty tree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Find an insertion order for the keys { </a:t>
            </a:r>
            <a:r>
              <a:rPr lang="en-US">
                <a:solidFill>
                  <a:srgbClr val="F3CC5F"/>
                </a:solidFill>
              </a:rPr>
              <a:t>S E A R C H X M </a:t>
            </a:r>
            <a:r>
              <a:rPr lang="en-US"/>
              <a:t>} that leads to a 2-3 tree of height 1.</a:t>
            </a:r>
            <a:endParaRPr/>
          </a:p>
        </p:txBody>
      </p:sp>
      <p:sp>
        <p:nvSpPr>
          <p:cNvPr id="670" name="Google Shape;670;p3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2-3 Tree - Exercises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676" name="Google Shape;676;p33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Simple Representation of a 2-3 Tree</a:t>
            </a:r>
            <a:endParaRPr/>
          </a:p>
        </p:txBody>
      </p:sp>
      <p:sp>
        <p:nvSpPr>
          <p:cNvPr id="677" name="Google Shape;677;p33"/>
          <p:cNvSpPr txBox="1"/>
          <p:nvPr>
            <p:ph idx="4294967295" type="sldNum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8" name="Google Shape;678;p33"/>
          <p:cNvCxnSpPr/>
          <p:nvPr/>
        </p:nvCxnSpPr>
        <p:spPr>
          <a:xfrm>
            <a:off x="7050378" y="2081094"/>
            <a:ext cx="200630" cy="2785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3"/>
          <p:cNvCxnSpPr/>
          <p:nvPr/>
        </p:nvCxnSpPr>
        <p:spPr>
          <a:xfrm>
            <a:off x="6409260" y="1399715"/>
            <a:ext cx="79749" cy="12428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33"/>
          <p:cNvSpPr/>
          <p:nvPr/>
        </p:nvSpPr>
        <p:spPr>
          <a:xfrm>
            <a:off x="5637212" y="8382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6399212" y="13862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682" name="Google Shape;682;p33"/>
          <p:cNvSpPr/>
          <p:nvPr/>
        </p:nvSpPr>
        <p:spPr>
          <a:xfrm>
            <a:off x="7050378" y="23179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683" name="Google Shape;683;p33"/>
          <p:cNvCxnSpPr/>
          <p:nvPr/>
        </p:nvCxnSpPr>
        <p:spPr>
          <a:xfrm flipH="1">
            <a:off x="7114965" y="3020998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3"/>
          <p:cNvCxnSpPr/>
          <p:nvPr/>
        </p:nvCxnSpPr>
        <p:spPr>
          <a:xfrm>
            <a:off x="7695043" y="3007260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3"/>
          <p:cNvCxnSpPr/>
          <p:nvPr/>
        </p:nvCxnSpPr>
        <p:spPr>
          <a:xfrm flipH="1">
            <a:off x="5602870" y="1396783"/>
            <a:ext cx="96471" cy="12721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3"/>
          <p:cNvCxnSpPr/>
          <p:nvPr/>
        </p:nvCxnSpPr>
        <p:spPr>
          <a:xfrm flipH="1">
            <a:off x="6433553" y="208930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3"/>
          <p:cNvSpPr/>
          <p:nvPr/>
        </p:nvSpPr>
        <p:spPr>
          <a:xfrm>
            <a:off x="4895957" y="138112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689" name="Google Shape;689;p33"/>
          <p:cNvSpPr/>
          <p:nvPr/>
        </p:nvSpPr>
        <p:spPr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cxnSp>
        <p:nvCxnSpPr>
          <p:cNvPr id="690" name="Google Shape;690;p33"/>
          <p:cNvCxnSpPr/>
          <p:nvPr/>
        </p:nvCxnSpPr>
        <p:spPr>
          <a:xfrm flipH="1">
            <a:off x="4915644" y="2066925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33"/>
          <p:cNvSpPr/>
          <p:nvPr/>
        </p:nvSpPr>
        <p:spPr>
          <a:xfrm>
            <a:off x="4875908" y="306102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692" name="Google Shape;692;p33"/>
          <p:cNvCxnSpPr/>
          <p:nvPr/>
        </p:nvCxnSpPr>
        <p:spPr>
          <a:xfrm>
            <a:off x="4914685" y="2852018"/>
            <a:ext cx="183337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3"/>
          <p:cNvSpPr/>
          <p:nvPr/>
        </p:nvSpPr>
        <p:spPr>
          <a:xfrm>
            <a:off x="3764740" y="304690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5" name="Google Shape;695;p33"/>
          <p:cNvCxnSpPr/>
          <p:nvPr/>
        </p:nvCxnSpPr>
        <p:spPr>
          <a:xfrm flipH="1">
            <a:off x="4243640" y="2822558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3"/>
          <p:cNvCxnSpPr/>
          <p:nvPr/>
        </p:nvCxnSpPr>
        <p:spPr>
          <a:xfrm flipH="1">
            <a:off x="3752395" y="3690623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3"/>
          <p:cNvCxnSpPr/>
          <p:nvPr/>
        </p:nvCxnSpPr>
        <p:spPr>
          <a:xfrm flipH="1">
            <a:off x="3230583" y="4576225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3"/>
          <p:cNvCxnSpPr/>
          <p:nvPr/>
        </p:nvCxnSpPr>
        <p:spPr>
          <a:xfrm flipH="1">
            <a:off x="4915643" y="3742113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3"/>
          <p:cNvCxnSpPr/>
          <p:nvPr/>
        </p:nvCxnSpPr>
        <p:spPr>
          <a:xfrm flipH="1">
            <a:off x="6729979" y="397834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3"/>
          <p:cNvCxnSpPr/>
          <p:nvPr/>
        </p:nvCxnSpPr>
        <p:spPr>
          <a:xfrm>
            <a:off x="7238916" y="3949073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3"/>
          <p:cNvCxnSpPr/>
          <p:nvPr/>
        </p:nvCxnSpPr>
        <p:spPr>
          <a:xfrm>
            <a:off x="5449248" y="3738343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3"/>
          <p:cNvCxnSpPr/>
          <p:nvPr/>
        </p:nvCxnSpPr>
        <p:spPr>
          <a:xfrm>
            <a:off x="3905078" y="4548750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We will represent 3-nodes with a </a:t>
            </a:r>
            <a:r>
              <a:rPr lang="en-US">
                <a:solidFill>
                  <a:srgbClr val="F3CC5F"/>
                </a:solidFill>
              </a:rPr>
              <a:t>left-leaning</a:t>
            </a:r>
            <a:r>
              <a:rPr lang="en-US"/>
              <a:t> red nodes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Nodes with values between the 2 nodes will be to the </a:t>
            </a:r>
            <a:r>
              <a:rPr lang="en-US">
                <a:solidFill>
                  <a:srgbClr val="F3CC5F"/>
                </a:solidFill>
              </a:rPr>
              <a:t>right</a:t>
            </a:r>
            <a:r>
              <a:rPr lang="en-US"/>
              <a:t> of the </a:t>
            </a:r>
            <a:r>
              <a:rPr lang="en-US">
                <a:solidFill>
                  <a:srgbClr val="FF6161"/>
                </a:solidFill>
              </a:rPr>
              <a:t>red</a:t>
            </a:r>
            <a:r>
              <a:rPr lang="en-US"/>
              <a:t> node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708" name="Google Shape;708;p3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9" name="Google Shape;709;p3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Representing 3-Nodes from 2-3 Tree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712" name="Google Shape;712;p34"/>
          <p:cNvSpPr/>
          <p:nvPr/>
        </p:nvSpPr>
        <p:spPr>
          <a:xfrm>
            <a:off x="5441672" y="4810780"/>
            <a:ext cx="1380292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8937650" y="3124200"/>
            <a:ext cx="1328635" cy="1237672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714" name="Google Shape;714;p34"/>
          <p:cNvSpPr/>
          <p:nvPr/>
        </p:nvSpPr>
        <p:spPr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715" name="Google Shape;715;p34"/>
          <p:cNvCxnSpPr/>
          <p:nvPr/>
        </p:nvCxnSpPr>
        <p:spPr>
          <a:xfrm flipH="1">
            <a:off x="8761411" y="4267200"/>
            <a:ext cx="503982" cy="399472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4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9" name="Google Shape;719;p34"/>
          <p:cNvCxnSpPr/>
          <p:nvPr/>
        </p:nvCxnSpPr>
        <p:spPr>
          <a:xfrm>
            <a:off x="9904412" y="4286251"/>
            <a:ext cx="565559" cy="380421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4"/>
          <p:cNvCxnSpPr/>
          <p:nvPr/>
        </p:nvCxnSpPr>
        <p:spPr>
          <a:xfrm>
            <a:off x="8737574" y="5724527"/>
            <a:ext cx="338035" cy="42688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4"/>
          <p:cNvCxnSpPr/>
          <p:nvPr/>
        </p:nvCxnSpPr>
        <p:spPr>
          <a:xfrm flipH="1">
            <a:off x="7746973" y="5724527"/>
            <a:ext cx="323743" cy="42688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3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350" lvl="0" marL="5143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All leaves are black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The root is black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No node has two red links connected to it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Every path from a given node to its descendant leaf nodes contains the same number of black nodes</a:t>
            </a:r>
            <a:endParaRPr/>
          </a:p>
          <a:p>
            <a:pPr indent="-514350" lvl="0" marL="5143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Red links lean left</a:t>
            </a:r>
            <a:endParaRPr/>
          </a:p>
        </p:txBody>
      </p:sp>
      <p:sp>
        <p:nvSpPr>
          <p:cNvPr id="728" name="Google Shape;728;p3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Red-Black Tree Properties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 txBox="1"/>
          <p:nvPr>
            <p:ph type="title"/>
          </p:nvPr>
        </p:nvSpPr>
        <p:spPr>
          <a:xfrm>
            <a:off x="912813" y="48768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-442913" lvl="0" marL="44291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Rebalancing Trees</a:t>
            </a:r>
            <a:endParaRPr/>
          </a:p>
        </p:txBody>
      </p:sp>
      <p:sp>
        <p:nvSpPr>
          <p:cNvPr id="734" name="Google Shape;734;p36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Rotations</a:t>
            </a:r>
            <a:endParaRPr/>
          </a:p>
        </p:txBody>
      </p:sp>
      <p:pic>
        <p:nvPicPr>
          <p:cNvPr id="735" name="Google Shape;7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608513" y="1371600"/>
            <a:ext cx="2971800" cy="306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Rotations are used to correct the balance of a tree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Balance can be measured in height, depth, size etc. of subtrees</a:t>
            </a:r>
            <a:endParaRPr/>
          </a:p>
        </p:txBody>
      </p:sp>
      <p:sp>
        <p:nvSpPr>
          <p:cNvPr id="741" name="Google Shape;741;p3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Rotations</a:t>
            </a:r>
            <a:endParaRPr/>
          </a:p>
        </p:txBody>
      </p:sp>
      <p:grpSp>
        <p:nvGrpSpPr>
          <p:cNvPr id="742" name="Google Shape;742;p37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743" name="Google Shape;743;p37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cxnSp>
            <p:nvCxnSpPr>
              <p:cNvPr id="744" name="Google Shape;744;p37"/>
              <p:cNvCxnSpPr/>
              <p:nvPr/>
            </p:nvCxnSpPr>
            <p:spPr>
              <a:xfrm>
                <a:off x="5936457" y="5122567"/>
                <a:ext cx="327284" cy="40481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CE9E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37"/>
              <p:cNvCxnSpPr/>
              <p:nvPr/>
            </p:nvCxnSpPr>
            <p:spPr>
              <a:xfrm>
                <a:off x="5029200" y="4114800"/>
                <a:ext cx="471488" cy="50641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CE9E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6" name="Google Shape;746;p37"/>
              <p:cNvSpPr/>
              <p:nvPr/>
            </p:nvSpPr>
            <p:spPr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C6BEAB">
                  <a:alpha val="49803"/>
                </a:srgbClr>
              </a:solidFill>
              <a:ln cap="flat" cmpd="sng" w="38100">
                <a:solidFill>
                  <a:srgbClr val="ECE9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</a:t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C6BEAB">
                  <a:alpha val="49803"/>
                </a:srgbClr>
              </a:solidFill>
              <a:ln cap="flat" cmpd="sng" w="38100">
                <a:solidFill>
                  <a:srgbClr val="ECE9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25</a:t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rgbClr val="C6BEAB">
                  <a:alpha val="49803"/>
                </a:srgbClr>
              </a:solidFill>
              <a:ln cap="flat" cmpd="sng" w="38100">
                <a:solidFill>
                  <a:srgbClr val="ECE9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</a:t>
                </a:r>
                <a:endParaRPr/>
              </a:p>
            </p:txBody>
          </p:sp>
        </p:grpSp>
        <p:cxnSp>
          <p:nvCxnSpPr>
            <p:cNvPr id="749" name="Google Shape;749;p37"/>
            <p:cNvCxnSpPr/>
            <p:nvPr/>
          </p:nvCxnSpPr>
          <p:spPr>
            <a:xfrm flipH="1">
              <a:off x="7188813" y="6019800"/>
              <a:ext cx="155919" cy="228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7"/>
            <p:cNvCxnSpPr/>
            <p:nvPr/>
          </p:nvCxnSpPr>
          <p:spPr>
            <a:xfrm>
              <a:off x="7876620" y="5992325"/>
              <a:ext cx="201082" cy="256075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7"/>
            <p:cNvCxnSpPr/>
            <p:nvPr/>
          </p:nvCxnSpPr>
          <p:spPr>
            <a:xfrm flipH="1">
              <a:off x="5010026" y="3758983"/>
              <a:ext cx="155919" cy="228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7"/>
            <p:cNvCxnSpPr/>
            <p:nvPr/>
          </p:nvCxnSpPr>
          <p:spPr>
            <a:xfrm flipH="1">
              <a:off x="6286375" y="4945600"/>
              <a:ext cx="155919" cy="228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3" name="Google Shape;753;p37"/>
          <p:cNvSpPr/>
          <p:nvPr/>
        </p:nvSpPr>
        <p:spPr>
          <a:xfrm>
            <a:off x="6938998" y="3292586"/>
            <a:ext cx="2613749" cy="856593"/>
          </a:xfrm>
          <a:prstGeom prst="wedgeRoundRectCallout">
            <a:avLst>
              <a:gd fmla="val -60840" name="adj1"/>
              <a:gd fmla="val 4946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subtree weights more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Orient a right-leaning red link to lean left</a:t>
            </a:r>
            <a:endParaRPr/>
          </a:p>
        </p:txBody>
      </p:sp>
      <p:sp>
        <p:nvSpPr>
          <p:cNvPr id="759" name="Google Shape;759;p3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9924169" y="2956735"/>
            <a:ext cx="822506" cy="81481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2" name="Google Shape;762;p38"/>
          <p:cNvCxnSpPr/>
          <p:nvPr/>
        </p:nvCxnSpPr>
        <p:spPr>
          <a:xfrm flipH="1">
            <a:off x="9430812" y="3624370"/>
            <a:ext cx="584362" cy="75540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8"/>
          <p:cNvCxnSpPr/>
          <p:nvPr/>
        </p:nvCxnSpPr>
        <p:spPr>
          <a:xfrm flipH="1">
            <a:off x="8547899" y="5031166"/>
            <a:ext cx="445119" cy="67916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38"/>
          <p:cNvCxnSpPr/>
          <p:nvPr/>
        </p:nvCxnSpPr>
        <p:spPr>
          <a:xfrm>
            <a:off x="9302102" y="5047413"/>
            <a:ext cx="420892" cy="66758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38"/>
          <p:cNvCxnSpPr/>
          <p:nvPr/>
        </p:nvCxnSpPr>
        <p:spPr>
          <a:xfrm>
            <a:off x="10576224" y="3709099"/>
            <a:ext cx="547388" cy="750412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38"/>
          <p:cNvSpPr/>
          <p:nvPr/>
        </p:nvSpPr>
        <p:spPr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767" name="Google Shape;767;p38"/>
          <p:cNvSpPr/>
          <p:nvPr/>
        </p:nvSpPr>
        <p:spPr>
          <a:xfrm>
            <a:off x="1639000" y="2947201"/>
            <a:ext cx="820899" cy="78161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8" name="Google Shape;768;p38"/>
          <p:cNvCxnSpPr/>
          <p:nvPr/>
        </p:nvCxnSpPr>
        <p:spPr>
          <a:xfrm>
            <a:off x="2318929" y="3634396"/>
            <a:ext cx="533400" cy="71544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38"/>
          <p:cNvCxnSpPr/>
          <p:nvPr/>
        </p:nvCxnSpPr>
        <p:spPr>
          <a:xfrm flipH="1">
            <a:off x="1370012" y="3652612"/>
            <a:ext cx="445119" cy="67916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38"/>
          <p:cNvCxnSpPr/>
          <p:nvPr/>
        </p:nvCxnSpPr>
        <p:spPr>
          <a:xfrm flipH="1">
            <a:off x="2545106" y="5007492"/>
            <a:ext cx="412859" cy="64138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38"/>
          <p:cNvCxnSpPr/>
          <p:nvPr/>
        </p:nvCxnSpPr>
        <p:spPr>
          <a:xfrm>
            <a:off x="3374300" y="4965042"/>
            <a:ext cx="430076" cy="66877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38"/>
          <p:cNvCxnSpPr/>
          <p:nvPr/>
        </p:nvCxnSpPr>
        <p:spPr>
          <a:xfrm>
            <a:off x="5145018" y="3937801"/>
            <a:ext cx="1862187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38"/>
          <p:cNvSpPr txBox="1"/>
          <p:nvPr/>
        </p:nvSpPr>
        <p:spPr>
          <a:xfrm>
            <a:off x="3924213" y="4032526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b="0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rotation (y)</a:t>
            </a:r>
            <a:endParaRPr/>
          </a:p>
        </p:txBody>
      </p:sp>
      <p:sp>
        <p:nvSpPr>
          <p:cNvPr id="774" name="Google Shape;774;p38"/>
          <p:cNvSpPr/>
          <p:nvPr/>
        </p:nvSpPr>
        <p:spPr>
          <a:xfrm>
            <a:off x="8052521" y="2157504"/>
            <a:ext cx="1713891" cy="907609"/>
          </a:xfrm>
          <a:prstGeom prst="wedgeRoundRectCallout">
            <a:avLst>
              <a:gd fmla="val 44143" name="adj1"/>
              <a:gd fmla="val 84385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Orient a left-leaning red link to lean right (temporarily)</a:t>
            </a:r>
            <a:endParaRPr/>
          </a:p>
        </p:txBody>
      </p:sp>
      <p:sp>
        <p:nvSpPr>
          <p:cNvPr id="780" name="Google Shape;780;p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Right Rotation</a:t>
            </a:r>
            <a:endParaRPr/>
          </a:p>
        </p:txBody>
      </p:sp>
      <p:cxnSp>
        <p:nvCxnSpPr>
          <p:cNvPr id="781" name="Google Shape;781;p39"/>
          <p:cNvCxnSpPr/>
          <p:nvPr/>
        </p:nvCxnSpPr>
        <p:spPr>
          <a:xfrm>
            <a:off x="4994815" y="3897691"/>
            <a:ext cx="1862187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39"/>
          <p:cNvSpPr txBox="1"/>
          <p:nvPr/>
        </p:nvSpPr>
        <p:spPr>
          <a:xfrm>
            <a:off x="3774010" y="3992416"/>
            <a:ext cx="4303800" cy="5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rPr b="0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rotation (x)</a:t>
            </a:r>
            <a:endParaRPr/>
          </a:p>
        </p:txBody>
      </p:sp>
      <p:sp>
        <p:nvSpPr>
          <p:cNvPr id="783" name="Google Shape;783;p39"/>
          <p:cNvSpPr/>
          <p:nvPr/>
        </p:nvSpPr>
        <p:spPr>
          <a:xfrm>
            <a:off x="9943121" y="2514600"/>
            <a:ext cx="1713891" cy="907609"/>
          </a:xfrm>
          <a:prstGeom prst="wedgeRoundRectCallout">
            <a:avLst>
              <a:gd fmla="val -47001" name="adj1"/>
              <a:gd fmla="val 7389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Order Preserved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9"/>
          <p:cNvSpPr/>
          <p:nvPr/>
        </p:nvSpPr>
        <p:spPr>
          <a:xfrm>
            <a:off x="2569061" y="3004399"/>
            <a:ext cx="822506" cy="814815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785" name="Google Shape;785;p39"/>
          <p:cNvSpPr/>
          <p:nvPr/>
        </p:nvSpPr>
        <p:spPr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6" name="Google Shape;786;p39"/>
          <p:cNvCxnSpPr/>
          <p:nvPr/>
        </p:nvCxnSpPr>
        <p:spPr>
          <a:xfrm flipH="1">
            <a:off x="2075704" y="3672034"/>
            <a:ext cx="584362" cy="75540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39"/>
          <p:cNvCxnSpPr/>
          <p:nvPr/>
        </p:nvCxnSpPr>
        <p:spPr>
          <a:xfrm flipH="1">
            <a:off x="1192791" y="5078830"/>
            <a:ext cx="445119" cy="67916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39"/>
          <p:cNvCxnSpPr/>
          <p:nvPr/>
        </p:nvCxnSpPr>
        <p:spPr>
          <a:xfrm>
            <a:off x="1946994" y="5095077"/>
            <a:ext cx="420892" cy="66758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39"/>
          <p:cNvCxnSpPr/>
          <p:nvPr/>
        </p:nvCxnSpPr>
        <p:spPr>
          <a:xfrm>
            <a:off x="3221116" y="3756763"/>
            <a:ext cx="547388" cy="750412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39"/>
          <p:cNvSpPr/>
          <p:nvPr/>
        </p:nvSpPr>
        <p:spPr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sp>
        <p:nvSpPr>
          <p:cNvPr id="791" name="Google Shape;791;p39"/>
          <p:cNvSpPr/>
          <p:nvPr/>
        </p:nvSpPr>
        <p:spPr>
          <a:xfrm>
            <a:off x="8757182" y="3004399"/>
            <a:ext cx="820899" cy="78161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39"/>
          <p:cNvCxnSpPr/>
          <p:nvPr/>
        </p:nvCxnSpPr>
        <p:spPr>
          <a:xfrm>
            <a:off x="9437111" y="3691594"/>
            <a:ext cx="533400" cy="71544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39"/>
          <p:cNvCxnSpPr/>
          <p:nvPr/>
        </p:nvCxnSpPr>
        <p:spPr>
          <a:xfrm flipH="1">
            <a:off x="8488194" y="3709810"/>
            <a:ext cx="445119" cy="67916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39"/>
          <p:cNvCxnSpPr/>
          <p:nvPr/>
        </p:nvCxnSpPr>
        <p:spPr>
          <a:xfrm flipH="1">
            <a:off x="9663288" y="5064690"/>
            <a:ext cx="412859" cy="64138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39"/>
          <p:cNvCxnSpPr/>
          <p:nvPr/>
        </p:nvCxnSpPr>
        <p:spPr>
          <a:xfrm>
            <a:off x="10492482" y="5022240"/>
            <a:ext cx="430076" cy="66877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912813" y="48768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-442913" lvl="0" marL="44291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Balanced BSTs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Balancing a BST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412" y="1676400"/>
            <a:ext cx="6422257" cy="24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/>
          <p:nvPr>
            <p:ph idx="1" type="body"/>
          </p:nvPr>
        </p:nvSpPr>
        <p:spPr>
          <a:xfrm>
            <a:off x="190413" y="1447800"/>
            <a:ext cx="11804822" cy="26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1" marL="89223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R E X C M S Y A H P F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R M X E H S Y C F P A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R M X E P S Y C H A F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R C X A E S Y M H P F</a:t>
            </a:r>
            <a:endParaRPr/>
          </a:p>
        </p:txBody>
      </p:sp>
      <p:sp>
        <p:nvSpPr>
          <p:cNvPr id="802" name="Google Shape;802;p4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Rotations - Quiz</a:t>
            </a:r>
            <a:endParaRPr/>
          </a:p>
        </p:txBody>
      </p:sp>
      <p:pic>
        <p:nvPicPr>
          <p:cNvPr id="803" name="Google Shape;803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6301" y="1591267"/>
            <a:ext cx="6824522" cy="43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4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Rotations - Answer</a:t>
            </a:r>
            <a:endParaRPr/>
          </a:p>
        </p:txBody>
      </p:sp>
      <p:pic>
        <p:nvPicPr>
          <p:cNvPr id="810" name="Google Shape;8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040" y="1529610"/>
            <a:ext cx="6825783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1"/>
          <p:cNvSpPr txBox="1"/>
          <p:nvPr>
            <p:ph idx="1" type="body"/>
          </p:nvPr>
        </p:nvSpPr>
        <p:spPr>
          <a:xfrm>
            <a:off x="190413" y="1447800"/>
            <a:ext cx="11804822" cy="26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1" marL="89223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/>
              <a:t>R E X C M S Y A H P F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/>
              <a:t>R M X E H S Y C F P A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>
                <a:solidFill>
                  <a:srgbClr val="92D050"/>
                </a:solidFill>
              </a:rPr>
              <a:t>R M X E P S Y C H A F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lphaUcPeriod"/>
            </a:pPr>
            <a:r>
              <a:rPr lang="en-US"/>
              <a:t>R C X A E S Y M H P F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2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817" name="Google Shape;817;p42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818" name="Google Shape;818;p42"/>
          <p:cNvSpPr txBox="1"/>
          <p:nvPr>
            <p:ph idx="4294967295" type="sldNum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9" name="Google Shape;819;p42"/>
          <p:cNvCxnSpPr/>
          <p:nvPr/>
        </p:nvCxnSpPr>
        <p:spPr>
          <a:xfrm>
            <a:off x="7050378" y="2081094"/>
            <a:ext cx="200630" cy="2785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2"/>
          <p:cNvCxnSpPr/>
          <p:nvPr/>
        </p:nvCxnSpPr>
        <p:spPr>
          <a:xfrm>
            <a:off x="6409260" y="1399715"/>
            <a:ext cx="79749" cy="12428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42"/>
          <p:cNvSpPr/>
          <p:nvPr/>
        </p:nvSpPr>
        <p:spPr>
          <a:xfrm>
            <a:off x="5637212" y="8382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6399212" y="13862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7050378" y="23179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824" name="Google Shape;824;p42"/>
          <p:cNvCxnSpPr/>
          <p:nvPr/>
        </p:nvCxnSpPr>
        <p:spPr>
          <a:xfrm flipH="1">
            <a:off x="7114965" y="3020998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2"/>
          <p:cNvCxnSpPr/>
          <p:nvPr/>
        </p:nvCxnSpPr>
        <p:spPr>
          <a:xfrm>
            <a:off x="7695043" y="3007260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2"/>
          <p:cNvCxnSpPr/>
          <p:nvPr/>
        </p:nvCxnSpPr>
        <p:spPr>
          <a:xfrm flipH="1">
            <a:off x="5602870" y="1396783"/>
            <a:ext cx="96471" cy="12721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2"/>
          <p:cNvCxnSpPr/>
          <p:nvPr/>
        </p:nvCxnSpPr>
        <p:spPr>
          <a:xfrm flipH="1">
            <a:off x="6433553" y="208930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42"/>
          <p:cNvSpPr/>
          <p:nvPr/>
        </p:nvSpPr>
        <p:spPr>
          <a:xfrm>
            <a:off x="4895957" y="138112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830" name="Google Shape;830;p42"/>
          <p:cNvSpPr/>
          <p:nvPr/>
        </p:nvSpPr>
        <p:spPr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cxnSp>
        <p:nvCxnSpPr>
          <p:cNvPr id="831" name="Google Shape;831;p42"/>
          <p:cNvCxnSpPr/>
          <p:nvPr/>
        </p:nvCxnSpPr>
        <p:spPr>
          <a:xfrm flipH="1">
            <a:off x="4915644" y="2066925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42"/>
          <p:cNvSpPr/>
          <p:nvPr/>
        </p:nvSpPr>
        <p:spPr>
          <a:xfrm>
            <a:off x="4875908" y="306102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833" name="Google Shape;833;p42"/>
          <p:cNvCxnSpPr/>
          <p:nvPr/>
        </p:nvCxnSpPr>
        <p:spPr>
          <a:xfrm>
            <a:off x="4914685" y="2852018"/>
            <a:ext cx="183337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2"/>
          <p:cNvSpPr/>
          <p:nvPr/>
        </p:nvSpPr>
        <p:spPr>
          <a:xfrm>
            <a:off x="3764740" y="304690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6" name="Google Shape;836;p42"/>
          <p:cNvCxnSpPr/>
          <p:nvPr/>
        </p:nvCxnSpPr>
        <p:spPr>
          <a:xfrm flipH="1">
            <a:off x="4243640" y="2822558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2"/>
          <p:cNvCxnSpPr/>
          <p:nvPr/>
        </p:nvCxnSpPr>
        <p:spPr>
          <a:xfrm flipH="1">
            <a:off x="3752395" y="3690623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2"/>
          <p:cNvCxnSpPr/>
          <p:nvPr/>
        </p:nvCxnSpPr>
        <p:spPr>
          <a:xfrm flipH="1">
            <a:off x="3230583" y="4576225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2"/>
          <p:cNvCxnSpPr/>
          <p:nvPr/>
        </p:nvCxnSpPr>
        <p:spPr>
          <a:xfrm flipH="1">
            <a:off x="4915643" y="3742113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2"/>
          <p:cNvCxnSpPr/>
          <p:nvPr/>
        </p:nvCxnSpPr>
        <p:spPr>
          <a:xfrm flipH="1">
            <a:off x="6729979" y="397834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2"/>
          <p:cNvCxnSpPr/>
          <p:nvPr/>
        </p:nvCxnSpPr>
        <p:spPr>
          <a:xfrm>
            <a:off x="7238916" y="3949073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2"/>
          <p:cNvCxnSpPr/>
          <p:nvPr/>
        </p:nvCxnSpPr>
        <p:spPr>
          <a:xfrm>
            <a:off x="5449248" y="3738343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2"/>
          <p:cNvCxnSpPr/>
          <p:nvPr/>
        </p:nvCxnSpPr>
        <p:spPr>
          <a:xfrm>
            <a:off x="3905078" y="4548750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4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Locate the node position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Create new </a:t>
            </a:r>
            <a:r>
              <a:rPr lang="en-US">
                <a:solidFill>
                  <a:srgbClr val="F3CC5F"/>
                </a:solidFill>
              </a:rPr>
              <a:t>red</a:t>
            </a:r>
            <a:r>
              <a:rPr lang="en-US"/>
              <a:t> node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Add the new node to the tree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Balance the tree if needed</a:t>
            </a:r>
            <a:endParaRPr/>
          </a:p>
        </p:txBody>
      </p:sp>
      <p:sp>
        <p:nvSpPr>
          <p:cNvPr id="850" name="Google Shape;850;p4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Algorithm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4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into a single 2-node: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Smaller element</a:t>
            </a:r>
            <a:endParaRPr/>
          </a:p>
        </p:txBody>
      </p:sp>
      <p:sp>
        <p:nvSpPr>
          <p:cNvPr id="857" name="Google Shape;857;p4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</a:t>
            </a:r>
            <a:endParaRPr/>
          </a:p>
        </p:txBody>
      </p:sp>
      <p:cxnSp>
        <p:nvCxnSpPr>
          <p:cNvPr id="858" name="Google Shape;858;p44"/>
          <p:cNvCxnSpPr>
            <a:endCxn id="856" idx="2"/>
          </p:cNvCxnSpPr>
          <p:nvPr/>
        </p:nvCxnSpPr>
        <p:spPr>
          <a:xfrm>
            <a:off x="6092824" y="1904976"/>
            <a:ext cx="0" cy="4816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9" name="Google Shape;859;p44"/>
          <p:cNvSpPr/>
          <p:nvPr/>
        </p:nvSpPr>
        <p:spPr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cxnSp>
        <p:nvCxnSpPr>
          <p:cNvPr id="860" name="Google Shape;860;p44"/>
          <p:cNvCxnSpPr/>
          <p:nvPr/>
        </p:nvCxnSpPr>
        <p:spPr>
          <a:xfrm flipH="1">
            <a:off x="1939427" y="4819454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4"/>
          <p:cNvCxnSpPr/>
          <p:nvPr/>
        </p:nvCxnSpPr>
        <p:spPr>
          <a:xfrm>
            <a:off x="2448364" y="4790187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44"/>
          <p:cNvSpPr/>
          <p:nvPr/>
        </p:nvSpPr>
        <p:spPr>
          <a:xfrm>
            <a:off x="2324163" y="319457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863" name="Google Shape;863;p44"/>
          <p:cNvCxnSpPr/>
          <p:nvPr/>
        </p:nvCxnSpPr>
        <p:spPr>
          <a:xfrm flipH="1">
            <a:off x="2388750" y="389767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4"/>
          <p:cNvCxnSpPr/>
          <p:nvPr/>
        </p:nvCxnSpPr>
        <p:spPr>
          <a:xfrm>
            <a:off x="3020842" y="3853945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44"/>
          <p:cNvSpPr txBox="1"/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t/>
            </a:r>
            <a:endParaRPr b="0"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Larger element</a:t>
            </a:r>
            <a:endParaRPr/>
          </a:p>
        </p:txBody>
      </p:sp>
      <p:sp>
        <p:nvSpPr>
          <p:cNvPr id="866" name="Google Shape;866;p44"/>
          <p:cNvSpPr/>
          <p:nvPr/>
        </p:nvSpPr>
        <p:spPr>
          <a:xfrm>
            <a:off x="3141618" y="5091903"/>
            <a:ext cx="2190794" cy="1004097"/>
          </a:xfrm>
          <a:prstGeom prst="wedgeRoundRectCallout">
            <a:avLst>
              <a:gd fmla="val -67155" name="adj1"/>
              <a:gd fmla="val -9307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cxnSp>
        <p:nvCxnSpPr>
          <p:cNvPr id="868" name="Google Shape;868;p44"/>
          <p:cNvCxnSpPr/>
          <p:nvPr/>
        </p:nvCxnSpPr>
        <p:spPr>
          <a:xfrm flipH="1">
            <a:off x="7900198" y="4336105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4"/>
          <p:cNvCxnSpPr/>
          <p:nvPr/>
        </p:nvCxnSpPr>
        <p:spPr>
          <a:xfrm>
            <a:off x="8409135" y="4306838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44"/>
          <p:cNvSpPr/>
          <p:nvPr/>
        </p:nvSpPr>
        <p:spPr>
          <a:xfrm>
            <a:off x="7121340" y="271122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cxnSp>
        <p:nvCxnSpPr>
          <p:cNvPr id="871" name="Google Shape;871;p44"/>
          <p:cNvCxnSpPr/>
          <p:nvPr/>
        </p:nvCxnSpPr>
        <p:spPr>
          <a:xfrm flipH="1">
            <a:off x="7185927" y="3414321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4"/>
          <p:cNvCxnSpPr/>
          <p:nvPr/>
        </p:nvCxnSpPr>
        <p:spPr>
          <a:xfrm>
            <a:off x="7818019" y="3370596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44"/>
          <p:cNvSpPr/>
          <p:nvPr/>
        </p:nvSpPr>
        <p:spPr>
          <a:xfrm>
            <a:off x="9795358" y="1609351"/>
            <a:ext cx="2190794" cy="2073569"/>
          </a:xfrm>
          <a:prstGeom prst="wedgeRoundRectCallout">
            <a:avLst>
              <a:gd fmla="val -91067" name="adj1"/>
              <a:gd fmla="val 50515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right, we need left rotation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10148978" y="44196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cxnSp>
        <p:nvCxnSpPr>
          <p:cNvPr id="876" name="Google Shape;876;p44"/>
          <p:cNvCxnSpPr/>
          <p:nvPr/>
        </p:nvCxnSpPr>
        <p:spPr>
          <a:xfrm flipH="1">
            <a:off x="10261193" y="5148342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4"/>
          <p:cNvCxnSpPr/>
          <p:nvPr/>
        </p:nvCxnSpPr>
        <p:spPr>
          <a:xfrm>
            <a:off x="10770130" y="5119075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44"/>
          <p:cNvSpPr/>
          <p:nvPr/>
        </p:nvSpPr>
        <p:spPr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44"/>
          <p:cNvCxnSpPr/>
          <p:nvPr/>
        </p:nvCxnSpPr>
        <p:spPr>
          <a:xfrm flipH="1">
            <a:off x="9603965" y="5943600"/>
            <a:ext cx="155919" cy="2286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4"/>
          <p:cNvCxnSpPr/>
          <p:nvPr/>
        </p:nvCxnSpPr>
        <p:spPr>
          <a:xfrm>
            <a:off x="10236057" y="5899875"/>
            <a:ext cx="201082" cy="25607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smaller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887" name="Google Shape;887;p4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(2)</a:t>
            </a:r>
            <a:endParaRPr/>
          </a:p>
        </p:txBody>
      </p:sp>
      <p:sp>
        <p:nvSpPr>
          <p:cNvPr id="888" name="Google Shape;888;p45"/>
          <p:cNvSpPr/>
          <p:nvPr/>
        </p:nvSpPr>
        <p:spPr>
          <a:xfrm>
            <a:off x="6000651" y="32084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889" name="Google Shape;889;p45"/>
          <p:cNvSpPr/>
          <p:nvPr/>
        </p:nvSpPr>
        <p:spPr>
          <a:xfrm>
            <a:off x="6818106" y="409510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890" name="Google Shape;890;p45"/>
          <p:cNvSpPr/>
          <p:nvPr/>
        </p:nvSpPr>
        <p:spPr>
          <a:xfrm>
            <a:off x="4365742" y="32084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891" name="Google Shape;891;p45"/>
          <p:cNvSpPr/>
          <p:nvPr/>
        </p:nvSpPr>
        <p:spPr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893" name="Google Shape;893;p45"/>
          <p:cNvSpPr/>
          <p:nvPr/>
        </p:nvSpPr>
        <p:spPr>
          <a:xfrm>
            <a:off x="4365741" y="505407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2730832" y="505642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5" name="Google Shape;895;p45"/>
          <p:cNvCxnSpPr/>
          <p:nvPr/>
        </p:nvCxnSpPr>
        <p:spPr>
          <a:xfrm>
            <a:off x="5864768" y="3016565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45"/>
          <p:cNvSpPr/>
          <p:nvPr/>
        </p:nvSpPr>
        <p:spPr>
          <a:xfrm>
            <a:off x="5183196" y="234110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7" name="Google Shape;897;p45"/>
          <p:cNvCxnSpPr/>
          <p:nvPr/>
        </p:nvCxnSpPr>
        <p:spPr>
          <a:xfrm>
            <a:off x="6627812" y="3897627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5"/>
          <p:cNvCxnSpPr/>
          <p:nvPr/>
        </p:nvCxnSpPr>
        <p:spPr>
          <a:xfrm>
            <a:off x="4217131" y="4788338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5"/>
          <p:cNvCxnSpPr/>
          <p:nvPr/>
        </p:nvCxnSpPr>
        <p:spPr>
          <a:xfrm flipH="1">
            <a:off x="5081815" y="3016565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5"/>
          <p:cNvCxnSpPr/>
          <p:nvPr/>
        </p:nvCxnSpPr>
        <p:spPr>
          <a:xfrm flipH="1">
            <a:off x="4272300" y="3895271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5"/>
          <p:cNvCxnSpPr/>
          <p:nvPr/>
        </p:nvCxnSpPr>
        <p:spPr>
          <a:xfrm flipH="1">
            <a:off x="3432713" y="4788338"/>
            <a:ext cx="264183" cy="3752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5"/>
          <p:cNvCxnSpPr/>
          <p:nvPr/>
        </p:nvCxnSpPr>
        <p:spPr>
          <a:xfrm flipH="1">
            <a:off x="6686013" y="4775110"/>
            <a:ext cx="264183" cy="3752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45"/>
          <p:cNvSpPr/>
          <p:nvPr/>
        </p:nvSpPr>
        <p:spPr>
          <a:xfrm>
            <a:off x="8541071" y="3852497"/>
            <a:ext cx="2190794" cy="1004097"/>
          </a:xfrm>
          <a:prstGeom prst="wedgeRoundRectCallout">
            <a:avLst>
              <a:gd fmla="val -120941" name="adj1"/>
              <a:gd fmla="val 8718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left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4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larger</a:t>
            </a:r>
            <a:r>
              <a:rPr lang="en-US"/>
              <a:t> item into a 2-node at the bottom:</a:t>
            </a:r>
            <a:endParaRPr/>
          </a:p>
        </p:txBody>
      </p:sp>
      <p:sp>
        <p:nvSpPr>
          <p:cNvPr id="910" name="Google Shape;910;p4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(3)</a:t>
            </a:r>
            <a:endParaRPr/>
          </a:p>
        </p:txBody>
      </p:sp>
      <p:sp>
        <p:nvSpPr>
          <p:cNvPr id="911" name="Google Shape;911;p46"/>
          <p:cNvSpPr/>
          <p:nvPr/>
        </p:nvSpPr>
        <p:spPr>
          <a:xfrm>
            <a:off x="3877831" y="300326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912" name="Google Shape;912;p46"/>
          <p:cNvSpPr/>
          <p:nvPr/>
        </p:nvSpPr>
        <p:spPr>
          <a:xfrm>
            <a:off x="4695286" y="3889956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2242922" y="300326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916" name="Google Shape;916;p46"/>
          <p:cNvSpPr/>
          <p:nvPr/>
        </p:nvSpPr>
        <p:spPr>
          <a:xfrm>
            <a:off x="2242921" y="484892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17" name="Google Shape;917;p46"/>
          <p:cNvSpPr/>
          <p:nvPr/>
        </p:nvSpPr>
        <p:spPr>
          <a:xfrm>
            <a:off x="608012" y="485128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8" name="Google Shape;918;p46"/>
          <p:cNvCxnSpPr/>
          <p:nvPr/>
        </p:nvCxnSpPr>
        <p:spPr>
          <a:xfrm>
            <a:off x="3741948" y="281141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46"/>
          <p:cNvSpPr/>
          <p:nvPr/>
        </p:nvSpPr>
        <p:spPr>
          <a:xfrm>
            <a:off x="3060376" y="213595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0" name="Google Shape;920;p46"/>
          <p:cNvCxnSpPr/>
          <p:nvPr/>
        </p:nvCxnSpPr>
        <p:spPr>
          <a:xfrm>
            <a:off x="4504992" y="3692478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6"/>
          <p:cNvCxnSpPr/>
          <p:nvPr/>
        </p:nvCxnSpPr>
        <p:spPr>
          <a:xfrm>
            <a:off x="2094311" y="4583189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6"/>
          <p:cNvCxnSpPr/>
          <p:nvPr/>
        </p:nvCxnSpPr>
        <p:spPr>
          <a:xfrm flipH="1">
            <a:off x="2958995" y="281141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6"/>
          <p:cNvCxnSpPr/>
          <p:nvPr/>
        </p:nvCxnSpPr>
        <p:spPr>
          <a:xfrm flipH="1">
            <a:off x="2149480" y="3690122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46"/>
          <p:cNvCxnSpPr/>
          <p:nvPr/>
        </p:nvCxnSpPr>
        <p:spPr>
          <a:xfrm flipH="1">
            <a:off x="1309893" y="4583189"/>
            <a:ext cx="264183" cy="3752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46"/>
          <p:cNvSpPr/>
          <p:nvPr/>
        </p:nvSpPr>
        <p:spPr>
          <a:xfrm>
            <a:off x="3150814" y="5356094"/>
            <a:ext cx="2257798" cy="1004097"/>
          </a:xfrm>
          <a:prstGeom prst="wedgeRoundRectCallout">
            <a:avLst>
              <a:gd fmla="val 51317" name="adj1"/>
              <a:gd fmla="val -6960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red node is leaning right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46"/>
          <p:cNvCxnSpPr/>
          <p:nvPr/>
        </p:nvCxnSpPr>
        <p:spPr>
          <a:xfrm>
            <a:off x="5341608" y="4581781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46"/>
          <p:cNvSpPr/>
          <p:nvPr/>
        </p:nvSpPr>
        <p:spPr>
          <a:xfrm>
            <a:off x="9995050" y="30009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928" name="Google Shape;928;p46"/>
          <p:cNvSpPr/>
          <p:nvPr/>
        </p:nvSpPr>
        <p:spPr>
          <a:xfrm>
            <a:off x="9995050" y="487317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929" name="Google Shape;929;p46"/>
          <p:cNvSpPr/>
          <p:nvPr/>
        </p:nvSpPr>
        <p:spPr>
          <a:xfrm>
            <a:off x="8360141" y="30009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930" name="Google Shape;930;p46"/>
          <p:cNvSpPr/>
          <p:nvPr/>
        </p:nvSpPr>
        <p:spPr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endParaRPr/>
          </a:p>
        </p:txBody>
      </p:sp>
      <p:sp>
        <p:nvSpPr>
          <p:cNvPr id="931" name="Google Shape;931;p46"/>
          <p:cNvSpPr/>
          <p:nvPr/>
        </p:nvSpPr>
        <p:spPr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932" name="Google Shape;932;p46"/>
          <p:cNvSpPr/>
          <p:nvPr/>
        </p:nvSpPr>
        <p:spPr>
          <a:xfrm>
            <a:off x="8360140" y="484656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6725231" y="484892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4" name="Google Shape;934;p46"/>
          <p:cNvCxnSpPr/>
          <p:nvPr/>
        </p:nvCxnSpPr>
        <p:spPr>
          <a:xfrm>
            <a:off x="9859167" y="28090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46"/>
          <p:cNvSpPr/>
          <p:nvPr/>
        </p:nvSpPr>
        <p:spPr>
          <a:xfrm>
            <a:off x="9177595" y="21336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6" name="Google Shape;936;p46"/>
          <p:cNvCxnSpPr/>
          <p:nvPr/>
        </p:nvCxnSpPr>
        <p:spPr>
          <a:xfrm>
            <a:off x="10622211" y="3690120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6"/>
          <p:cNvCxnSpPr/>
          <p:nvPr/>
        </p:nvCxnSpPr>
        <p:spPr>
          <a:xfrm>
            <a:off x="8211530" y="4580831"/>
            <a:ext cx="308127" cy="33680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6"/>
          <p:cNvCxnSpPr/>
          <p:nvPr/>
        </p:nvCxnSpPr>
        <p:spPr>
          <a:xfrm flipH="1">
            <a:off x="9076214" y="28090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6"/>
          <p:cNvCxnSpPr/>
          <p:nvPr/>
        </p:nvCxnSpPr>
        <p:spPr>
          <a:xfrm flipH="1">
            <a:off x="8266699" y="3687764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46"/>
          <p:cNvCxnSpPr/>
          <p:nvPr/>
        </p:nvCxnSpPr>
        <p:spPr>
          <a:xfrm flipH="1">
            <a:off x="7427112" y="4580831"/>
            <a:ext cx="264183" cy="3752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6"/>
          <p:cNvCxnSpPr/>
          <p:nvPr/>
        </p:nvCxnSpPr>
        <p:spPr>
          <a:xfrm flipH="1">
            <a:off x="10652989" y="4576536"/>
            <a:ext cx="301196" cy="379524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46"/>
          <p:cNvSpPr/>
          <p:nvPr/>
        </p:nvSpPr>
        <p:spPr>
          <a:xfrm>
            <a:off x="6139901" y="3289162"/>
            <a:ext cx="96550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6"/>
          <p:cNvSpPr/>
          <p:nvPr/>
        </p:nvSpPr>
        <p:spPr>
          <a:xfrm>
            <a:off x="8048696" y="5817321"/>
            <a:ext cx="2257798" cy="546481"/>
          </a:xfrm>
          <a:prstGeom prst="wedgeRoundRectCallout">
            <a:avLst>
              <a:gd fmla="val 41714" name="adj1"/>
              <a:gd fmla="val -8857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 rotation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9" name="Google Shape;949;p4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3 cases: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element is smaller than both keys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element is larger than both keys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element is between the 2 keys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950" name="Google Shape;950;p4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Into 3-Node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4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Larger than both keys: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Flipping the colors </a:t>
            </a:r>
            <a:r>
              <a:rPr lang="en-US">
                <a:solidFill>
                  <a:srgbClr val="F3CC5F"/>
                </a:solidFill>
              </a:rPr>
              <a:t>increases</a:t>
            </a:r>
            <a:r>
              <a:rPr lang="en-US"/>
              <a:t> the </a:t>
            </a:r>
            <a:r>
              <a:rPr lang="en-US">
                <a:solidFill>
                  <a:srgbClr val="F3CC5F"/>
                </a:solidFill>
              </a:rPr>
              <a:t>tree height</a:t>
            </a:r>
            <a:r>
              <a:rPr lang="en-US"/>
              <a:t>, which maintains the 1-1 correspondence to 2-3 trees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957" name="Google Shape;957;p4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Into 3-Node (2)</a:t>
            </a:r>
            <a:endParaRPr/>
          </a:p>
        </p:txBody>
      </p:sp>
      <p:sp>
        <p:nvSpPr>
          <p:cNvPr id="958" name="Google Shape;958;p48"/>
          <p:cNvSpPr/>
          <p:nvPr/>
        </p:nvSpPr>
        <p:spPr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960" name="Google Shape;960;p48"/>
          <p:cNvCxnSpPr/>
          <p:nvPr/>
        </p:nvCxnSpPr>
        <p:spPr>
          <a:xfrm>
            <a:off x="2893405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48"/>
          <p:cNvSpPr/>
          <p:nvPr/>
        </p:nvSpPr>
        <p:spPr>
          <a:xfrm>
            <a:off x="2211833" y="213199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2" name="Google Shape;962;p48"/>
          <p:cNvCxnSpPr/>
          <p:nvPr/>
        </p:nvCxnSpPr>
        <p:spPr>
          <a:xfrm flipH="1">
            <a:off x="2110452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48"/>
          <p:cNvSpPr/>
          <p:nvPr/>
        </p:nvSpPr>
        <p:spPr>
          <a:xfrm>
            <a:off x="5206960" y="2657447"/>
            <a:ext cx="96550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8"/>
          <p:cNvSpPr/>
          <p:nvPr/>
        </p:nvSpPr>
        <p:spPr>
          <a:xfrm>
            <a:off x="9066212" y="299929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Google Shape;965;p48"/>
          <p:cNvSpPr/>
          <p:nvPr/>
        </p:nvSpPr>
        <p:spPr>
          <a:xfrm>
            <a:off x="7431303" y="299929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6" name="Google Shape;966;p48"/>
          <p:cNvCxnSpPr/>
          <p:nvPr/>
        </p:nvCxnSpPr>
        <p:spPr>
          <a:xfrm>
            <a:off x="8930329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48"/>
          <p:cNvSpPr/>
          <p:nvPr/>
        </p:nvSpPr>
        <p:spPr>
          <a:xfrm>
            <a:off x="8248757" y="213199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8" name="Google Shape;968;p48"/>
          <p:cNvCxnSpPr/>
          <p:nvPr/>
        </p:nvCxnSpPr>
        <p:spPr>
          <a:xfrm flipH="1">
            <a:off x="8147376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48"/>
          <p:cNvSpPr/>
          <p:nvPr/>
        </p:nvSpPr>
        <p:spPr>
          <a:xfrm>
            <a:off x="9474939" y="1981200"/>
            <a:ext cx="2257798" cy="572552"/>
          </a:xfrm>
          <a:prstGeom prst="wedgeRoundRectCallout">
            <a:avLst>
              <a:gd fmla="val -52228" name="adj1"/>
              <a:gd fmla="val 7685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5" name="Google Shape;975;p4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Smaller than both keys:</a:t>
            </a:r>
            <a:endParaRPr/>
          </a:p>
        </p:txBody>
      </p:sp>
      <p:sp>
        <p:nvSpPr>
          <p:cNvPr id="976" name="Google Shape;976;p4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Into 3-Node (3)</a:t>
            </a:r>
            <a:endParaRPr/>
          </a:p>
        </p:txBody>
      </p:sp>
      <p:sp>
        <p:nvSpPr>
          <p:cNvPr id="977" name="Google Shape;977;p49"/>
          <p:cNvSpPr/>
          <p:nvPr/>
        </p:nvSpPr>
        <p:spPr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978" name="Google Shape;978;p49"/>
          <p:cNvSpPr/>
          <p:nvPr/>
        </p:nvSpPr>
        <p:spPr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979" name="Google Shape;979;p49"/>
          <p:cNvSpPr/>
          <p:nvPr/>
        </p:nvSpPr>
        <p:spPr>
          <a:xfrm>
            <a:off x="2745233" y="213199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0" name="Google Shape;980;p49"/>
          <p:cNvCxnSpPr/>
          <p:nvPr/>
        </p:nvCxnSpPr>
        <p:spPr>
          <a:xfrm flipH="1">
            <a:off x="2643852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" name="Google Shape;981;p49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9"/>
          <p:cNvSpPr/>
          <p:nvPr/>
        </p:nvSpPr>
        <p:spPr>
          <a:xfrm>
            <a:off x="10001357" y="299929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983" name="Google Shape;983;p49"/>
          <p:cNvSpPr/>
          <p:nvPr/>
        </p:nvSpPr>
        <p:spPr>
          <a:xfrm>
            <a:off x="8366448" y="299929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984" name="Google Shape;984;p49"/>
          <p:cNvCxnSpPr/>
          <p:nvPr/>
        </p:nvCxnSpPr>
        <p:spPr>
          <a:xfrm>
            <a:off x="9865474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49"/>
          <p:cNvSpPr/>
          <p:nvPr/>
        </p:nvSpPr>
        <p:spPr>
          <a:xfrm>
            <a:off x="9183902" y="2131993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49"/>
          <p:cNvCxnSpPr/>
          <p:nvPr/>
        </p:nvCxnSpPr>
        <p:spPr>
          <a:xfrm flipH="1">
            <a:off x="9082521" y="2807451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49"/>
          <p:cNvSpPr/>
          <p:nvPr/>
        </p:nvSpPr>
        <p:spPr>
          <a:xfrm>
            <a:off x="4426942" y="2261901"/>
            <a:ext cx="2257798" cy="1243299"/>
          </a:xfrm>
          <a:prstGeom prst="wedgeRoundRectCallout">
            <a:avLst>
              <a:gd fmla="val -104418" name="adj1"/>
              <a:gd fmla="val 5107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Left-Heavy tree, needs right rotation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Google Shape;988;p49"/>
          <p:cNvCxnSpPr/>
          <p:nvPr/>
        </p:nvCxnSpPr>
        <p:spPr>
          <a:xfrm flipH="1">
            <a:off x="1855119" y="368310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49"/>
          <p:cNvSpPr/>
          <p:nvPr/>
        </p:nvSpPr>
        <p:spPr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49"/>
          <p:cNvSpPr/>
          <p:nvPr/>
        </p:nvSpPr>
        <p:spPr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1" name="Google Shape;991;p49"/>
          <p:cNvCxnSpPr/>
          <p:nvPr/>
        </p:nvCxnSpPr>
        <p:spPr>
          <a:xfrm>
            <a:off x="6131674" y="50664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49"/>
          <p:cNvSpPr/>
          <p:nvPr/>
        </p:nvSpPr>
        <p:spPr>
          <a:xfrm>
            <a:off x="5450102" y="43910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3" name="Google Shape;993;p49"/>
          <p:cNvCxnSpPr/>
          <p:nvPr/>
        </p:nvCxnSpPr>
        <p:spPr>
          <a:xfrm flipH="1">
            <a:off x="5348721" y="50664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49"/>
          <p:cNvSpPr/>
          <p:nvPr/>
        </p:nvSpPr>
        <p:spPr>
          <a:xfrm rot="-2700000">
            <a:off x="7335311" y="4180453"/>
            <a:ext cx="96550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9"/>
          <p:cNvSpPr/>
          <p:nvPr/>
        </p:nvSpPr>
        <p:spPr>
          <a:xfrm>
            <a:off x="8156806" y="5733524"/>
            <a:ext cx="2257798" cy="572552"/>
          </a:xfrm>
          <a:prstGeom prst="wedgeRoundRectCallout">
            <a:avLst>
              <a:gd fmla="val -90640" name="adj1"/>
              <a:gd fmla="val -8120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 the colors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Binary search trees can be </a:t>
            </a:r>
            <a:r>
              <a:rPr lang="en-US">
                <a:solidFill>
                  <a:srgbClr val="F3CC5F"/>
                </a:solidFill>
              </a:rPr>
              <a:t>balanced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Subtrees hold nearly equal number of nodes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Subtrees are with nearly the same height</a:t>
            </a:r>
            <a:endParaRPr/>
          </a:p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What is a Balanced Binary Search Tree?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3112" y="3911470"/>
            <a:ext cx="2781300" cy="2466975"/>
          </a:xfrm>
          <a:prstGeom prst="roundRect">
            <a:avLst>
              <a:gd fmla="val 2230" name="adj"/>
            </a:avLst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6312" y="3905608"/>
            <a:ext cx="3407020" cy="2472837"/>
          </a:xfrm>
          <a:prstGeom prst="roundRect">
            <a:avLst>
              <a:gd fmla="val 22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1" name="Google Shape;1001;p5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Between the keys:</a:t>
            </a:r>
            <a:endParaRPr/>
          </a:p>
        </p:txBody>
      </p:sp>
      <p:sp>
        <p:nvSpPr>
          <p:cNvPr id="1002" name="Google Shape;1002;p5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Insertion Into 3-Node (4)</a:t>
            </a:r>
            <a:endParaRPr/>
          </a:p>
        </p:txBody>
      </p:sp>
      <p:sp>
        <p:nvSpPr>
          <p:cNvPr id="1003" name="Google Shape;1003;p50"/>
          <p:cNvSpPr/>
          <p:nvPr/>
        </p:nvSpPr>
        <p:spPr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04" name="Google Shape;1004;p50"/>
          <p:cNvSpPr/>
          <p:nvPr/>
        </p:nvSpPr>
        <p:spPr>
          <a:xfrm>
            <a:off x="1501666" y="214435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cxnSp>
        <p:nvCxnSpPr>
          <p:cNvPr id="1005" name="Google Shape;1005;p50"/>
          <p:cNvCxnSpPr/>
          <p:nvPr/>
        </p:nvCxnSpPr>
        <p:spPr>
          <a:xfrm flipH="1">
            <a:off x="1400285" y="281980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50"/>
          <p:cNvSpPr/>
          <p:nvPr/>
        </p:nvSpPr>
        <p:spPr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1007" name="Google Shape;1007;p50"/>
          <p:cNvCxnSpPr/>
          <p:nvPr/>
        </p:nvCxnSpPr>
        <p:spPr>
          <a:xfrm>
            <a:off x="1365783" y="36948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50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50"/>
          <p:cNvSpPr/>
          <p:nvPr/>
        </p:nvSpPr>
        <p:spPr>
          <a:xfrm>
            <a:off x="2720505" y="2203048"/>
            <a:ext cx="2257798" cy="1243299"/>
          </a:xfrm>
          <a:prstGeom prst="wedgeRoundRectCallout">
            <a:avLst>
              <a:gd fmla="val -71851" name="adj1"/>
              <a:gd fmla="val 8216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Right-Leaning red link - Left Rotation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50"/>
          <p:cNvSpPr/>
          <p:nvPr/>
        </p:nvSpPr>
        <p:spPr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sp>
        <p:nvSpPr>
          <p:cNvPr id="1011" name="Google Shape;1011;p50"/>
          <p:cNvSpPr/>
          <p:nvPr/>
        </p:nvSpPr>
        <p:spPr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sp>
        <p:nvSpPr>
          <p:cNvPr id="1012" name="Google Shape;1012;p50"/>
          <p:cNvSpPr/>
          <p:nvPr/>
        </p:nvSpPr>
        <p:spPr>
          <a:xfrm>
            <a:off x="4819757" y="393178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3" name="Google Shape;1013;p50"/>
          <p:cNvCxnSpPr/>
          <p:nvPr/>
        </p:nvCxnSpPr>
        <p:spPr>
          <a:xfrm flipH="1">
            <a:off x="4718376" y="4607245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50"/>
          <p:cNvCxnSpPr/>
          <p:nvPr/>
        </p:nvCxnSpPr>
        <p:spPr>
          <a:xfrm flipH="1">
            <a:off x="3929643" y="5482902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50"/>
          <p:cNvSpPr/>
          <p:nvPr/>
        </p:nvSpPr>
        <p:spPr>
          <a:xfrm rot="-1635493">
            <a:off x="5993726" y="3065629"/>
            <a:ext cx="1199268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50"/>
          <p:cNvSpPr/>
          <p:nvPr/>
        </p:nvSpPr>
        <p:spPr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018" name="Google Shape;1018;p50"/>
          <p:cNvCxnSpPr/>
          <p:nvPr/>
        </p:nvCxnSpPr>
        <p:spPr>
          <a:xfrm>
            <a:off x="9022384" y="21232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9" name="Google Shape;1019;p50"/>
          <p:cNvSpPr/>
          <p:nvPr/>
        </p:nvSpPr>
        <p:spPr>
          <a:xfrm>
            <a:off x="8340812" y="14478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0" name="Google Shape;1020;p50"/>
          <p:cNvCxnSpPr/>
          <p:nvPr/>
        </p:nvCxnSpPr>
        <p:spPr>
          <a:xfrm flipH="1">
            <a:off x="8239431" y="21232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5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0"/>
          <p:cNvSpPr/>
          <p:nvPr/>
        </p:nvSpPr>
        <p:spPr>
          <a:xfrm>
            <a:off x="8367986" y="53345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1023" name="Google Shape;1023;p50"/>
          <p:cNvSpPr/>
          <p:nvPr/>
        </p:nvSpPr>
        <p:spPr>
          <a:xfrm>
            <a:off x="6780212" y="53345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024" name="Google Shape;1024;p50"/>
          <p:cNvCxnSpPr/>
          <p:nvPr/>
        </p:nvCxnSpPr>
        <p:spPr>
          <a:xfrm>
            <a:off x="8260384" y="51426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50"/>
          <p:cNvSpPr/>
          <p:nvPr/>
        </p:nvSpPr>
        <p:spPr>
          <a:xfrm>
            <a:off x="7578812" y="44672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6" name="Google Shape;1026;p50"/>
          <p:cNvCxnSpPr/>
          <p:nvPr/>
        </p:nvCxnSpPr>
        <p:spPr>
          <a:xfrm flipH="1">
            <a:off x="7477431" y="51426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5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Flipping the colors should also change the </a:t>
            </a:r>
            <a:r>
              <a:rPr lang="en-US">
                <a:solidFill>
                  <a:srgbClr val="F3CC5F"/>
                </a:solidFill>
              </a:rPr>
              <a:t>parent color</a:t>
            </a:r>
            <a:r>
              <a:rPr lang="en-US"/>
              <a:t> to </a:t>
            </a:r>
            <a:r>
              <a:rPr lang="en-US">
                <a:solidFill>
                  <a:srgbClr val="F3CC5F"/>
                </a:solidFill>
              </a:rPr>
              <a:t>red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Preserves perfect black balance in the tree!</a:t>
            </a:r>
            <a:endParaRPr/>
          </a:p>
        </p:txBody>
      </p:sp>
      <p:sp>
        <p:nvSpPr>
          <p:cNvPr id="1033" name="Google Shape;1033;p5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Flipping Colors</a:t>
            </a:r>
            <a:endParaRPr/>
          </a:p>
        </p:txBody>
      </p:sp>
      <p:sp>
        <p:nvSpPr>
          <p:cNvPr id="1034" name="Google Shape;1034;p51"/>
          <p:cNvSpPr/>
          <p:nvPr/>
        </p:nvSpPr>
        <p:spPr>
          <a:xfrm>
            <a:off x="3351212" y="2057400"/>
            <a:ext cx="4878389" cy="230832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void FlipColors(Node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node.Color = 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node.Left.Color =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node.Right.Color =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0" name="Google Shape;1040;p5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on a single node (root):</a:t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Each time the root switches colors, the height of the tree is increased</a:t>
            </a:r>
            <a:endParaRPr/>
          </a:p>
        </p:txBody>
      </p:sp>
      <p:sp>
        <p:nvSpPr>
          <p:cNvPr id="1041" name="Google Shape;1041;p5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Keeping Black Root</a:t>
            </a:r>
            <a:endParaRPr/>
          </a:p>
        </p:txBody>
      </p:sp>
      <p:sp>
        <p:nvSpPr>
          <p:cNvPr id="1042" name="Google Shape;1042;p52"/>
          <p:cNvSpPr/>
          <p:nvPr/>
        </p:nvSpPr>
        <p:spPr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1043" name="Google Shape;1043;p52"/>
          <p:cNvSpPr/>
          <p:nvPr/>
        </p:nvSpPr>
        <p:spPr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044" name="Google Shape;1044;p52"/>
          <p:cNvCxnSpPr/>
          <p:nvPr/>
        </p:nvCxnSpPr>
        <p:spPr>
          <a:xfrm>
            <a:off x="2316784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52"/>
          <p:cNvSpPr/>
          <p:nvPr/>
        </p:nvSpPr>
        <p:spPr>
          <a:xfrm>
            <a:off x="1635212" y="19526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6" name="Google Shape;1046;p52"/>
          <p:cNvCxnSpPr/>
          <p:nvPr/>
        </p:nvCxnSpPr>
        <p:spPr>
          <a:xfrm flipH="1">
            <a:off x="1533831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52"/>
          <p:cNvSpPr/>
          <p:nvPr/>
        </p:nvSpPr>
        <p:spPr>
          <a:xfrm>
            <a:off x="3616412" y="2431783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2"/>
          <p:cNvSpPr/>
          <p:nvPr/>
        </p:nvSpPr>
        <p:spPr>
          <a:xfrm>
            <a:off x="6499586" y="28199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1049" name="Google Shape;1049;p52"/>
          <p:cNvSpPr/>
          <p:nvPr/>
        </p:nvSpPr>
        <p:spPr>
          <a:xfrm>
            <a:off x="4911812" y="28199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050" name="Google Shape;1050;p52"/>
          <p:cNvCxnSpPr/>
          <p:nvPr/>
        </p:nvCxnSpPr>
        <p:spPr>
          <a:xfrm>
            <a:off x="6391984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52"/>
          <p:cNvSpPr/>
          <p:nvPr/>
        </p:nvSpPr>
        <p:spPr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2" name="Google Shape;1052;p52"/>
          <p:cNvCxnSpPr/>
          <p:nvPr/>
        </p:nvCxnSpPr>
        <p:spPr>
          <a:xfrm flipH="1">
            <a:off x="5609031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52"/>
          <p:cNvSpPr/>
          <p:nvPr/>
        </p:nvSpPr>
        <p:spPr>
          <a:xfrm>
            <a:off x="7731212" y="2431783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52"/>
          <p:cNvSpPr/>
          <p:nvPr/>
        </p:nvSpPr>
        <p:spPr>
          <a:xfrm>
            <a:off x="10677353" y="28199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1055" name="Google Shape;1055;p52"/>
          <p:cNvSpPr/>
          <p:nvPr/>
        </p:nvSpPr>
        <p:spPr>
          <a:xfrm>
            <a:off x="9089579" y="2819911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</p:txBody>
      </p:sp>
      <p:cxnSp>
        <p:nvCxnSpPr>
          <p:cNvPr id="1056" name="Google Shape;1056;p52"/>
          <p:cNvCxnSpPr/>
          <p:nvPr/>
        </p:nvCxnSpPr>
        <p:spPr>
          <a:xfrm>
            <a:off x="10569751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52"/>
          <p:cNvSpPr/>
          <p:nvPr/>
        </p:nvSpPr>
        <p:spPr>
          <a:xfrm>
            <a:off x="9888179" y="19526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/>
          </a:p>
        </p:txBody>
      </p:sp>
      <p:cxnSp>
        <p:nvCxnSpPr>
          <p:cNvPr id="1058" name="Google Shape;1058;p52"/>
          <p:cNvCxnSpPr/>
          <p:nvPr/>
        </p:nvCxnSpPr>
        <p:spPr>
          <a:xfrm flipH="1">
            <a:off x="9786798" y="2628067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</a:t>
            </a:r>
            <a:r>
              <a:rPr lang="en-US">
                <a:solidFill>
                  <a:srgbClr val="F3CC5F"/>
                </a:solidFill>
              </a:rPr>
              <a:t>8</a:t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1064" name="Google Shape;1064;p5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5" name="Google Shape;1065;p5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 Into 3-Node at the Bottom</a:t>
            </a:r>
            <a:endParaRPr/>
          </a:p>
        </p:txBody>
      </p:sp>
      <p:sp>
        <p:nvSpPr>
          <p:cNvPr id="1066" name="Google Shape;1066;p53"/>
          <p:cNvSpPr/>
          <p:nvPr/>
        </p:nvSpPr>
        <p:spPr>
          <a:xfrm>
            <a:off x="3579812" y="229781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1067" name="Google Shape;1067;p53"/>
          <p:cNvSpPr/>
          <p:nvPr/>
        </p:nvSpPr>
        <p:spPr>
          <a:xfrm>
            <a:off x="1944903" y="229781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68" name="Google Shape;1068;p53"/>
          <p:cNvSpPr/>
          <p:nvPr/>
        </p:nvSpPr>
        <p:spPr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069" name="Google Shape;1069;p53"/>
          <p:cNvCxnSpPr/>
          <p:nvPr/>
        </p:nvCxnSpPr>
        <p:spPr>
          <a:xfrm>
            <a:off x="3443929" y="210596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53"/>
          <p:cNvSpPr/>
          <p:nvPr/>
        </p:nvSpPr>
        <p:spPr>
          <a:xfrm>
            <a:off x="2762357" y="143050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1" name="Google Shape;1071;p53"/>
          <p:cNvCxnSpPr/>
          <p:nvPr/>
        </p:nvCxnSpPr>
        <p:spPr>
          <a:xfrm flipH="1">
            <a:off x="2660976" y="210596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53"/>
          <p:cNvCxnSpPr/>
          <p:nvPr/>
        </p:nvCxnSpPr>
        <p:spPr>
          <a:xfrm flipH="1">
            <a:off x="1851461" y="2984672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53"/>
          <p:cNvSpPr/>
          <p:nvPr/>
        </p:nvSpPr>
        <p:spPr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1074" name="Google Shape;1074;p53"/>
          <p:cNvCxnSpPr/>
          <p:nvPr/>
        </p:nvCxnSpPr>
        <p:spPr>
          <a:xfrm flipH="1">
            <a:off x="3489213" y="2965278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53"/>
          <p:cNvSpPr/>
          <p:nvPr/>
        </p:nvSpPr>
        <p:spPr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076" name="Google Shape;1076;p53"/>
          <p:cNvCxnSpPr/>
          <p:nvPr/>
        </p:nvCxnSpPr>
        <p:spPr>
          <a:xfrm flipH="1">
            <a:off x="2645282" y="3840690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7" name="Google Shape;1077;p5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53"/>
          <p:cNvSpPr/>
          <p:nvPr/>
        </p:nvSpPr>
        <p:spPr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53"/>
          <p:cNvSpPr/>
          <p:nvPr/>
        </p:nvSpPr>
        <p:spPr>
          <a:xfrm>
            <a:off x="4016267" y="47535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80" name="Google Shape;1080;p53"/>
          <p:cNvSpPr/>
          <p:nvPr/>
        </p:nvSpPr>
        <p:spPr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081" name="Google Shape;1081;p53"/>
          <p:cNvCxnSpPr/>
          <p:nvPr/>
        </p:nvCxnSpPr>
        <p:spPr>
          <a:xfrm>
            <a:off x="6334334" y="5435172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53"/>
          <p:cNvSpPr/>
          <p:nvPr/>
        </p:nvSpPr>
        <p:spPr>
          <a:xfrm>
            <a:off x="4833721" y="38862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3" name="Google Shape;1083;p53"/>
          <p:cNvCxnSpPr/>
          <p:nvPr/>
        </p:nvCxnSpPr>
        <p:spPr>
          <a:xfrm flipH="1">
            <a:off x="4732340" y="45616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53"/>
          <p:cNvCxnSpPr/>
          <p:nvPr/>
        </p:nvCxnSpPr>
        <p:spPr>
          <a:xfrm flipH="1">
            <a:off x="3922825" y="5440364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53"/>
          <p:cNvSpPr/>
          <p:nvPr/>
        </p:nvSpPr>
        <p:spPr>
          <a:xfrm>
            <a:off x="5655495" y="473742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p53"/>
          <p:cNvSpPr/>
          <p:nvPr/>
        </p:nvSpPr>
        <p:spPr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cxnSp>
        <p:nvCxnSpPr>
          <p:cNvPr id="1087" name="Google Shape;1087;p53"/>
          <p:cNvCxnSpPr/>
          <p:nvPr/>
        </p:nvCxnSpPr>
        <p:spPr>
          <a:xfrm flipH="1">
            <a:off x="5534233" y="5435172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3"/>
          <p:cNvCxnSpPr/>
          <p:nvPr/>
        </p:nvCxnSpPr>
        <p:spPr>
          <a:xfrm>
            <a:off x="5519613" y="4561658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53"/>
          <p:cNvSpPr/>
          <p:nvPr/>
        </p:nvSpPr>
        <p:spPr>
          <a:xfrm>
            <a:off x="10039742" y="343256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0" name="Google Shape;1090;p53"/>
          <p:cNvSpPr/>
          <p:nvPr/>
        </p:nvSpPr>
        <p:spPr>
          <a:xfrm>
            <a:off x="7584037" y="256526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91" name="Google Shape;1091;p53"/>
          <p:cNvSpPr/>
          <p:nvPr/>
        </p:nvSpPr>
        <p:spPr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092" name="Google Shape;1092;p53"/>
          <p:cNvCxnSpPr/>
          <p:nvPr/>
        </p:nvCxnSpPr>
        <p:spPr>
          <a:xfrm>
            <a:off x="9902104" y="3246937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53"/>
          <p:cNvSpPr/>
          <p:nvPr/>
        </p:nvSpPr>
        <p:spPr>
          <a:xfrm>
            <a:off x="8401491" y="169796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4" name="Google Shape;1094;p53"/>
          <p:cNvCxnSpPr/>
          <p:nvPr/>
        </p:nvCxnSpPr>
        <p:spPr>
          <a:xfrm flipH="1">
            <a:off x="8300110" y="2373423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53"/>
          <p:cNvCxnSpPr/>
          <p:nvPr/>
        </p:nvCxnSpPr>
        <p:spPr>
          <a:xfrm flipH="1">
            <a:off x="7490595" y="3252129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53"/>
          <p:cNvSpPr/>
          <p:nvPr/>
        </p:nvSpPr>
        <p:spPr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7" name="Google Shape;1097;p53"/>
          <p:cNvSpPr/>
          <p:nvPr/>
        </p:nvSpPr>
        <p:spPr>
          <a:xfrm>
            <a:off x="8399868" y="345811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8" name="Google Shape;1098;p53"/>
          <p:cNvCxnSpPr/>
          <p:nvPr/>
        </p:nvCxnSpPr>
        <p:spPr>
          <a:xfrm flipH="1">
            <a:off x="9102003" y="3246937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53"/>
          <p:cNvCxnSpPr/>
          <p:nvPr/>
        </p:nvCxnSpPr>
        <p:spPr>
          <a:xfrm>
            <a:off x="9087383" y="2373423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53"/>
          <p:cNvSpPr/>
          <p:nvPr/>
        </p:nvSpPr>
        <p:spPr>
          <a:xfrm rot="-2700000">
            <a:off x="6865292" y="4546262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6" name="Google Shape;1106;p5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 Into 3-Node at the Bottom (2)</a:t>
            </a:r>
            <a:endParaRPr/>
          </a:p>
        </p:txBody>
      </p:sp>
      <p:sp>
        <p:nvSpPr>
          <p:cNvPr id="1107" name="Google Shape;1107;p54"/>
          <p:cNvSpPr/>
          <p:nvPr/>
        </p:nvSpPr>
        <p:spPr>
          <a:xfrm>
            <a:off x="5428362" y="2866653"/>
            <a:ext cx="954957" cy="6836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4"/>
          <p:cNvSpPr/>
          <p:nvPr/>
        </p:nvSpPr>
        <p:spPr>
          <a:xfrm>
            <a:off x="9980612" y="276654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9" name="Google Shape;1109;p54"/>
          <p:cNvCxnSpPr/>
          <p:nvPr/>
        </p:nvCxnSpPr>
        <p:spPr>
          <a:xfrm>
            <a:off x="9842974" y="2580908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54"/>
          <p:cNvSpPr/>
          <p:nvPr/>
        </p:nvSpPr>
        <p:spPr>
          <a:xfrm>
            <a:off x="9164135" y="1883156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1" name="Google Shape;1111;p54"/>
          <p:cNvCxnSpPr/>
          <p:nvPr/>
        </p:nvCxnSpPr>
        <p:spPr>
          <a:xfrm flipH="1">
            <a:off x="9042873" y="2580908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54"/>
          <p:cNvSpPr/>
          <p:nvPr/>
        </p:nvSpPr>
        <p:spPr>
          <a:xfrm>
            <a:off x="7558430" y="369368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113" name="Google Shape;1113;p54"/>
          <p:cNvSpPr/>
          <p:nvPr/>
        </p:nvSpPr>
        <p:spPr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5" name="Google Shape;1115;p54"/>
          <p:cNvCxnSpPr/>
          <p:nvPr/>
        </p:nvCxnSpPr>
        <p:spPr>
          <a:xfrm flipH="1">
            <a:off x="8274503" y="3501844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54"/>
          <p:cNvCxnSpPr/>
          <p:nvPr/>
        </p:nvCxnSpPr>
        <p:spPr>
          <a:xfrm flipH="1">
            <a:off x="7464988" y="4380550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54"/>
          <p:cNvSpPr/>
          <p:nvPr/>
        </p:nvSpPr>
        <p:spPr>
          <a:xfrm>
            <a:off x="9193339" y="369368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8" name="Google Shape;1118;p54"/>
          <p:cNvCxnSpPr/>
          <p:nvPr/>
        </p:nvCxnSpPr>
        <p:spPr>
          <a:xfrm>
            <a:off x="9061776" y="3501844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54"/>
          <p:cNvSpPr/>
          <p:nvPr/>
        </p:nvSpPr>
        <p:spPr>
          <a:xfrm>
            <a:off x="4111915" y="3883909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54"/>
          <p:cNvSpPr/>
          <p:nvPr/>
        </p:nvSpPr>
        <p:spPr>
          <a:xfrm>
            <a:off x="1656210" y="301660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121" name="Google Shape;1121;p54"/>
          <p:cNvSpPr/>
          <p:nvPr/>
        </p:nvSpPr>
        <p:spPr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122" name="Google Shape;1122;p54"/>
          <p:cNvCxnSpPr/>
          <p:nvPr/>
        </p:nvCxnSpPr>
        <p:spPr>
          <a:xfrm>
            <a:off x="3974277" y="3698277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54"/>
          <p:cNvSpPr/>
          <p:nvPr/>
        </p:nvSpPr>
        <p:spPr>
          <a:xfrm>
            <a:off x="2473664" y="2149305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4" name="Google Shape;1124;p54"/>
          <p:cNvCxnSpPr/>
          <p:nvPr/>
        </p:nvCxnSpPr>
        <p:spPr>
          <a:xfrm flipH="1">
            <a:off x="2372283" y="2824763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54"/>
          <p:cNvCxnSpPr/>
          <p:nvPr/>
        </p:nvCxnSpPr>
        <p:spPr>
          <a:xfrm flipH="1">
            <a:off x="1562768" y="3703469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54"/>
          <p:cNvSpPr/>
          <p:nvPr/>
        </p:nvSpPr>
        <p:spPr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54"/>
          <p:cNvSpPr/>
          <p:nvPr/>
        </p:nvSpPr>
        <p:spPr>
          <a:xfrm>
            <a:off x="2472041" y="3909457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8" name="Google Shape;1128;p54"/>
          <p:cNvCxnSpPr/>
          <p:nvPr/>
        </p:nvCxnSpPr>
        <p:spPr>
          <a:xfrm flipH="1">
            <a:off x="3174176" y="3698277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4"/>
          <p:cNvCxnSpPr/>
          <p:nvPr/>
        </p:nvCxnSpPr>
        <p:spPr>
          <a:xfrm>
            <a:off x="3159556" y="2824763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5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Overall Insertion Process</a:t>
            </a:r>
            <a:endParaRPr/>
          </a:p>
        </p:txBody>
      </p:sp>
      <p:sp>
        <p:nvSpPr>
          <p:cNvPr id="1136" name="Google Shape;1136;p55"/>
          <p:cNvSpPr/>
          <p:nvPr/>
        </p:nvSpPr>
        <p:spPr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7" name="Google Shape;1137;p55"/>
          <p:cNvSpPr/>
          <p:nvPr/>
        </p:nvSpPr>
        <p:spPr>
          <a:xfrm>
            <a:off x="5276957" y="1123559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8" name="Google Shape;1138;p55"/>
          <p:cNvCxnSpPr/>
          <p:nvPr/>
        </p:nvCxnSpPr>
        <p:spPr>
          <a:xfrm flipH="1">
            <a:off x="5175576" y="1799017"/>
            <a:ext cx="237264" cy="29875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55"/>
          <p:cNvSpPr/>
          <p:nvPr/>
        </p:nvSpPr>
        <p:spPr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55"/>
          <p:cNvSpPr/>
          <p:nvPr/>
        </p:nvSpPr>
        <p:spPr>
          <a:xfrm>
            <a:off x="2263664" y="4341418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1" name="Google Shape;1141;p55"/>
          <p:cNvCxnSpPr/>
          <p:nvPr/>
        </p:nvCxnSpPr>
        <p:spPr>
          <a:xfrm flipH="1">
            <a:off x="2263663" y="5016876"/>
            <a:ext cx="135883" cy="113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55"/>
          <p:cNvSpPr/>
          <p:nvPr/>
        </p:nvSpPr>
        <p:spPr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3" name="Google Shape;1143;p55"/>
          <p:cNvSpPr/>
          <p:nvPr/>
        </p:nvSpPr>
        <p:spPr>
          <a:xfrm>
            <a:off x="5919441" y="2320429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4" name="Google Shape;1144;p55"/>
          <p:cNvCxnSpPr/>
          <p:nvPr/>
        </p:nvCxnSpPr>
        <p:spPr>
          <a:xfrm flipH="1">
            <a:off x="5890666" y="2995888"/>
            <a:ext cx="164657" cy="158562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55"/>
          <p:cNvSpPr/>
          <p:nvPr/>
        </p:nvSpPr>
        <p:spPr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6" name="Google Shape;1146;p55"/>
          <p:cNvSpPr/>
          <p:nvPr/>
        </p:nvSpPr>
        <p:spPr>
          <a:xfrm>
            <a:off x="9648084" y="2065267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7" name="Google Shape;1147;p55"/>
          <p:cNvCxnSpPr/>
          <p:nvPr/>
        </p:nvCxnSpPr>
        <p:spPr>
          <a:xfrm flipH="1">
            <a:off x="9546703" y="2740725"/>
            <a:ext cx="237264" cy="29875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55"/>
          <p:cNvSpPr/>
          <p:nvPr/>
        </p:nvSpPr>
        <p:spPr>
          <a:xfrm>
            <a:off x="8830630" y="5581319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0" name="Google Shape;1150;p55"/>
          <p:cNvCxnSpPr/>
          <p:nvPr/>
        </p:nvCxnSpPr>
        <p:spPr>
          <a:xfrm flipH="1">
            <a:off x="9546703" y="5389475"/>
            <a:ext cx="237264" cy="29875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55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5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55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5"/>
          <p:cNvSpPr/>
          <p:nvPr/>
        </p:nvSpPr>
        <p:spPr>
          <a:xfrm flipH="1" rot="9407185">
            <a:off x="1947795" y="4706027"/>
            <a:ext cx="7232045" cy="677924"/>
          </a:xfrm>
          <a:prstGeom prst="bentArrow">
            <a:avLst>
              <a:gd fmla="val 21238" name="adj1"/>
              <a:gd fmla="val 26859" name="adj2"/>
              <a:gd fmla="val 25000" name="adj3"/>
              <a:gd fmla="val 85619" name="adj4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5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5"/>
          <p:cNvSpPr/>
          <p:nvPr/>
        </p:nvSpPr>
        <p:spPr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8" name="Google Shape;1158;p55"/>
          <p:cNvCxnSpPr/>
          <p:nvPr/>
        </p:nvCxnSpPr>
        <p:spPr>
          <a:xfrm flipH="1">
            <a:off x="1526255" y="5685110"/>
            <a:ext cx="135883" cy="113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55"/>
          <p:cNvSpPr/>
          <p:nvPr/>
        </p:nvSpPr>
        <p:spPr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0" name="Google Shape;1160;p55"/>
          <p:cNvCxnSpPr/>
          <p:nvPr/>
        </p:nvCxnSpPr>
        <p:spPr>
          <a:xfrm>
            <a:off x="10331002" y="2740725"/>
            <a:ext cx="271764" cy="28347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55"/>
          <p:cNvSpPr/>
          <p:nvPr/>
        </p:nvSpPr>
        <p:spPr>
          <a:xfrm>
            <a:off x="10425954" y="5597024"/>
            <a:ext cx="817455" cy="781441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2" name="Google Shape;1162;p55"/>
          <p:cNvCxnSpPr/>
          <p:nvPr/>
        </p:nvCxnSpPr>
        <p:spPr>
          <a:xfrm>
            <a:off x="10290073" y="5405180"/>
            <a:ext cx="271764" cy="28347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55"/>
          <p:cNvSpPr/>
          <p:nvPr/>
        </p:nvSpPr>
        <p:spPr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4" name="Google Shape;1164;p55"/>
          <p:cNvCxnSpPr/>
          <p:nvPr/>
        </p:nvCxnSpPr>
        <p:spPr>
          <a:xfrm>
            <a:off x="5996953" y="3753906"/>
            <a:ext cx="176706" cy="15854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55"/>
          <p:cNvSpPr/>
          <p:nvPr/>
        </p:nvSpPr>
        <p:spPr>
          <a:xfrm>
            <a:off x="301080" y="3761163"/>
            <a:ext cx="2257798" cy="476914"/>
          </a:xfrm>
          <a:prstGeom prst="wedgeRoundRectCallout">
            <a:avLst>
              <a:gd fmla="val -584" name="adj1"/>
              <a:gd fmla="val 16407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Rotate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55"/>
          <p:cNvSpPr/>
          <p:nvPr/>
        </p:nvSpPr>
        <p:spPr>
          <a:xfrm>
            <a:off x="6935201" y="2882461"/>
            <a:ext cx="1175134" cy="799680"/>
          </a:xfrm>
          <a:prstGeom prst="wedgeRoundRectCallout">
            <a:avLst>
              <a:gd fmla="val -97886" name="adj1"/>
              <a:gd fmla="val 4239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55"/>
          <p:cNvSpPr/>
          <p:nvPr/>
        </p:nvSpPr>
        <p:spPr>
          <a:xfrm>
            <a:off x="10876309" y="4257080"/>
            <a:ext cx="1118925" cy="843759"/>
          </a:xfrm>
          <a:prstGeom prst="wedgeRoundRectCallout">
            <a:avLst>
              <a:gd fmla="val -74719" name="adj1"/>
              <a:gd fmla="val 7921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6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Red-Black Tree</a:t>
            </a:r>
            <a:endParaRPr/>
          </a:p>
        </p:txBody>
      </p:sp>
      <p:sp>
        <p:nvSpPr>
          <p:cNvPr id="1173" name="Google Shape;1173;p56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Insertion Implementation</a:t>
            </a:r>
            <a:endParaRPr/>
          </a:p>
        </p:txBody>
      </p:sp>
      <p:sp>
        <p:nvSpPr>
          <p:cNvPr id="1174" name="Google Shape;1174;p56"/>
          <p:cNvSpPr txBox="1"/>
          <p:nvPr>
            <p:ph idx="4294967295" type="sldNum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5" name="Google Shape;1175;p56"/>
          <p:cNvSpPr/>
          <p:nvPr/>
        </p:nvSpPr>
        <p:spPr>
          <a:xfrm>
            <a:off x="7254717" y="3534302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6" name="Google Shape;1176;p56"/>
          <p:cNvSpPr/>
          <p:nvPr/>
        </p:nvSpPr>
        <p:spPr>
          <a:xfrm>
            <a:off x="4799012" y="266700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177" name="Google Shape;1177;p56"/>
          <p:cNvSpPr/>
          <p:nvPr/>
        </p:nvSpPr>
        <p:spPr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1178" name="Google Shape;1178;p56"/>
          <p:cNvCxnSpPr/>
          <p:nvPr/>
        </p:nvCxnSpPr>
        <p:spPr>
          <a:xfrm>
            <a:off x="7117079" y="3348670"/>
            <a:ext cx="256270" cy="28574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56"/>
          <p:cNvSpPr/>
          <p:nvPr/>
        </p:nvSpPr>
        <p:spPr>
          <a:xfrm>
            <a:off x="5616466" y="1799698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80" name="Google Shape;1180;p56"/>
          <p:cNvCxnSpPr/>
          <p:nvPr/>
        </p:nvCxnSpPr>
        <p:spPr>
          <a:xfrm flipH="1">
            <a:off x="5515085" y="247515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56"/>
          <p:cNvCxnSpPr/>
          <p:nvPr/>
        </p:nvCxnSpPr>
        <p:spPr>
          <a:xfrm flipH="1">
            <a:off x="4705570" y="3353862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56"/>
          <p:cNvSpPr/>
          <p:nvPr/>
        </p:nvSpPr>
        <p:spPr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3" name="Google Shape;1183;p56"/>
          <p:cNvSpPr/>
          <p:nvPr/>
        </p:nvSpPr>
        <p:spPr>
          <a:xfrm>
            <a:off x="5614843" y="3559850"/>
            <a:ext cx="817455" cy="76148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84" name="Google Shape;1184;p56"/>
          <p:cNvCxnSpPr/>
          <p:nvPr/>
        </p:nvCxnSpPr>
        <p:spPr>
          <a:xfrm flipH="1">
            <a:off x="6316978" y="3348670"/>
            <a:ext cx="252958" cy="345396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56"/>
          <p:cNvCxnSpPr/>
          <p:nvPr/>
        </p:nvCxnSpPr>
        <p:spPr>
          <a:xfrm>
            <a:off x="6302358" y="2475156"/>
            <a:ext cx="237264" cy="29112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1" name="Google Shape;1191;p5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Changes to the BST Class</a:t>
            </a:r>
            <a:endParaRPr/>
          </a:p>
        </p:txBody>
      </p:sp>
      <p:sp>
        <p:nvSpPr>
          <p:cNvPr id="1192" name="Google Shape;1192;p57"/>
          <p:cNvSpPr/>
          <p:nvPr/>
        </p:nvSpPr>
        <p:spPr>
          <a:xfrm>
            <a:off x="1065214" y="1407616"/>
            <a:ext cx="10058398" cy="4893647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class RedBlackTree&lt;T&gt;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private const bool Red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 private const bool Black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private class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public Node(T value,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bool color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 // Constructor</a:t>
            </a:r>
            <a:b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bool Color 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Other properties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p5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Changes to the BST Class (2)</a:t>
            </a: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1065214" y="1853148"/>
            <a:ext cx="10058398" cy="378565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class RedBlackTree&lt;T&gt;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RotateLeft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FlipColors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5" name="Google Shape;1205;p5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888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206" name="Google Shape;1206;p5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1207" name="Google Shape;1207;p59"/>
          <p:cNvSpPr/>
          <p:nvPr/>
        </p:nvSpPr>
        <p:spPr>
          <a:xfrm>
            <a:off x="1065214" y="1600200"/>
            <a:ext cx="10058398" cy="452431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Node RotateRight(Node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temp = node.Left;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node.Left = temp.Right;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temp.Right = node;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temp.Color = node.Color;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node.Color = 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temp.Count = node.Count;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node.Count = 1 + Count(node.Left) + Count(node.Right);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return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6231999" y="2471704"/>
            <a:ext cx="4252453" cy="4105457"/>
          </a:xfrm>
          <a:custGeom>
            <a:rect b="b" l="l" r="r" t="t"/>
            <a:pathLst>
              <a:path extrusionOk="0" h="4301934" w="5153205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1354100" y="2452367"/>
            <a:ext cx="4772205" cy="4105457"/>
          </a:xfrm>
          <a:custGeom>
            <a:rect b="b" l="l" r="r" t="t"/>
            <a:pathLst>
              <a:path extrusionOk="0" h="4301934" w="5153205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cap="flat" cmpd="sng" w="12700">
            <a:solidFill>
              <a:srgbClr val="F7E0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Balanced Binary Search Tree – Example</a:t>
            </a: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</p:grpSpPr>
        <p:sp>
          <p:nvSpPr>
            <p:cNvPr id="119" name="Google Shape;119;p6"/>
            <p:cNvSpPr/>
            <p:nvPr/>
          </p:nvSpPr>
          <p:spPr>
            <a:xfrm>
              <a:off x="4251488" y="10668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194088" y="24384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162539" y="38100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222788" y="38100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63901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1670213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733675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739987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endParaRPr/>
            </a:p>
          </p:txBody>
        </p:sp>
        <p:cxnSp>
          <p:nvCxnSpPr>
            <p:cNvPr id="127" name="Google Shape;127;p6"/>
            <p:cNvCxnSpPr/>
            <p:nvPr/>
          </p:nvCxnSpPr>
          <p:spPr>
            <a:xfrm flipH="1">
              <a:off x="1000124" y="4400550"/>
              <a:ext cx="371473" cy="77152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1581150" y="4391025"/>
              <a:ext cx="371476" cy="800100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9" name="Google Shape;129;p6"/>
            <p:cNvCxnSpPr/>
            <p:nvPr/>
          </p:nvCxnSpPr>
          <p:spPr>
            <a:xfrm flipH="1">
              <a:off x="3076575" y="4400550"/>
              <a:ext cx="352424" cy="79057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3638551" y="4410076"/>
              <a:ext cx="371474" cy="781050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1" name="Google Shape;131;p6"/>
            <p:cNvCxnSpPr/>
            <p:nvPr/>
          </p:nvCxnSpPr>
          <p:spPr>
            <a:xfrm flipH="1">
              <a:off x="1590675" y="2962275"/>
              <a:ext cx="695325" cy="86677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32" name="Google Shape;132;p6"/>
            <p:cNvCxnSpPr/>
            <p:nvPr/>
          </p:nvCxnSpPr>
          <p:spPr>
            <a:xfrm>
              <a:off x="2733673" y="2962275"/>
              <a:ext cx="666752" cy="857249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sp>
          <p:nvSpPr>
            <p:cNvPr id="133" name="Google Shape;133;p6"/>
            <p:cNvSpPr/>
            <p:nvPr/>
          </p:nvSpPr>
          <p:spPr>
            <a:xfrm>
              <a:off x="6311737" y="24384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54</a:t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280188" y="38100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017921" y="3810000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781550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87862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320714" y="5194802"/>
              <a:ext cx="625312" cy="596398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/>
            </a:p>
          </p:txBody>
        </p:sp>
        <p:cxnSp>
          <p:nvCxnSpPr>
            <p:cNvPr id="139" name="Google Shape;139;p6"/>
            <p:cNvCxnSpPr/>
            <p:nvPr/>
          </p:nvCxnSpPr>
          <p:spPr>
            <a:xfrm flipH="1">
              <a:off x="5117773" y="4400550"/>
              <a:ext cx="371473" cy="77152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0" name="Google Shape;140;p6"/>
            <p:cNvCxnSpPr/>
            <p:nvPr/>
          </p:nvCxnSpPr>
          <p:spPr>
            <a:xfrm>
              <a:off x="5698799" y="4391025"/>
              <a:ext cx="371476" cy="800100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1" name="Google Shape;141;p6"/>
            <p:cNvCxnSpPr/>
            <p:nvPr/>
          </p:nvCxnSpPr>
          <p:spPr>
            <a:xfrm>
              <a:off x="7360820" y="4406398"/>
              <a:ext cx="229937" cy="784728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2" name="Google Shape;142;p6"/>
            <p:cNvCxnSpPr/>
            <p:nvPr/>
          </p:nvCxnSpPr>
          <p:spPr>
            <a:xfrm flipH="1">
              <a:off x="5708324" y="2962275"/>
              <a:ext cx="695325" cy="86677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6831785" y="2972245"/>
              <a:ext cx="387497" cy="856804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4" name="Google Shape;144;p6"/>
            <p:cNvCxnSpPr/>
            <p:nvPr/>
          </p:nvCxnSpPr>
          <p:spPr>
            <a:xfrm flipH="1">
              <a:off x="2771774" y="1514474"/>
              <a:ext cx="1533524" cy="1038225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4838700" y="1524001"/>
              <a:ext cx="1514475" cy="1057274"/>
            </a:xfrm>
            <a:prstGeom prst="straightConnector1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46" name="Google Shape;146;p6"/>
          <p:cNvSpPr/>
          <p:nvPr/>
        </p:nvSpPr>
        <p:spPr>
          <a:xfrm>
            <a:off x="1538137" y="1175787"/>
            <a:ext cx="2432543" cy="913336"/>
          </a:xfrm>
          <a:prstGeom prst="wedgeRoundRectCallout">
            <a:avLst>
              <a:gd fmla="val 35318" name="adj1"/>
              <a:gd fmla="val 9801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6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7 nodes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8534973" y="1173698"/>
            <a:ext cx="2613749" cy="856593"/>
          </a:xfrm>
          <a:prstGeom prst="wedgeRoundRectCallout">
            <a:avLst>
              <a:gd fmla="val -39984" name="adj1"/>
              <a:gd fmla="val 11721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6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holds 6 nodes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601119" y="2316837"/>
            <a:ext cx="1949479" cy="1264563"/>
          </a:xfrm>
          <a:prstGeom prst="wedgeRoundRectCallout">
            <a:avLst>
              <a:gd fmla="val -46445" name="adj1"/>
              <a:gd fmla="val 8543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6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3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08012" y="2389234"/>
            <a:ext cx="1922717" cy="1259304"/>
          </a:xfrm>
          <a:prstGeom prst="wedgeRoundRectCallout">
            <a:avLst>
              <a:gd fmla="val 35318" name="adj1"/>
              <a:gd fmla="val 8030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6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subtree has height of 3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3" name="Google Shape;1213;p6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888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214" name="Google Shape;1214;p6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1215" name="Google Shape;1215;p60"/>
          <p:cNvSpPr/>
          <p:nvPr/>
        </p:nvSpPr>
        <p:spPr>
          <a:xfrm>
            <a:off x="1065214" y="1929348"/>
            <a:ext cx="10058398" cy="378565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Node RotateLeft(Node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temp = node.Right;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node.Right = temp.Left;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temp.Left = node;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// Same operations as RotateRight()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return temp;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1" name="Google Shape;1221;p6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888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222" name="Google Shape;1222;p6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1223" name="Google Shape;1223;p61"/>
          <p:cNvSpPr/>
          <p:nvPr/>
        </p:nvSpPr>
        <p:spPr>
          <a:xfrm>
            <a:off x="622414" y="1490008"/>
            <a:ext cx="10943998" cy="193899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bool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(node == null) return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node.Color 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4" name="Google Shape;1224;p61"/>
          <p:cNvSpPr/>
          <p:nvPr/>
        </p:nvSpPr>
        <p:spPr>
          <a:xfrm>
            <a:off x="620825" y="3776008"/>
            <a:ext cx="10943998" cy="1938992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void Insert(T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this.root = this.Insert(element, this.root);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root.Color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0" name="Google Shape;1230;p6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888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231" name="Google Shape;1231;p6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Insert(2)</a:t>
            </a:r>
            <a:endParaRPr/>
          </a:p>
        </p:txBody>
      </p:sp>
      <p:sp>
        <p:nvSpPr>
          <p:cNvPr id="1232" name="Google Shape;1232;p62"/>
          <p:cNvSpPr/>
          <p:nvPr/>
        </p:nvSpPr>
        <p:spPr>
          <a:xfrm>
            <a:off x="622414" y="1295400"/>
            <a:ext cx="10943998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Node Insert(T element, Node node) {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(node == null) node = new Node(element,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Recursive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(node.Right) &amp;&amp;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(node.Left))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RotateLeft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(node.Left) &amp;&amp;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(node.Left.Left))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node =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(node.Left) &amp;&amp;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(node.Right))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FlipColors</a:t>
            </a: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Increase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3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1238" name="Google Shape;1238;p63"/>
          <p:cNvSpPr txBox="1"/>
          <p:nvPr>
            <p:ph idx="1" type="body"/>
          </p:nvPr>
        </p:nvSpPr>
        <p:spPr>
          <a:xfrm>
            <a:off x="912813" y="5638800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Red-Black Tree - Insertion</a:t>
            </a:r>
            <a:endParaRPr/>
          </a:p>
        </p:txBody>
      </p:sp>
      <p:pic>
        <p:nvPicPr>
          <p:cNvPr id="1239" name="Google Shape;12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24026" cy="363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6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6" name="Google Shape;1246;p64"/>
          <p:cNvSpPr txBox="1"/>
          <p:nvPr>
            <p:ph idx="1" type="body"/>
          </p:nvPr>
        </p:nvSpPr>
        <p:spPr>
          <a:xfrm>
            <a:off x="190413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Suppose that you insert </a:t>
            </a:r>
            <a:r>
              <a:rPr i="1" lang="en-US">
                <a:solidFill>
                  <a:srgbClr val="F3CC5F"/>
                </a:solidFill>
              </a:rPr>
              <a:t>n</a:t>
            </a:r>
            <a:r>
              <a:rPr lang="en-US"/>
              <a:t> keys in ascending order into a red-black BST. What is the height of the resulting tree?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Constant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Logarithmic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Linear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Linearithmic</a:t>
            </a:r>
            <a:endParaRPr/>
          </a:p>
        </p:txBody>
      </p:sp>
      <p:sp>
        <p:nvSpPr>
          <p:cNvPr id="1247" name="Google Shape;1247;p6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Red-Black Tree - Quiz</a:t>
            </a:r>
            <a:endParaRPr/>
          </a:p>
        </p:txBody>
      </p:sp>
      <p:sp>
        <p:nvSpPr>
          <p:cNvPr id="1248" name="Google Shape;1248;p64"/>
          <p:cNvSpPr/>
          <p:nvPr/>
        </p:nvSpPr>
        <p:spPr>
          <a:xfrm rot="-5400000">
            <a:off x="3094223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4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5"/>
          <p:cNvSpPr txBox="1"/>
          <p:nvPr/>
        </p:nvSpPr>
        <p:spPr>
          <a:xfrm>
            <a:off x="190413" y="994066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that you insert </a:t>
            </a:r>
            <a:r>
              <a:rPr b="0" i="1" lang="en-US" sz="3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keys in ascending order into a red-black BST. What is the height of the resulting tree?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Logarithmic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Linearithmic</a:t>
            </a:r>
            <a:endParaRPr/>
          </a:p>
        </p:txBody>
      </p:sp>
      <p:sp>
        <p:nvSpPr>
          <p:cNvPr id="1255" name="Google Shape;1255;p6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6" name="Google Shape;1256;p6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Red-Black Tree - Answer</a:t>
            </a:r>
            <a:endParaRPr/>
          </a:p>
        </p:txBody>
      </p:sp>
      <p:pic>
        <p:nvPicPr>
          <p:cNvPr id="1257" name="Google Shape;125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412" y="2799969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65"/>
          <p:cNvSpPr/>
          <p:nvPr/>
        </p:nvSpPr>
        <p:spPr>
          <a:xfrm>
            <a:off x="3960812" y="3657600"/>
            <a:ext cx="5334000" cy="1752600"/>
          </a:xfrm>
          <a:prstGeom prst="wedgeRoundRectCallout">
            <a:avLst>
              <a:gd fmla="val -68533" name="adj1"/>
              <a:gd fmla="val -6327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height of any red–black BST on  </a:t>
            </a:r>
            <a:r>
              <a:rPr b="1" i="1" lang="en-US" sz="2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keys (regardless of the order of insertion) is guaranteed to be between log</a:t>
            </a:r>
            <a:r>
              <a:rPr baseline="-25000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2log</a:t>
            </a:r>
            <a:r>
              <a:rPr baseline="-25000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26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4" name="Google Shape;1264;p6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Red-Black Tree - Summary</a:t>
            </a:r>
            <a:endParaRPr/>
          </a:p>
        </p:txBody>
      </p:sp>
      <p:graphicFrame>
        <p:nvGraphicFramePr>
          <p:cNvPr id="1265" name="Google Shape;1265;p66"/>
          <p:cNvGraphicFramePr/>
          <p:nvPr/>
        </p:nvGraphicFramePr>
        <p:xfrm>
          <a:off x="673091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{06CD36E5-19B1-4A40-AB71-6CDF8D0796FB}</a:tableStyleId>
              </a:tblPr>
              <a:tblGrid>
                <a:gridCol w="2271575"/>
                <a:gridCol w="1681575"/>
                <a:gridCol w="1462250"/>
                <a:gridCol w="1242900"/>
                <a:gridCol w="2201550"/>
                <a:gridCol w="1971675"/>
              </a:tblGrid>
              <a:tr h="533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Structure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Worst case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dk1"/>
                          </a:solidFill>
                        </a:rPr>
                        <a:t>Average case</a:t>
                      </a:r>
                      <a:endParaRPr b="1" sz="3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0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Search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Insert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Delete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Search Hit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Insert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BST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N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1.39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1.39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2-3 Tree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u="none" cap="none" strike="noStrike"/>
                        <a:t>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Red-Black</a:t>
                      </a:r>
                      <a:endParaRPr sz="3100" u="none" cap="none" strike="noStrike"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2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/>
                        <a:t>2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/>
                        <a:t>2 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/>
                        <a:t>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100"/>
                        <a:buFont typeface="Calibri"/>
                        <a:buNone/>
                      </a:pPr>
                      <a:r>
                        <a:rPr lang="en-US" sz="3100" u="none" cap="none" strike="noStrike"/>
                        <a:t>lg N</a:t>
                      </a:r>
                      <a:endParaRPr/>
                    </a:p>
                  </a:txBody>
                  <a:tcPr marT="59050" marB="59050" marR="118100" marL="1181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1" name="Google Shape;1271;p6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C:\Users\Ivan\Desktop\elements_presentations\summary_pic.png" id="1272" name="Google Shape;127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118" y="1676400"/>
            <a:ext cx="3091494" cy="229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67"/>
          <p:cNvSpPr txBox="1"/>
          <p:nvPr>
            <p:ph idx="1" type="body"/>
          </p:nvPr>
        </p:nvSpPr>
        <p:spPr>
          <a:xfrm>
            <a:off x="190413" y="1151121"/>
            <a:ext cx="7961399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 can be efficiently stored on the hard disk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2-3 tree is B-Tree of order 3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Not perfectly balanced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Performs local transformations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Red-Black tree is a simple representation of a 2-3 tree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Performs local rotations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B-Trees and Red-Black Trees</a:t>
            </a:r>
            <a:endParaRPr/>
          </a:p>
        </p:txBody>
      </p:sp>
      <p:sp>
        <p:nvSpPr>
          <p:cNvPr id="1281" name="Google Shape;1281;p68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https://softuni.bg/opencourses/data-structures</a:t>
            </a:r>
            <a:r>
              <a:rPr lang="en-US"/>
              <a:t>  </a:t>
            </a:r>
            <a:endParaRPr/>
          </a:p>
        </p:txBody>
      </p:sp>
      <p:pic>
        <p:nvPicPr>
          <p:cNvPr id="1282" name="Google Shape;1282;p6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-16203" r="-16202" t="0"/>
          <a:stretch/>
        </p:blipFill>
        <p:spPr>
          <a:xfrm>
            <a:off x="303212" y="1246226"/>
            <a:ext cx="2763622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3" name="Google Shape;1283;p6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5908" r="-5907" t="0"/>
          <a:stretch/>
        </p:blipFill>
        <p:spPr>
          <a:xfrm>
            <a:off x="3787285" y="1254944"/>
            <a:ext cx="2763621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4" name="Google Shape;1284;p6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25003" r="-25003" t="0"/>
          <a:stretch/>
        </p:blipFill>
        <p:spPr>
          <a:xfrm>
            <a:off x="7271357" y="4002018"/>
            <a:ext cx="4614255" cy="949046"/>
          </a:xfrm>
          <a:prstGeom prst="roundRect">
            <a:avLst>
              <a:gd fmla="val 2953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5" name="Google Shape;1285;p68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-705" r="-705" t="0"/>
          <a:stretch/>
        </p:blipFill>
        <p:spPr>
          <a:xfrm>
            <a:off x="7271357" y="5375554"/>
            <a:ext cx="4614255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6" name="Google Shape;1286;p68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-59505" l="0" r="0" t="-66530"/>
          <a:stretch/>
        </p:blipFill>
        <p:spPr>
          <a:xfrm>
            <a:off x="7271357" y="2619763"/>
            <a:ext cx="4614255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7" name="Google Shape;1287;p6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-14709" r="-14708" t="0"/>
          <a:stretch/>
        </p:blipFill>
        <p:spPr>
          <a:xfrm>
            <a:off x="303212" y="5375554"/>
            <a:ext cx="2763622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1288" name="Google Shape;1288;p68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87284" y="5375554"/>
            <a:ext cx="2763622" cy="94904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289" name="Google Shape;1289;p68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-9951" r="-9950" t="0"/>
          <a:stretch/>
        </p:blipFill>
        <p:spPr>
          <a:xfrm>
            <a:off x="7271357" y="1246226"/>
            <a:ext cx="4614254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1297" name="Google Shape;1297;p69"/>
          <p:cNvSpPr txBox="1"/>
          <p:nvPr>
            <p:ph idx="4294967295" type="body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This course (slides, examples, labs,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-US"/>
              <a:t>" license</a:t>
            </a:r>
            <a:endParaRPr sz="2000"/>
          </a:p>
        </p:txBody>
      </p:sp>
      <p:sp>
        <p:nvSpPr>
          <p:cNvPr id="1298" name="Google Shape;1298;p6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9" name="Google Shape;1299;p69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0" name="Google Shape;1300;p69"/>
          <p:cNvSpPr txBox="1"/>
          <p:nvPr>
            <p:ph idx="4294967295" type="body"/>
          </p:nvPr>
        </p:nvSpPr>
        <p:spPr>
          <a:xfrm>
            <a:off x="188815" y="4724400"/>
            <a:ext cx="11804822" cy="199707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Attribution: this work may contain portions from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Fundamentals of Computer Programming with C#</a:t>
            </a:r>
            <a:r>
              <a:rPr lang="en-US" sz="2000"/>
              <a:t>" book by Svetlin Nakov &amp; Co. under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CC-BY-SA</a:t>
            </a:r>
            <a:r>
              <a:rPr lang="en-US" sz="2000"/>
              <a:t> license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Data Structures and Algorithms</a:t>
            </a:r>
            <a:r>
              <a:rPr lang="en-US" sz="2000"/>
              <a:t>" course by Telerik Academy under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CC-BY-NC-SA</a:t>
            </a:r>
            <a:r>
              <a:rPr lang="en-US" sz="2000"/>
              <a:t> license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B-Trees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912813" y="56025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B-Trees Concept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1676400"/>
            <a:ext cx="9320148" cy="259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fmla="val 20732" name="adj1"/>
              <a:gd fmla="val 56341" name="adj2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fmla="val 20732" name="adj1"/>
              <a:gd fmla="val 56341" name="adj2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fmla="val 20732" name="adj1"/>
              <a:gd fmla="val 56341" name="adj2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70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1308" name="Google Shape;1308;p70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2900"/>
              <a:t> 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endParaRPr sz="3000"/>
          </a:p>
          <a:p>
            <a:pPr indent="-304747" lvl="1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@ Facebook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2900"/>
          </a:p>
          <a:p>
            <a:pPr indent="-304747" lvl="1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Forums</a:t>
            </a:r>
            <a:endParaRPr/>
          </a:p>
          <a:p>
            <a:pPr indent="-304747" lvl="2" marL="6094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forum.softuni.bg</a:t>
            </a:r>
            <a:endParaRPr/>
          </a:p>
        </p:txBody>
      </p:sp>
      <p:pic>
        <p:nvPicPr>
          <p:cNvPr descr="http://softuni.bg" id="1309" name="Google Shape;1309;p70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914400"/>
            <a:ext cx="1701050" cy="1570200"/>
          </a:xfrm>
          <a:prstGeom prst="roundRect">
            <a:avLst>
              <a:gd fmla="val 785" name="adj"/>
            </a:avLst>
          </a:pr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softuni.org" id="1310" name="Google Shape;1310;p70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www.facebook.com/SoftwareUniversity" id="1311" name="Google Shape;1311;p70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4064268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1312" name="Google Shape;1312;p70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5410200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70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80212" y="3145320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 u="sng">
                <a:solidFill>
                  <a:srgbClr val="F3CC5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B-trees</a:t>
            </a:r>
            <a:r>
              <a:rPr lang="en-US"/>
              <a:t> are generalization of the concept of ordered binary search trees – see the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visualization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B-tree of order </a:t>
            </a:r>
            <a:r>
              <a:rPr lang="en-US">
                <a:solidFill>
                  <a:srgbClr val="F3CC5F"/>
                </a:solidFill>
              </a:rPr>
              <a:t>b</a:t>
            </a:r>
            <a:r>
              <a:rPr lang="en-US"/>
              <a:t> has between </a:t>
            </a:r>
            <a:r>
              <a:rPr lang="en-US">
                <a:solidFill>
                  <a:srgbClr val="F3CC5F"/>
                </a:solidFill>
              </a:rPr>
              <a:t>b</a:t>
            </a:r>
            <a:r>
              <a:rPr lang="en-US"/>
              <a:t> and </a:t>
            </a:r>
            <a:r>
              <a:rPr lang="en-US">
                <a:solidFill>
                  <a:srgbClr val="F3CC5F"/>
                </a:solidFill>
              </a:rPr>
              <a:t>2*b</a:t>
            </a:r>
            <a:r>
              <a:rPr lang="en-US"/>
              <a:t> keys in a node and between </a:t>
            </a:r>
            <a:r>
              <a:rPr lang="en-US">
                <a:solidFill>
                  <a:srgbClr val="F3CC5F"/>
                </a:solidFill>
              </a:rPr>
              <a:t>b+1</a:t>
            </a:r>
            <a:r>
              <a:rPr lang="en-US"/>
              <a:t> and </a:t>
            </a:r>
            <a:r>
              <a:rPr lang="en-US">
                <a:solidFill>
                  <a:srgbClr val="F3CC5F"/>
                </a:solidFill>
              </a:rPr>
              <a:t>2*b+1</a:t>
            </a:r>
            <a:r>
              <a:rPr lang="en-US"/>
              <a:t> child nodes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keys in each node are ordered increasingly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All keys in a child node have values between their left and right parent keys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B-trees can be efficiently stored on the hard disk</a:t>
            </a:r>
            <a:endParaRPr/>
          </a:p>
        </p:txBody>
      </p:sp>
      <p:sp>
        <p:nvSpPr>
          <p:cNvPr id="166" name="Google Shape;166;p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What are B-Trees?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B-Tree of order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(max count of child nodes), also known as 2-3 tree</a:t>
            </a:r>
            <a:endParaRPr sz="3200"/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B-Tree – Example</a:t>
            </a:r>
            <a:endParaRPr/>
          </a:p>
        </p:txBody>
      </p:sp>
      <p:cxnSp>
        <p:nvCxnSpPr>
          <p:cNvPr id="174" name="Google Shape;174;p9"/>
          <p:cNvCxnSpPr>
            <a:stCxn id="175" idx="2"/>
          </p:cNvCxnSpPr>
          <p:nvPr/>
        </p:nvCxnSpPr>
        <p:spPr>
          <a:xfrm flipH="1">
            <a:off x="3943147" y="2543231"/>
            <a:ext cx="1829400" cy="10473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176" name="Google Shape;176;p9"/>
          <p:cNvCxnSpPr>
            <a:stCxn id="177" idx="2"/>
            <a:endCxn id="178" idx="0"/>
          </p:cNvCxnSpPr>
          <p:nvPr/>
        </p:nvCxnSpPr>
        <p:spPr>
          <a:xfrm>
            <a:off x="6270474" y="2543231"/>
            <a:ext cx="2531700" cy="1047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179" name="Google Shape;179;p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9"/>
          <p:cNvCxnSpPr>
            <a:stCxn id="181" idx="2"/>
          </p:cNvCxnSpPr>
          <p:nvPr/>
        </p:nvCxnSpPr>
        <p:spPr>
          <a:xfrm flipH="1">
            <a:off x="1943300" y="4274022"/>
            <a:ext cx="15198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191" name="Google Shape;191;p9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" name="Google Shape;197;p9"/>
          <p:cNvCxnSpPr>
            <a:stCxn id="183" idx="2"/>
            <a:endCxn id="194" idx="0"/>
          </p:cNvCxnSpPr>
          <p:nvPr/>
        </p:nvCxnSpPr>
        <p:spPr>
          <a:xfrm>
            <a:off x="4458953" y="4274022"/>
            <a:ext cx="1137600" cy="8646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198" name="Google Shape;198;p9"/>
          <p:cNvCxnSpPr>
            <a:stCxn id="182" idx="2"/>
            <a:endCxn id="191" idx="0"/>
          </p:cNvCxnSpPr>
          <p:nvPr/>
        </p:nvCxnSpPr>
        <p:spPr>
          <a:xfrm flipH="1">
            <a:off x="3939728" y="4274022"/>
            <a:ext cx="213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sp>
        <p:nvSpPr>
          <p:cNvPr id="178" name="Google Shape;178;p9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rgbClr val="C6BEAB">
              <a:alpha val="49803"/>
            </a:srgbClr>
          </a:solidFill>
          <a:ln cap="flat" cmpd="sng" w="12700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9"/>
          <p:cNvCxnSpPr>
            <a:stCxn id="200" idx="2"/>
          </p:cNvCxnSpPr>
          <p:nvPr/>
        </p:nvCxnSpPr>
        <p:spPr>
          <a:xfrm>
            <a:off x="9051103" y="4274022"/>
            <a:ext cx="13839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  <p:cxnSp>
        <p:nvCxnSpPr>
          <p:cNvPr id="210" name="Google Shape;210;p9"/>
          <p:cNvCxnSpPr>
            <a:stCxn id="199" idx="2"/>
            <a:endCxn id="201" idx="0"/>
          </p:cNvCxnSpPr>
          <p:nvPr/>
        </p:nvCxnSpPr>
        <p:spPr>
          <a:xfrm flipH="1">
            <a:off x="7383175" y="4274022"/>
            <a:ext cx="1170000" cy="861900"/>
          </a:xfrm>
          <a:prstGeom prst="straightConnector1">
            <a:avLst/>
          </a:prstGeom>
          <a:noFill/>
          <a:ln cap="rnd" cmpd="sng" w="38100">
            <a:solidFill>
              <a:srgbClr val="ECE9E2"/>
            </a:solidFill>
            <a:prstDash val="solid"/>
            <a:miter lim="800000"/>
            <a:headEnd len="sm" w="sm" type="oval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