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3" roundtripDataSignature="AMtx7mienZuUCi5e6xynf8LBnH5LnzGS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12" name="Google Shape;212;p1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84" name="Google Shape;84;p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44" name="Google Shape;344;p2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41" name="Google Shape;441;p2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42" name="Google Shape;442;p2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43" name="Google Shape;443;p2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3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5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15" name="Google Shape;515;p35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3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6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531" name="Google Shape;531;p36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542" name="Google Shape;542;p37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06" name="Google Shape;106;p5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08" name="Google Shape;108;p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14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9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9" name="Google Shape;19;p39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23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5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400"/>
              <a:buChar char="▪"/>
              <a:defRPr sz="3400"/>
            </a:lvl1pPr>
            <a:lvl2pPr indent="-39116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Char char="▪"/>
              <a:defRPr sz="32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3000"/>
            </a:lvl3pPr>
            <a:lvl4pPr indent="-3708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Char char="▪"/>
              <a:defRPr sz="2800"/>
            </a:lvl4pPr>
            <a:lvl5pPr indent="-36067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2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  <a:defRPr b="1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" name="Google Shape;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>
            <a:lvl1pPr indent="-228600" lvl="0" marL="457200" algn="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pic>
        <p:nvPicPr>
          <p:cNvPr id="37" name="Google Shape;3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5013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0" name="Google Shape;40;p42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1" name="Google Shape;41;p42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2" name="Google Shape;42;p42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3" name="Google Shape;43;p42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4" name="Google Shape;44;p42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5" name="Google Shape;45;p42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6" name="Google Shape;46;p42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7" name="Google Shape;47;p42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48" name="Google Shape;48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6">
            <a:off x="457076" y="2405125"/>
            <a:ext cx="2338944" cy="239550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2"/>
          <p:cNvSpPr/>
          <p:nvPr/>
        </p:nvSpPr>
        <p:spPr>
          <a:xfrm rot="-650283">
            <a:off x="2718532" y="3306088"/>
            <a:ext cx="4540980" cy="9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4620"/>
              <a:buFont typeface="Noto Sans Symbols"/>
              <a:buNone/>
            </a:pPr>
            <a:r>
              <a:rPr b="1" lang="en-US" sz="66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8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8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50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hyperlink" Target="http://softuni.org/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7.xml"/><Relationship Id="rId4" Type="http://schemas.openxmlformats.org/officeDocument/2006/relationships/slide" Target="/ppt/slides/slide17.xml"/><Relationship Id="rId5" Type="http://schemas.openxmlformats.org/officeDocument/2006/relationships/slide" Target="/ppt/slides/slide17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17.xml"/><Relationship Id="rId4" Type="http://schemas.openxmlformats.org/officeDocument/2006/relationships/slide" Target="/ppt/slides/slide17.xml"/><Relationship Id="rId5" Type="http://schemas.openxmlformats.org/officeDocument/2006/relationships/slide" Target="/ppt/slides/slide17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3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oftuni.bg/opencourses/data-structures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5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Relationship Id="rId17" Type="http://schemas.openxmlformats.org/officeDocument/2006/relationships/image" Target="../media/image29.png"/><Relationship Id="rId16" Type="http://schemas.openxmlformats.org/officeDocument/2006/relationships/hyperlink" Target="http://www.softwaregroup-bg.com/" TargetMode="External"/><Relationship Id="rId5" Type="http://schemas.openxmlformats.org/officeDocument/2006/relationships/image" Target="../media/image16.png"/><Relationship Id="rId19" Type="http://schemas.openxmlformats.org/officeDocument/2006/relationships/image" Target="../media/image30.png"/><Relationship Id="rId6" Type="http://schemas.openxmlformats.org/officeDocument/2006/relationships/hyperlink" Target="http://smartit.bg/" TargetMode="External"/><Relationship Id="rId18" Type="http://schemas.openxmlformats.org/officeDocument/2006/relationships/hyperlink" Target="https://netpeak.net/" TargetMode="External"/><Relationship Id="rId7" Type="http://schemas.openxmlformats.org/officeDocument/2006/relationships/image" Target="../media/image28.png"/><Relationship Id="rId8" Type="http://schemas.openxmlformats.org/officeDocument/2006/relationships/hyperlink" Target="http://www.indeavr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creativecommons.org/licenses/by-nc-sa/3.0/deed.en_US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www.introprogramming.info/english-intro-csharp-book/" TargetMode="External"/><Relationship Id="rId7" Type="http://schemas.openxmlformats.org/officeDocument/2006/relationships/hyperlink" Target="http://creativecommons.org/licenses/by-sa/4.0/" TargetMode="External"/><Relationship Id="rId8" Type="http://schemas.openxmlformats.org/officeDocument/2006/relationships/hyperlink" Target="http://telerikacademy.com/Courses/Courses/Details/186" TargetMode="Externa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3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softuni.org/" TargetMode="External"/><Relationship Id="rId15" Type="http://schemas.openxmlformats.org/officeDocument/2006/relationships/hyperlink" Target="http://softuni.bg/" TargetMode="External"/><Relationship Id="rId14" Type="http://schemas.openxmlformats.org/officeDocument/2006/relationships/image" Target="../media/image20.png"/><Relationship Id="rId1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2" type="body"/>
          </p:nvPr>
        </p:nvSpPr>
        <p:spPr>
          <a:xfrm>
            <a:off x="760412" y="4677198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58" name="Google Shape;58;p1"/>
          <p:cNvSpPr txBox="1"/>
          <p:nvPr>
            <p:ph idx="4" type="body"/>
          </p:nvPr>
        </p:nvSpPr>
        <p:spPr>
          <a:xfrm>
            <a:off x="760413" y="5147097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59" name="Google Shape;59;p1"/>
          <p:cNvSpPr txBox="1"/>
          <p:nvPr>
            <p:ph idx="6" type="body"/>
          </p:nvPr>
        </p:nvSpPr>
        <p:spPr>
          <a:xfrm>
            <a:off x="760412" y="5652203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60" name="Google Shape;60;p1"/>
          <p:cNvSpPr txBox="1"/>
          <p:nvPr>
            <p:ph idx="7" type="body"/>
          </p:nvPr>
        </p:nvSpPr>
        <p:spPr>
          <a:xfrm>
            <a:off x="760412" y="5993365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pic>
        <p:nvPicPr>
          <p:cNvPr id="61" name="Google Shape;61;p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983" y="3419946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" title="Software University Foundation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1047" l="-2033" r="-4043" t="-11972"/>
          <a:stretch/>
        </p:blipFill>
        <p:spPr>
          <a:xfrm>
            <a:off x="825157" y="2133600"/>
            <a:ext cx="2172351" cy="79569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584071" y="3550644"/>
            <a:ext cx="2514600" cy="27596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 rot="576164">
            <a:off x="5778249" y="3767049"/>
            <a:ext cx="672172" cy="409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BST</a:t>
            </a:r>
            <a:endParaRPr/>
          </a:p>
        </p:txBody>
      </p:sp>
      <p:sp>
        <p:nvSpPr>
          <p:cNvPr id="65" name="Google Shape;65;p1"/>
          <p:cNvSpPr txBox="1"/>
          <p:nvPr>
            <p:ph type="ctrTitle"/>
          </p:nvPr>
        </p:nvSpPr>
        <p:spPr>
          <a:xfrm>
            <a:off x="3503612" y="662935"/>
            <a:ext cx="7940342" cy="181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3503612" y="2049011"/>
            <a:ext cx="7940342" cy="128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Implementation and Operations</a:t>
            </a: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94308" y="3096402"/>
            <a:ext cx="2482271" cy="2783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"/>
          <p:cNvGrpSpPr/>
          <p:nvPr/>
        </p:nvGrpSpPr>
        <p:grpSpPr>
          <a:xfrm>
            <a:off x="6335887" y="4157103"/>
            <a:ext cx="2867753" cy="1929285"/>
            <a:chOff x="1939268" y="2057401"/>
            <a:chExt cx="4499280" cy="3082060"/>
          </a:xfrm>
        </p:grpSpPr>
        <p:sp>
          <p:nvSpPr>
            <p:cNvPr id="69" name="Google Shape;69;p1"/>
            <p:cNvSpPr/>
            <p:nvPr/>
          </p:nvSpPr>
          <p:spPr>
            <a:xfrm>
              <a:off x="3829392" y="2057401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896896" y="3194073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695373" y="3145786"/>
              <a:ext cx="762248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939268" y="4400027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417346" y="4401278"/>
              <a:ext cx="766724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74" name="Google Shape;74;p1"/>
            <p:cNvCxnSpPr/>
            <p:nvPr/>
          </p:nvCxnSpPr>
          <p:spPr>
            <a:xfrm flipH="1">
              <a:off x="3346100" y="2612572"/>
              <a:ext cx="542611" cy="633046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" name="Google Shape;75;p1"/>
            <p:cNvCxnSpPr/>
            <p:nvPr/>
          </p:nvCxnSpPr>
          <p:spPr>
            <a:xfrm flipH="1">
              <a:off x="2481943" y="3862171"/>
              <a:ext cx="413316" cy="569151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" name="Google Shape;76;p1"/>
            <p:cNvCxnSpPr/>
            <p:nvPr/>
          </p:nvCxnSpPr>
          <p:spPr>
            <a:xfrm>
              <a:off x="3251769" y="3860719"/>
              <a:ext cx="390820" cy="55945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" name="Google Shape;77;p1"/>
            <p:cNvCxnSpPr/>
            <p:nvPr/>
          </p:nvCxnSpPr>
          <p:spPr>
            <a:xfrm>
              <a:off x="4495800" y="2667000"/>
              <a:ext cx="508279" cy="628859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" name="Google Shape;78;p1"/>
            <p:cNvSpPr/>
            <p:nvPr/>
          </p:nvSpPr>
          <p:spPr>
            <a:xfrm>
              <a:off x="5674808" y="4399504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/>
            </a:p>
          </p:txBody>
        </p:sp>
        <p:cxnSp>
          <p:nvCxnSpPr>
            <p:cNvPr id="79" name="Google Shape;79;p1"/>
            <p:cNvCxnSpPr/>
            <p:nvPr/>
          </p:nvCxnSpPr>
          <p:spPr>
            <a:xfrm>
              <a:off x="5466304" y="3888711"/>
              <a:ext cx="401934" cy="552659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BST Contains</a:t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989011" y="1137821"/>
            <a:ext cx="10210802" cy="526297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public bool Contains(T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 current = this.root;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while (current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if (value.CompareTo(current.Value) &lt; 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current = current.Left;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else if (value.CompareTo(current.Value) &gt;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current = current.Right;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return current !=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BST Insert</a:t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989010" y="1278553"/>
            <a:ext cx="10210802" cy="526297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public void Insert(T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(this.root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this.root = new Node(value);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 parent = null; 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 current = this.root;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while(current != null) { //TODO: search for node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//TODO: insert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Implement: 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BST&lt;T&gt; Search(T value)</a:t>
            </a:r>
            <a:endParaRPr/>
          </a:p>
          <a:p>
            <a:pPr indent="-3047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Make sure the method works for: 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empty tree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with </a:t>
            </a:r>
            <a:r>
              <a:rPr b="1" lang="en-US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one element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with </a:t>
            </a:r>
            <a:r>
              <a:rPr b="1" lang="en-US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two elements - root + left/right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with </a:t>
            </a:r>
            <a:r>
              <a:rPr b="1" lang="en-US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multiple elements</a:t>
            </a:r>
            <a:endParaRPr/>
          </a:p>
          <a:p>
            <a:pPr indent="0" lvl="1" marL="37788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Problem: BST 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BST Search</a:t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989011" y="1143000"/>
            <a:ext cx="10210802" cy="526297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public BinarySearchTree&lt;T&gt; Search(T item)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 current = this.root;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while (current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if (item.CompareTo(current.Value)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current = current.Left;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else if (item.CompareTo(current.Value) &gt; 0)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current = current.Right;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return new BinarySearchTree&lt;T&gt;(current);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BST Search (2)</a:t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989011" y="1430953"/>
            <a:ext cx="10210802" cy="4893647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private BinarySearchTree(Node root)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this.Copy(root);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private void Copy(Node 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(node == null)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this.Insert(node.Value);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this.Copy(node.Left);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this.Copy(node.Right);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6932612" y="4419600"/>
            <a:ext cx="2910000" cy="838200"/>
          </a:xfrm>
          <a:prstGeom prst="wedgeRoundRectCallout">
            <a:avLst>
              <a:gd fmla="val -66566" name="adj1"/>
              <a:gd fmla="val 4577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Pre-Order Traversal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912813" y="47244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Lab Exercise</a:t>
            </a:r>
            <a:endParaRPr/>
          </a:p>
        </p:txBody>
      </p:sp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912813" y="5638800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BST - Insert, Contains, Search</a:t>
            </a:r>
            <a:endParaRPr/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7" y="866750"/>
            <a:ext cx="3524026" cy="363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190413" y="1848142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What is the speed of the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Search(T)</a:t>
            </a:r>
            <a:r>
              <a:rPr lang="en-US"/>
              <a:t> operation on BST?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O(n)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O(log(n))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O(1)</a:t>
            </a:r>
            <a:endParaRPr/>
          </a:p>
        </p:txBody>
      </p:sp>
      <p:sp>
        <p:nvSpPr>
          <p:cNvPr id="248" name="Google Shape;248;p1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- Search Operation Speed - Quiz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rot="-5400000">
            <a:off x="3094223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7"/>
          <p:cNvSpPr txBox="1"/>
          <p:nvPr>
            <p:ph idx="1" type="body"/>
          </p:nvPr>
        </p:nvSpPr>
        <p:spPr>
          <a:xfrm>
            <a:off x="190413" y="1066800"/>
            <a:ext cx="11804822" cy="565467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What is the speed of the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Search()</a:t>
            </a:r>
            <a:r>
              <a:rPr lang="en-US"/>
              <a:t> operation on BST?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92D050"/>
                </a:solidFill>
              </a:rPr>
              <a:t>O(n)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O(log(n))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O(1)</a:t>
            </a:r>
            <a:endParaRPr/>
          </a:p>
        </p:txBody>
      </p:sp>
      <p:sp>
        <p:nvSpPr>
          <p:cNvPr id="257" name="Google Shape;257;p1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- Search Operation Speed - Answer</a:t>
            </a:r>
            <a:endParaRPr/>
          </a:p>
        </p:txBody>
      </p:sp>
      <p:pic>
        <p:nvPicPr>
          <p:cNvPr id="258" name="Google Shape;2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816" y="3088331"/>
            <a:ext cx="558598" cy="55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816" y="2463476"/>
            <a:ext cx="558598" cy="55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816" y="1752600"/>
            <a:ext cx="630764" cy="630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7"/>
          <p:cNvSpPr/>
          <p:nvPr/>
        </p:nvSpPr>
        <p:spPr>
          <a:xfrm>
            <a:off x="5930083" y="2493494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6897269" y="3344215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263" name="Google Shape;263;p17"/>
          <p:cNvCxnSpPr/>
          <p:nvPr/>
        </p:nvCxnSpPr>
        <p:spPr>
          <a:xfrm>
            <a:off x="6668243" y="3156643"/>
            <a:ext cx="323121" cy="327451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17"/>
          <p:cNvSpPr/>
          <p:nvPr/>
        </p:nvSpPr>
        <p:spPr>
          <a:xfrm>
            <a:off x="7847012" y="4351656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265" name="Google Shape;265;p17"/>
          <p:cNvCxnSpPr/>
          <p:nvPr/>
        </p:nvCxnSpPr>
        <p:spPr>
          <a:xfrm>
            <a:off x="7591808" y="4077804"/>
            <a:ext cx="371302" cy="38099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17"/>
          <p:cNvSpPr/>
          <p:nvPr/>
        </p:nvSpPr>
        <p:spPr>
          <a:xfrm>
            <a:off x="8820164" y="5292373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7" name="Google Shape;267;p17"/>
          <p:cNvCxnSpPr/>
          <p:nvPr/>
        </p:nvCxnSpPr>
        <p:spPr>
          <a:xfrm>
            <a:off x="8564960" y="5018521"/>
            <a:ext cx="371302" cy="38099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Remove x from BST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if node is null 🡪 exit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if node is leaf 🡪 remove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if node is non-leaf 🡪 find replacement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3 cases (continues…)</a:t>
            </a:r>
            <a:endParaRPr/>
          </a:p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- Remove</a:t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8797643" y="1905000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9980084" y="314152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7541526" y="3088993"/>
            <a:ext cx="844318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9249532" y="4498386"/>
            <a:ext cx="849276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279" name="Google Shape;279;p18"/>
          <p:cNvCxnSpPr/>
          <p:nvPr/>
        </p:nvCxnSpPr>
        <p:spPr>
          <a:xfrm flipH="1">
            <a:off x="8262316" y="2508939"/>
            <a:ext cx="601033" cy="68865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18"/>
          <p:cNvCxnSpPr/>
          <p:nvPr/>
        </p:nvCxnSpPr>
        <p:spPr>
          <a:xfrm flipH="1">
            <a:off x="7305116" y="3868308"/>
            <a:ext cx="457817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18"/>
          <p:cNvCxnSpPr/>
          <p:nvPr/>
        </p:nvCxnSpPr>
        <p:spPr>
          <a:xfrm flipH="1">
            <a:off x="9766410" y="3868308"/>
            <a:ext cx="332398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9535803" y="2568149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18"/>
          <p:cNvSpPr/>
          <p:nvPr/>
        </p:nvSpPr>
        <p:spPr>
          <a:xfrm>
            <a:off x="10841753" y="445284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284" name="Google Shape;284;p18"/>
          <p:cNvCxnSpPr/>
          <p:nvPr/>
        </p:nvCxnSpPr>
        <p:spPr>
          <a:xfrm>
            <a:off x="10610800" y="3897179"/>
            <a:ext cx="445210" cy="6012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18"/>
          <p:cNvSpPr/>
          <p:nvPr/>
        </p:nvSpPr>
        <p:spPr>
          <a:xfrm>
            <a:off x="6704012" y="4453411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1. Deleted has no right child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promote its left child</a:t>
            </a:r>
            <a:endParaRPr/>
          </a:p>
          <a:p>
            <a:pPr indent="-6904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Example: Delete 9</a:t>
            </a:r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– Remove (1)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8797643" y="1905000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9980084" y="314152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7541526" y="3088993"/>
            <a:ext cx="844318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9249532" y="4498386"/>
            <a:ext cx="849276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297" name="Google Shape;297;p19"/>
          <p:cNvCxnSpPr/>
          <p:nvPr/>
        </p:nvCxnSpPr>
        <p:spPr>
          <a:xfrm flipH="1">
            <a:off x="8262316" y="2508939"/>
            <a:ext cx="601033" cy="68865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19"/>
          <p:cNvCxnSpPr/>
          <p:nvPr/>
        </p:nvCxnSpPr>
        <p:spPr>
          <a:xfrm flipH="1">
            <a:off x="7305116" y="3868308"/>
            <a:ext cx="457817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9"/>
          <p:cNvCxnSpPr/>
          <p:nvPr/>
        </p:nvCxnSpPr>
        <p:spPr>
          <a:xfrm flipH="1">
            <a:off x="9766410" y="3868308"/>
            <a:ext cx="332398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/>
          <p:nvPr/>
        </p:nvCxnSpPr>
        <p:spPr>
          <a:xfrm>
            <a:off x="9535803" y="2568149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19"/>
          <p:cNvSpPr/>
          <p:nvPr/>
        </p:nvSpPr>
        <p:spPr>
          <a:xfrm>
            <a:off x="10841753" y="445284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302" name="Google Shape;302;p19"/>
          <p:cNvCxnSpPr/>
          <p:nvPr/>
        </p:nvCxnSpPr>
        <p:spPr>
          <a:xfrm>
            <a:off x="10610800" y="3897179"/>
            <a:ext cx="445210" cy="6012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19"/>
          <p:cNvSpPr/>
          <p:nvPr/>
        </p:nvSpPr>
        <p:spPr>
          <a:xfrm>
            <a:off x="6704012" y="4453411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3321" y="1676400"/>
            <a:ext cx="3663951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88" name="Google Shape;88;p2"/>
          <p:cNvSpPr txBox="1"/>
          <p:nvPr>
            <p:ph idx="4294967295" type="body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442913" lvl="0" marL="4429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Binary Search Trees</a:t>
            </a:r>
            <a:endParaRPr/>
          </a:p>
          <a:p>
            <a:pPr indent="-442913" lvl="0" marL="4429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BST Operations</a:t>
            </a:r>
            <a:endParaRPr/>
          </a:p>
          <a:p>
            <a:pPr indent="-457199" lvl="1" marL="76194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Search()</a:t>
            </a:r>
            <a:endParaRPr/>
          </a:p>
          <a:p>
            <a:pPr indent="-457199" lvl="1" marL="76194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DeleteMin()</a:t>
            </a:r>
            <a:endParaRPr/>
          </a:p>
          <a:p>
            <a:pPr indent="-457199" lvl="1" marL="76194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Range()</a:t>
            </a:r>
            <a:endParaRPr/>
          </a:p>
        </p:txBody>
      </p: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2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2. Deleted right's child has no left child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promote right child</a:t>
            </a:r>
            <a:endParaRPr/>
          </a:p>
          <a:p>
            <a:pPr indent="-6904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Example: Delete 19</a:t>
            </a:r>
            <a:endParaRPr/>
          </a:p>
        </p:txBody>
      </p:sp>
      <p:sp>
        <p:nvSpPr>
          <p:cNvPr id="310" name="Google Shape;310;p2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– Remove (2)</a:t>
            </a:r>
            <a:endParaRPr/>
          </a:p>
        </p:txBody>
      </p:sp>
      <p:cxnSp>
        <p:nvCxnSpPr>
          <p:cNvPr id="311" name="Google Shape;311;p20"/>
          <p:cNvCxnSpPr/>
          <p:nvPr/>
        </p:nvCxnSpPr>
        <p:spPr>
          <a:xfrm flipH="1">
            <a:off x="10742611" y="5203207"/>
            <a:ext cx="329945" cy="731744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0"/>
          <p:cNvSpPr txBox="1"/>
          <p:nvPr/>
        </p:nvSpPr>
        <p:spPr>
          <a:xfrm>
            <a:off x="10160707" y="5822353"/>
            <a:ext cx="726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8797643" y="1905000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9980084" y="314152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7541526" y="3088993"/>
            <a:ext cx="844318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9249532" y="4498386"/>
            <a:ext cx="849276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317" name="Google Shape;317;p20"/>
          <p:cNvCxnSpPr/>
          <p:nvPr/>
        </p:nvCxnSpPr>
        <p:spPr>
          <a:xfrm flipH="1">
            <a:off x="8262316" y="2508939"/>
            <a:ext cx="601033" cy="68865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0"/>
          <p:cNvCxnSpPr/>
          <p:nvPr/>
        </p:nvCxnSpPr>
        <p:spPr>
          <a:xfrm flipH="1">
            <a:off x="7305116" y="3868308"/>
            <a:ext cx="457817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0"/>
          <p:cNvCxnSpPr/>
          <p:nvPr/>
        </p:nvCxnSpPr>
        <p:spPr>
          <a:xfrm flipH="1">
            <a:off x="9766410" y="3868308"/>
            <a:ext cx="332398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0"/>
          <p:cNvCxnSpPr/>
          <p:nvPr/>
        </p:nvCxnSpPr>
        <p:spPr>
          <a:xfrm>
            <a:off x="9535803" y="2568149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0"/>
          <p:cNvSpPr/>
          <p:nvPr/>
        </p:nvSpPr>
        <p:spPr>
          <a:xfrm>
            <a:off x="10841753" y="445284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322" name="Google Shape;322;p20"/>
          <p:cNvCxnSpPr/>
          <p:nvPr/>
        </p:nvCxnSpPr>
        <p:spPr>
          <a:xfrm>
            <a:off x="10610800" y="3897179"/>
            <a:ext cx="445210" cy="6012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0"/>
          <p:cNvSpPr/>
          <p:nvPr/>
        </p:nvSpPr>
        <p:spPr>
          <a:xfrm>
            <a:off x="6704012" y="4453411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3. Deleted right's child has left child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find min in deleted right's left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promote min</a:t>
            </a:r>
            <a:endParaRPr/>
          </a:p>
          <a:p>
            <a:pPr indent="-6904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Example: Delete 17</a:t>
            </a:r>
            <a:endParaRPr/>
          </a:p>
        </p:txBody>
      </p:sp>
      <p:sp>
        <p:nvSpPr>
          <p:cNvPr id="330" name="Google Shape;330;p2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– Remove (3)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8797643" y="1905000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9980084" y="314152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7541526" y="3088993"/>
            <a:ext cx="844318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9249532" y="4498386"/>
            <a:ext cx="849276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335" name="Google Shape;335;p21"/>
          <p:cNvCxnSpPr/>
          <p:nvPr/>
        </p:nvCxnSpPr>
        <p:spPr>
          <a:xfrm flipH="1">
            <a:off x="8262316" y="2508939"/>
            <a:ext cx="601033" cy="68865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1"/>
          <p:cNvCxnSpPr/>
          <p:nvPr/>
        </p:nvCxnSpPr>
        <p:spPr>
          <a:xfrm flipH="1">
            <a:off x="7305116" y="3868308"/>
            <a:ext cx="457817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1"/>
          <p:cNvCxnSpPr/>
          <p:nvPr/>
        </p:nvCxnSpPr>
        <p:spPr>
          <a:xfrm flipH="1">
            <a:off x="9766410" y="3868308"/>
            <a:ext cx="332398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1"/>
          <p:cNvCxnSpPr/>
          <p:nvPr/>
        </p:nvCxnSpPr>
        <p:spPr>
          <a:xfrm>
            <a:off x="9535803" y="2568149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21"/>
          <p:cNvSpPr/>
          <p:nvPr/>
        </p:nvSpPr>
        <p:spPr>
          <a:xfrm>
            <a:off x="10841753" y="445284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340" name="Google Shape;340;p21"/>
          <p:cNvCxnSpPr/>
          <p:nvPr/>
        </p:nvCxnSpPr>
        <p:spPr>
          <a:xfrm>
            <a:off x="10610800" y="3897179"/>
            <a:ext cx="445210" cy="6012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1"/>
          <p:cNvSpPr/>
          <p:nvPr/>
        </p:nvSpPr>
        <p:spPr>
          <a:xfrm>
            <a:off x="6704012" y="4453411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Implement: 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void DeleteMin()</a:t>
            </a:r>
            <a:endParaRPr/>
          </a:p>
          <a:p>
            <a:pPr indent="-3047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Make sure the method works for: 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empty tree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with </a:t>
            </a:r>
            <a:r>
              <a:rPr b="1" lang="en-US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one element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with </a:t>
            </a:r>
            <a:r>
              <a:rPr b="1" lang="en-US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two elements - root + left/right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with </a:t>
            </a:r>
            <a:r>
              <a:rPr b="1" lang="en-US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multiple elements</a:t>
            </a:r>
            <a:endParaRPr/>
          </a:p>
          <a:p>
            <a:pPr indent="0" lvl="1" marL="37788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2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Problem: BST Delete Min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BST Delete Min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989011" y="1143000"/>
            <a:ext cx="10210802" cy="526297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public void DeleteMin()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(this.root == null) { return;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Node&lt;T&gt; parent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Node&lt;T&gt; current = this.root;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while (current.Left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parent = current;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current = parent.Left;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if (parent == null) { this.root = current.Right;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else { parent.Left = current.Right;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912813" y="47244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Lab Exercise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912813" y="5638800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BST - DeleteMin</a:t>
            </a:r>
            <a:endParaRPr/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7" y="866750"/>
            <a:ext cx="3524026" cy="363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– height of tree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Search – height of tree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Delete – height of tree</a:t>
            </a:r>
            <a:endParaRPr/>
          </a:p>
        </p:txBody>
      </p:sp>
      <p:sp>
        <p:nvSpPr>
          <p:cNvPr id="371" name="Google Shape;371;p2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Binary Search Trees – Operation Speed</a:t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7700131" y="2819400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8882572" y="405592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6444014" y="4003393"/>
            <a:ext cx="844318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8152020" y="5412786"/>
            <a:ext cx="849276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376" name="Google Shape;376;p25"/>
          <p:cNvCxnSpPr/>
          <p:nvPr/>
        </p:nvCxnSpPr>
        <p:spPr>
          <a:xfrm flipH="1">
            <a:off x="7164804" y="3423339"/>
            <a:ext cx="601033" cy="68865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5"/>
          <p:cNvCxnSpPr/>
          <p:nvPr/>
        </p:nvCxnSpPr>
        <p:spPr>
          <a:xfrm flipH="1">
            <a:off x="6207604" y="4782708"/>
            <a:ext cx="457817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5"/>
          <p:cNvCxnSpPr/>
          <p:nvPr/>
        </p:nvCxnSpPr>
        <p:spPr>
          <a:xfrm flipH="1">
            <a:off x="8668898" y="4782708"/>
            <a:ext cx="332398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5"/>
          <p:cNvCxnSpPr/>
          <p:nvPr/>
        </p:nvCxnSpPr>
        <p:spPr>
          <a:xfrm>
            <a:off x="8438291" y="3482549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5"/>
          <p:cNvSpPr/>
          <p:nvPr/>
        </p:nvSpPr>
        <p:spPr>
          <a:xfrm>
            <a:off x="9744241" y="536724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381" name="Google Shape;381;p25"/>
          <p:cNvCxnSpPr/>
          <p:nvPr/>
        </p:nvCxnSpPr>
        <p:spPr>
          <a:xfrm>
            <a:off x="9513288" y="4811579"/>
            <a:ext cx="445210" cy="6012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25"/>
          <p:cNvSpPr/>
          <p:nvPr/>
        </p:nvSpPr>
        <p:spPr>
          <a:xfrm>
            <a:off x="5606500" y="5367811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5037997" y="1526781"/>
            <a:ext cx="1202584" cy="568301"/>
          </a:xfrm>
          <a:prstGeom prst="wedgeRoundRectCallout">
            <a:avLst>
              <a:gd fmla="val -66566" name="adj1"/>
              <a:gd fmla="val 4577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Example: Insert 17, 10, 25, 5, 15, 19, 34</a:t>
            </a:r>
            <a:endParaRPr/>
          </a:p>
        </p:txBody>
      </p:sp>
      <p:sp>
        <p:nvSpPr>
          <p:cNvPr id="390" name="Google Shape;390;p2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Binary Search Trees – Best Case</a:t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5772316" y="2473697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6427953" y="444599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393" name="Google Shape;393;p26"/>
          <p:cNvCxnSpPr/>
          <p:nvPr/>
        </p:nvCxnSpPr>
        <p:spPr>
          <a:xfrm>
            <a:off x="6535541" y="3132980"/>
            <a:ext cx="701872" cy="33131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6"/>
          <p:cNvSpPr/>
          <p:nvPr/>
        </p:nvSpPr>
        <p:spPr>
          <a:xfrm>
            <a:off x="7090011" y="338797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395" name="Google Shape;395;p26"/>
          <p:cNvCxnSpPr/>
          <p:nvPr/>
        </p:nvCxnSpPr>
        <p:spPr>
          <a:xfrm flipH="1">
            <a:off x="7155098" y="4191000"/>
            <a:ext cx="234714" cy="364333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6"/>
          <p:cNvSpPr/>
          <p:nvPr/>
        </p:nvSpPr>
        <p:spPr>
          <a:xfrm>
            <a:off x="7935982" y="442694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7" name="Google Shape;397;p26"/>
          <p:cNvCxnSpPr/>
          <p:nvPr/>
        </p:nvCxnSpPr>
        <p:spPr>
          <a:xfrm>
            <a:off x="7694612" y="4171950"/>
            <a:ext cx="357468" cy="36213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26"/>
          <p:cNvSpPr/>
          <p:nvPr/>
        </p:nvSpPr>
        <p:spPr>
          <a:xfrm>
            <a:off x="3599492" y="442694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4261550" y="336892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0" name="Google Shape;400;p26"/>
          <p:cNvCxnSpPr/>
          <p:nvPr/>
        </p:nvCxnSpPr>
        <p:spPr>
          <a:xfrm flipH="1">
            <a:off x="4326637" y="4171950"/>
            <a:ext cx="234714" cy="364333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26"/>
          <p:cNvSpPr/>
          <p:nvPr/>
        </p:nvSpPr>
        <p:spPr>
          <a:xfrm>
            <a:off x="5107521" y="440789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2" name="Google Shape;402;p26"/>
          <p:cNvCxnSpPr/>
          <p:nvPr/>
        </p:nvCxnSpPr>
        <p:spPr>
          <a:xfrm>
            <a:off x="4866151" y="4152900"/>
            <a:ext cx="357468" cy="36213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6"/>
          <p:cNvCxnSpPr/>
          <p:nvPr/>
        </p:nvCxnSpPr>
        <p:spPr>
          <a:xfrm flipH="1">
            <a:off x="4951409" y="3132980"/>
            <a:ext cx="902040" cy="32404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2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You can insert values in ever random order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Example: Insert 17, 19, 9, 6, 25, 28, 18</a:t>
            </a:r>
            <a:endParaRPr/>
          </a:p>
        </p:txBody>
      </p:sp>
      <p:sp>
        <p:nvSpPr>
          <p:cNvPr id="410" name="Google Shape;410;p2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Binary Search Trees – Average Case</a:t>
            </a: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337931" y="2514600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6235911" y="3584688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4223513" y="3584688"/>
            <a:ext cx="844318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71443" y="4695468"/>
            <a:ext cx="849276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/>
          </a:p>
        </p:txBody>
      </p:sp>
      <p:cxnSp>
        <p:nvCxnSpPr>
          <p:cNvPr id="415" name="Google Shape;415;p27"/>
          <p:cNvCxnSpPr/>
          <p:nvPr/>
        </p:nvCxnSpPr>
        <p:spPr>
          <a:xfrm flipH="1">
            <a:off x="4926131" y="3118539"/>
            <a:ext cx="477505" cy="5489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7"/>
          <p:cNvCxnSpPr/>
          <p:nvPr/>
        </p:nvCxnSpPr>
        <p:spPr>
          <a:xfrm flipH="1">
            <a:off x="4111998" y="4321071"/>
            <a:ext cx="271161" cy="385401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7"/>
          <p:cNvCxnSpPr/>
          <p:nvPr/>
        </p:nvCxnSpPr>
        <p:spPr>
          <a:xfrm flipH="1">
            <a:off x="6076091" y="4321071"/>
            <a:ext cx="332740" cy="385402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7"/>
          <p:cNvCxnSpPr/>
          <p:nvPr/>
        </p:nvCxnSpPr>
        <p:spPr>
          <a:xfrm>
            <a:off x="6076091" y="3177749"/>
            <a:ext cx="323121" cy="48969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7"/>
          <p:cNvSpPr/>
          <p:nvPr/>
        </p:nvSpPr>
        <p:spPr>
          <a:xfrm>
            <a:off x="6952851" y="4695468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420" name="Google Shape;420;p27"/>
          <p:cNvCxnSpPr/>
          <p:nvPr/>
        </p:nvCxnSpPr>
        <p:spPr>
          <a:xfrm>
            <a:off x="6924424" y="4321071"/>
            <a:ext cx="335005" cy="385401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7"/>
          <p:cNvSpPr/>
          <p:nvPr/>
        </p:nvSpPr>
        <p:spPr>
          <a:xfrm>
            <a:off x="3579812" y="470010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7727741" y="5753143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/>
          </a:p>
        </p:txBody>
      </p:sp>
      <p:cxnSp>
        <p:nvCxnSpPr>
          <p:cNvPr id="423" name="Google Shape;423;p27"/>
          <p:cNvCxnSpPr/>
          <p:nvPr/>
        </p:nvCxnSpPr>
        <p:spPr>
          <a:xfrm>
            <a:off x="7559839" y="5435876"/>
            <a:ext cx="335805" cy="374394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2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You can insert values in ever increasing/decreasing order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Example: Insert 17, 19, 25, 34</a:t>
            </a:r>
            <a:endParaRPr/>
          </a:p>
        </p:txBody>
      </p:sp>
      <p:sp>
        <p:nvSpPr>
          <p:cNvPr id="430" name="Google Shape;430;p2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Binary Search Trees – Worst Case</a:t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037012" y="2743200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5004198" y="3593921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/>
          </a:p>
        </p:txBody>
      </p:sp>
      <p:cxnSp>
        <p:nvCxnSpPr>
          <p:cNvPr id="433" name="Google Shape;433;p28"/>
          <p:cNvCxnSpPr/>
          <p:nvPr/>
        </p:nvCxnSpPr>
        <p:spPr>
          <a:xfrm>
            <a:off x="4775172" y="3406349"/>
            <a:ext cx="323121" cy="327451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28"/>
          <p:cNvSpPr/>
          <p:nvPr/>
        </p:nvSpPr>
        <p:spPr>
          <a:xfrm>
            <a:off x="5953941" y="460136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cxnSp>
        <p:nvCxnSpPr>
          <p:cNvPr id="435" name="Google Shape;435;p28"/>
          <p:cNvCxnSpPr/>
          <p:nvPr/>
        </p:nvCxnSpPr>
        <p:spPr>
          <a:xfrm>
            <a:off x="5698737" y="4327510"/>
            <a:ext cx="371302" cy="38099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8"/>
          <p:cNvSpPr/>
          <p:nvPr/>
        </p:nvSpPr>
        <p:spPr>
          <a:xfrm>
            <a:off x="6927093" y="5542079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7" name="Google Shape;437;p28"/>
          <p:cNvCxnSpPr/>
          <p:nvPr/>
        </p:nvCxnSpPr>
        <p:spPr>
          <a:xfrm>
            <a:off x="6671889" y="5268227"/>
            <a:ext cx="371302" cy="380999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28"/>
          <p:cNvSpPr/>
          <p:nvPr/>
        </p:nvSpPr>
        <p:spPr>
          <a:xfrm>
            <a:off x="6671889" y="3477671"/>
            <a:ext cx="2563852" cy="568301"/>
          </a:xfrm>
          <a:prstGeom prst="wedgeRoundRectCallout">
            <a:avLst>
              <a:gd fmla="val -57943" name="adj1"/>
              <a:gd fmla="val 5240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2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Binary search trees can be </a:t>
            </a:r>
            <a:r>
              <a:rPr b="1" lang="en-US">
                <a:solidFill>
                  <a:srgbClr val="F3CC5F"/>
                </a:solidFill>
              </a:rPr>
              <a:t>balanced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Balanced trees have for each node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Nearly equal number of nodes in its subtrees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b="1" lang="en-US">
                <a:solidFill>
                  <a:srgbClr val="F3CC5F"/>
                </a:solidFill>
              </a:rPr>
              <a:t>Balanced trees</a:t>
            </a:r>
            <a:r>
              <a:rPr b="1" lang="en-US">
                <a:solidFill>
                  <a:srgbClr val="ECE9E2"/>
                </a:solidFill>
              </a:rPr>
              <a:t> </a:t>
            </a:r>
            <a:r>
              <a:rPr lang="en-US"/>
              <a:t>have </a:t>
            </a:r>
            <a:r>
              <a:rPr b="1" lang="en-US">
                <a:solidFill>
                  <a:srgbClr val="F3CC5F"/>
                </a:solidFill>
              </a:rPr>
              <a:t>height of ~ log(n)</a:t>
            </a:r>
            <a:endParaRPr/>
          </a:p>
        </p:txBody>
      </p:sp>
      <p:sp>
        <p:nvSpPr>
          <p:cNvPr id="448" name="Google Shape;448;p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Balanced Binary Search Trees</a:t>
            </a:r>
            <a:endParaRPr/>
          </a:p>
        </p:txBody>
      </p:sp>
      <p:pic>
        <p:nvPicPr>
          <p:cNvPr id="449" name="Google Shape;4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8404" y="2171700"/>
            <a:ext cx="2595009" cy="3467100"/>
          </a:xfrm>
          <a:prstGeom prst="roundRect">
            <a:avLst>
              <a:gd fmla="val 36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90413" y="1151121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800"/>
              <a:buNone/>
            </a:pPr>
            <a:r>
              <a:rPr b="1" lang="en-US" sz="8800">
                <a:solidFill>
                  <a:srgbClr val="F3CC5F"/>
                </a:solidFill>
              </a:rPr>
              <a:t>sli.do</a:t>
            </a:r>
            <a:br>
              <a:rPr b="1" lang="en-US" sz="6000"/>
            </a:br>
            <a:r>
              <a:rPr b="1" lang="en-US" sz="11500"/>
              <a:t>#DsAlgo</a:t>
            </a:r>
            <a:endParaRPr/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3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All elements between 2 values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Return enumerator with the elements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Find the</a:t>
            </a:r>
            <a:endParaRPr/>
          </a:p>
          <a:p>
            <a:pPr indent="-6904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- Range</a:t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8797643" y="1371600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9980084" y="260812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37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7541526" y="2555593"/>
            <a:ext cx="844318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5912604" y="5274098"/>
            <a:ext cx="849276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cxnSp>
        <p:nvCxnSpPr>
          <p:cNvPr id="461" name="Google Shape;461;p30"/>
          <p:cNvCxnSpPr/>
          <p:nvPr/>
        </p:nvCxnSpPr>
        <p:spPr>
          <a:xfrm flipH="1">
            <a:off x="8262316" y="1975539"/>
            <a:ext cx="601033" cy="688655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0"/>
          <p:cNvCxnSpPr/>
          <p:nvPr/>
        </p:nvCxnSpPr>
        <p:spPr>
          <a:xfrm flipH="1">
            <a:off x="7305116" y="3334908"/>
            <a:ext cx="457817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0"/>
          <p:cNvCxnSpPr/>
          <p:nvPr/>
        </p:nvCxnSpPr>
        <p:spPr>
          <a:xfrm>
            <a:off x="9535803" y="2034749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0"/>
          <p:cNvSpPr/>
          <p:nvPr/>
        </p:nvSpPr>
        <p:spPr>
          <a:xfrm>
            <a:off x="10841753" y="3919442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5" name="Google Shape;465;p30"/>
          <p:cNvCxnSpPr/>
          <p:nvPr/>
        </p:nvCxnSpPr>
        <p:spPr>
          <a:xfrm>
            <a:off x="10610800" y="3363779"/>
            <a:ext cx="445210" cy="60120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0"/>
          <p:cNvSpPr/>
          <p:nvPr/>
        </p:nvSpPr>
        <p:spPr>
          <a:xfrm>
            <a:off x="6704012" y="3920011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cxnSp>
        <p:nvCxnSpPr>
          <p:cNvPr id="467" name="Google Shape;467;p30"/>
          <p:cNvCxnSpPr/>
          <p:nvPr/>
        </p:nvCxnSpPr>
        <p:spPr>
          <a:xfrm flipH="1">
            <a:off x="6519065" y="4688995"/>
            <a:ext cx="457817" cy="619147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0"/>
          <p:cNvSpPr/>
          <p:nvPr/>
        </p:nvSpPr>
        <p:spPr>
          <a:xfrm>
            <a:off x="8649982" y="3885967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30"/>
          <p:cNvCxnSpPr/>
          <p:nvPr/>
        </p:nvCxnSpPr>
        <p:spPr>
          <a:xfrm>
            <a:off x="8205701" y="3312594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30"/>
          <p:cNvSpPr/>
          <p:nvPr/>
        </p:nvSpPr>
        <p:spPr>
          <a:xfrm>
            <a:off x="9523727" y="5262368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cxnSp>
        <p:nvCxnSpPr>
          <p:cNvPr id="471" name="Google Shape;471;p30"/>
          <p:cNvCxnSpPr/>
          <p:nvPr/>
        </p:nvCxnSpPr>
        <p:spPr>
          <a:xfrm>
            <a:off x="9079446" y="4688995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0"/>
          <p:cNvSpPr/>
          <p:nvPr/>
        </p:nvSpPr>
        <p:spPr>
          <a:xfrm>
            <a:off x="7717625" y="5262368"/>
            <a:ext cx="845971" cy="803028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cxnSp>
        <p:nvCxnSpPr>
          <p:cNvPr id="473" name="Google Shape;473;p30"/>
          <p:cNvCxnSpPr/>
          <p:nvPr/>
        </p:nvCxnSpPr>
        <p:spPr>
          <a:xfrm>
            <a:off x="7273344" y="4688995"/>
            <a:ext cx="563005" cy="684100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0"/>
          <p:cNvSpPr/>
          <p:nvPr/>
        </p:nvSpPr>
        <p:spPr>
          <a:xfrm>
            <a:off x="438546" y="5029200"/>
            <a:ext cx="4881217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4 5 8 9 10 37</a:t>
            </a:r>
            <a:endParaRPr b="1"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30"/>
          <p:cNvSpPr/>
          <p:nvPr/>
        </p:nvSpPr>
        <p:spPr>
          <a:xfrm>
            <a:off x="455612" y="5029200"/>
            <a:ext cx="4881217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Range 4, 37 🡪</a:t>
            </a:r>
            <a:endParaRPr b="1"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/>
          <p:nvPr>
            <p:ph type="title"/>
          </p:nvPr>
        </p:nvSpPr>
        <p:spPr>
          <a:xfrm>
            <a:off x="912813" y="47244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Lab Exercise</a:t>
            </a:r>
            <a:endParaRPr/>
          </a:p>
        </p:txBody>
      </p:sp>
      <p:sp>
        <p:nvSpPr>
          <p:cNvPr id="481" name="Google Shape;481;p31"/>
          <p:cNvSpPr txBox="1"/>
          <p:nvPr>
            <p:ph idx="1" type="body"/>
          </p:nvPr>
        </p:nvSpPr>
        <p:spPr>
          <a:xfrm>
            <a:off x="912813" y="5638800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BST - Range</a:t>
            </a:r>
            <a:endParaRPr/>
          </a:p>
        </p:txBody>
      </p:sp>
      <p:pic>
        <p:nvPicPr>
          <p:cNvPr id="482" name="Google Shape;4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7" y="866750"/>
            <a:ext cx="3524026" cy="363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TIME’S UP!</a:t>
            </a:r>
            <a:endParaRPr sz="18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32"/>
          <p:cNvSpPr txBox="1"/>
          <p:nvPr>
            <p:ph idx="1" type="body"/>
          </p:nvPr>
        </p:nvSpPr>
        <p:spPr>
          <a:xfrm>
            <a:off x="190413" y="1848142"/>
            <a:ext cx="11804822" cy="48733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What is the speed of the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Range(T, T)</a:t>
            </a:r>
            <a:r>
              <a:rPr lang="en-US"/>
              <a:t> operation on BST?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O(n)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O(log(n))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O(1)</a:t>
            </a:r>
            <a:endParaRPr/>
          </a:p>
        </p:txBody>
      </p:sp>
      <p:sp>
        <p:nvSpPr>
          <p:cNvPr id="490" name="Google Shape;490;p3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- Range Operation Speed - Quiz</a:t>
            </a:r>
            <a:endParaRPr/>
          </a:p>
        </p:txBody>
      </p:sp>
      <p:sp>
        <p:nvSpPr>
          <p:cNvPr id="491" name="Google Shape;491;p32"/>
          <p:cNvSpPr/>
          <p:nvPr/>
        </p:nvSpPr>
        <p:spPr>
          <a:xfrm rot="-5400000">
            <a:off x="3094223" y="-770679"/>
            <a:ext cx="285379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2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8" name="Google Shape;498;p33"/>
          <p:cNvSpPr txBox="1"/>
          <p:nvPr>
            <p:ph idx="1" type="body"/>
          </p:nvPr>
        </p:nvSpPr>
        <p:spPr>
          <a:xfrm>
            <a:off x="190413" y="1066800"/>
            <a:ext cx="11804822" cy="565467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What is the speed of the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Range(T, T)</a:t>
            </a:r>
            <a:r>
              <a:rPr lang="en-US"/>
              <a:t> operation on BST?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92D050"/>
                </a:solidFill>
              </a:rPr>
              <a:t>O(n)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O(log(n))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O(1)</a:t>
            </a:r>
            <a:endParaRPr/>
          </a:p>
        </p:txBody>
      </p:sp>
      <p:sp>
        <p:nvSpPr>
          <p:cNvPr id="499" name="Google Shape;499;p3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- Range Operation Speed - Answer</a:t>
            </a:r>
            <a:endParaRPr/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816" y="3088331"/>
            <a:ext cx="558598" cy="55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816" y="2463476"/>
            <a:ext cx="558598" cy="55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816" y="1752600"/>
            <a:ext cx="630764" cy="63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34"/>
          <p:cNvSpPr txBox="1"/>
          <p:nvPr>
            <p:ph idx="1" type="body"/>
          </p:nvPr>
        </p:nvSpPr>
        <p:spPr>
          <a:xfrm>
            <a:off x="190413" y="1151121"/>
            <a:ext cx="8113800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b="1" lang="en-US" sz="3200">
                <a:solidFill>
                  <a:srgbClr val="F3CC5F"/>
                </a:solidFill>
              </a:rPr>
              <a:t>Binary search trees</a:t>
            </a:r>
            <a:r>
              <a:rPr lang="en-US" sz="3200">
                <a:solidFill>
                  <a:srgbClr val="F3CC5F"/>
                </a:solidFill>
              </a:rPr>
              <a:t> </a:t>
            </a:r>
            <a:r>
              <a:rPr lang="en-US" sz="3200"/>
              <a:t>are ordered binary trees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b="1" lang="en-US" sz="3200">
                <a:solidFill>
                  <a:srgbClr val="F3CC5F"/>
                </a:solidFill>
              </a:rPr>
              <a:t>Balanced trees</a:t>
            </a:r>
            <a:r>
              <a:rPr lang="en-US" sz="3200">
                <a:solidFill>
                  <a:srgbClr val="F3CC5F"/>
                </a:solidFill>
              </a:rPr>
              <a:t> </a:t>
            </a:r>
            <a:r>
              <a:rPr lang="en-US" sz="3200"/>
              <a:t>have roughly the same height of their left and right children </a:t>
            </a:r>
            <a:endParaRPr/>
          </a:p>
        </p:txBody>
      </p:sp>
      <p:sp>
        <p:nvSpPr>
          <p:cNvPr id="509" name="Google Shape;509;p3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descr="C:\Users\Ivan\Desktop\elements_presentations\summary_pic.png" id="510" name="Google Shape;5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118" y="1676400"/>
            <a:ext cx="3091494" cy="229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518" name="Google Shape;518;p35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https://softuni.bg/opencourses/data-structures</a:t>
            </a:r>
            <a:r>
              <a:rPr lang="en-US"/>
              <a:t>  </a:t>
            </a:r>
            <a:endParaRPr/>
          </a:p>
        </p:txBody>
      </p:sp>
      <p:pic>
        <p:nvPicPr>
          <p:cNvPr id="519" name="Google Shape;519;p3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-16203" r="-16202" t="0"/>
          <a:stretch/>
        </p:blipFill>
        <p:spPr>
          <a:xfrm>
            <a:off x="303212" y="1246226"/>
            <a:ext cx="2763622" cy="957764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520" name="Google Shape;520;p3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-5908" r="-5907" t="0"/>
          <a:stretch/>
        </p:blipFill>
        <p:spPr>
          <a:xfrm>
            <a:off x="3787285" y="1254944"/>
            <a:ext cx="2763621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521" name="Google Shape;521;p3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-25003" r="-25003" t="0"/>
          <a:stretch/>
        </p:blipFill>
        <p:spPr>
          <a:xfrm>
            <a:off x="7271357" y="4002018"/>
            <a:ext cx="4614255" cy="949046"/>
          </a:xfrm>
          <a:prstGeom prst="roundRect">
            <a:avLst>
              <a:gd fmla="val 2953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522" name="Google Shape;522;p35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-705" r="-705" t="0"/>
          <a:stretch/>
        </p:blipFill>
        <p:spPr>
          <a:xfrm>
            <a:off x="7271357" y="5375554"/>
            <a:ext cx="4614255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523" name="Google Shape;523;p35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-59505" l="0" r="0" t="-66530"/>
          <a:stretch/>
        </p:blipFill>
        <p:spPr>
          <a:xfrm>
            <a:off x="7271357" y="2619763"/>
            <a:ext cx="4614255" cy="957764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524" name="Google Shape;524;p35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-14709" r="-14708" t="0"/>
          <a:stretch/>
        </p:blipFill>
        <p:spPr>
          <a:xfrm>
            <a:off x="303212" y="5375554"/>
            <a:ext cx="2763622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525" name="Google Shape;525;p35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787284" y="5375554"/>
            <a:ext cx="2763622" cy="94904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526" name="Google Shape;526;p35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-9951" r="-9950" t="0"/>
          <a:stretch/>
        </p:blipFill>
        <p:spPr>
          <a:xfrm>
            <a:off x="7271357" y="1246226"/>
            <a:ext cx="4614254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34" name="Google Shape;534;p36"/>
          <p:cNvSpPr txBox="1"/>
          <p:nvPr>
            <p:ph idx="4294967295" type="body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This course (slides, examples, labs, videos, homework, etc.)</a:t>
            </a:r>
            <a:br>
              <a:rPr lang="en-US"/>
            </a:br>
            <a:r>
              <a:rPr lang="en-US"/>
              <a:t>is licensed under the "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-US"/>
              <a:t>" license</a:t>
            </a:r>
            <a:endParaRPr sz="2000"/>
          </a:p>
        </p:txBody>
      </p:sp>
      <p:sp>
        <p:nvSpPr>
          <p:cNvPr id="535" name="Google Shape;535;p3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6" name="Google Shape;536;p36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7B4A3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7" name="Google Shape;537;p36"/>
          <p:cNvSpPr txBox="1"/>
          <p:nvPr>
            <p:ph idx="4294967295" type="body"/>
          </p:nvPr>
        </p:nvSpPr>
        <p:spPr>
          <a:xfrm>
            <a:off x="188815" y="4724400"/>
            <a:ext cx="11804822" cy="199707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Attribution: this work may contain portions from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2000"/>
              <a:t>"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Fundamentals of Computer Programming with C#</a:t>
            </a:r>
            <a:r>
              <a:rPr lang="en-US" sz="2000"/>
              <a:t>" book by Svetlin Nakov &amp; Co. under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CC-BY-SA</a:t>
            </a:r>
            <a:r>
              <a:rPr lang="en-US" sz="2000"/>
              <a:t> license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2000"/>
              <a:t>"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Data Structures and Algorithms</a:t>
            </a:r>
            <a:r>
              <a:rPr lang="en-US" sz="2000"/>
              <a:t>" course by Telerik Academy under </a:t>
            </a:r>
            <a:r>
              <a:rPr lang="en-US" sz="2000" u="sng">
                <a:solidFill>
                  <a:schemeClr val="hlink"/>
                </a:solidFill>
                <a:hlinkClick r:id="rId9"/>
              </a:rPr>
              <a:t>CC-BY-NC-SA</a:t>
            </a:r>
            <a:r>
              <a:rPr lang="en-US" sz="2000"/>
              <a:t> license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/>
          <p:nvPr>
            <p:ph idx="4294967295" type="title"/>
          </p:nvPr>
        </p:nvSpPr>
        <p:spPr>
          <a:xfrm>
            <a:off x="259899" y="103056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545" name="Google Shape;545;p37"/>
          <p:cNvSpPr txBox="1"/>
          <p:nvPr>
            <p:ph idx="4294967295" type="body"/>
          </p:nvPr>
        </p:nvSpPr>
        <p:spPr>
          <a:xfrm>
            <a:off x="259899" y="1039681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2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2900"/>
              <a:t> 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endParaRPr sz="3000"/>
          </a:p>
          <a:p>
            <a:pPr indent="-304747" lvl="1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Char char="▪"/>
            </a:pPr>
            <a:r>
              <a:rPr lang="en-US"/>
              <a:t>Software University @ Facebook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2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2900"/>
          </a:p>
          <a:p>
            <a:pPr indent="-304747" lvl="1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Char char="▪"/>
            </a:pPr>
            <a:r>
              <a:rPr lang="en-US"/>
              <a:t>Software University Forums</a:t>
            </a:r>
            <a:endParaRPr/>
          </a:p>
          <a:p>
            <a:pPr indent="-304747" lvl="2" marL="6094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00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forum.softuni.bg</a:t>
            </a:r>
            <a:endParaRPr/>
          </a:p>
        </p:txBody>
      </p:sp>
      <p:pic>
        <p:nvPicPr>
          <p:cNvPr descr="http://softuni.bg" id="546" name="Google Shape;546;p37" title="Software University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26400" y="914400"/>
            <a:ext cx="1701050" cy="1570200"/>
          </a:xfrm>
          <a:prstGeom prst="roundRect">
            <a:avLst>
              <a:gd fmla="val 785" name="adj"/>
            </a:avLst>
          </a:prstGeom>
          <a:noFill/>
          <a:ln cap="flat" cmpd="sng" w="12700">
            <a:solidFill>
              <a:srgbClr val="00B0F0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softuni.org" id="547" name="Google Shape;547;p37" title="Software University Foundation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5226" l="-5359" r="-5359" t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www.facebook.com/SoftwareUniversity" id="548" name="Google Shape;548;p37" title="Software University @ Facebook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75536" y="4064268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orum.softuni.bg" id="549" name="Google Shape;549;p37" title="Software University - Forum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109334" y="5410200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7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80212" y="3145320"/>
            <a:ext cx="2286198" cy="24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4294967295" type="ctrTitle"/>
          </p:nvPr>
        </p:nvSpPr>
        <p:spPr>
          <a:xfrm>
            <a:off x="912813" y="4634350"/>
            <a:ext cx="10363200" cy="83445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Binary Search Trees</a:t>
            </a:r>
            <a:endParaRPr/>
          </a:p>
        </p:txBody>
      </p:sp>
      <p:sp>
        <p:nvSpPr>
          <p:cNvPr id="102" name="Google Shape;102;p4"/>
          <p:cNvSpPr txBox="1"/>
          <p:nvPr>
            <p:ph idx="4294967295" type="subTitle"/>
          </p:nvPr>
        </p:nvSpPr>
        <p:spPr>
          <a:xfrm>
            <a:off x="912813" y="5529366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Children at Most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406" y="1485296"/>
            <a:ext cx="3505198" cy="2781904"/>
          </a:xfrm>
          <a:prstGeom prst="roundRect">
            <a:avLst>
              <a:gd fmla="val 194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>
                <a:solidFill>
                  <a:srgbClr val="F3CC5F"/>
                </a:solidFill>
              </a:rPr>
              <a:t>Binary search trees</a:t>
            </a:r>
            <a:r>
              <a:rPr lang="en-US">
                <a:solidFill>
                  <a:srgbClr val="ECE9E2"/>
                </a:solidFill>
              </a:rPr>
              <a:t> </a:t>
            </a:r>
            <a:r>
              <a:rPr lang="en-US"/>
              <a:t>are </a:t>
            </a:r>
            <a:r>
              <a:rPr lang="en-US">
                <a:solidFill>
                  <a:srgbClr val="F3CC5F"/>
                </a:solidFill>
              </a:rPr>
              <a:t>ordered</a:t>
            </a:r>
            <a:endParaRPr>
              <a:solidFill>
                <a:srgbClr val="F3CC5F"/>
              </a:solidFill>
            </a:endParaRPr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For each node </a:t>
            </a:r>
            <a:r>
              <a:rPr i="1" lang="en-US">
                <a:solidFill>
                  <a:srgbClr val="F3CC5F"/>
                </a:solidFill>
              </a:rPr>
              <a:t>x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Elements in left subtree of </a:t>
            </a:r>
            <a:r>
              <a:rPr i="1" lang="en-US">
                <a:solidFill>
                  <a:srgbClr val="F3CC5F"/>
                </a:solidFill>
              </a:rPr>
              <a:t>x</a:t>
            </a:r>
            <a:r>
              <a:rPr lang="en-US"/>
              <a:t> are </a:t>
            </a:r>
            <a:r>
              <a:rPr lang="en-US">
                <a:solidFill>
                  <a:srgbClr val="F3CC5F"/>
                </a:solidFill>
              </a:rPr>
              <a:t>&lt;</a:t>
            </a:r>
            <a:r>
              <a:rPr lang="en-US">
                <a:solidFill>
                  <a:srgbClr val="ECE9E2"/>
                </a:solidFill>
              </a:rPr>
              <a:t> </a:t>
            </a:r>
            <a:r>
              <a:rPr i="1" lang="en-US">
                <a:solidFill>
                  <a:srgbClr val="F3CC5F"/>
                </a:solidFill>
              </a:rPr>
              <a:t>x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Elements in right subtree of </a:t>
            </a:r>
            <a:r>
              <a:rPr i="1" lang="en-US">
                <a:solidFill>
                  <a:srgbClr val="F3CC5F"/>
                </a:solidFill>
              </a:rPr>
              <a:t>x</a:t>
            </a:r>
            <a:r>
              <a:rPr lang="en-US"/>
              <a:t> are </a:t>
            </a:r>
            <a:r>
              <a:rPr lang="en-US">
                <a:solidFill>
                  <a:srgbClr val="F3CC5F"/>
                </a:solidFill>
              </a:rPr>
              <a:t>&gt; </a:t>
            </a:r>
            <a:r>
              <a:rPr i="1" lang="en-US">
                <a:solidFill>
                  <a:srgbClr val="F3CC5F"/>
                </a:solidFill>
              </a:rPr>
              <a:t>x</a:t>
            </a:r>
            <a:endParaRPr/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Binary Search Trees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0319488" y="5322860"/>
            <a:ext cx="804124" cy="77632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4925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8089102" y="3603597"/>
            <a:ext cx="804124" cy="77632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4925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9392630" y="4425923"/>
            <a:ext cx="804124" cy="778394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4925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6389861" y="4425923"/>
            <a:ext cx="804124" cy="778394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4925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5720553" y="5452995"/>
            <a:ext cx="804124" cy="77632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4925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988657" y="5454586"/>
            <a:ext cx="806239" cy="77632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4925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</p:txBody>
      </p:sp>
      <p:cxnSp>
        <p:nvCxnSpPr>
          <p:cNvPr id="120" name="Google Shape;120;p5"/>
          <p:cNvCxnSpPr/>
          <p:nvPr/>
        </p:nvCxnSpPr>
        <p:spPr>
          <a:xfrm flipH="1">
            <a:off x="7147195" y="4126164"/>
            <a:ext cx="969202" cy="501140"/>
          </a:xfrm>
          <a:prstGeom prst="straightConnector1">
            <a:avLst/>
          </a:prstGeom>
          <a:noFill/>
          <a:ln cap="flat" cmpd="sng" w="349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5"/>
          <p:cNvCxnSpPr/>
          <p:nvPr/>
        </p:nvCxnSpPr>
        <p:spPr>
          <a:xfrm flipH="1">
            <a:off x="6254428" y="5069455"/>
            <a:ext cx="266631" cy="421200"/>
          </a:xfrm>
          <a:prstGeom prst="straightConnector1">
            <a:avLst/>
          </a:prstGeom>
          <a:noFill/>
          <a:ln cap="flat" cmpd="sng" w="349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5"/>
          <p:cNvCxnSpPr/>
          <p:nvPr/>
        </p:nvCxnSpPr>
        <p:spPr>
          <a:xfrm>
            <a:off x="6985039" y="5130131"/>
            <a:ext cx="218434" cy="373946"/>
          </a:xfrm>
          <a:prstGeom prst="straightConnector1">
            <a:avLst/>
          </a:prstGeom>
          <a:noFill/>
          <a:ln cap="flat" cmpd="sng" w="349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5"/>
          <p:cNvCxnSpPr/>
          <p:nvPr/>
        </p:nvCxnSpPr>
        <p:spPr>
          <a:xfrm>
            <a:off x="8838419" y="4191804"/>
            <a:ext cx="626157" cy="417672"/>
          </a:xfrm>
          <a:prstGeom prst="straightConnector1">
            <a:avLst/>
          </a:prstGeom>
          <a:noFill/>
          <a:ln cap="flat" cmpd="sng" w="349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5"/>
          <p:cNvSpPr/>
          <p:nvPr/>
        </p:nvSpPr>
        <p:spPr>
          <a:xfrm>
            <a:off x="8624113" y="5359681"/>
            <a:ext cx="804124" cy="776329"/>
          </a:xfrm>
          <a:prstGeom prst="ellipse">
            <a:avLst/>
          </a:prstGeom>
          <a:solidFill>
            <a:srgbClr val="C6BEAB">
              <a:alpha val="49803"/>
            </a:srgbClr>
          </a:solidFill>
          <a:ln cap="flat" cmpd="sng" w="34925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1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5" name="Google Shape;125;p5"/>
          <p:cNvCxnSpPr/>
          <p:nvPr/>
        </p:nvCxnSpPr>
        <p:spPr>
          <a:xfrm flipH="1">
            <a:off x="9244502" y="5130131"/>
            <a:ext cx="300914" cy="308305"/>
          </a:xfrm>
          <a:prstGeom prst="straightConnector1">
            <a:avLst/>
          </a:prstGeom>
          <a:noFill/>
          <a:ln cap="flat" cmpd="sng" w="349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5"/>
          <p:cNvCxnSpPr/>
          <p:nvPr/>
        </p:nvCxnSpPr>
        <p:spPr>
          <a:xfrm>
            <a:off x="10063437" y="5080558"/>
            <a:ext cx="381516" cy="344230"/>
          </a:xfrm>
          <a:prstGeom prst="straightConnector1">
            <a:avLst/>
          </a:prstGeom>
          <a:noFill/>
          <a:ln cap="flat" cmpd="sng" w="34925">
            <a:solidFill>
              <a:srgbClr val="ECE9E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5"/>
          <p:cNvSpPr/>
          <p:nvPr/>
        </p:nvSpPr>
        <p:spPr>
          <a:xfrm>
            <a:off x="5146240" y="3847288"/>
            <a:ext cx="3255823" cy="2534056"/>
          </a:xfrm>
          <a:prstGeom prst="triangle">
            <a:avLst>
              <a:gd fmla="val 50569" name="adj"/>
            </a:avLst>
          </a:prstGeom>
          <a:noFill/>
          <a:ln cap="flat" cmpd="sng" w="22225">
            <a:solidFill>
              <a:srgbClr val="ECE9E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2707558" y="4884694"/>
            <a:ext cx="2563852" cy="568301"/>
          </a:xfrm>
          <a:prstGeom prst="wedgeRoundRectCallout">
            <a:avLst>
              <a:gd fmla="val 76750" name="adj1"/>
              <a:gd fmla="val -65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nodes are </a:t>
            </a:r>
            <a:r>
              <a:rPr b="1" lang="en-US" sz="2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7202560" y="2080582"/>
            <a:ext cx="2563852" cy="568301"/>
          </a:xfrm>
          <a:prstGeom prst="wedgeRoundRectCallout">
            <a:avLst>
              <a:gd fmla="val -64393" name="adj1"/>
              <a:gd fmla="val 5583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about ==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Search for x in BST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if node is not null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x &lt; node.value 🡪 go left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else if x &gt; node.value 🡪 go right</a:t>
            </a:r>
            <a:endParaRPr/>
          </a:p>
          <a:p>
            <a:pPr indent="-231606" lvl="2" marL="9142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else if x == node.value 🡪 return node</a:t>
            </a:r>
            <a:endParaRPr/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- Search</a:t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>
            <a:off x="6673300" y="1828800"/>
            <a:ext cx="4983712" cy="3352800"/>
            <a:chOff x="1939268" y="2057401"/>
            <a:chExt cx="4499280" cy="3082060"/>
          </a:xfrm>
        </p:grpSpPr>
        <p:sp>
          <p:nvSpPr>
            <p:cNvPr id="138" name="Google Shape;138;p6"/>
            <p:cNvSpPr/>
            <p:nvPr/>
          </p:nvSpPr>
          <p:spPr>
            <a:xfrm>
              <a:off x="3829392" y="2057401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4896896" y="3194073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695373" y="3145786"/>
              <a:ext cx="762248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939268" y="4400027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417346" y="4401278"/>
              <a:ext cx="766724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143" name="Google Shape;143;p6"/>
            <p:cNvCxnSpPr/>
            <p:nvPr/>
          </p:nvCxnSpPr>
          <p:spPr>
            <a:xfrm flipH="1">
              <a:off x="3346100" y="2612572"/>
              <a:ext cx="542611" cy="633046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6"/>
            <p:cNvCxnSpPr/>
            <p:nvPr/>
          </p:nvCxnSpPr>
          <p:spPr>
            <a:xfrm flipH="1">
              <a:off x="2481943" y="3862171"/>
              <a:ext cx="413316" cy="569151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6"/>
            <p:cNvCxnSpPr/>
            <p:nvPr/>
          </p:nvCxnSpPr>
          <p:spPr>
            <a:xfrm>
              <a:off x="3251769" y="3860719"/>
              <a:ext cx="390820" cy="55945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6"/>
            <p:cNvCxnSpPr/>
            <p:nvPr/>
          </p:nvCxnSpPr>
          <p:spPr>
            <a:xfrm>
              <a:off x="4495800" y="2667000"/>
              <a:ext cx="508279" cy="628859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" name="Google Shape;147;p6"/>
            <p:cNvSpPr/>
            <p:nvPr/>
          </p:nvSpPr>
          <p:spPr>
            <a:xfrm>
              <a:off x="5674808" y="4399504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/>
            </a:p>
          </p:txBody>
        </p:sp>
        <p:cxnSp>
          <p:nvCxnSpPr>
            <p:cNvPr id="148" name="Google Shape;148;p6"/>
            <p:cNvCxnSpPr/>
            <p:nvPr/>
          </p:nvCxnSpPr>
          <p:spPr>
            <a:xfrm>
              <a:off x="5466304" y="3888711"/>
              <a:ext cx="401934" cy="552659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9" name="Google Shape;149;p6"/>
          <p:cNvSpPr/>
          <p:nvPr/>
        </p:nvSpPr>
        <p:spPr>
          <a:xfrm>
            <a:off x="438546" y="5029200"/>
            <a:ext cx="6276739" cy="1280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Search 12 🡪 17 9 12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Search 27 🡪 17 19 25 null</a:t>
            </a:r>
            <a:endParaRPr b="1"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Insert x in BST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if node is null 🡪 insert x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else if x &lt; node.value 🡪 go left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else if x &gt; node.value 🡪 go right</a:t>
            </a:r>
            <a:endParaRPr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else 🡪 node exists</a:t>
            </a:r>
            <a:endParaRPr/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BST - Insert</a:t>
            </a:r>
            <a:endParaRPr/>
          </a:p>
        </p:txBody>
      </p:sp>
      <p:grpSp>
        <p:nvGrpSpPr>
          <p:cNvPr id="157" name="Google Shape;157;p7"/>
          <p:cNvGrpSpPr/>
          <p:nvPr/>
        </p:nvGrpSpPr>
        <p:grpSpPr>
          <a:xfrm>
            <a:off x="6323012" y="1295400"/>
            <a:ext cx="4983712" cy="3352800"/>
            <a:chOff x="1939268" y="2057401"/>
            <a:chExt cx="4499280" cy="3082060"/>
          </a:xfrm>
        </p:grpSpPr>
        <p:sp>
          <p:nvSpPr>
            <p:cNvPr id="158" name="Google Shape;158;p7"/>
            <p:cNvSpPr/>
            <p:nvPr/>
          </p:nvSpPr>
          <p:spPr>
            <a:xfrm>
              <a:off x="3829392" y="2057401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4896896" y="3194073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695373" y="3145786"/>
              <a:ext cx="762248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939268" y="4400027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3417346" y="4401278"/>
              <a:ext cx="766724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cxnSp>
          <p:nvCxnSpPr>
            <p:cNvPr id="163" name="Google Shape;163;p7"/>
            <p:cNvCxnSpPr/>
            <p:nvPr/>
          </p:nvCxnSpPr>
          <p:spPr>
            <a:xfrm flipH="1">
              <a:off x="3346100" y="2612572"/>
              <a:ext cx="542611" cy="633046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7"/>
            <p:cNvCxnSpPr/>
            <p:nvPr/>
          </p:nvCxnSpPr>
          <p:spPr>
            <a:xfrm flipH="1">
              <a:off x="2481943" y="3862171"/>
              <a:ext cx="413316" cy="569151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3251769" y="3860719"/>
              <a:ext cx="390820" cy="55945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495800" y="2667000"/>
              <a:ext cx="508279" cy="628859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" name="Google Shape;167;p7"/>
            <p:cNvSpPr/>
            <p:nvPr/>
          </p:nvSpPr>
          <p:spPr>
            <a:xfrm>
              <a:off x="5674808" y="4399504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/>
            </a:p>
          </p:txBody>
        </p:sp>
        <p:cxnSp>
          <p:nvCxnSpPr>
            <p:cNvPr id="168" name="Google Shape;168;p7"/>
            <p:cNvCxnSpPr/>
            <p:nvPr/>
          </p:nvCxnSpPr>
          <p:spPr>
            <a:xfrm>
              <a:off x="5466304" y="3888711"/>
              <a:ext cx="401934" cy="552659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9" name="Google Shape;169;p7"/>
          <p:cNvSpPr/>
          <p:nvPr/>
        </p:nvSpPr>
        <p:spPr>
          <a:xfrm>
            <a:off x="438546" y="5029200"/>
            <a:ext cx="8170466" cy="1280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12 🡪 17 9 12 return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27 🡪 17 19 25 null(insert)</a:t>
            </a:r>
            <a:endParaRPr b="1"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You are given a skeleton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Implement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BinarySearchTree&lt;T&gt;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bool Contains(T value)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void Insert(T value)</a:t>
            </a:r>
            <a:endParaRPr/>
          </a:p>
          <a:p>
            <a:pPr indent="-231606" lvl="2" marL="91424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void EachInOrder(Action&lt;T&gt;)</a:t>
            </a:r>
            <a:endParaRPr/>
          </a:p>
          <a:p>
            <a:pPr indent="-6904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7788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Problem: BST</a:t>
            </a:r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78" y="4626662"/>
            <a:ext cx="6057900" cy="1790700"/>
          </a:xfrm>
          <a:prstGeom prst="roundRect">
            <a:avLst>
              <a:gd fmla="val 5259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0" name="Google Shape;180;p8"/>
          <p:cNvGrpSpPr/>
          <p:nvPr/>
        </p:nvGrpSpPr>
        <p:grpSpPr>
          <a:xfrm>
            <a:off x="8532812" y="4671872"/>
            <a:ext cx="2779718" cy="1745490"/>
            <a:chOff x="2695373" y="2057401"/>
            <a:chExt cx="2965263" cy="1874855"/>
          </a:xfrm>
        </p:grpSpPr>
        <p:sp>
          <p:nvSpPr>
            <p:cNvPr id="181" name="Google Shape;181;p8"/>
            <p:cNvSpPr/>
            <p:nvPr/>
          </p:nvSpPr>
          <p:spPr>
            <a:xfrm>
              <a:off x="3829392" y="2057401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896896" y="3194073"/>
              <a:ext cx="763740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695373" y="3145786"/>
              <a:ext cx="762248" cy="73818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cxnSp>
          <p:nvCxnSpPr>
            <p:cNvPr id="184" name="Google Shape;184;p8"/>
            <p:cNvCxnSpPr/>
            <p:nvPr/>
          </p:nvCxnSpPr>
          <p:spPr>
            <a:xfrm flipH="1">
              <a:off x="3346100" y="2612572"/>
              <a:ext cx="542611" cy="633046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8"/>
            <p:cNvCxnSpPr/>
            <p:nvPr/>
          </p:nvCxnSpPr>
          <p:spPr>
            <a:xfrm>
              <a:off x="4495800" y="2667000"/>
              <a:ext cx="508279" cy="628859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6" name="Google Shape;186;p8"/>
          <p:cNvSpPr/>
          <p:nvPr/>
        </p:nvSpPr>
        <p:spPr>
          <a:xfrm>
            <a:off x="7521897" y="5179962"/>
            <a:ext cx="586721" cy="6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7121390" y="3444347"/>
            <a:ext cx="2563852" cy="568301"/>
          </a:xfrm>
          <a:prstGeom prst="wedgeRoundRectCallout">
            <a:avLst>
              <a:gd fmla="val -57943" name="adj1"/>
              <a:gd fmla="val 5240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 as before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Solution: BST Node</a:t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989011" y="1295400"/>
            <a:ext cx="10210802" cy="4893647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private Node root;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private class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public Node(T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this.Value = 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public T Value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public Node Left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public Node Right { get; set;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6323012" y="762000"/>
            <a:ext cx="2563852" cy="568301"/>
          </a:xfrm>
          <a:prstGeom prst="wedgeRoundRectCallout">
            <a:avLst>
              <a:gd fmla="val -57943" name="adj1"/>
              <a:gd fmla="val 5240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Inside BST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