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8" roundtripDataSignature="AMtx7mjgP7aa2C/sq8cgMu71yiBjFSR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797" name="Google Shape;797;p29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07" name="Google Shape;807;p3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3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823" name="Google Shape;823;p31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3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34" name="Google Shape;834;p3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sz="5400">
                <a:solidFill>
                  <a:srgbClr val="F6D18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34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4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23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400"/>
              <a:buChar char="▪"/>
              <a:defRPr sz="3400"/>
            </a:lvl1pPr>
            <a:lvl2pPr indent="-39116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60"/>
              <a:buChar char="▪"/>
              <a:defRPr sz="32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3000"/>
            </a:lvl3pPr>
            <a:lvl4pPr indent="-3708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240"/>
              <a:buChar char="▪"/>
              <a:defRPr sz="2800"/>
            </a:lvl4pPr>
            <a:lvl5pPr indent="-36067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80"/>
              <a:buChar char="▪"/>
              <a:defRPr sz="2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>
            <a:lvl1pPr indent="-228600" lvl="0" marL="457200" algn="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2pPr>
            <a:lvl3pPr indent="-320039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4pPr>
            <a:lvl5pPr indent="-320039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/>
        </p:txBody>
      </p:sp>
      <p:pic>
        <p:nvPicPr>
          <p:cNvPr id="37" name="Google Shape;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3" y="261001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7"/>
          <p:cNvSpPr txBox="1"/>
          <p:nvPr>
            <p:ph type="title"/>
          </p:nvPr>
        </p:nvSpPr>
        <p:spPr>
          <a:xfrm>
            <a:off x="188816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0" name="Google Shape;40;p37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1" name="Google Shape;41;p37">
            <a:hlinkClick r:id="rId6"/>
          </p:cNvPr>
          <p:cNvSpPr txBox="1"/>
          <p:nvPr/>
        </p:nvSpPr>
        <p:spPr>
          <a:xfrm>
            <a:off x="11500162" y="4679638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2" name="Google Shape;42;p37">
            <a:hlinkClick r:id="rId7"/>
          </p:cNvPr>
          <p:cNvSpPr txBox="1"/>
          <p:nvPr/>
        </p:nvSpPr>
        <p:spPr>
          <a:xfrm rot="-628738">
            <a:off x="6094412" y="6109082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3" name="Google Shape;43;p37">
            <a:hlinkClick r:id="rId8"/>
          </p:cNvPr>
          <p:cNvSpPr txBox="1"/>
          <p:nvPr/>
        </p:nvSpPr>
        <p:spPr>
          <a:xfrm rot="569019">
            <a:off x="9155999" y="4032737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4" name="Google Shape;44;p37">
            <a:hlinkClick r:id="rId9"/>
          </p:cNvPr>
          <p:cNvSpPr txBox="1"/>
          <p:nvPr/>
        </p:nvSpPr>
        <p:spPr>
          <a:xfrm rot="219682">
            <a:off x="7047355" y="2560120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5" name="Google Shape;45;p37">
            <a:hlinkClick r:id="rId10"/>
          </p:cNvPr>
          <p:cNvSpPr txBox="1"/>
          <p:nvPr/>
        </p:nvSpPr>
        <p:spPr>
          <a:xfrm rot="-627734">
            <a:off x="11754532" y="2320842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6" name="Google Shape;46;p37">
            <a:hlinkClick r:id="rId11"/>
          </p:cNvPr>
          <p:cNvSpPr txBox="1"/>
          <p:nvPr/>
        </p:nvSpPr>
        <p:spPr>
          <a:xfrm rot="562174">
            <a:off x="11774596" y="344792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7" name="Google Shape;47;p37">
            <a:hlinkClick r:id="rId12"/>
          </p:cNvPr>
          <p:cNvSpPr txBox="1"/>
          <p:nvPr/>
        </p:nvSpPr>
        <p:spPr>
          <a:xfrm rot="571210">
            <a:off x="11136783" y="5625912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48" name="Google Shape;48;p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6">
            <a:off x="457076" y="2405126"/>
            <a:ext cx="2338944" cy="23955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7"/>
          <p:cNvSpPr/>
          <p:nvPr/>
        </p:nvSpPr>
        <p:spPr>
          <a:xfrm rot="-650283">
            <a:off x="2718532" y="3306088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4620"/>
              <a:buFont typeface="Noto Sans Symbols"/>
              <a:buNone/>
            </a:pPr>
            <a:r>
              <a:rPr b="1" lang="en-US" sz="66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5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hyperlink" Target="http://softuni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image" Target="../media/image4.png"/><Relationship Id="rId5" Type="http://schemas.openxmlformats.org/officeDocument/2006/relationships/slide" Target="/ppt/slides/slide9.xml"/><Relationship Id="rId6" Type="http://schemas.openxmlformats.org/officeDocument/2006/relationships/image" Target="../media/image8.png"/><Relationship Id="rId7" Type="http://schemas.openxmlformats.org/officeDocument/2006/relationships/slide" Target="/ppt/slides/slide15.xml"/><Relationship Id="rId8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3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oftuni.bg/opencourses/algorithms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5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Relationship Id="rId17" Type="http://schemas.openxmlformats.org/officeDocument/2006/relationships/image" Target="../media/image26.png"/><Relationship Id="rId16" Type="http://schemas.openxmlformats.org/officeDocument/2006/relationships/hyperlink" Target="http://www.softwaregroup-bg.com/" TargetMode="External"/><Relationship Id="rId5" Type="http://schemas.openxmlformats.org/officeDocument/2006/relationships/image" Target="../media/image27.png"/><Relationship Id="rId19" Type="http://schemas.openxmlformats.org/officeDocument/2006/relationships/image" Target="../media/image31.png"/><Relationship Id="rId6" Type="http://schemas.openxmlformats.org/officeDocument/2006/relationships/hyperlink" Target="http://smartit.bg/" TargetMode="External"/><Relationship Id="rId18" Type="http://schemas.openxmlformats.org/officeDocument/2006/relationships/hyperlink" Target="https://netpeak.net/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://www.indeavr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creativecommons.org/licenses/by-nc-sa/3.0/deed.en_US" TargetMode="External"/><Relationship Id="rId5" Type="http://schemas.openxmlformats.org/officeDocument/2006/relationships/image" Target="../media/image29.png"/><Relationship Id="rId6" Type="http://schemas.openxmlformats.org/officeDocument/2006/relationships/hyperlink" Target="http://www.introprogramming.info/english-intro-csharp-book/" TargetMode="External"/><Relationship Id="rId7" Type="http://schemas.openxmlformats.org/officeDocument/2006/relationships/hyperlink" Target="http://creativecommons.org/licenses/by-sa/4.0/" TargetMode="External"/><Relationship Id="rId8" Type="http://schemas.openxmlformats.org/officeDocument/2006/relationships/hyperlink" Target="http://telerikacademy.com/Courses/Courses/Details/186" TargetMode="Externa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5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softuni.org/" TargetMode="External"/><Relationship Id="rId15" Type="http://schemas.openxmlformats.org/officeDocument/2006/relationships/hyperlink" Target="http://softuni.bg/" TargetMode="External"/><Relationship Id="rId14" Type="http://schemas.openxmlformats.org/officeDocument/2006/relationships/image" Target="../media/image19.png"/><Relationship Id="rId16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656013" y="457200"/>
            <a:ext cx="7839542" cy="1087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</a:pPr>
            <a:r>
              <a:rPr lang="en-US"/>
              <a:t>Advanced Graph Algorithms II</a:t>
            </a:r>
            <a:endParaRPr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656013" y="1545609"/>
            <a:ext cx="7839541" cy="199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Strongly Connected Components, Bi-Connectivity, Max Flow</a:t>
            </a:r>
            <a:endParaRPr/>
          </a:p>
        </p:txBody>
      </p:sp>
      <p:sp>
        <p:nvSpPr>
          <p:cNvPr id="59" name="Google Shape;59;p1"/>
          <p:cNvSpPr txBox="1"/>
          <p:nvPr>
            <p:ph idx="2" type="body"/>
          </p:nvPr>
        </p:nvSpPr>
        <p:spPr>
          <a:xfrm>
            <a:off x="760412" y="467719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60" name="Google Shape;60;p1"/>
          <p:cNvSpPr txBox="1"/>
          <p:nvPr>
            <p:ph idx="4" type="body"/>
          </p:nvPr>
        </p:nvSpPr>
        <p:spPr>
          <a:xfrm>
            <a:off x="760413" y="514709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61" name="Google Shape;61;p1"/>
          <p:cNvSpPr txBox="1"/>
          <p:nvPr>
            <p:ph idx="6" type="body"/>
          </p:nvPr>
        </p:nvSpPr>
        <p:spPr>
          <a:xfrm>
            <a:off x="760412" y="5652203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62" name="Google Shape;62;p1"/>
          <p:cNvSpPr txBox="1"/>
          <p:nvPr>
            <p:ph idx="7" type="body"/>
          </p:nvPr>
        </p:nvSpPr>
        <p:spPr>
          <a:xfrm>
            <a:off x="760412" y="5993365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pic>
        <p:nvPicPr>
          <p:cNvPr id="63" name="Google Shape;63;p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983" y="3310050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3656012" y="3949058"/>
            <a:ext cx="2133598" cy="2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 rot="817383">
            <a:off x="4725682" y="3783865"/>
            <a:ext cx="2536144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br>
              <a:rPr b="1" i="0" lang="en-US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Graph Algorithms</a:t>
            </a:r>
            <a:endParaRPr/>
          </a:p>
        </p:txBody>
      </p:sp>
      <p:pic>
        <p:nvPicPr>
          <p:cNvPr descr="http://www.nucleoplasty.com/Images/ourTechnology.jpg" id="66" name="Google Shape;6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4612" y="3872249"/>
            <a:ext cx="3776942" cy="2376151"/>
          </a:xfrm>
          <a:prstGeom prst="roundRect">
            <a:avLst>
              <a:gd fmla="val 2353" name="adj"/>
            </a:avLst>
          </a:prstGeom>
          <a:noFill/>
          <a:ln cap="flat" cmpd="sng" w="9525">
            <a:solidFill>
              <a:srgbClr val="85530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softuni.org" id="67" name="Google Shape;67;p1" title="Software University Foundation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-15226" l="-5359" r="-5359" t="-15226"/>
          <a:stretch/>
        </p:blipFill>
        <p:spPr>
          <a:xfrm>
            <a:off x="821982" y="1966158"/>
            <a:ext cx="2175525" cy="838551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In a connected undirected graph an </a:t>
            </a:r>
            <a:r>
              <a:rPr lang="en-US" sz="3200">
                <a:solidFill>
                  <a:srgbClr val="F3CC5F"/>
                </a:solidFill>
              </a:rPr>
              <a:t>articulation point </a:t>
            </a:r>
            <a:r>
              <a:rPr lang="en-US" sz="3200"/>
              <a:t>is a node that when removed, splits the graph into several components</a:t>
            </a:r>
            <a:endParaRPr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The blue nodes below are the </a:t>
            </a:r>
            <a:r>
              <a:rPr lang="en-US" sz="3200">
                <a:solidFill>
                  <a:srgbClr val="F3CC5F"/>
                </a:solidFill>
              </a:rPr>
              <a:t>articulation points</a:t>
            </a:r>
            <a:r>
              <a:rPr lang="en-US" sz="3200"/>
              <a:t>: </a:t>
            </a:r>
            <a:r>
              <a:rPr lang="en-US" sz="3200">
                <a:solidFill>
                  <a:srgbClr val="F3CC5F"/>
                </a:solidFill>
              </a:rPr>
              <a:t>7</a:t>
            </a:r>
            <a:r>
              <a:rPr lang="en-US" sz="3200"/>
              <a:t>, </a:t>
            </a:r>
            <a:r>
              <a:rPr lang="en-US" sz="3200">
                <a:solidFill>
                  <a:srgbClr val="F3CC5F"/>
                </a:solidFill>
              </a:rPr>
              <a:t>0</a:t>
            </a:r>
            <a:r>
              <a:rPr lang="en-US" sz="3200"/>
              <a:t>, </a:t>
            </a:r>
            <a:r>
              <a:rPr lang="en-US" sz="3200">
                <a:solidFill>
                  <a:srgbClr val="F3CC5F"/>
                </a:solidFill>
              </a:rPr>
              <a:t>6</a:t>
            </a:r>
            <a:r>
              <a:rPr lang="en-US" sz="3200"/>
              <a:t>, </a:t>
            </a:r>
            <a:r>
              <a:rPr lang="en-US" sz="3200">
                <a:solidFill>
                  <a:srgbClr val="F3CC5F"/>
                </a:solidFill>
              </a:rPr>
              <a:t>4</a:t>
            </a:r>
            <a:endParaRPr/>
          </a:p>
          <a:p>
            <a:pPr indent="-1015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015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015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1015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04747" lvl="0" marL="304747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There are 6 </a:t>
            </a:r>
            <a:r>
              <a:rPr lang="en-US" sz="3200">
                <a:solidFill>
                  <a:srgbClr val="F3CC5F"/>
                </a:solidFill>
              </a:rPr>
              <a:t>bi-connected components</a:t>
            </a:r>
            <a:r>
              <a:rPr lang="en-US" sz="3200"/>
              <a:t>:</a:t>
            </a:r>
            <a:endParaRPr/>
          </a:p>
          <a:p>
            <a:pPr indent="-231605" lvl="1" marL="60949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/>
              <a:t>{5, 7}, {0, 2, 7, 9}, {1, 0, 6}, {6, 8, 11}, {4, 6, 10}, {3, 4}</a:t>
            </a:r>
            <a:endParaRPr sz="3000">
              <a:solidFill>
                <a:srgbClr val="F3CC5F"/>
              </a:solidFill>
            </a:endParaRPr>
          </a:p>
        </p:txBody>
      </p:sp>
      <p:sp>
        <p:nvSpPr>
          <p:cNvPr id="319" name="Google Shape;319;p1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Articulation Points</a:t>
            </a:r>
            <a:endParaRPr/>
          </a:p>
        </p:txBody>
      </p:sp>
      <p:grpSp>
        <p:nvGrpSpPr>
          <p:cNvPr id="320" name="Google Shape;320;p10"/>
          <p:cNvGrpSpPr/>
          <p:nvPr/>
        </p:nvGrpSpPr>
        <p:grpSpPr>
          <a:xfrm>
            <a:off x="2892424" y="3124200"/>
            <a:ext cx="6400800" cy="2157300"/>
            <a:chOff x="2892424" y="3124200"/>
            <a:chExt cx="6400800" cy="2157300"/>
          </a:xfrm>
        </p:grpSpPr>
        <p:cxnSp>
          <p:nvCxnSpPr>
            <p:cNvPr id="321" name="Google Shape;321;p10"/>
            <p:cNvCxnSpPr>
              <a:stCxn id="322" idx="2"/>
              <a:endCxn id="323" idx="6"/>
            </p:cNvCxnSpPr>
            <p:nvPr/>
          </p:nvCxnSpPr>
          <p:spPr>
            <a:xfrm rot="10800000">
              <a:off x="4455718" y="4184625"/>
              <a:ext cx="784200" cy="54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24" name="Google Shape;324;p10"/>
            <p:cNvCxnSpPr>
              <a:stCxn id="325" idx="7"/>
              <a:endCxn id="326" idx="3"/>
            </p:cNvCxnSpPr>
            <p:nvPr/>
          </p:nvCxnSpPr>
          <p:spPr>
            <a:xfrm flipH="1" rot="10800000">
              <a:off x="7153240" y="3567356"/>
              <a:ext cx="620400" cy="345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27" name="Google Shape;327;p10"/>
            <p:cNvCxnSpPr>
              <a:stCxn id="325" idx="1"/>
              <a:endCxn id="328" idx="5"/>
            </p:cNvCxnSpPr>
            <p:nvPr/>
          </p:nvCxnSpPr>
          <p:spPr>
            <a:xfrm rot="10800000">
              <a:off x="6344897" y="3568556"/>
              <a:ext cx="440400" cy="344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29" name="Google Shape;329;p10"/>
            <p:cNvCxnSpPr>
              <a:stCxn id="322" idx="6"/>
              <a:endCxn id="325" idx="2"/>
            </p:cNvCxnSpPr>
            <p:nvPr/>
          </p:nvCxnSpPr>
          <p:spPr>
            <a:xfrm flipH="1" rot="10800000">
              <a:off x="5760267" y="4096725"/>
              <a:ext cx="948900" cy="142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30" name="Google Shape;330;p10"/>
            <p:cNvCxnSpPr>
              <a:stCxn id="328" idx="3"/>
              <a:endCxn id="322" idx="7"/>
            </p:cNvCxnSpPr>
            <p:nvPr/>
          </p:nvCxnSpPr>
          <p:spPr>
            <a:xfrm flipH="1">
              <a:off x="5684109" y="3568483"/>
              <a:ext cx="273000" cy="486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31" name="Google Shape;331;p10"/>
            <p:cNvCxnSpPr>
              <a:stCxn id="322" idx="1"/>
              <a:endCxn id="332" idx="5"/>
            </p:cNvCxnSpPr>
            <p:nvPr/>
          </p:nvCxnSpPr>
          <p:spPr>
            <a:xfrm rot="10800000">
              <a:off x="4943821" y="3568401"/>
              <a:ext cx="372300" cy="486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33" name="Google Shape;333;p10"/>
            <p:cNvCxnSpPr>
              <a:stCxn id="325" idx="5"/>
              <a:endCxn id="334" idx="1"/>
            </p:cNvCxnSpPr>
            <p:nvPr/>
          </p:nvCxnSpPr>
          <p:spPr>
            <a:xfrm>
              <a:off x="7153240" y="4280203"/>
              <a:ext cx="747900" cy="343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35" name="Google Shape;335;p10"/>
            <p:cNvCxnSpPr>
              <a:stCxn id="322" idx="3"/>
              <a:endCxn id="336" idx="7"/>
            </p:cNvCxnSpPr>
            <p:nvPr/>
          </p:nvCxnSpPr>
          <p:spPr>
            <a:xfrm flipH="1">
              <a:off x="4943821" y="4422548"/>
              <a:ext cx="372300" cy="39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37" name="Google Shape;337;p10"/>
            <p:cNvCxnSpPr>
              <a:stCxn id="338" idx="0"/>
              <a:endCxn id="325" idx="4"/>
            </p:cNvCxnSpPr>
            <p:nvPr/>
          </p:nvCxnSpPr>
          <p:spPr>
            <a:xfrm rot="10800000">
              <a:off x="6969266" y="4356400"/>
              <a:ext cx="202200" cy="401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26" name="Google Shape;326;p10"/>
            <p:cNvSpPr/>
            <p:nvPr/>
          </p:nvSpPr>
          <p:spPr>
            <a:xfrm>
              <a:off x="7688882" y="3124200"/>
              <a:ext cx="578166" cy="51936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876766" y="3125177"/>
              <a:ext cx="548616" cy="51936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4475481" y="4740976"/>
              <a:ext cx="548616" cy="51936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6897158" y="4757800"/>
              <a:ext cx="548616" cy="51936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10"/>
            <p:cNvCxnSpPr>
              <a:stCxn id="323" idx="0"/>
              <a:endCxn id="332" idx="3"/>
            </p:cNvCxnSpPr>
            <p:nvPr/>
          </p:nvCxnSpPr>
          <p:spPr>
            <a:xfrm flipH="1" rot="10800000">
              <a:off x="4181343" y="3568440"/>
              <a:ext cx="374400" cy="356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32" name="Google Shape;332;p10"/>
            <p:cNvSpPr/>
            <p:nvPr/>
          </p:nvSpPr>
          <p:spPr>
            <a:xfrm>
              <a:off x="4475481" y="3125177"/>
              <a:ext cx="548616" cy="51936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0" name="Google Shape;340;p10"/>
            <p:cNvCxnSpPr>
              <a:stCxn id="334" idx="0"/>
              <a:endCxn id="326" idx="4"/>
            </p:cNvCxnSpPr>
            <p:nvPr/>
          </p:nvCxnSpPr>
          <p:spPr>
            <a:xfrm rot="10800000">
              <a:off x="7977891" y="3643442"/>
              <a:ext cx="117300" cy="904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41" name="Google Shape;341;p10"/>
            <p:cNvCxnSpPr>
              <a:stCxn id="323" idx="4"/>
              <a:endCxn id="336" idx="1"/>
            </p:cNvCxnSpPr>
            <p:nvPr/>
          </p:nvCxnSpPr>
          <p:spPr>
            <a:xfrm>
              <a:off x="4181343" y="4444205"/>
              <a:ext cx="374400" cy="37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42" name="Google Shape;342;p10"/>
            <p:cNvSpPr/>
            <p:nvPr/>
          </p:nvSpPr>
          <p:spPr>
            <a:xfrm>
              <a:off x="2892424" y="3924840"/>
              <a:ext cx="548616" cy="51936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3" name="Google Shape;343;p10"/>
            <p:cNvCxnSpPr>
              <a:stCxn id="342" idx="6"/>
              <a:endCxn id="323" idx="2"/>
            </p:cNvCxnSpPr>
            <p:nvPr/>
          </p:nvCxnSpPr>
          <p:spPr>
            <a:xfrm>
              <a:off x="3441040" y="4184522"/>
              <a:ext cx="465900" cy="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44" name="Google Shape;344;p10"/>
            <p:cNvSpPr/>
            <p:nvPr/>
          </p:nvSpPr>
          <p:spPr>
            <a:xfrm>
              <a:off x="8744608" y="3765726"/>
              <a:ext cx="548616" cy="51936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p10"/>
            <p:cNvCxnSpPr>
              <a:stCxn id="344" idx="3"/>
              <a:endCxn id="334" idx="7"/>
            </p:cNvCxnSpPr>
            <p:nvPr/>
          </p:nvCxnSpPr>
          <p:spPr>
            <a:xfrm flipH="1">
              <a:off x="8289151" y="4209032"/>
              <a:ext cx="535800" cy="414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22" name="Google Shape;322;p10"/>
            <p:cNvSpPr/>
            <p:nvPr/>
          </p:nvSpPr>
          <p:spPr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5821602" y="4762136"/>
              <a:ext cx="578166" cy="51936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p10"/>
            <p:cNvCxnSpPr>
              <a:stCxn id="346" idx="7"/>
              <a:endCxn id="325" idx="3"/>
            </p:cNvCxnSpPr>
            <p:nvPr/>
          </p:nvCxnSpPr>
          <p:spPr>
            <a:xfrm flipH="1" rot="10800000">
              <a:off x="6315097" y="4280195"/>
              <a:ext cx="470100" cy="558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25" name="Google Shape;325;p10"/>
            <p:cNvSpPr/>
            <p:nvPr/>
          </p:nvSpPr>
          <p:spPr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8" name="Google Shape;348;p10"/>
            <p:cNvCxnSpPr>
              <a:stCxn id="346" idx="6"/>
              <a:endCxn id="338" idx="2"/>
            </p:cNvCxnSpPr>
            <p:nvPr/>
          </p:nvCxnSpPr>
          <p:spPr>
            <a:xfrm flipH="1" rot="10800000">
              <a:off x="6399768" y="5017618"/>
              <a:ext cx="497400" cy="4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1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The straightforward algorithm – </a:t>
            </a:r>
            <a:r>
              <a:rPr lang="en-US">
                <a:solidFill>
                  <a:srgbClr val="F3CC5F"/>
                </a:solidFill>
              </a:rPr>
              <a:t>O(n * (m + n))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Remove each node and check whether the graph stays connected</a:t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Check for graph connectivity by </a:t>
            </a:r>
            <a:r>
              <a:rPr lang="en-US">
                <a:solidFill>
                  <a:srgbClr val="F3CC5F"/>
                </a:solidFill>
              </a:rPr>
              <a:t>DFS traversal</a:t>
            </a:r>
            <a:r>
              <a:rPr lang="en-US"/>
              <a:t> + counting the number of visited nodes</a:t>
            </a:r>
            <a:endParaRPr/>
          </a:p>
        </p:txBody>
      </p:sp>
      <p:sp>
        <p:nvSpPr>
          <p:cNvPr id="355" name="Google Shape;355;p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Articulation Points – The Slow Algorithm</a:t>
            </a:r>
            <a:endParaRPr/>
          </a:p>
        </p:txBody>
      </p:sp>
      <p:sp>
        <p:nvSpPr>
          <p:cNvPr id="356" name="Google Shape;356;p11"/>
          <p:cNvSpPr/>
          <p:nvPr/>
        </p:nvSpPr>
        <p:spPr>
          <a:xfrm>
            <a:off x="1000054" y="2660065"/>
            <a:ext cx="10199758" cy="229293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∈ graph nodes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temporary remove v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check for connectivity with DFS(</a:t>
            </a: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), where </a:t>
            </a: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≠ </a:t>
            </a: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the graph is not connected, print </a:t>
            </a: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b="1" i="1" sz="26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restore </a:t>
            </a:r>
            <a:r>
              <a:rPr b="1" i="1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i="0" lang="en-US" sz="26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back in the graph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1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92500"/>
          </a:bodyPr>
          <a:lstStyle/>
          <a:p>
            <a:pPr indent="-304778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3500"/>
              <a:t>The fast (linear) algorithm for finding articulation points is based on DFS traversal with some computations (Hopcroft, Tarjan, 1973)</a:t>
            </a:r>
            <a:endParaRPr/>
          </a:p>
          <a:p>
            <a:pPr indent="-304778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500"/>
              <a:t>Run a DFS while maintaining the following information: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F3CC5F"/>
                </a:solidFill>
              </a:rPr>
              <a:t>depth(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>
                <a:solidFill>
                  <a:srgbClr val="F3CC5F"/>
                </a:solidFill>
              </a:rPr>
              <a:t>)</a:t>
            </a:r>
            <a:r>
              <a:rPr lang="en-US"/>
              <a:t> of each vertex in the DFS tree (once it gets visited)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For each vertex 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/>
              <a:t>, the lowest depth of neighbors of all descendants of 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/>
              <a:t> in the DFS tree, called the </a:t>
            </a:r>
            <a:r>
              <a:rPr lang="en-US">
                <a:solidFill>
                  <a:srgbClr val="F3CC5F"/>
                </a:solidFill>
              </a:rPr>
              <a:t>lowpoint(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>
                <a:solidFill>
                  <a:srgbClr val="F3CC5F"/>
                </a:solidFill>
              </a:rPr>
              <a:t>)</a:t>
            </a:r>
            <a:endParaRPr/>
          </a:p>
          <a:p>
            <a:pPr indent="-304778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500"/>
              <a:t>A non-root vertex </a:t>
            </a:r>
            <a:r>
              <a:rPr i="1" lang="en-US" sz="3500">
                <a:solidFill>
                  <a:srgbClr val="F3CC5F"/>
                </a:solidFill>
              </a:rPr>
              <a:t>v</a:t>
            </a:r>
            <a:r>
              <a:rPr lang="en-US" sz="3500"/>
              <a:t> is an articulation point if there is a child </a:t>
            </a:r>
            <a:r>
              <a:rPr i="1" lang="en-US" sz="3500">
                <a:solidFill>
                  <a:srgbClr val="F3CC5F"/>
                </a:solidFill>
              </a:rPr>
              <a:t>y</a:t>
            </a:r>
            <a:r>
              <a:rPr lang="en-US" sz="3500"/>
              <a:t> of </a:t>
            </a:r>
            <a:r>
              <a:rPr i="1" lang="en-US" sz="3500">
                <a:solidFill>
                  <a:srgbClr val="F3CC5F"/>
                </a:solidFill>
              </a:rPr>
              <a:t>v</a:t>
            </a:r>
            <a:r>
              <a:rPr lang="en-US" sz="3500"/>
              <a:t> such that </a:t>
            </a:r>
            <a:r>
              <a:rPr lang="en-US" sz="3500">
                <a:solidFill>
                  <a:srgbClr val="F3CC5F"/>
                </a:solidFill>
              </a:rPr>
              <a:t>lowpoint(</a:t>
            </a:r>
            <a:r>
              <a:rPr i="1" lang="en-US" sz="3500">
                <a:solidFill>
                  <a:srgbClr val="F3CC5F"/>
                </a:solidFill>
              </a:rPr>
              <a:t>y</a:t>
            </a:r>
            <a:r>
              <a:rPr lang="en-US" sz="3500">
                <a:solidFill>
                  <a:srgbClr val="F3CC5F"/>
                </a:solidFill>
              </a:rPr>
              <a:t>) ≥ depth(</a:t>
            </a:r>
            <a:r>
              <a:rPr i="1" lang="en-US" sz="3500">
                <a:solidFill>
                  <a:srgbClr val="F3CC5F"/>
                </a:solidFill>
              </a:rPr>
              <a:t>v</a:t>
            </a:r>
            <a:r>
              <a:rPr lang="en-US" sz="3500">
                <a:solidFill>
                  <a:srgbClr val="F3CC5F"/>
                </a:solidFill>
              </a:rPr>
              <a:t>)</a:t>
            </a:r>
            <a:endParaRPr/>
          </a:p>
          <a:p>
            <a:pPr indent="-304778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 sz="3500"/>
              <a:t>The root vertex is an articulation point if it has at least two children</a:t>
            </a:r>
            <a:endParaRPr sz="3500">
              <a:solidFill>
                <a:srgbClr val="F3CC5F"/>
              </a:solidFill>
            </a:endParaRPr>
          </a:p>
        </p:txBody>
      </p:sp>
      <p:sp>
        <p:nvSpPr>
          <p:cNvPr id="363" name="Google Shape;363;p1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Articulation Points – The Fast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1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Articulation Points – Fast Algorithm</a:t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>
            <a:off x="379412" y="990600"/>
            <a:ext cx="11412242" cy="5576911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FindArticulationPoints(node, d)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visited[node] = true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depth[node] = 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lowpoint[node] = 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childCount = 0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isArticulation = false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each childNode in childNodes[node]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not visited[childNode]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parent[childNode] =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FindArticulationPoints(childNode, d + 1)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childCount = childCount + 1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if lowpoint[childNode] &gt;= depth[node]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    isArticulation = true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lowpoint[node] = Min(lowpoint[node], lowpoint[childNode])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childNode &lt;&gt; parent[node]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lowpoint[node] = Min(lowpoint[node], depth[childNode])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(parent[node]&lt;&gt;null and isArticulation) or (parent[node]==null and childCount &gt; 1)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print node as articulation point</a:t>
            </a:r>
            <a:endParaRPr/>
          </a:p>
        </p:txBody>
      </p:sp>
      <p:sp>
        <p:nvSpPr>
          <p:cNvPr id="371" name="Google Shape;371;p13"/>
          <p:cNvSpPr txBox="1"/>
          <p:nvPr/>
        </p:nvSpPr>
        <p:spPr>
          <a:xfrm>
            <a:off x="8149321" y="1107744"/>
            <a:ext cx="352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</a:t>
            </a:r>
            <a:r>
              <a:rPr b="0" i="0" lang="en-US" sz="2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O(N + M)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/>
          <p:nvPr>
            <p:ph type="title"/>
          </p:nvPr>
        </p:nvSpPr>
        <p:spPr>
          <a:xfrm>
            <a:off x="912813" y="4599296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Finding the Articulation Points</a:t>
            </a:r>
            <a:endParaRPr/>
          </a:p>
        </p:txBody>
      </p:sp>
      <p:sp>
        <p:nvSpPr>
          <p:cNvPr id="377" name="Google Shape;377;p14"/>
          <p:cNvSpPr txBox="1"/>
          <p:nvPr>
            <p:ph idx="1" type="body"/>
          </p:nvPr>
        </p:nvSpPr>
        <p:spPr>
          <a:xfrm>
            <a:off x="912813" y="55263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Lab</a:t>
            </a:r>
            <a:endParaRPr/>
          </a:p>
        </p:txBody>
      </p:sp>
      <p:grpSp>
        <p:nvGrpSpPr>
          <p:cNvPr id="378" name="Google Shape;378;p14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379" name="Google Shape;379;p14"/>
            <p:cNvCxnSpPr>
              <a:stCxn id="380" idx="2"/>
              <a:endCxn id="381" idx="6"/>
            </p:cNvCxnSpPr>
            <p:nvPr/>
          </p:nvCxnSpPr>
          <p:spPr>
            <a:xfrm rot="10800000">
              <a:off x="4338858" y="2887874"/>
              <a:ext cx="840900" cy="58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82" name="Google Shape;382;p14"/>
            <p:cNvCxnSpPr>
              <a:stCxn id="383" idx="7"/>
              <a:endCxn id="384" idx="3"/>
            </p:cNvCxnSpPr>
            <p:nvPr/>
          </p:nvCxnSpPr>
          <p:spPr>
            <a:xfrm flipH="1" rot="10800000">
              <a:off x="7231601" y="2227177"/>
              <a:ext cx="665100" cy="369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85" name="Google Shape;385;p14"/>
            <p:cNvCxnSpPr>
              <a:stCxn id="383" idx="1"/>
              <a:endCxn id="386" idx="5"/>
            </p:cNvCxnSpPr>
            <p:nvPr/>
          </p:nvCxnSpPr>
          <p:spPr>
            <a:xfrm rot="10800000">
              <a:off x="6364820" y="2228377"/>
              <a:ext cx="472200" cy="368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87" name="Google Shape;387;p14"/>
            <p:cNvCxnSpPr>
              <a:stCxn id="380" idx="6"/>
              <a:endCxn id="383" idx="2"/>
            </p:cNvCxnSpPr>
            <p:nvPr/>
          </p:nvCxnSpPr>
          <p:spPr>
            <a:xfrm flipH="1" rot="10800000">
              <a:off x="5737779" y="2793674"/>
              <a:ext cx="1017600" cy="152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88" name="Google Shape;388;p14"/>
            <p:cNvCxnSpPr>
              <a:stCxn id="386" idx="3"/>
              <a:endCxn id="380" idx="7"/>
            </p:cNvCxnSpPr>
            <p:nvPr/>
          </p:nvCxnSpPr>
          <p:spPr>
            <a:xfrm flipH="1">
              <a:off x="5656072" y="2228269"/>
              <a:ext cx="292800" cy="521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89" name="Google Shape;389;p14"/>
            <p:cNvCxnSpPr>
              <a:stCxn id="380" idx="1"/>
              <a:endCxn id="390" idx="5"/>
            </p:cNvCxnSpPr>
            <p:nvPr/>
          </p:nvCxnSpPr>
          <p:spPr>
            <a:xfrm rot="10800000">
              <a:off x="4862178" y="2228378"/>
              <a:ext cx="399300" cy="521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91" name="Google Shape;391;p14"/>
            <p:cNvCxnSpPr>
              <a:stCxn id="383" idx="5"/>
              <a:endCxn id="392" idx="1"/>
            </p:cNvCxnSpPr>
            <p:nvPr/>
          </p:nvCxnSpPr>
          <p:spPr>
            <a:xfrm>
              <a:off x="7231601" y="2990268"/>
              <a:ext cx="802200" cy="3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93" name="Google Shape;393;p14"/>
            <p:cNvCxnSpPr>
              <a:stCxn id="380" idx="3"/>
              <a:endCxn id="394" idx="7"/>
            </p:cNvCxnSpPr>
            <p:nvPr/>
          </p:nvCxnSpPr>
          <p:spPr>
            <a:xfrm flipH="1">
              <a:off x="4862178" y="3142669"/>
              <a:ext cx="399300" cy="422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95" name="Google Shape;395;p14"/>
            <p:cNvCxnSpPr>
              <a:stCxn id="396" idx="0"/>
              <a:endCxn id="383" idx="4"/>
            </p:cNvCxnSpPr>
            <p:nvPr/>
          </p:nvCxnSpPr>
          <p:spPr>
            <a:xfrm rot="10800000">
              <a:off x="7034246" y="3071704"/>
              <a:ext cx="216900" cy="429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84" name="Google Shape;384;p14"/>
            <p:cNvSpPr/>
            <p:nvPr/>
          </p:nvSpPr>
          <p:spPr>
            <a:xfrm>
              <a:off x="7806021" y="1752600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862713" y="17536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59979" y="348359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956979" y="350160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7" name="Google Shape;397;p14"/>
            <p:cNvCxnSpPr>
              <a:stCxn id="381" idx="0"/>
              <a:endCxn id="390" idx="3"/>
            </p:cNvCxnSpPr>
            <p:nvPr/>
          </p:nvCxnSpPr>
          <p:spPr>
            <a:xfrm flipH="1" rot="10800000">
              <a:off x="4044546" y="2228200"/>
              <a:ext cx="401700" cy="381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90" name="Google Shape;390;p14"/>
            <p:cNvSpPr/>
            <p:nvPr/>
          </p:nvSpPr>
          <p:spPr>
            <a:xfrm>
              <a:off x="4359979" y="17536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8" name="Google Shape;398;p14"/>
            <p:cNvCxnSpPr>
              <a:stCxn id="392" idx="0"/>
              <a:endCxn id="384" idx="4"/>
            </p:cNvCxnSpPr>
            <p:nvPr/>
          </p:nvCxnSpPr>
          <p:spPr>
            <a:xfrm rot="10800000">
              <a:off x="8116046" y="2308799"/>
              <a:ext cx="125700" cy="9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99" name="Google Shape;399;p14"/>
            <p:cNvCxnSpPr>
              <a:stCxn id="381" idx="4"/>
              <a:endCxn id="394" idx="1"/>
            </p:cNvCxnSpPr>
            <p:nvPr/>
          </p:nvCxnSpPr>
          <p:spPr>
            <a:xfrm>
              <a:off x="4044546" y="3165855"/>
              <a:ext cx="401700" cy="399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00" name="Google Shape;400;p14"/>
            <p:cNvSpPr/>
            <p:nvPr/>
          </p:nvSpPr>
          <p:spPr>
            <a:xfrm>
              <a:off x="2662313" y="2609800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" name="Google Shape;401;p14"/>
            <p:cNvCxnSpPr>
              <a:stCxn id="400" idx="6"/>
              <a:endCxn id="381" idx="2"/>
            </p:cNvCxnSpPr>
            <p:nvPr/>
          </p:nvCxnSpPr>
          <p:spPr>
            <a:xfrm>
              <a:off x="3250647" y="2887828"/>
              <a:ext cx="499800" cy="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02" name="Google Shape;402;p14"/>
            <p:cNvSpPr/>
            <p:nvPr/>
          </p:nvSpPr>
          <p:spPr>
            <a:xfrm>
              <a:off x="8938179" y="24394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3" name="Google Shape;403;p14"/>
            <p:cNvCxnSpPr>
              <a:stCxn id="402" idx="3"/>
              <a:endCxn id="392" idx="7"/>
            </p:cNvCxnSpPr>
            <p:nvPr/>
          </p:nvCxnSpPr>
          <p:spPr>
            <a:xfrm flipH="1">
              <a:off x="8449838" y="2914069"/>
              <a:ext cx="574500" cy="444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92" name="Google Shape;392;p14"/>
            <p:cNvSpPr/>
            <p:nvPr/>
          </p:nvSpPr>
          <p:spPr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803555" y="3506246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5" name="Google Shape;405;p14"/>
            <p:cNvCxnSpPr>
              <a:stCxn id="404" idx="7"/>
              <a:endCxn id="383" idx="3"/>
            </p:cNvCxnSpPr>
            <p:nvPr/>
          </p:nvCxnSpPr>
          <p:spPr>
            <a:xfrm flipH="1" rot="10800000">
              <a:off x="6332779" y="2990378"/>
              <a:ext cx="504300" cy="597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83" name="Google Shape;383;p14"/>
            <p:cNvSpPr/>
            <p:nvPr/>
          </p:nvSpPr>
          <p:spPr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6" name="Google Shape;406;p14"/>
            <p:cNvCxnSpPr>
              <a:stCxn id="404" idx="6"/>
              <a:endCxn id="396" idx="2"/>
            </p:cNvCxnSpPr>
            <p:nvPr/>
          </p:nvCxnSpPr>
          <p:spPr>
            <a:xfrm flipH="1" rot="10800000">
              <a:off x="6423579" y="3779773"/>
              <a:ext cx="533400" cy="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81" name="Google Shape;381;p14"/>
            <p:cNvSpPr/>
            <p:nvPr/>
          </p:nvSpPr>
          <p:spPr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 txBox="1"/>
          <p:nvPr>
            <p:ph type="title"/>
          </p:nvPr>
        </p:nvSpPr>
        <p:spPr>
          <a:xfrm>
            <a:off x="912813" y="48768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Max Flow</a:t>
            </a:r>
            <a:endParaRPr/>
          </a:p>
        </p:txBody>
      </p:sp>
      <p:sp>
        <p:nvSpPr>
          <p:cNvPr id="412" name="Google Shape;412;p15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Finding the Maximum Network Flow</a:t>
            </a:r>
            <a:endParaRPr/>
          </a:p>
        </p:txBody>
      </p:sp>
      <p:grpSp>
        <p:nvGrpSpPr>
          <p:cNvPr id="413" name="Google Shape;413;p15"/>
          <p:cNvGrpSpPr/>
          <p:nvPr/>
        </p:nvGrpSpPr>
        <p:grpSpPr>
          <a:xfrm>
            <a:off x="1440357" y="1531140"/>
            <a:ext cx="9308112" cy="2812260"/>
            <a:chOff x="1440357" y="1531140"/>
            <a:chExt cx="9308112" cy="2812260"/>
          </a:xfrm>
        </p:grpSpPr>
        <p:cxnSp>
          <p:nvCxnSpPr>
            <p:cNvPr id="414" name="Google Shape;414;p15"/>
            <p:cNvCxnSpPr>
              <a:stCxn id="415" idx="7"/>
              <a:endCxn id="416" idx="3"/>
            </p:cNvCxnSpPr>
            <p:nvPr/>
          </p:nvCxnSpPr>
          <p:spPr>
            <a:xfrm flipH="1" rot="10800000">
              <a:off x="6750253" y="2308313"/>
              <a:ext cx="836100" cy="467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17" name="Google Shape;417;p15"/>
            <p:cNvCxnSpPr>
              <a:stCxn id="418" idx="6"/>
              <a:endCxn id="416" idx="2"/>
            </p:cNvCxnSpPr>
            <p:nvPr/>
          </p:nvCxnSpPr>
          <p:spPr>
            <a:xfrm>
              <a:off x="5736745" y="1891504"/>
              <a:ext cx="1741200" cy="182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19" name="Google Shape;419;p15"/>
            <p:cNvCxnSpPr>
              <a:stCxn id="415" idx="1"/>
              <a:endCxn id="418" idx="5"/>
            </p:cNvCxnSpPr>
            <p:nvPr/>
          </p:nvCxnSpPr>
          <p:spPr>
            <a:xfrm rot="10800000">
              <a:off x="5633979" y="2126213"/>
              <a:ext cx="603000" cy="649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20" name="Google Shape;420;p15"/>
            <p:cNvCxnSpPr>
              <a:stCxn id="421" idx="6"/>
              <a:endCxn id="415" idx="2"/>
            </p:cNvCxnSpPr>
            <p:nvPr/>
          </p:nvCxnSpPr>
          <p:spPr>
            <a:xfrm>
              <a:off x="4834912" y="2983421"/>
              <a:ext cx="1295700" cy="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22" name="Google Shape;422;p15"/>
            <p:cNvCxnSpPr>
              <a:stCxn id="418" idx="3"/>
              <a:endCxn id="421" idx="7"/>
            </p:cNvCxnSpPr>
            <p:nvPr/>
          </p:nvCxnSpPr>
          <p:spPr>
            <a:xfrm flipH="1">
              <a:off x="4737181" y="2126266"/>
              <a:ext cx="399900" cy="622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23" name="Google Shape;423;p15"/>
            <p:cNvCxnSpPr>
              <a:stCxn id="424" idx="6"/>
              <a:endCxn id="418" idx="2"/>
            </p:cNvCxnSpPr>
            <p:nvPr/>
          </p:nvCxnSpPr>
          <p:spPr>
            <a:xfrm flipH="1" rot="10800000">
              <a:off x="3474280" y="1891391"/>
              <a:ext cx="1560000" cy="182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25" name="Google Shape;425;p15"/>
            <p:cNvCxnSpPr>
              <a:stCxn id="421" idx="1"/>
              <a:endCxn id="424" idx="5"/>
            </p:cNvCxnSpPr>
            <p:nvPr/>
          </p:nvCxnSpPr>
          <p:spPr>
            <a:xfrm rot="10800000">
              <a:off x="3371244" y="2308260"/>
              <a:ext cx="8949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26" name="Google Shape;426;p15"/>
            <p:cNvCxnSpPr>
              <a:stCxn id="415" idx="5"/>
              <a:endCxn id="427" idx="1"/>
            </p:cNvCxnSpPr>
            <p:nvPr/>
          </p:nvCxnSpPr>
          <p:spPr>
            <a:xfrm>
              <a:off x="6750253" y="3245236"/>
              <a:ext cx="7866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28" name="Google Shape;428;p15"/>
            <p:cNvCxnSpPr>
              <a:stCxn id="429" idx="2"/>
              <a:endCxn id="430" idx="6"/>
            </p:cNvCxnSpPr>
            <p:nvPr/>
          </p:nvCxnSpPr>
          <p:spPr>
            <a:xfrm rot="10800000">
              <a:off x="3743111" y="3978697"/>
              <a:ext cx="1489200" cy="32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31" name="Google Shape;431;p15"/>
            <p:cNvCxnSpPr>
              <a:stCxn id="421" idx="3"/>
              <a:endCxn id="430" idx="7"/>
            </p:cNvCxnSpPr>
            <p:nvPr/>
          </p:nvCxnSpPr>
          <p:spPr>
            <a:xfrm flipH="1">
              <a:off x="3640044" y="3218183"/>
              <a:ext cx="626100" cy="52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32" name="Google Shape;432;p15"/>
            <p:cNvCxnSpPr>
              <a:stCxn id="429" idx="7"/>
              <a:endCxn id="415" idx="3"/>
            </p:cNvCxnSpPr>
            <p:nvPr/>
          </p:nvCxnSpPr>
          <p:spPr>
            <a:xfrm flipH="1" rot="10800000">
              <a:off x="5831975" y="3245336"/>
              <a:ext cx="405000" cy="531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15" name="Google Shape;415;p15"/>
            <p:cNvSpPr/>
            <p:nvPr/>
          </p:nvSpPr>
          <p:spPr>
            <a:xfrm>
              <a:off x="6130677" y="2678472"/>
              <a:ext cx="725879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7477993" y="1741489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034195" y="1559502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168559" y="2651419"/>
              <a:ext cx="666353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3040443" y="3646800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5232311" y="3679395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7434038" y="3588402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15"/>
            <p:cNvCxnSpPr>
              <a:stCxn id="434" idx="7"/>
              <a:endCxn id="424" idx="3"/>
            </p:cNvCxnSpPr>
            <p:nvPr/>
          </p:nvCxnSpPr>
          <p:spPr>
            <a:xfrm flipH="1" rot="10800000">
              <a:off x="2364370" y="2308214"/>
              <a:ext cx="510300" cy="49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24" name="Google Shape;424;p15"/>
            <p:cNvSpPr/>
            <p:nvPr/>
          </p:nvSpPr>
          <p:spPr>
            <a:xfrm>
              <a:off x="2771730" y="174148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764706" y="2706873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" name="Google Shape;435;p15"/>
            <p:cNvCxnSpPr>
              <a:stCxn id="427" idx="0"/>
              <a:endCxn id="416" idx="4"/>
            </p:cNvCxnSpPr>
            <p:nvPr/>
          </p:nvCxnSpPr>
          <p:spPr>
            <a:xfrm flipH="1" rot="10800000">
              <a:off x="7785313" y="2405502"/>
              <a:ext cx="63000" cy="118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36" name="Google Shape;436;p15"/>
            <p:cNvCxnSpPr>
              <a:stCxn id="427" idx="2"/>
              <a:endCxn id="429" idx="6"/>
            </p:cNvCxnSpPr>
            <p:nvPr/>
          </p:nvCxnSpPr>
          <p:spPr>
            <a:xfrm flipH="1">
              <a:off x="5934938" y="3920404"/>
              <a:ext cx="1499100" cy="90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37" name="Google Shape;437;p15"/>
            <p:cNvCxnSpPr>
              <a:stCxn id="434" idx="5"/>
              <a:endCxn id="430" idx="1"/>
            </p:cNvCxnSpPr>
            <p:nvPr/>
          </p:nvCxnSpPr>
          <p:spPr>
            <a:xfrm>
              <a:off x="2364370" y="3273637"/>
              <a:ext cx="779100" cy="47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38" name="Google Shape;438;p15"/>
            <p:cNvSpPr txBox="1"/>
            <p:nvPr/>
          </p:nvSpPr>
          <p:spPr>
            <a:xfrm>
              <a:off x="2178858" y="2129800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439" name="Google Shape;439;p15"/>
            <p:cNvSpPr txBox="1"/>
            <p:nvPr/>
          </p:nvSpPr>
          <p:spPr>
            <a:xfrm>
              <a:off x="2696732" y="3078022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/>
            </a:p>
          </p:txBody>
        </p:sp>
        <p:sp>
          <p:nvSpPr>
            <p:cNvPr id="440" name="Google Shape;440;p15"/>
            <p:cNvSpPr txBox="1"/>
            <p:nvPr/>
          </p:nvSpPr>
          <p:spPr>
            <a:xfrm>
              <a:off x="3981096" y="1531140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  <p:sp>
          <p:nvSpPr>
            <p:cNvPr id="441" name="Google Shape;441;p15"/>
            <p:cNvSpPr txBox="1"/>
            <p:nvPr/>
          </p:nvSpPr>
          <p:spPr>
            <a:xfrm>
              <a:off x="3790228" y="2142289"/>
              <a:ext cx="34015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42" name="Google Shape;442;p15"/>
            <p:cNvSpPr txBox="1"/>
            <p:nvPr/>
          </p:nvSpPr>
          <p:spPr>
            <a:xfrm>
              <a:off x="5162141" y="2589940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/>
            </a:p>
          </p:txBody>
        </p:sp>
        <p:sp>
          <p:nvSpPr>
            <p:cNvPr id="443" name="Google Shape;443;p15"/>
            <p:cNvSpPr txBox="1"/>
            <p:nvPr/>
          </p:nvSpPr>
          <p:spPr>
            <a:xfrm>
              <a:off x="6408597" y="1531140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444" name="Google Shape;444;p15"/>
            <p:cNvSpPr txBox="1"/>
            <p:nvPr/>
          </p:nvSpPr>
          <p:spPr>
            <a:xfrm>
              <a:off x="6825165" y="2158586"/>
              <a:ext cx="34015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45" name="Google Shape;445;p15"/>
            <p:cNvSpPr txBox="1"/>
            <p:nvPr/>
          </p:nvSpPr>
          <p:spPr>
            <a:xfrm>
              <a:off x="7815594" y="2766660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26</a:t>
              </a:r>
              <a:endParaRPr/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7020233" y="3044485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447" name="Google Shape;447;p15"/>
            <p:cNvSpPr txBox="1"/>
            <p:nvPr/>
          </p:nvSpPr>
          <p:spPr>
            <a:xfrm>
              <a:off x="4363727" y="3546302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448" name="Google Shape;448;p15"/>
            <p:cNvSpPr txBox="1"/>
            <p:nvPr/>
          </p:nvSpPr>
          <p:spPr>
            <a:xfrm>
              <a:off x="6404018" y="3550030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449" name="Google Shape;449;p15"/>
            <p:cNvSpPr txBox="1"/>
            <p:nvPr/>
          </p:nvSpPr>
          <p:spPr>
            <a:xfrm>
              <a:off x="5679517" y="3169015"/>
              <a:ext cx="34015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50" name="Google Shape;450;p15"/>
            <p:cNvSpPr txBox="1"/>
            <p:nvPr/>
          </p:nvSpPr>
          <p:spPr>
            <a:xfrm>
              <a:off x="3647629" y="3045427"/>
              <a:ext cx="34015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51" name="Google Shape;451;p15"/>
            <p:cNvSpPr txBox="1"/>
            <p:nvPr/>
          </p:nvSpPr>
          <p:spPr>
            <a:xfrm>
              <a:off x="4608735" y="2070196"/>
              <a:ext cx="34015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52" name="Google Shape;452;p15"/>
            <p:cNvSpPr txBox="1"/>
            <p:nvPr/>
          </p:nvSpPr>
          <p:spPr>
            <a:xfrm>
              <a:off x="5893696" y="2087779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8771175" y="2581018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4" name="Google Shape;454;p15"/>
            <p:cNvCxnSpPr>
              <a:stCxn id="453" idx="1"/>
              <a:endCxn id="416" idx="5"/>
            </p:cNvCxnSpPr>
            <p:nvPr/>
          </p:nvCxnSpPr>
          <p:spPr>
            <a:xfrm rot="10800000">
              <a:off x="8110103" y="2308359"/>
              <a:ext cx="769500" cy="369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55" name="Google Shape;455;p15"/>
            <p:cNvCxnSpPr>
              <a:stCxn id="453" idx="3"/>
              <a:endCxn id="427" idx="7"/>
            </p:cNvCxnSpPr>
            <p:nvPr/>
          </p:nvCxnSpPr>
          <p:spPr>
            <a:xfrm flipH="1">
              <a:off x="8033603" y="3147780"/>
              <a:ext cx="846000" cy="537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56" name="Google Shape;456;p15"/>
            <p:cNvSpPr txBox="1"/>
            <p:nvPr/>
          </p:nvSpPr>
          <p:spPr>
            <a:xfrm>
              <a:off x="8390905" y="2062382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  <p:sp>
          <p:nvSpPr>
            <p:cNvPr id="457" name="Google Shape;457;p15"/>
            <p:cNvSpPr txBox="1"/>
            <p:nvPr/>
          </p:nvSpPr>
          <p:spPr>
            <a:xfrm>
              <a:off x="8471124" y="3323948"/>
              <a:ext cx="4956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/>
            </a:p>
          </p:txBody>
        </p:sp>
        <p:sp>
          <p:nvSpPr>
            <p:cNvPr id="458" name="Google Shape;458;p15"/>
            <p:cNvSpPr txBox="1"/>
            <p:nvPr/>
          </p:nvSpPr>
          <p:spPr>
            <a:xfrm>
              <a:off x="1440357" y="2457368"/>
              <a:ext cx="3481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0008076" y="1832482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10008076" y="3380613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1" name="Google Shape;461;p15"/>
            <p:cNvCxnSpPr>
              <a:stCxn id="459" idx="4"/>
              <a:endCxn id="460" idx="0"/>
            </p:cNvCxnSpPr>
            <p:nvPr/>
          </p:nvCxnSpPr>
          <p:spPr>
            <a:xfrm>
              <a:off x="10378272" y="2496485"/>
              <a:ext cx="0" cy="884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62" name="Google Shape;462;p15"/>
            <p:cNvSpPr txBox="1"/>
            <p:nvPr/>
          </p:nvSpPr>
          <p:spPr>
            <a:xfrm>
              <a:off x="10402332" y="2714050"/>
              <a:ext cx="34015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9393408" y="2182504"/>
              <a:ext cx="3273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1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Weighted directed / undirected </a:t>
            </a:r>
            <a:r>
              <a:rPr lang="en-US">
                <a:solidFill>
                  <a:srgbClr val="F3CC5F"/>
                </a:solidFill>
              </a:rPr>
              <a:t>graph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With </a:t>
            </a:r>
            <a:r>
              <a:rPr lang="en-US">
                <a:solidFill>
                  <a:srgbClr val="F3CC5F"/>
                </a:solidFill>
              </a:rPr>
              <a:t>capacities</a:t>
            </a:r>
            <a:r>
              <a:rPr lang="en-US"/>
              <a:t> assigned to the edges </a:t>
            </a:r>
            <a:r>
              <a:rPr lang="en-US">
                <a:solidFill>
                  <a:srgbClr val="F3CC5F"/>
                </a:solidFill>
              </a:rPr>
              <a:t>c(u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</a:t>
            </a:r>
            <a:endParaRPr>
              <a:solidFill>
                <a:srgbClr val="F3CC5F"/>
              </a:solidFill>
            </a:endParaRPr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Goal: compute the </a:t>
            </a:r>
            <a:r>
              <a:rPr lang="en-US">
                <a:solidFill>
                  <a:srgbClr val="F3CC5F"/>
                </a:solidFill>
              </a:rPr>
              <a:t>maximum flow </a:t>
            </a:r>
            <a:r>
              <a:rPr lang="en-US"/>
              <a:t>from node </a:t>
            </a:r>
            <a:r>
              <a:rPr lang="en-US">
                <a:solidFill>
                  <a:srgbClr val="F3CC5F"/>
                </a:solidFill>
              </a:rPr>
              <a:t>s</a:t>
            </a:r>
            <a:r>
              <a:rPr lang="en-US"/>
              <a:t> to node </a:t>
            </a:r>
            <a:r>
              <a:rPr lang="en-US">
                <a:solidFill>
                  <a:srgbClr val="F3CC5F"/>
                </a:solidFill>
              </a:rPr>
              <a:t>t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Each edge </a:t>
            </a:r>
            <a:r>
              <a:rPr lang="en-US">
                <a:solidFill>
                  <a:srgbClr val="F3CC5F"/>
                </a:solidFill>
              </a:rPr>
              <a:t>{u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v} </a:t>
            </a:r>
            <a:r>
              <a:rPr lang="en-US"/>
              <a:t>holds certain flow </a:t>
            </a:r>
            <a:r>
              <a:rPr lang="en-US">
                <a:solidFill>
                  <a:srgbClr val="F3CC5F"/>
                </a:solidFill>
              </a:rPr>
              <a:t>flow(u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>
                <a:solidFill>
                  <a:srgbClr val="F3CC5F"/>
                </a:solidFill>
              </a:rPr>
              <a:t>flow(u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 ≤ c(u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For each node </a:t>
            </a:r>
            <a:r>
              <a:rPr lang="en-US">
                <a:solidFill>
                  <a:srgbClr val="F3CC5F"/>
                </a:solidFill>
              </a:rPr>
              <a:t>input flow == output flow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Max flow == </a:t>
            </a:r>
            <a:r>
              <a:rPr lang="en-US">
                <a:solidFill>
                  <a:srgbClr val="F3CC5F"/>
                </a:solidFill>
              </a:rPr>
              <a:t>sum(flow(s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v)) </a:t>
            </a:r>
            <a:r>
              <a:rPr lang="en-US"/>
              <a:t>== </a:t>
            </a:r>
            <a:r>
              <a:rPr lang="en-US">
                <a:solidFill>
                  <a:srgbClr val="F3CC5F"/>
                </a:solidFill>
              </a:rPr>
              <a:t>sum(flow(u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t))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Total output flow from </a:t>
            </a:r>
            <a:r>
              <a:rPr lang="en-US">
                <a:solidFill>
                  <a:srgbClr val="F3CC5F"/>
                </a:solidFill>
              </a:rPr>
              <a:t>s</a:t>
            </a:r>
            <a:r>
              <a:rPr lang="en-US"/>
              <a:t> == total input from to </a:t>
            </a:r>
            <a:r>
              <a:rPr lang="en-US">
                <a:solidFill>
                  <a:srgbClr val="F3CC5F"/>
                </a:solidFill>
              </a:rPr>
              <a:t>t</a:t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solidFill>
                <a:srgbClr val="F3CC5F"/>
              </a:solidFill>
            </a:endParaRPr>
          </a:p>
          <a:p>
            <a:pPr indent="-888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470" name="Google Shape;470;p1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Max Flow Problem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1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92500" lnSpcReduction="2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Ford-Fulkerson can be summarized in the following steps: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AutoNum type="arabicPeriod"/>
            </a:pPr>
            <a:r>
              <a:rPr lang="en-US"/>
              <a:t>Start from zero flow: </a:t>
            </a:r>
            <a:r>
              <a:rPr lang="en-US">
                <a:solidFill>
                  <a:srgbClr val="F3CC5F"/>
                </a:solidFill>
              </a:rPr>
              <a:t>flow(u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</a:t>
            </a:r>
            <a:r>
              <a:rPr lang="en-US"/>
              <a:t> =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for each edge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AutoNum type="arabicPeriod"/>
            </a:pPr>
            <a:r>
              <a:rPr lang="en-US"/>
              <a:t>While possible: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Find </a:t>
            </a:r>
            <a:r>
              <a:rPr lang="en-US">
                <a:solidFill>
                  <a:srgbClr val="F3CC5F"/>
                </a:solidFill>
              </a:rPr>
              <a:t>augmenting path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>
                <a:solidFill>
                  <a:srgbClr val="F3CC5F"/>
                </a:solidFill>
              </a:rPr>
              <a:t> </a:t>
            </a:r>
            <a:r>
              <a:rPr lang="en-US"/>
              <a:t>such that</a:t>
            </a:r>
            <a:endParaRPr/>
          </a:p>
          <a:p>
            <a:pPr indent="-231606" lvl="3" marL="12189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is a valid path from </a:t>
            </a:r>
            <a:r>
              <a:rPr b="1" lang="en-US">
                <a:solidFill>
                  <a:srgbClr val="F3CC5F"/>
                </a:solidFill>
              </a:rPr>
              <a:t>s</a:t>
            </a:r>
            <a:r>
              <a:rPr lang="en-US"/>
              <a:t> to </a:t>
            </a:r>
            <a:r>
              <a:rPr b="1" lang="en-US">
                <a:solidFill>
                  <a:srgbClr val="F3CC5F"/>
                </a:solidFill>
              </a:rPr>
              <a:t>t </a:t>
            </a:r>
            <a:r>
              <a:rPr lang="en-US"/>
              <a:t>and</a:t>
            </a:r>
            <a:r>
              <a:rPr b="1" lang="en-US">
                <a:solidFill>
                  <a:srgbClr val="F3CC5F"/>
                </a:solidFill>
              </a:rPr>
              <a:t> </a:t>
            </a:r>
            <a:r>
              <a:rPr lang="en-US"/>
              <a:t>for each</a:t>
            </a:r>
            <a:r>
              <a:rPr b="1" lang="en-US">
                <a:solidFill>
                  <a:srgbClr val="F3CC5F"/>
                </a:solidFill>
              </a:rPr>
              <a:t> </a:t>
            </a:r>
            <a:r>
              <a:rPr lang="en-US"/>
              <a:t>edge</a:t>
            </a:r>
            <a:r>
              <a:rPr b="1" lang="en-US">
                <a:solidFill>
                  <a:srgbClr val="F3CC5F"/>
                </a:solidFill>
              </a:rPr>
              <a:t> </a:t>
            </a:r>
            <a:r>
              <a:rPr lang="en-US">
                <a:solidFill>
                  <a:srgbClr val="F3CC5F"/>
                </a:solidFill>
              </a:rPr>
              <a:t>{u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v} </a:t>
            </a:r>
            <a:r>
              <a:rPr lang="en-US"/>
              <a:t>∈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🡪 </a:t>
            </a:r>
            <a:r>
              <a:rPr lang="en-US">
                <a:solidFill>
                  <a:srgbClr val="F3CC5F"/>
                </a:solidFill>
              </a:rPr>
              <a:t>c(u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 &gt; 0</a:t>
            </a:r>
            <a:endParaRPr b="1">
              <a:solidFill>
                <a:srgbClr val="F3CC5F"/>
              </a:solidFill>
            </a:endParaRPr>
          </a:p>
          <a:p>
            <a:pPr indent="-231606" lvl="3" marL="12189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F3CC5F"/>
                </a:solidFill>
              </a:rPr>
              <a:t>flow(p)</a:t>
            </a:r>
            <a:r>
              <a:rPr lang="en-US"/>
              <a:t> for the augmenting path </a:t>
            </a:r>
            <a:r>
              <a:rPr b="1" lang="en-US">
                <a:solidFill>
                  <a:srgbClr val="F3CC5F"/>
                </a:solidFill>
              </a:rPr>
              <a:t>p</a:t>
            </a:r>
            <a:r>
              <a:rPr lang="en-US"/>
              <a:t> in </a:t>
            </a:r>
            <a:r>
              <a:rPr b="1" lang="en-US">
                <a:solidFill>
                  <a:srgbClr val="F3CC5F"/>
                </a:solidFill>
              </a:rPr>
              <a:t>s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b="1" lang="en-US">
                <a:solidFill>
                  <a:srgbClr val="F3CC5F"/>
                </a:solidFill>
              </a:rPr>
              <a:t> t</a:t>
            </a:r>
            <a:r>
              <a:rPr b="1" lang="en-US"/>
              <a:t> </a:t>
            </a:r>
            <a:r>
              <a:rPr lang="en-US"/>
              <a:t>is the minimum capacity </a:t>
            </a:r>
            <a:r>
              <a:rPr b="1" lang="en-US">
                <a:solidFill>
                  <a:srgbClr val="F3CC5F"/>
                </a:solidFill>
              </a:rPr>
              <a:t>c</a:t>
            </a:r>
            <a:r>
              <a:rPr lang="en-US"/>
              <a:t> of each edge </a:t>
            </a:r>
            <a:r>
              <a:rPr lang="en-US">
                <a:solidFill>
                  <a:srgbClr val="F3CC5F"/>
                </a:solidFill>
              </a:rPr>
              <a:t>{u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v} </a:t>
            </a:r>
            <a:r>
              <a:rPr lang="en-US"/>
              <a:t>in the path </a:t>
            </a:r>
            <a:r>
              <a:rPr b="1" lang="en-US">
                <a:solidFill>
                  <a:srgbClr val="F3CC5F"/>
                </a:solidFill>
              </a:rPr>
              <a:t>s</a:t>
            </a:r>
            <a:r>
              <a:rPr b="1" lang="en-US"/>
              <a:t>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b="1" lang="en-US"/>
              <a:t> </a:t>
            </a:r>
            <a:r>
              <a:rPr b="1" lang="en-US">
                <a:solidFill>
                  <a:srgbClr val="F3CC5F"/>
                </a:solidFill>
              </a:rPr>
              <a:t>t</a:t>
            </a:r>
            <a:endParaRPr/>
          </a:p>
          <a:p>
            <a:pPr indent="-231606" lvl="3" marL="12189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Modify the capacities of the edges in the path</a:t>
            </a:r>
            <a:r>
              <a:rPr b="1" lang="en-US">
                <a:solidFill>
                  <a:srgbClr val="F3CC5F"/>
                </a:solidFill>
              </a:rPr>
              <a:t> p:</a:t>
            </a:r>
            <a:endParaRPr/>
          </a:p>
          <a:p>
            <a:pPr indent="-231605" lvl="4" marL="152373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79999"/>
              <a:buChar char="▪"/>
            </a:pPr>
            <a:r>
              <a:rPr lang="en-US"/>
              <a:t>For each edge </a:t>
            </a:r>
            <a:r>
              <a:rPr lang="en-US">
                <a:solidFill>
                  <a:srgbClr val="F3CC5F"/>
                </a:solidFill>
              </a:rPr>
              <a:t>{u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v} </a:t>
            </a:r>
            <a:r>
              <a:rPr lang="en-US"/>
              <a:t>∈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🡪 </a:t>
            </a:r>
            <a:r>
              <a:rPr lang="en-US">
                <a:solidFill>
                  <a:srgbClr val="F3CC5F"/>
                </a:solidFill>
              </a:rPr>
              <a:t>c(u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 = c(u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 - flow(p)</a:t>
            </a:r>
            <a:endParaRPr/>
          </a:p>
          <a:p>
            <a:pPr indent="-231605" lvl="4" marL="152373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79999"/>
              <a:buChar char="▪"/>
            </a:pPr>
            <a:r>
              <a:rPr lang="en-US"/>
              <a:t>For each edge </a:t>
            </a:r>
            <a:r>
              <a:rPr lang="en-US">
                <a:solidFill>
                  <a:srgbClr val="F3CC5F"/>
                </a:solidFill>
              </a:rPr>
              <a:t>{u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v} </a:t>
            </a:r>
            <a:r>
              <a:rPr lang="en-US"/>
              <a:t>∈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🡪 </a:t>
            </a:r>
            <a:r>
              <a:rPr lang="en-US">
                <a:solidFill>
                  <a:srgbClr val="F3CC5F"/>
                </a:solidFill>
              </a:rPr>
              <a:t>c(v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u) = c(v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u) + flow(p)</a:t>
            </a:r>
            <a:endParaRPr>
              <a:solidFill>
                <a:srgbClr val="F3CC5F"/>
              </a:solidFill>
            </a:endParaRPr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Add </a:t>
            </a:r>
            <a:r>
              <a:rPr lang="en-US">
                <a:solidFill>
                  <a:srgbClr val="F3CC5F"/>
                </a:solidFill>
              </a:rPr>
              <a:t>flow(p) </a:t>
            </a:r>
            <a:r>
              <a:rPr lang="en-US"/>
              <a:t>to the maximum flow</a:t>
            </a:r>
            <a:endParaRPr>
              <a:solidFill>
                <a:srgbClr val="F3CC5F"/>
              </a:solidFill>
            </a:endParaRPr>
          </a:p>
          <a:p>
            <a:pPr indent="-81237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Ford-Fulkerson Max-Flow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18"/>
          <p:cNvSpPr txBox="1"/>
          <p:nvPr>
            <p:ph idx="1" type="body"/>
          </p:nvPr>
        </p:nvSpPr>
        <p:spPr>
          <a:xfrm>
            <a:off x="190413" y="1151121"/>
            <a:ext cx="11804822" cy="563067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fontScale="92500" lnSpcReduction="2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If we use </a:t>
            </a:r>
            <a:r>
              <a:rPr lang="en-US">
                <a:solidFill>
                  <a:srgbClr val="F3CC5F"/>
                </a:solidFill>
              </a:rPr>
              <a:t>Breadth-first Search </a:t>
            </a:r>
            <a:r>
              <a:rPr lang="en-US"/>
              <a:t>to Find the augmenting path we get the </a:t>
            </a:r>
            <a:r>
              <a:rPr lang="en-US">
                <a:solidFill>
                  <a:srgbClr val="F3CC5F"/>
                </a:solidFill>
              </a:rPr>
              <a:t>Edmonds-Karp </a:t>
            </a:r>
            <a:r>
              <a:rPr lang="en-US"/>
              <a:t>algorithm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AutoNum type="arabicPeriod"/>
            </a:pPr>
            <a:r>
              <a:rPr lang="en-US"/>
              <a:t>Start from zero flow: </a:t>
            </a:r>
            <a:r>
              <a:rPr lang="en-US">
                <a:solidFill>
                  <a:srgbClr val="F3CC5F"/>
                </a:solidFill>
              </a:rPr>
              <a:t>flow(u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</a:t>
            </a:r>
            <a:r>
              <a:rPr lang="en-US"/>
              <a:t> =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for each edge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AutoNum type="arabicPeriod"/>
            </a:pPr>
            <a:r>
              <a:rPr lang="en-US"/>
              <a:t>While possible: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Find an </a:t>
            </a:r>
            <a:r>
              <a:rPr lang="en-US">
                <a:solidFill>
                  <a:srgbClr val="F3CC5F"/>
                </a:solidFill>
              </a:rPr>
              <a:t>augmenting path </a:t>
            </a:r>
            <a:r>
              <a:rPr b="1" lang="en-US">
                <a:solidFill>
                  <a:srgbClr val="F3CC5F"/>
                </a:solidFill>
              </a:rPr>
              <a:t>p </a:t>
            </a:r>
            <a:r>
              <a:rPr lang="en-US"/>
              <a:t>from</a:t>
            </a:r>
            <a:r>
              <a:rPr b="1" lang="en-US">
                <a:solidFill>
                  <a:srgbClr val="F3CC5F"/>
                </a:solidFill>
              </a:rPr>
              <a:t> s</a:t>
            </a:r>
            <a:r>
              <a:rPr lang="en-US"/>
              <a:t> to </a:t>
            </a:r>
            <a:r>
              <a:rPr b="1" lang="en-US">
                <a:solidFill>
                  <a:srgbClr val="F3CC5F"/>
                </a:solidFill>
              </a:rPr>
              <a:t>t</a:t>
            </a:r>
            <a:r>
              <a:rPr lang="en-US">
                <a:solidFill>
                  <a:srgbClr val="F3CC5F"/>
                </a:solidFill>
              </a:rPr>
              <a:t> </a:t>
            </a:r>
            <a:r>
              <a:rPr lang="en-US"/>
              <a:t>using BFS such that:</a:t>
            </a:r>
            <a:endParaRPr/>
          </a:p>
          <a:p>
            <a:pPr indent="-231606" lvl="3" marL="12189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For each </a:t>
            </a:r>
            <a:r>
              <a:rPr lang="en-US">
                <a:solidFill>
                  <a:srgbClr val="F3CC5F"/>
                </a:solidFill>
              </a:rPr>
              <a:t>{u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v} </a:t>
            </a:r>
            <a:r>
              <a:rPr lang="en-US"/>
              <a:t>∈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🡪 </a:t>
            </a:r>
            <a:r>
              <a:rPr lang="en-US">
                <a:solidFill>
                  <a:srgbClr val="F3CC5F"/>
                </a:solidFill>
              </a:rPr>
              <a:t>c(u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v) &gt; 0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Keep track of the parent for each visited vertex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Reconstruct the path </a:t>
            </a:r>
            <a:r>
              <a:rPr b="1" lang="en-US">
                <a:solidFill>
                  <a:srgbClr val="F3CC5F"/>
                </a:solidFill>
              </a:rPr>
              <a:t>p</a:t>
            </a:r>
            <a:r>
              <a:rPr lang="en-US"/>
              <a:t> using the parents</a:t>
            </a:r>
            <a:endParaRPr/>
          </a:p>
          <a:p>
            <a:pPr indent="-231606" lvl="3" marL="12189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Set </a:t>
            </a:r>
            <a:r>
              <a:rPr lang="en-US">
                <a:solidFill>
                  <a:srgbClr val="F3CC5F"/>
                </a:solidFill>
              </a:rPr>
              <a:t>flow(</a:t>
            </a:r>
            <a:r>
              <a:rPr b="1" lang="en-US">
                <a:solidFill>
                  <a:srgbClr val="F3CC5F"/>
                </a:solidFill>
              </a:rPr>
              <a:t>p</a:t>
            </a:r>
            <a:r>
              <a:rPr lang="en-US">
                <a:solidFill>
                  <a:srgbClr val="F3CC5F"/>
                </a:solidFill>
              </a:rPr>
              <a:t>) </a:t>
            </a:r>
            <a:r>
              <a:rPr lang="en-US"/>
              <a:t>as the smallest capacity </a:t>
            </a:r>
            <a:r>
              <a:rPr b="1" lang="en-US">
                <a:solidFill>
                  <a:srgbClr val="F3CC5F"/>
                </a:solidFill>
              </a:rPr>
              <a:t>c</a:t>
            </a:r>
            <a:r>
              <a:rPr lang="en-US">
                <a:solidFill>
                  <a:srgbClr val="F3CC5F"/>
                </a:solidFill>
              </a:rPr>
              <a:t> </a:t>
            </a:r>
            <a:r>
              <a:rPr lang="en-US"/>
              <a:t>in the path </a:t>
            </a:r>
            <a:r>
              <a:rPr b="1" lang="en-US">
                <a:solidFill>
                  <a:srgbClr val="F3CC5F"/>
                </a:solidFill>
              </a:rPr>
              <a:t>p</a:t>
            </a:r>
            <a:endParaRPr/>
          </a:p>
          <a:p>
            <a:pPr indent="-231606" lvl="3" marL="121898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Modify the capacities of the edges in the path</a:t>
            </a:r>
            <a:r>
              <a:rPr b="1" lang="en-US">
                <a:solidFill>
                  <a:srgbClr val="F3CC5F"/>
                </a:solidFill>
              </a:rPr>
              <a:t> p </a:t>
            </a:r>
            <a:r>
              <a:rPr lang="en-US"/>
              <a:t>as in Ford-Fulkerson: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Add </a:t>
            </a:r>
            <a:r>
              <a:rPr lang="en-US">
                <a:solidFill>
                  <a:srgbClr val="F3CC5F"/>
                </a:solidFill>
              </a:rPr>
              <a:t>flow(</a:t>
            </a:r>
            <a:r>
              <a:rPr b="1" lang="en-US">
                <a:solidFill>
                  <a:srgbClr val="F3CC5F"/>
                </a:solidFill>
              </a:rPr>
              <a:t>p</a:t>
            </a:r>
            <a:r>
              <a:rPr lang="en-US">
                <a:solidFill>
                  <a:srgbClr val="F3CC5F"/>
                </a:solidFill>
              </a:rPr>
              <a:t>) </a:t>
            </a:r>
            <a:r>
              <a:rPr lang="en-US"/>
              <a:t>to the maximum flow</a:t>
            </a:r>
            <a:endParaRPr>
              <a:solidFill>
                <a:srgbClr val="F3CC5F"/>
              </a:solidFill>
            </a:endParaRPr>
          </a:p>
          <a:p>
            <a:pPr indent="-109431" lvl="4" marL="152373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F3CC5F"/>
              </a:solidFill>
            </a:endParaRPr>
          </a:p>
        </p:txBody>
      </p:sp>
      <p:sp>
        <p:nvSpPr>
          <p:cNvPr id="484" name="Google Shape;484;p1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Edmonds-Karp Max Flow Algorithm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1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Start from empty flows through all edges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Find an augmenting path: </a:t>
            </a:r>
            <a:r>
              <a:rPr lang="en-US">
                <a:solidFill>
                  <a:srgbClr val="F3CC5F"/>
                </a:solidFill>
              </a:rPr>
              <a:t>0</a:t>
            </a:r>
            <a:r>
              <a:rPr lang="en-US"/>
              <a:t>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6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4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1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9</a:t>
            </a:r>
            <a:r>
              <a:rPr lang="en-US"/>
              <a:t> (increment = </a:t>
            </a:r>
            <a:r>
              <a:rPr lang="en-US">
                <a:solidFill>
                  <a:srgbClr val="F3CC5F"/>
                </a:solidFill>
              </a:rPr>
              <a:t>17</a:t>
            </a:r>
            <a:r>
              <a:rPr lang="en-US"/>
              <a:t>)</a:t>
            </a:r>
            <a:endParaRPr/>
          </a:p>
        </p:txBody>
      </p:sp>
      <p:sp>
        <p:nvSpPr>
          <p:cNvPr id="491" name="Google Shape;491;p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Edmonds-Karp – Step #1</a:t>
            </a:r>
            <a:endParaRPr/>
          </a:p>
        </p:txBody>
      </p:sp>
      <p:grpSp>
        <p:nvGrpSpPr>
          <p:cNvPr id="492" name="Google Shape;492;p19"/>
          <p:cNvGrpSpPr/>
          <p:nvPr/>
        </p:nvGrpSpPr>
        <p:grpSpPr>
          <a:xfrm>
            <a:off x="1674812" y="3124200"/>
            <a:ext cx="8382037" cy="2839155"/>
            <a:chOff x="1507587" y="3231191"/>
            <a:chExt cx="8382037" cy="2839155"/>
          </a:xfrm>
        </p:grpSpPr>
        <p:cxnSp>
          <p:nvCxnSpPr>
            <p:cNvPr id="493" name="Google Shape;493;p19"/>
            <p:cNvCxnSpPr>
              <a:stCxn id="494" idx="7"/>
              <a:endCxn id="495" idx="3"/>
            </p:cNvCxnSpPr>
            <p:nvPr/>
          </p:nvCxnSpPr>
          <p:spPr>
            <a:xfrm flipH="1" rot="10800000">
              <a:off x="6858428" y="4035259"/>
              <a:ext cx="836100" cy="467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96" name="Google Shape;496;p19"/>
            <p:cNvCxnSpPr>
              <a:stCxn id="497" idx="6"/>
              <a:endCxn id="495" idx="2"/>
            </p:cNvCxnSpPr>
            <p:nvPr/>
          </p:nvCxnSpPr>
          <p:spPr>
            <a:xfrm>
              <a:off x="5844919" y="3618451"/>
              <a:ext cx="17412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98" name="Google Shape;498;p19"/>
            <p:cNvCxnSpPr>
              <a:stCxn id="494" idx="1"/>
              <a:endCxn id="497" idx="5"/>
            </p:cNvCxnSpPr>
            <p:nvPr/>
          </p:nvCxnSpPr>
          <p:spPr>
            <a:xfrm rot="10800000">
              <a:off x="5742154" y="3853159"/>
              <a:ext cx="603000" cy="649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499" name="Google Shape;499;p19"/>
            <p:cNvCxnSpPr>
              <a:stCxn id="500" idx="6"/>
              <a:endCxn id="494" idx="2"/>
            </p:cNvCxnSpPr>
            <p:nvPr/>
          </p:nvCxnSpPr>
          <p:spPr>
            <a:xfrm>
              <a:off x="4943086" y="4710367"/>
              <a:ext cx="1295700" cy="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01" name="Google Shape;501;p19"/>
            <p:cNvCxnSpPr>
              <a:stCxn id="497" idx="3"/>
              <a:endCxn id="500" idx="7"/>
            </p:cNvCxnSpPr>
            <p:nvPr/>
          </p:nvCxnSpPr>
          <p:spPr>
            <a:xfrm flipH="1">
              <a:off x="4845355" y="3853212"/>
              <a:ext cx="399900" cy="622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02" name="Google Shape;502;p19"/>
            <p:cNvCxnSpPr>
              <a:stCxn id="503" idx="6"/>
              <a:endCxn id="497" idx="2"/>
            </p:cNvCxnSpPr>
            <p:nvPr/>
          </p:nvCxnSpPr>
          <p:spPr>
            <a:xfrm flipH="1" rot="10800000">
              <a:off x="3582454" y="3618336"/>
              <a:ext cx="15600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04" name="Google Shape;504;p19"/>
            <p:cNvCxnSpPr>
              <a:stCxn id="500" idx="1"/>
              <a:endCxn id="503" idx="5"/>
            </p:cNvCxnSpPr>
            <p:nvPr/>
          </p:nvCxnSpPr>
          <p:spPr>
            <a:xfrm rot="10800000">
              <a:off x="3479418" y="4035206"/>
              <a:ext cx="8949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05" name="Google Shape;505;p19"/>
            <p:cNvCxnSpPr>
              <a:stCxn id="494" idx="5"/>
              <a:endCxn id="506" idx="1"/>
            </p:cNvCxnSpPr>
            <p:nvPr/>
          </p:nvCxnSpPr>
          <p:spPr>
            <a:xfrm>
              <a:off x="6858428" y="4972182"/>
              <a:ext cx="7866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07" name="Google Shape;507;p19"/>
            <p:cNvCxnSpPr>
              <a:stCxn id="508" idx="2"/>
              <a:endCxn id="509" idx="6"/>
            </p:cNvCxnSpPr>
            <p:nvPr/>
          </p:nvCxnSpPr>
          <p:spPr>
            <a:xfrm rot="10800000">
              <a:off x="3851285" y="5705644"/>
              <a:ext cx="1489200" cy="32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10" name="Google Shape;510;p19"/>
            <p:cNvCxnSpPr>
              <a:stCxn id="500" idx="3"/>
              <a:endCxn id="509" idx="7"/>
            </p:cNvCxnSpPr>
            <p:nvPr/>
          </p:nvCxnSpPr>
          <p:spPr>
            <a:xfrm flipH="1">
              <a:off x="3748218" y="4945129"/>
              <a:ext cx="626100" cy="52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11" name="Google Shape;511;p19"/>
            <p:cNvCxnSpPr>
              <a:stCxn id="508" idx="7"/>
              <a:endCxn id="494" idx="3"/>
            </p:cNvCxnSpPr>
            <p:nvPr/>
          </p:nvCxnSpPr>
          <p:spPr>
            <a:xfrm flipH="1" rot="10800000">
              <a:off x="5940149" y="4972282"/>
              <a:ext cx="405000" cy="531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494" name="Google Shape;494;p19"/>
            <p:cNvSpPr/>
            <p:nvPr/>
          </p:nvSpPr>
          <p:spPr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2" name="Google Shape;512;p19"/>
            <p:cNvCxnSpPr>
              <a:stCxn id="513" idx="7"/>
              <a:endCxn id="503" idx="3"/>
            </p:cNvCxnSpPr>
            <p:nvPr/>
          </p:nvCxnSpPr>
          <p:spPr>
            <a:xfrm flipH="1" rot="10800000">
              <a:off x="2472544" y="4035160"/>
              <a:ext cx="510300" cy="4959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03" name="Google Shape;503;p19"/>
            <p:cNvSpPr/>
            <p:nvPr/>
          </p:nvSpPr>
          <p:spPr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4" name="Google Shape;514;p19"/>
            <p:cNvCxnSpPr>
              <a:stCxn id="506" idx="0"/>
              <a:endCxn id="495" idx="4"/>
            </p:cNvCxnSpPr>
            <p:nvPr/>
          </p:nvCxnSpPr>
          <p:spPr>
            <a:xfrm flipH="1" rot="10800000">
              <a:off x="7893487" y="4132448"/>
              <a:ext cx="63000" cy="118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15" name="Google Shape;515;p19"/>
            <p:cNvCxnSpPr>
              <a:stCxn id="506" idx="2"/>
              <a:endCxn id="508" idx="6"/>
            </p:cNvCxnSpPr>
            <p:nvPr/>
          </p:nvCxnSpPr>
          <p:spPr>
            <a:xfrm flipH="1">
              <a:off x="6043112" y="5647351"/>
              <a:ext cx="1499100" cy="90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16" name="Google Shape;516;p19"/>
            <p:cNvCxnSpPr>
              <a:stCxn id="513" idx="5"/>
              <a:endCxn id="509" idx="1"/>
            </p:cNvCxnSpPr>
            <p:nvPr/>
          </p:nvCxnSpPr>
          <p:spPr>
            <a:xfrm>
              <a:off x="2472544" y="5000583"/>
              <a:ext cx="779100" cy="47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17" name="Google Shape;517;p19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0/30</a:t>
              </a:r>
              <a:endParaRPr/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0/22</a:t>
              </a:r>
              <a:endParaRPr/>
            </a:p>
          </p:txBody>
        </p:sp>
        <p:sp>
          <p:nvSpPr>
            <p:cNvPr id="519" name="Google Shape;519;p19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0/17</a:t>
              </a:r>
              <a:endParaRPr/>
            </a:p>
          </p:txBody>
        </p:sp>
        <p:sp>
          <p:nvSpPr>
            <p:cNvPr id="520" name="Google Shape;520;p19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521" name="Google Shape;521;p19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0/33</a:t>
              </a:r>
              <a:endParaRPr/>
            </a:p>
          </p:txBody>
        </p:sp>
        <p:sp>
          <p:nvSpPr>
            <p:cNvPr id="522" name="Google Shape;522;p19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0/20</a:t>
              </a:r>
              <a:endParaRPr/>
            </a:p>
          </p:txBody>
        </p:sp>
        <p:sp>
          <p:nvSpPr>
            <p:cNvPr id="523" name="Google Shape;523;p1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524" name="Google Shape;524;p19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0/26</a:t>
              </a:r>
              <a:endParaRPr/>
            </a:p>
          </p:txBody>
        </p:sp>
        <p:sp>
          <p:nvSpPr>
            <p:cNvPr id="525" name="Google Shape;525;p19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0/20</a:t>
              </a:r>
              <a:endParaRPr/>
            </a:p>
          </p:txBody>
        </p:sp>
        <p:sp>
          <p:nvSpPr>
            <p:cNvPr id="526" name="Google Shape;526;p19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0/14</a:t>
              </a:r>
              <a:endParaRPr/>
            </a:p>
          </p:txBody>
        </p:sp>
        <p:sp>
          <p:nvSpPr>
            <p:cNvPr id="527" name="Google Shape;527;p19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0/15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0/9</a:t>
              </a:r>
              <a:endParaRPr/>
            </a:p>
          </p:txBody>
        </p:sp>
        <p:sp>
          <p:nvSpPr>
            <p:cNvPr id="529" name="Google Shape;529;p19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</a:t>
              </a:r>
              <a:endParaRPr/>
            </a:p>
          </p:txBody>
        </p:sp>
        <p:sp>
          <p:nvSpPr>
            <p:cNvPr id="530" name="Google Shape;530;p19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0/5</a:t>
              </a:r>
              <a:endParaRPr/>
            </a:p>
          </p:txBody>
        </p:sp>
        <p:sp>
          <p:nvSpPr>
            <p:cNvPr id="531" name="Google Shape;531;p19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p19"/>
            <p:cNvCxnSpPr>
              <a:stCxn id="532" idx="1"/>
              <a:endCxn id="495" idx="5"/>
            </p:cNvCxnSpPr>
            <p:nvPr/>
          </p:nvCxnSpPr>
          <p:spPr>
            <a:xfrm rot="10800000">
              <a:off x="8218277" y="4035305"/>
              <a:ext cx="769500" cy="369900"/>
            </a:xfrm>
            <a:prstGeom prst="straightConnector1">
              <a:avLst/>
            </a:prstGeom>
            <a:noFill/>
            <a:ln cap="flat" cmpd="sng" w="5715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34" name="Google Shape;534;p19"/>
            <p:cNvCxnSpPr>
              <a:stCxn id="532" idx="3"/>
              <a:endCxn id="506" idx="7"/>
            </p:cNvCxnSpPr>
            <p:nvPr/>
          </p:nvCxnSpPr>
          <p:spPr>
            <a:xfrm flipH="1">
              <a:off x="8141777" y="4874726"/>
              <a:ext cx="846000" cy="537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35" name="Google Shape;535;p19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0/25</a:t>
              </a:r>
              <a:endParaRPr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0/23</a:t>
              </a:r>
              <a:endParaRPr/>
            </a:p>
          </p:txBody>
        </p:sp>
        <p:sp>
          <p:nvSpPr>
            <p:cNvPr id="537" name="Google Shape;537;p19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538" name="Google Shape;538;p1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  <p:sp>
        <p:nvSpPr>
          <p:cNvPr id="539" name="Google Shape;539;p19"/>
          <p:cNvSpPr txBox="1"/>
          <p:nvPr/>
        </p:nvSpPr>
        <p:spPr>
          <a:xfrm>
            <a:off x="8411987" y="1261971"/>
            <a:ext cx="3205493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9525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O(VE</a:t>
            </a:r>
            <a:r>
              <a:rPr baseline="30000"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id="76" name="Google Shape;76;p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351" y="1295400"/>
            <a:ext cx="4082366" cy="2296929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5412" y="1295399"/>
            <a:ext cx="4082366" cy="2296929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2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0812" y="4038600"/>
            <a:ext cx="4082366" cy="2296929"/>
          </a:xfrm>
          <a:prstGeom prst="rect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20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Augment the flow through the path: </a:t>
            </a:r>
            <a:r>
              <a:rPr lang="en-US">
                <a:solidFill>
                  <a:srgbClr val="F3CC5F"/>
                </a:solidFill>
              </a:rPr>
              <a:t>0</a:t>
            </a:r>
            <a:r>
              <a:rPr lang="en-US"/>
              <a:t>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6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4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1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9</a:t>
            </a:r>
            <a:r>
              <a:rPr lang="en-US"/>
              <a:t> (increment = </a:t>
            </a:r>
            <a:r>
              <a:rPr lang="en-US">
                <a:solidFill>
                  <a:srgbClr val="F3CC5F"/>
                </a:solidFill>
              </a:rPr>
              <a:t>17</a:t>
            </a:r>
            <a:r>
              <a:rPr lang="en-US"/>
              <a:t>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Current max flow = </a:t>
            </a:r>
            <a:r>
              <a:rPr lang="en-US">
                <a:solidFill>
                  <a:srgbClr val="F3CC5F"/>
                </a:solidFill>
              </a:rPr>
              <a:t>17</a:t>
            </a:r>
            <a:endParaRPr/>
          </a:p>
        </p:txBody>
      </p:sp>
      <p:sp>
        <p:nvSpPr>
          <p:cNvPr id="546" name="Google Shape;546;p2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Edmonds-Karp – Step #2</a:t>
            </a:r>
            <a:endParaRPr/>
          </a:p>
        </p:txBody>
      </p:sp>
      <p:grpSp>
        <p:nvGrpSpPr>
          <p:cNvPr id="547" name="Google Shape;547;p20"/>
          <p:cNvGrpSpPr/>
          <p:nvPr/>
        </p:nvGrpSpPr>
        <p:grpSpPr>
          <a:xfrm>
            <a:off x="1751012" y="3352800"/>
            <a:ext cx="8382037" cy="2839155"/>
            <a:chOff x="1507587" y="3231191"/>
            <a:chExt cx="8382037" cy="2839155"/>
          </a:xfrm>
        </p:grpSpPr>
        <p:cxnSp>
          <p:nvCxnSpPr>
            <p:cNvPr id="548" name="Google Shape;548;p20"/>
            <p:cNvCxnSpPr>
              <a:stCxn id="549" idx="7"/>
              <a:endCxn id="550" idx="3"/>
            </p:cNvCxnSpPr>
            <p:nvPr/>
          </p:nvCxnSpPr>
          <p:spPr>
            <a:xfrm flipH="1" rot="10800000">
              <a:off x="6858428" y="4035259"/>
              <a:ext cx="836100" cy="467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51" name="Google Shape;551;p20"/>
            <p:cNvCxnSpPr>
              <a:stCxn id="552" idx="6"/>
              <a:endCxn id="550" idx="2"/>
            </p:cNvCxnSpPr>
            <p:nvPr/>
          </p:nvCxnSpPr>
          <p:spPr>
            <a:xfrm>
              <a:off x="5844919" y="3618451"/>
              <a:ext cx="17412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53" name="Google Shape;553;p20"/>
            <p:cNvCxnSpPr>
              <a:stCxn id="549" idx="1"/>
              <a:endCxn id="552" idx="5"/>
            </p:cNvCxnSpPr>
            <p:nvPr/>
          </p:nvCxnSpPr>
          <p:spPr>
            <a:xfrm rot="10800000">
              <a:off x="5742154" y="3853159"/>
              <a:ext cx="603000" cy="649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54" name="Google Shape;554;p20"/>
            <p:cNvCxnSpPr>
              <a:stCxn id="555" idx="6"/>
              <a:endCxn id="549" idx="2"/>
            </p:cNvCxnSpPr>
            <p:nvPr/>
          </p:nvCxnSpPr>
          <p:spPr>
            <a:xfrm>
              <a:off x="4943086" y="4710367"/>
              <a:ext cx="1295700" cy="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56" name="Google Shape;556;p20"/>
            <p:cNvCxnSpPr>
              <a:stCxn id="552" idx="3"/>
              <a:endCxn id="555" idx="7"/>
            </p:cNvCxnSpPr>
            <p:nvPr/>
          </p:nvCxnSpPr>
          <p:spPr>
            <a:xfrm flipH="1">
              <a:off x="4845355" y="3853212"/>
              <a:ext cx="399900" cy="622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57" name="Google Shape;557;p20"/>
            <p:cNvCxnSpPr>
              <a:stCxn id="558" idx="6"/>
              <a:endCxn id="552" idx="2"/>
            </p:cNvCxnSpPr>
            <p:nvPr/>
          </p:nvCxnSpPr>
          <p:spPr>
            <a:xfrm flipH="1" rot="10800000">
              <a:off x="3582454" y="3618336"/>
              <a:ext cx="15600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59" name="Google Shape;559;p20"/>
            <p:cNvCxnSpPr>
              <a:stCxn id="555" idx="1"/>
              <a:endCxn id="558" idx="5"/>
            </p:cNvCxnSpPr>
            <p:nvPr/>
          </p:nvCxnSpPr>
          <p:spPr>
            <a:xfrm rot="10800000">
              <a:off x="3479418" y="4035206"/>
              <a:ext cx="8949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60" name="Google Shape;560;p20"/>
            <p:cNvCxnSpPr>
              <a:stCxn id="549" idx="5"/>
              <a:endCxn id="561" idx="1"/>
            </p:cNvCxnSpPr>
            <p:nvPr/>
          </p:nvCxnSpPr>
          <p:spPr>
            <a:xfrm>
              <a:off x="6858428" y="4972182"/>
              <a:ext cx="7866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62" name="Google Shape;562;p20"/>
            <p:cNvCxnSpPr>
              <a:stCxn id="563" idx="2"/>
              <a:endCxn id="564" idx="6"/>
            </p:cNvCxnSpPr>
            <p:nvPr/>
          </p:nvCxnSpPr>
          <p:spPr>
            <a:xfrm rot="10800000">
              <a:off x="3851285" y="5705644"/>
              <a:ext cx="1489200" cy="32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65" name="Google Shape;565;p20"/>
            <p:cNvCxnSpPr>
              <a:stCxn id="555" idx="3"/>
              <a:endCxn id="564" idx="7"/>
            </p:cNvCxnSpPr>
            <p:nvPr/>
          </p:nvCxnSpPr>
          <p:spPr>
            <a:xfrm flipH="1">
              <a:off x="3748218" y="4945129"/>
              <a:ext cx="626100" cy="52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66" name="Google Shape;566;p20"/>
            <p:cNvCxnSpPr>
              <a:stCxn id="563" idx="7"/>
              <a:endCxn id="549" idx="3"/>
            </p:cNvCxnSpPr>
            <p:nvPr/>
          </p:nvCxnSpPr>
          <p:spPr>
            <a:xfrm flipH="1" rot="10800000">
              <a:off x="5940149" y="4972282"/>
              <a:ext cx="405000" cy="531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49" name="Google Shape;549;p20"/>
            <p:cNvSpPr/>
            <p:nvPr/>
          </p:nvSpPr>
          <p:spPr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7" name="Google Shape;567;p20"/>
            <p:cNvCxnSpPr>
              <a:stCxn id="568" idx="7"/>
              <a:endCxn id="558" idx="3"/>
            </p:cNvCxnSpPr>
            <p:nvPr/>
          </p:nvCxnSpPr>
          <p:spPr>
            <a:xfrm flipH="1" rot="10800000">
              <a:off x="2472544" y="4035160"/>
              <a:ext cx="510300" cy="4959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58" name="Google Shape;558;p20"/>
            <p:cNvSpPr/>
            <p:nvPr/>
          </p:nvSpPr>
          <p:spPr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9" name="Google Shape;569;p20"/>
            <p:cNvCxnSpPr>
              <a:stCxn id="561" idx="0"/>
              <a:endCxn id="550" idx="4"/>
            </p:cNvCxnSpPr>
            <p:nvPr/>
          </p:nvCxnSpPr>
          <p:spPr>
            <a:xfrm flipH="1" rot="10800000">
              <a:off x="7893487" y="4132448"/>
              <a:ext cx="63000" cy="118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70" name="Google Shape;570;p20"/>
            <p:cNvCxnSpPr>
              <a:stCxn id="561" idx="2"/>
              <a:endCxn id="563" idx="6"/>
            </p:cNvCxnSpPr>
            <p:nvPr/>
          </p:nvCxnSpPr>
          <p:spPr>
            <a:xfrm flipH="1">
              <a:off x="6043112" y="5647351"/>
              <a:ext cx="1499100" cy="90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71" name="Google Shape;571;p20"/>
            <p:cNvCxnSpPr>
              <a:stCxn id="568" idx="5"/>
              <a:endCxn id="564" idx="1"/>
            </p:cNvCxnSpPr>
            <p:nvPr/>
          </p:nvCxnSpPr>
          <p:spPr>
            <a:xfrm>
              <a:off x="2472544" y="5000583"/>
              <a:ext cx="779100" cy="47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72" name="Google Shape;572;p20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17/30</a:t>
              </a:r>
              <a:endParaRPr/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0/22</a:t>
              </a:r>
              <a:endParaRPr/>
            </a:p>
          </p:txBody>
        </p:sp>
        <p:sp>
          <p:nvSpPr>
            <p:cNvPr id="574" name="Google Shape;574;p2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17/17</a:t>
              </a:r>
              <a:endParaRPr/>
            </a:p>
          </p:txBody>
        </p:sp>
        <p:sp>
          <p:nvSpPr>
            <p:cNvPr id="575" name="Google Shape;575;p20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0/33</a:t>
              </a:r>
              <a:endParaRPr/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17/20</a:t>
              </a:r>
              <a:endParaRPr/>
            </a:p>
          </p:txBody>
        </p:sp>
        <p:sp>
          <p:nvSpPr>
            <p:cNvPr id="578" name="Google Shape;578;p20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579" name="Google Shape;579;p2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0/26</a:t>
              </a:r>
              <a:endParaRPr/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0/20</a:t>
              </a:r>
              <a:endParaRPr/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0/14</a:t>
              </a:r>
              <a:endParaRPr/>
            </a:p>
          </p:txBody>
        </p:sp>
        <p:sp>
          <p:nvSpPr>
            <p:cNvPr id="582" name="Google Shape;582;p20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0/15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0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0/9</a:t>
              </a:r>
              <a:endParaRPr/>
            </a:p>
          </p:txBody>
        </p:sp>
        <p:sp>
          <p:nvSpPr>
            <p:cNvPr id="584" name="Google Shape;584;p2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</a:t>
              </a:r>
              <a:endParaRPr/>
            </a:p>
          </p:txBody>
        </p:sp>
        <p:sp>
          <p:nvSpPr>
            <p:cNvPr id="585" name="Google Shape;585;p20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0/5</a:t>
              </a:r>
              <a:endParaRPr/>
            </a:p>
          </p:txBody>
        </p:sp>
        <p:sp>
          <p:nvSpPr>
            <p:cNvPr id="586" name="Google Shape;586;p20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8" name="Google Shape;588;p20"/>
            <p:cNvCxnSpPr>
              <a:stCxn id="587" idx="1"/>
              <a:endCxn id="550" idx="5"/>
            </p:cNvCxnSpPr>
            <p:nvPr/>
          </p:nvCxnSpPr>
          <p:spPr>
            <a:xfrm rot="10800000">
              <a:off x="8218277" y="4035305"/>
              <a:ext cx="769500" cy="369900"/>
            </a:xfrm>
            <a:prstGeom prst="straightConnector1">
              <a:avLst/>
            </a:prstGeom>
            <a:noFill/>
            <a:ln cap="flat" cmpd="sng" w="5715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589" name="Google Shape;589;p20"/>
            <p:cNvCxnSpPr>
              <a:stCxn id="587" idx="3"/>
              <a:endCxn id="561" idx="7"/>
            </p:cNvCxnSpPr>
            <p:nvPr/>
          </p:nvCxnSpPr>
          <p:spPr>
            <a:xfrm flipH="1">
              <a:off x="8141777" y="4874726"/>
              <a:ext cx="846000" cy="537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590" name="Google Shape;590;p20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17/25</a:t>
              </a:r>
              <a:endParaRPr/>
            </a:p>
          </p:txBody>
        </p:sp>
        <p:sp>
          <p:nvSpPr>
            <p:cNvPr id="591" name="Google Shape;591;p20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0/23</a:t>
              </a:r>
              <a:endParaRPr/>
            </a:p>
          </p:txBody>
        </p:sp>
        <p:sp>
          <p:nvSpPr>
            <p:cNvPr id="592" name="Google Shape;592;p20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593" name="Google Shape;593;p20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21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Find an augmenting path: </a:t>
            </a:r>
            <a:r>
              <a:rPr lang="en-US">
                <a:solidFill>
                  <a:srgbClr val="F3CC5F"/>
                </a:solidFill>
              </a:rPr>
              <a:t>0</a:t>
            </a:r>
            <a:r>
              <a:rPr lang="en-US"/>
              <a:t>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6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5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4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1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>
                <a:solidFill>
                  <a:srgbClr val="F3CC5F"/>
                </a:solidFill>
              </a:rPr>
              <a:t> 9</a:t>
            </a:r>
            <a:br>
              <a:rPr lang="en-US">
                <a:solidFill>
                  <a:srgbClr val="F3CC5F"/>
                </a:solidFill>
              </a:rPr>
            </a:br>
            <a:r>
              <a:rPr lang="en-US"/>
              <a:t>(increment = </a:t>
            </a:r>
            <a:r>
              <a:rPr lang="en-US">
                <a:solidFill>
                  <a:srgbClr val="F3CC5F"/>
                </a:solidFill>
              </a:rPr>
              <a:t>3</a:t>
            </a:r>
            <a:r>
              <a:rPr lang="en-US"/>
              <a:t>)</a:t>
            </a:r>
            <a:endParaRPr/>
          </a:p>
        </p:txBody>
      </p:sp>
      <p:sp>
        <p:nvSpPr>
          <p:cNvPr id="600" name="Google Shape;600;p2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Edmonds-Karp – Step #3</a:t>
            </a:r>
            <a:endParaRPr/>
          </a:p>
        </p:txBody>
      </p:sp>
      <p:grpSp>
        <p:nvGrpSpPr>
          <p:cNvPr id="601" name="Google Shape;601;p21"/>
          <p:cNvGrpSpPr/>
          <p:nvPr/>
        </p:nvGrpSpPr>
        <p:grpSpPr>
          <a:xfrm>
            <a:off x="1751012" y="3048000"/>
            <a:ext cx="8382037" cy="2839155"/>
            <a:chOff x="1507587" y="3231191"/>
            <a:chExt cx="8382037" cy="2839155"/>
          </a:xfrm>
        </p:grpSpPr>
        <p:cxnSp>
          <p:nvCxnSpPr>
            <p:cNvPr id="602" name="Google Shape;602;p21"/>
            <p:cNvCxnSpPr>
              <a:stCxn id="603" idx="7"/>
              <a:endCxn id="604" idx="3"/>
            </p:cNvCxnSpPr>
            <p:nvPr/>
          </p:nvCxnSpPr>
          <p:spPr>
            <a:xfrm flipH="1" rot="10800000">
              <a:off x="6858428" y="4035259"/>
              <a:ext cx="836100" cy="467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05" name="Google Shape;605;p21"/>
            <p:cNvCxnSpPr>
              <a:stCxn id="606" idx="6"/>
              <a:endCxn id="604" idx="2"/>
            </p:cNvCxnSpPr>
            <p:nvPr/>
          </p:nvCxnSpPr>
          <p:spPr>
            <a:xfrm>
              <a:off x="5844919" y="3618451"/>
              <a:ext cx="17412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07" name="Google Shape;607;p21"/>
            <p:cNvCxnSpPr>
              <a:stCxn id="603" idx="1"/>
              <a:endCxn id="606" idx="5"/>
            </p:cNvCxnSpPr>
            <p:nvPr/>
          </p:nvCxnSpPr>
          <p:spPr>
            <a:xfrm rot="10800000">
              <a:off x="5742154" y="3853159"/>
              <a:ext cx="603000" cy="649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08" name="Google Shape;608;p21"/>
            <p:cNvCxnSpPr>
              <a:stCxn id="609" idx="6"/>
              <a:endCxn id="603" idx="2"/>
            </p:cNvCxnSpPr>
            <p:nvPr/>
          </p:nvCxnSpPr>
          <p:spPr>
            <a:xfrm>
              <a:off x="4943086" y="4710367"/>
              <a:ext cx="1295700" cy="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0" name="Google Shape;610;p21"/>
            <p:cNvCxnSpPr>
              <a:stCxn id="606" idx="3"/>
              <a:endCxn id="609" idx="7"/>
            </p:cNvCxnSpPr>
            <p:nvPr/>
          </p:nvCxnSpPr>
          <p:spPr>
            <a:xfrm flipH="1">
              <a:off x="4845355" y="3853212"/>
              <a:ext cx="399900" cy="6225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1" name="Google Shape;611;p21"/>
            <p:cNvCxnSpPr>
              <a:stCxn id="612" idx="6"/>
              <a:endCxn id="606" idx="2"/>
            </p:cNvCxnSpPr>
            <p:nvPr/>
          </p:nvCxnSpPr>
          <p:spPr>
            <a:xfrm flipH="1" rot="10800000">
              <a:off x="3582454" y="3618336"/>
              <a:ext cx="1560000" cy="182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3" name="Google Shape;613;p21"/>
            <p:cNvCxnSpPr>
              <a:stCxn id="609" idx="1"/>
              <a:endCxn id="612" idx="5"/>
            </p:cNvCxnSpPr>
            <p:nvPr/>
          </p:nvCxnSpPr>
          <p:spPr>
            <a:xfrm rot="10800000">
              <a:off x="3479418" y="4035206"/>
              <a:ext cx="894900" cy="4404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4" name="Google Shape;614;p21"/>
            <p:cNvCxnSpPr>
              <a:stCxn id="603" idx="5"/>
              <a:endCxn id="615" idx="1"/>
            </p:cNvCxnSpPr>
            <p:nvPr/>
          </p:nvCxnSpPr>
          <p:spPr>
            <a:xfrm>
              <a:off x="6858428" y="4972182"/>
              <a:ext cx="7866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6" name="Google Shape;616;p21"/>
            <p:cNvCxnSpPr>
              <a:stCxn id="617" idx="2"/>
              <a:endCxn id="618" idx="6"/>
            </p:cNvCxnSpPr>
            <p:nvPr/>
          </p:nvCxnSpPr>
          <p:spPr>
            <a:xfrm rot="10800000">
              <a:off x="3851285" y="5705644"/>
              <a:ext cx="1489200" cy="32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19" name="Google Shape;619;p21"/>
            <p:cNvCxnSpPr>
              <a:stCxn id="609" idx="3"/>
              <a:endCxn id="618" idx="7"/>
            </p:cNvCxnSpPr>
            <p:nvPr/>
          </p:nvCxnSpPr>
          <p:spPr>
            <a:xfrm flipH="1">
              <a:off x="3748218" y="4945129"/>
              <a:ext cx="626100" cy="52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20" name="Google Shape;620;p21"/>
            <p:cNvCxnSpPr>
              <a:stCxn id="617" idx="7"/>
              <a:endCxn id="603" idx="3"/>
            </p:cNvCxnSpPr>
            <p:nvPr/>
          </p:nvCxnSpPr>
          <p:spPr>
            <a:xfrm flipH="1" rot="10800000">
              <a:off x="5940149" y="4972282"/>
              <a:ext cx="405000" cy="531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03" name="Google Shape;603;p21"/>
            <p:cNvSpPr/>
            <p:nvPr/>
          </p:nvSpPr>
          <p:spPr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1" name="Google Shape;621;p21"/>
            <p:cNvCxnSpPr>
              <a:stCxn id="622" idx="7"/>
              <a:endCxn id="612" idx="3"/>
            </p:cNvCxnSpPr>
            <p:nvPr/>
          </p:nvCxnSpPr>
          <p:spPr>
            <a:xfrm flipH="1" rot="10800000">
              <a:off x="2472544" y="4035160"/>
              <a:ext cx="510300" cy="4959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12" name="Google Shape;612;p21"/>
            <p:cNvSpPr/>
            <p:nvPr/>
          </p:nvSpPr>
          <p:spPr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23;p21"/>
            <p:cNvCxnSpPr>
              <a:stCxn id="615" idx="0"/>
              <a:endCxn id="604" idx="4"/>
            </p:cNvCxnSpPr>
            <p:nvPr/>
          </p:nvCxnSpPr>
          <p:spPr>
            <a:xfrm flipH="1" rot="10800000">
              <a:off x="7893487" y="4132448"/>
              <a:ext cx="63000" cy="118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24" name="Google Shape;624;p21"/>
            <p:cNvCxnSpPr>
              <a:stCxn id="615" idx="2"/>
              <a:endCxn id="617" idx="6"/>
            </p:cNvCxnSpPr>
            <p:nvPr/>
          </p:nvCxnSpPr>
          <p:spPr>
            <a:xfrm flipH="1">
              <a:off x="6043112" y="5647351"/>
              <a:ext cx="1499100" cy="90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25" name="Google Shape;625;p21"/>
            <p:cNvCxnSpPr>
              <a:stCxn id="622" idx="5"/>
              <a:endCxn id="618" idx="1"/>
            </p:cNvCxnSpPr>
            <p:nvPr/>
          </p:nvCxnSpPr>
          <p:spPr>
            <a:xfrm>
              <a:off x="2472544" y="5000583"/>
              <a:ext cx="779100" cy="47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26" name="Google Shape;626;p21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17/30</a:t>
              </a:r>
              <a:endParaRPr/>
            </a:p>
          </p:txBody>
        </p:sp>
        <p:sp>
          <p:nvSpPr>
            <p:cNvPr id="627" name="Google Shape;627;p21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0/22</a:t>
              </a:r>
              <a:endParaRPr/>
            </a:p>
          </p:txBody>
        </p:sp>
        <p:sp>
          <p:nvSpPr>
            <p:cNvPr id="628" name="Google Shape;628;p21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17/17</a:t>
              </a:r>
              <a:endParaRPr/>
            </a:p>
          </p:txBody>
        </p:sp>
        <p:sp>
          <p:nvSpPr>
            <p:cNvPr id="629" name="Google Shape;629;p2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630" name="Google Shape;630;p21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0/33</a:t>
              </a:r>
              <a:endParaRPr/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17/20</a:t>
              </a:r>
              <a:endParaRPr/>
            </a:p>
          </p:txBody>
        </p:sp>
        <p:sp>
          <p:nvSpPr>
            <p:cNvPr id="632" name="Google Shape;632;p21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633" name="Google Shape;633;p21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0/26</a:t>
              </a:r>
              <a:endParaRPr/>
            </a:p>
          </p:txBody>
        </p:sp>
        <p:sp>
          <p:nvSpPr>
            <p:cNvPr id="634" name="Google Shape;634;p2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0/20</a:t>
              </a:r>
              <a:endParaRPr/>
            </a:p>
          </p:txBody>
        </p:sp>
        <p:sp>
          <p:nvSpPr>
            <p:cNvPr id="635" name="Google Shape;635;p21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0/14</a:t>
              </a:r>
              <a:endParaRPr/>
            </a:p>
          </p:txBody>
        </p:sp>
        <p:sp>
          <p:nvSpPr>
            <p:cNvPr id="636" name="Google Shape;636;p21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0/15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1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0/9</a:t>
              </a:r>
              <a:endParaRPr/>
            </a:p>
          </p:txBody>
        </p:sp>
        <p:sp>
          <p:nvSpPr>
            <p:cNvPr id="638" name="Google Shape;638;p21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</a:t>
              </a:r>
              <a:endParaRPr/>
            </a:p>
          </p:txBody>
        </p:sp>
        <p:sp>
          <p:nvSpPr>
            <p:cNvPr id="639" name="Google Shape;639;p2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0/5</a:t>
              </a:r>
              <a:endParaRPr/>
            </a:p>
          </p:txBody>
        </p:sp>
        <p:sp>
          <p:nvSpPr>
            <p:cNvPr id="640" name="Google Shape;640;p21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2" name="Google Shape;642;p21"/>
            <p:cNvCxnSpPr>
              <a:stCxn id="641" idx="1"/>
              <a:endCxn id="604" idx="5"/>
            </p:cNvCxnSpPr>
            <p:nvPr/>
          </p:nvCxnSpPr>
          <p:spPr>
            <a:xfrm rot="10800000">
              <a:off x="8218277" y="4035305"/>
              <a:ext cx="769500" cy="369900"/>
            </a:xfrm>
            <a:prstGeom prst="straightConnector1">
              <a:avLst/>
            </a:prstGeom>
            <a:noFill/>
            <a:ln cap="flat" cmpd="sng" w="5715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43" name="Google Shape;643;p21"/>
            <p:cNvCxnSpPr>
              <a:stCxn id="641" idx="3"/>
              <a:endCxn id="615" idx="7"/>
            </p:cNvCxnSpPr>
            <p:nvPr/>
          </p:nvCxnSpPr>
          <p:spPr>
            <a:xfrm flipH="1">
              <a:off x="8141777" y="4874726"/>
              <a:ext cx="846000" cy="537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44" name="Google Shape;644;p2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17/25</a:t>
              </a:r>
              <a:endParaRPr/>
            </a:p>
          </p:txBody>
        </p:sp>
        <p:sp>
          <p:nvSpPr>
            <p:cNvPr id="645" name="Google Shape;645;p21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0/23</a:t>
              </a:r>
              <a:endParaRPr/>
            </a:p>
          </p:txBody>
        </p:sp>
        <p:sp>
          <p:nvSpPr>
            <p:cNvPr id="646" name="Google Shape;646;p21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647" name="Google Shape;647;p21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22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Augment the flow through the path: </a:t>
            </a:r>
            <a:r>
              <a:rPr lang="en-US" sz="3200">
                <a:solidFill>
                  <a:srgbClr val="F3CC5F"/>
                </a:solidFill>
              </a:rPr>
              <a:t>0</a:t>
            </a:r>
            <a:r>
              <a:rPr lang="en-US" sz="3200"/>
              <a:t> </a:t>
            </a:r>
            <a:r>
              <a:rPr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 sz="3200">
                <a:solidFill>
                  <a:srgbClr val="F3CC5F"/>
                </a:solidFill>
              </a:rPr>
              <a:t> 6 </a:t>
            </a:r>
            <a:r>
              <a:rPr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 sz="3200">
                <a:solidFill>
                  <a:srgbClr val="F3CC5F"/>
                </a:solidFill>
              </a:rPr>
              <a:t> 5 </a:t>
            </a:r>
            <a:r>
              <a:rPr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 sz="3200">
                <a:solidFill>
                  <a:srgbClr val="F3CC5F"/>
                </a:solidFill>
              </a:rPr>
              <a:t> 4 </a:t>
            </a:r>
            <a:r>
              <a:rPr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 sz="3200">
                <a:solidFill>
                  <a:srgbClr val="F3CC5F"/>
                </a:solidFill>
              </a:rPr>
              <a:t> 1 </a:t>
            </a:r>
            <a:r>
              <a:rPr lang="en-US" sz="32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lang="en-US" sz="3200">
                <a:solidFill>
                  <a:srgbClr val="F3CC5F"/>
                </a:solidFill>
              </a:rPr>
              <a:t> 9</a:t>
            </a:r>
            <a:r>
              <a:rPr lang="en-US" sz="3200"/>
              <a:t> (increment = </a:t>
            </a:r>
            <a:r>
              <a:rPr lang="en-US" sz="3200">
                <a:solidFill>
                  <a:srgbClr val="F3CC5F"/>
                </a:solidFill>
              </a:rPr>
              <a:t>3</a:t>
            </a:r>
            <a:r>
              <a:rPr lang="en-US" sz="3200"/>
              <a:t>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Current max flow = </a:t>
            </a:r>
            <a:r>
              <a:rPr lang="en-US" sz="3200">
                <a:solidFill>
                  <a:srgbClr val="F3CC5F"/>
                </a:solidFill>
              </a:rPr>
              <a:t>20</a:t>
            </a:r>
            <a:endParaRPr/>
          </a:p>
        </p:txBody>
      </p:sp>
      <p:sp>
        <p:nvSpPr>
          <p:cNvPr id="654" name="Google Shape;654;p2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Edmonds-Karp – Step #4</a:t>
            </a:r>
            <a:endParaRPr/>
          </a:p>
        </p:txBody>
      </p:sp>
      <p:grpSp>
        <p:nvGrpSpPr>
          <p:cNvPr id="655" name="Google Shape;655;p22"/>
          <p:cNvGrpSpPr/>
          <p:nvPr/>
        </p:nvGrpSpPr>
        <p:grpSpPr>
          <a:xfrm>
            <a:off x="1598612" y="3276600"/>
            <a:ext cx="8382037" cy="2839155"/>
            <a:chOff x="1507587" y="3231191"/>
            <a:chExt cx="8382037" cy="2839155"/>
          </a:xfrm>
        </p:grpSpPr>
        <p:cxnSp>
          <p:nvCxnSpPr>
            <p:cNvPr id="656" name="Google Shape;656;p22"/>
            <p:cNvCxnSpPr>
              <a:stCxn id="657" idx="7"/>
              <a:endCxn id="658" idx="3"/>
            </p:cNvCxnSpPr>
            <p:nvPr/>
          </p:nvCxnSpPr>
          <p:spPr>
            <a:xfrm flipH="1" rot="10800000">
              <a:off x="6858428" y="4035259"/>
              <a:ext cx="836100" cy="467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59" name="Google Shape;659;p22"/>
            <p:cNvCxnSpPr>
              <a:stCxn id="660" idx="6"/>
              <a:endCxn id="658" idx="2"/>
            </p:cNvCxnSpPr>
            <p:nvPr/>
          </p:nvCxnSpPr>
          <p:spPr>
            <a:xfrm>
              <a:off x="5844919" y="3618451"/>
              <a:ext cx="17412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1" name="Google Shape;661;p22"/>
            <p:cNvCxnSpPr>
              <a:stCxn id="657" idx="1"/>
              <a:endCxn id="660" idx="5"/>
            </p:cNvCxnSpPr>
            <p:nvPr/>
          </p:nvCxnSpPr>
          <p:spPr>
            <a:xfrm rot="10800000">
              <a:off x="5742154" y="3853159"/>
              <a:ext cx="603000" cy="649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2" name="Google Shape;662;p22"/>
            <p:cNvCxnSpPr>
              <a:stCxn id="663" idx="6"/>
              <a:endCxn id="657" idx="2"/>
            </p:cNvCxnSpPr>
            <p:nvPr/>
          </p:nvCxnSpPr>
          <p:spPr>
            <a:xfrm>
              <a:off x="4943086" y="4710367"/>
              <a:ext cx="1295700" cy="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4" name="Google Shape;664;p22"/>
            <p:cNvCxnSpPr>
              <a:stCxn id="660" idx="3"/>
              <a:endCxn id="663" idx="7"/>
            </p:cNvCxnSpPr>
            <p:nvPr/>
          </p:nvCxnSpPr>
          <p:spPr>
            <a:xfrm flipH="1">
              <a:off x="4845355" y="3853212"/>
              <a:ext cx="399900" cy="6225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5" name="Google Shape;665;p22"/>
            <p:cNvCxnSpPr>
              <a:stCxn id="666" idx="6"/>
              <a:endCxn id="660" idx="2"/>
            </p:cNvCxnSpPr>
            <p:nvPr/>
          </p:nvCxnSpPr>
          <p:spPr>
            <a:xfrm flipH="1" rot="10800000">
              <a:off x="3582454" y="3618336"/>
              <a:ext cx="1560000" cy="182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7" name="Google Shape;667;p22"/>
            <p:cNvCxnSpPr>
              <a:stCxn id="663" idx="1"/>
              <a:endCxn id="666" idx="5"/>
            </p:cNvCxnSpPr>
            <p:nvPr/>
          </p:nvCxnSpPr>
          <p:spPr>
            <a:xfrm rot="10800000">
              <a:off x="3479418" y="4035206"/>
              <a:ext cx="894900" cy="4404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8" name="Google Shape;668;p22"/>
            <p:cNvCxnSpPr>
              <a:stCxn id="657" idx="5"/>
              <a:endCxn id="669" idx="1"/>
            </p:cNvCxnSpPr>
            <p:nvPr/>
          </p:nvCxnSpPr>
          <p:spPr>
            <a:xfrm>
              <a:off x="6858428" y="4972182"/>
              <a:ext cx="7866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0" name="Google Shape;670;p22"/>
            <p:cNvCxnSpPr>
              <a:stCxn id="671" idx="2"/>
              <a:endCxn id="672" idx="6"/>
            </p:cNvCxnSpPr>
            <p:nvPr/>
          </p:nvCxnSpPr>
          <p:spPr>
            <a:xfrm rot="10800000">
              <a:off x="3851285" y="5705644"/>
              <a:ext cx="1489200" cy="32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3" name="Google Shape;673;p22"/>
            <p:cNvCxnSpPr>
              <a:stCxn id="663" idx="3"/>
              <a:endCxn id="672" idx="7"/>
            </p:cNvCxnSpPr>
            <p:nvPr/>
          </p:nvCxnSpPr>
          <p:spPr>
            <a:xfrm flipH="1">
              <a:off x="3748218" y="4945129"/>
              <a:ext cx="626100" cy="52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4" name="Google Shape;674;p22"/>
            <p:cNvCxnSpPr>
              <a:stCxn id="671" idx="7"/>
              <a:endCxn id="657" idx="3"/>
            </p:cNvCxnSpPr>
            <p:nvPr/>
          </p:nvCxnSpPr>
          <p:spPr>
            <a:xfrm flipH="1" rot="10800000">
              <a:off x="5940149" y="4972282"/>
              <a:ext cx="405000" cy="531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57" name="Google Shape;657;p22"/>
            <p:cNvSpPr/>
            <p:nvPr/>
          </p:nvSpPr>
          <p:spPr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" name="Google Shape;675;p22"/>
            <p:cNvCxnSpPr>
              <a:stCxn id="676" idx="7"/>
              <a:endCxn id="666" idx="3"/>
            </p:cNvCxnSpPr>
            <p:nvPr/>
          </p:nvCxnSpPr>
          <p:spPr>
            <a:xfrm flipH="1" rot="10800000">
              <a:off x="2472544" y="4035160"/>
              <a:ext cx="510300" cy="4959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66" name="Google Shape;666;p22"/>
            <p:cNvSpPr/>
            <p:nvPr/>
          </p:nvSpPr>
          <p:spPr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7" name="Google Shape;677;p22"/>
            <p:cNvCxnSpPr>
              <a:stCxn id="669" idx="0"/>
              <a:endCxn id="658" idx="4"/>
            </p:cNvCxnSpPr>
            <p:nvPr/>
          </p:nvCxnSpPr>
          <p:spPr>
            <a:xfrm flipH="1" rot="10800000">
              <a:off x="7893487" y="4132448"/>
              <a:ext cx="63000" cy="118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8" name="Google Shape;678;p22"/>
            <p:cNvCxnSpPr>
              <a:stCxn id="669" idx="2"/>
              <a:endCxn id="671" idx="6"/>
            </p:cNvCxnSpPr>
            <p:nvPr/>
          </p:nvCxnSpPr>
          <p:spPr>
            <a:xfrm flipH="1">
              <a:off x="6043112" y="5647351"/>
              <a:ext cx="1499100" cy="90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9" name="Google Shape;679;p22"/>
            <p:cNvCxnSpPr>
              <a:stCxn id="676" idx="5"/>
              <a:endCxn id="672" idx="1"/>
            </p:cNvCxnSpPr>
            <p:nvPr/>
          </p:nvCxnSpPr>
          <p:spPr>
            <a:xfrm>
              <a:off x="2472544" y="5000583"/>
              <a:ext cx="779100" cy="47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80" name="Google Shape;680;p22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20/30</a:t>
              </a:r>
              <a:endParaRPr/>
            </a:p>
          </p:txBody>
        </p:sp>
        <p:sp>
          <p:nvSpPr>
            <p:cNvPr id="681" name="Google Shape;681;p22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0/22</a:t>
              </a:r>
              <a:endParaRPr/>
            </a:p>
          </p:txBody>
        </p:sp>
        <p:sp>
          <p:nvSpPr>
            <p:cNvPr id="682" name="Google Shape;682;p22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17/17</a:t>
              </a:r>
              <a:endParaRPr/>
            </a:p>
          </p:txBody>
        </p:sp>
        <p:sp>
          <p:nvSpPr>
            <p:cNvPr id="683" name="Google Shape;683;p22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3/6</a:t>
              </a:r>
              <a:endParaRPr/>
            </a:p>
          </p:txBody>
        </p:sp>
        <p:sp>
          <p:nvSpPr>
            <p:cNvPr id="684" name="Google Shape;684;p2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0/33</a:t>
              </a:r>
              <a:endParaRPr/>
            </a:p>
          </p:txBody>
        </p:sp>
        <p:sp>
          <p:nvSpPr>
            <p:cNvPr id="685" name="Google Shape;685;p22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20/20</a:t>
              </a:r>
              <a:endParaRPr/>
            </a:p>
          </p:txBody>
        </p:sp>
        <p:sp>
          <p:nvSpPr>
            <p:cNvPr id="686" name="Google Shape;686;p22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687" name="Google Shape;687;p22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0/26</a:t>
              </a:r>
              <a:endParaRPr/>
            </a:p>
          </p:txBody>
        </p:sp>
        <p:sp>
          <p:nvSpPr>
            <p:cNvPr id="688" name="Google Shape;688;p22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0/20</a:t>
              </a:r>
              <a:endParaRPr/>
            </a:p>
          </p:txBody>
        </p:sp>
        <p:sp>
          <p:nvSpPr>
            <p:cNvPr id="689" name="Google Shape;689;p2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0/14</a:t>
              </a:r>
              <a:endParaRPr/>
            </a:p>
          </p:txBody>
        </p:sp>
        <p:sp>
          <p:nvSpPr>
            <p:cNvPr id="690" name="Google Shape;690;p22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0/15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2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0/9</a:t>
              </a:r>
              <a:endParaRPr/>
            </a:p>
          </p:txBody>
        </p:sp>
        <p:sp>
          <p:nvSpPr>
            <p:cNvPr id="692" name="Google Shape;692;p22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</a:t>
              </a:r>
              <a:endParaRPr/>
            </a:p>
          </p:txBody>
        </p:sp>
        <p:sp>
          <p:nvSpPr>
            <p:cNvPr id="693" name="Google Shape;693;p22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3/5</a:t>
              </a:r>
              <a:endParaRPr/>
            </a:p>
          </p:txBody>
        </p:sp>
        <p:sp>
          <p:nvSpPr>
            <p:cNvPr id="694" name="Google Shape;694;p2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" name="Google Shape;696;p22"/>
            <p:cNvCxnSpPr>
              <a:stCxn id="695" idx="1"/>
              <a:endCxn id="658" idx="5"/>
            </p:cNvCxnSpPr>
            <p:nvPr/>
          </p:nvCxnSpPr>
          <p:spPr>
            <a:xfrm rot="10800000">
              <a:off x="8218277" y="4035305"/>
              <a:ext cx="769500" cy="369900"/>
            </a:xfrm>
            <a:prstGeom prst="straightConnector1">
              <a:avLst/>
            </a:prstGeom>
            <a:noFill/>
            <a:ln cap="flat" cmpd="sng" w="5715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97" name="Google Shape;697;p22"/>
            <p:cNvCxnSpPr>
              <a:stCxn id="695" idx="3"/>
              <a:endCxn id="669" idx="7"/>
            </p:cNvCxnSpPr>
            <p:nvPr/>
          </p:nvCxnSpPr>
          <p:spPr>
            <a:xfrm flipH="1">
              <a:off x="8141777" y="4874726"/>
              <a:ext cx="846000" cy="537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98" name="Google Shape;698;p22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20/25</a:t>
              </a:r>
              <a:endParaRPr/>
            </a:p>
          </p:txBody>
        </p:sp>
        <p:sp>
          <p:nvSpPr>
            <p:cNvPr id="699" name="Google Shape;699;p2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0/23</a:t>
              </a:r>
              <a:endParaRPr/>
            </a:p>
          </p:txBody>
        </p:sp>
        <p:sp>
          <p:nvSpPr>
            <p:cNvPr id="700" name="Google Shape;700;p22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701" name="Google Shape;701;p22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3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Edmonds-Karp Algorithm</a:t>
            </a:r>
            <a:endParaRPr/>
          </a:p>
        </p:txBody>
      </p:sp>
      <p:sp>
        <p:nvSpPr>
          <p:cNvPr id="707" name="Google Shape;707;p23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Lab</a:t>
            </a:r>
            <a:endParaRPr/>
          </a:p>
        </p:txBody>
      </p:sp>
      <p:grpSp>
        <p:nvGrpSpPr>
          <p:cNvPr id="708" name="Google Shape;708;p23"/>
          <p:cNvGrpSpPr/>
          <p:nvPr/>
        </p:nvGrpSpPr>
        <p:grpSpPr>
          <a:xfrm>
            <a:off x="1903394" y="1524000"/>
            <a:ext cx="8382037" cy="2839155"/>
            <a:chOff x="1507587" y="3231191"/>
            <a:chExt cx="8382037" cy="2839155"/>
          </a:xfrm>
        </p:grpSpPr>
        <p:cxnSp>
          <p:nvCxnSpPr>
            <p:cNvPr id="709" name="Google Shape;709;p23"/>
            <p:cNvCxnSpPr>
              <a:stCxn id="710" idx="7"/>
              <a:endCxn id="711" idx="3"/>
            </p:cNvCxnSpPr>
            <p:nvPr/>
          </p:nvCxnSpPr>
          <p:spPr>
            <a:xfrm flipH="1" rot="10800000">
              <a:off x="6858428" y="4035259"/>
              <a:ext cx="836100" cy="467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12" name="Google Shape;712;p23"/>
            <p:cNvCxnSpPr>
              <a:stCxn id="713" idx="6"/>
              <a:endCxn id="711" idx="2"/>
            </p:cNvCxnSpPr>
            <p:nvPr/>
          </p:nvCxnSpPr>
          <p:spPr>
            <a:xfrm>
              <a:off x="5844919" y="3618451"/>
              <a:ext cx="1741200" cy="1821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14" name="Google Shape;714;p23"/>
            <p:cNvCxnSpPr>
              <a:stCxn id="710" idx="1"/>
              <a:endCxn id="713" idx="5"/>
            </p:cNvCxnSpPr>
            <p:nvPr/>
          </p:nvCxnSpPr>
          <p:spPr>
            <a:xfrm rot="10800000">
              <a:off x="5742154" y="3853159"/>
              <a:ext cx="603000" cy="649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15" name="Google Shape;715;p23"/>
            <p:cNvCxnSpPr>
              <a:stCxn id="716" idx="6"/>
              <a:endCxn id="710" idx="2"/>
            </p:cNvCxnSpPr>
            <p:nvPr/>
          </p:nvCxnSpPr>
          <p:spPr>
            <a:xfrm>
              <a:off x="4943086" y="4710367"/>
              <a:ext cx="1295700" cy="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17" name="Google Shape;717;p23"/>
            <p:cNvCxnSpPr>
              <a:stCxn id="713" idx="3"/>
              <a:endCxn id="716" idx="7"/>
            </p:cNvCxnSpPr>
            <p:nvPr/>
          </p:nvCxnSpPr>
          <p:spPr>
            <a:xfrm flipH="1">
              <a:off x="4845355" y="3853212"/>
              <a:ext cx="399900" cy="6225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18" name="Google Shape;718;p23"/>
            <p:cNvCxnSpPr>
              <a:stCxn id="719" idx="6"/>
              <a:endCxn id="713" idx="2"/>
            </p:cNvCxnSpPr>
            <p:nvPr/>
          </p:nvCxnSpPr>
          <p:spPr>
            <a:xfrm flipH="1" rot="10800000">
              <a:off x="3582454" y="3618336"/>
              <a:ext cx="1560000" cy="182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20" name="Google Shape;720;p23"/>
            <p:cNvCxnSpPr>
              <a:stCxn id="716" idx="1"/>
              <a:endCxn id="719" idx="5"/>
            </p:cNvCxnSpPr>
            <p:nvPr/>
          </p:nvCxnSpPr>
          <p:spPr>
            <a:xfrm rot="10800000">
              <a:off x="3479418" y="4035206"/>
              <a:ext cx="894900" cy="4404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21" name="Google Shape;721;p23"/>
            <p:cNvCxnSpPr>
              <a:stCxn id="710" idx="5"/>
              <a:endCxn id="722" idx="1"/>
            </p:cNvCxnSpPr>
            <p:nvPr/>
          </p:nvCxnSpPr>
          <p:spPr>
            <a:xfrm>
              <a:off x="6858428" y="4972182"/>
              <a:ext cx="786600" cy="44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23" name="Google Shape;723;p23"/>
            <p:cNvCxnSpPr>
              <a:stCxn id="724" idx="2"/>
              <a:endCxn id="725" idx="6"/>
            </p:cNvCxnSpPr>
            <p:nvPr/>
          </p:nvCxnSpPr>
          <p:spPr>
            <a:xfrm rot="10800000">
              <a:off x="3851285" y="5705644"/>
              <a:ext cx="1489200" cy="32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26" name="Google Shape;726;p23"/>
            <p:cNvCxnSpPr>
              <a:stCxn id="716" idx="3"/>
              <a:endCxn id="725" idx="7"/>
            </p:cNvCxnSpPr>
            <p:nvPr/>
          </p:nvCxnSpPr>
          <p:spPr>
            <a:xfrm flipH="1">
              <a:off x="3748218" y="4945129"/>
              <a:ext cx="626100" cy="525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27" name="Google Shape;727;p23"/>
            <p:cNvCxnSpPr>
              <a:stCxn id="724" idx="7"/>
              <a:endCxn id="710" idx="3"/>
            </p:cNvCxnSpPr>
            <p:nvPr/>
          </p:nvCxnSpPr>
          <p:spPr>
            <a:xfrm flipH="1" rot="10800000">
              <a:off x="5940149" y="4972282"/>
              <a:ext cx="405000" cy="531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710" name="Google Shape;710;p23"/>
            <p:cNvSpPr/>
            <p:nvPr/>
          </p:nvSpPr>
          <p:spPr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8" name="Google Shape;728;p23"/>
            <p:cNvCxnSpPr>
              <a:stCxn id="729" idx="7"/>
              <a:endCxn id="719" idx="3"/>
            </p:cNvCxnSpPr>
            <p:nvPr/>
          </p:nvCxnSpPr>
          <p:spPr>
            <a:xfrm flipH="1" rot="10800000">
              <a:off x="2472544" y="4035160"/>
              <a:ext cx="510300" cy="495900"/>
            </a:xfrm>
            <a:prstGeom prst="straightConnector1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719" name="Google Shape;719;p23"/>
            <p:cNvSpPr/>
            <p:nvPr/>
          </p:nvSpPr>
          <p:spPr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0" name="Google Shape;730;p23"/>
            <p:cNvCxnSpPr>
              <a:stCxn id="722" idx="0"/>
              <a:endCxn id="711" idx="4"/>
            </p:cNvCxnSpPr>
            <p:nvPr/>
          </p:nvCxnSpPr>
          <p:spPr>
            <a:xfrm flipH="1" rot="10800000">
              <a:off x="7893487" y="4132448"/>
              <a:ext cx="63000" cy="1182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31" name="Google Shape;731;p23"/>
            <p:cNvCxnSpPr>
              <a:stCxn id="722" idx="2"/>
              <a:endCxn id="724" idx="6"/>
            </p:cNvCxnSpPr>
            <p:nvPr/>
          </p:nvCxnSpPr>
          <p:spPr>
            <a:xfrm flipH="1">
              <a:off x="6043112" y="5647351"/>
              <a:ext cx="1499100" cy="90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32" name="Google Shape;732;p23"/>
            <p:cNvCxnSpPr>
              <a:stCxn id="729" idx="5"/>
              <a:endCxn id="725" idx="1"/>
            </p:cNvCxnSpPr>
            <p:nvPr/>
          </p:nvCxnSpPr>
          <p:spPr>
            <a:xfrm>
              <a:off x="2472544" y="5000583"/>
              <a:ext cx="779100" cy="47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733" name="Google Shape;733;p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20/30</a:t>
              </a:r>
              <a:endParaRPr/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0/22</a:t>
              </a:r>
              <a:endParaRPr/>
            </a:p>
          </p:txBody>
        </p:sp>
        <p:sp>
          <p:nvSpPr>
            <p:cNvPr id="735" name="Google Shape;735;p23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17/17</a:t>
              </a:r>
              <a:endParaRPr/>
            </a:p>
          </p:txBody>
        </p:sp>
        <p:sp>
          <p:nvSpPr>
            <p:cNvPr id="736" name="Google Shape;736;p23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3/6</a:t>
              </a:r>
              <a:endParaRPr/>
            </a:p>
          </p:txBody>
        </p:sp>
        <p:sp>
          <p:nvSpPr>
            <p:cNvPr id="737" name="Google Shape;737;p23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0/33</a:t>
              </a:r>
              <a:endParaRPr/>
            </a:p>
          </p:txBody>
        </p:sp>
        <p:sp>
          <p:nvSpPr>
            <p:cNvPr id="738" name="Google Shape;738;p2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20/20</a:t>
              </a:r>
              <a:endParaRPr/>
            </a:p>
          </p:txBody>
        </p:sp>
        <p:sp>
          <p:nvSpPr>
            <p:cNvPr id="739" name="Google Shape;739;p23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0/6</a:t>
              </a:r>
              <a:endParaRPr/>
            </a:p>
          </p:txBody>
        </p:sp>
        <p:sp>
          <p:nvSpPr>
            <p:cNvPr id="740" name="Google Shape;740;p23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0/26</a:t>
              </a:r>
              <a:endParaRPr/>
            </a:p>
          </p:txBody>
        </p:sp>
        <p:sp>
          <p:nvSpPr>
            <p:cNvPr id="741" name="Google Shape;741;p23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0/20</a:t>
              </a:r>
              <a:endParaRPr/>
            </a:p>
          </p:txBody>
        </p:sp>
        <p:sp>
          <p:nvSpPr>
            <p:cNvPr id="742" name="Google Shape;742;p23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0/14</a:t>
              </a:r>
              <a:endParaRPr/>
            </a:p>
          </p:txBody>
        </p:sp>
        <p:sp>
          <p:nvSpPr>
            <p:cNvPr id="743" name="Google Shape;743;p2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0/15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3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0/9</a:t>
              </a:r>
              <a:endParaRPr/>
            </a:p>
          </p:txBody>
        </p:sp>
        <p:sp>
          <p:nvSpPr>
            <p:cNvPr id="745" name="Google Shape;745;p23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0/3</a:t>
              </a:r>
              <a:endParaRPr/>
            </a:p>
          </p:txBody>
        </p:sp>
        <p:sp>
          <p:nvSpPr>
            <p:cNvPr id="746" name="Google Shape;746;p23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3/5</a:t>
              </a:r>
              <a:endParaRPr/>
            </a:p>
          </p:txBody>
        </p:sp>
        <p:sp>
          <p:nvSpPr>
            <p:cNvPr id="747" name="Google Shape;747;p23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0/11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9" name="Google Shape;749;p23"/>
            <p:cNvCxnSpPr>
              <a:stCxn id="748" idx="1"/>
              <a:endCxn id="711" idx="5"/>
            </p:cNvCxnSpPr>
            <p:nvPr/>
          </p:nvCxnSpPr>
          <p:spPr>
            <a:xfrm rot="10800000">
              <a:off x="8218277" y="4035305"/>
              <a:ext cx="769500" cy="369900"/>
            </a:xfrm>
            <a:prstGeom prst="straightConnector1">
              <a:avLst/>
            </a:prstGeom>
            <a:noFill/>
            <a:ln cap="flat" cmpd="sng" w="57150">
              <a:solidFill>
                <a:srgbClr val="FFFF00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50" name="Google Shape;750;p23"/>
            <p:cNvCxnSpPr>
              <a:stCxn id="748" idx="3"/>
              <a:endCxn id="722" idx="7"/>
            </p:cNvCxnSpPr>
            <p:nvPr/>
          </p:nvCxnSpPr>
          <p:spPr>
            <a:xfrm flipH="1">
              <a:off x="8141777" y="4874726"/>
              <a:ext cx="846000" cy="537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751" name="Google Shape;751;p23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20/25</a:t>
              </a:r>
              <a:endParaRPr/>
            </a:p>
          </p:txBody>
        </p:sp>
        <p:sp>
          <p:nvSpPr>
            <p:cNvPr id="752" name="Google Shape;752;p23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0/23</a:t>
              </a:r>
              <a:endParaRPr/>
            </a:p>
          </p:txBody>
        </p:sp>
        <p:sp>
          <p:nvSpPr>
            <p:cNvPr id="753" name="Google Shape;753;p2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754" name="Google Shape;754;p23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7E09E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4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0" name="Google Shape;760;p2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b="1" lang="en-US">
                <a:solidFill>
                  <a:srgbClr val="F3CC5F"/>
                </a:solidFill>
              </a:rPr>
              <a:t>Level Graph </a:t>
            </a:r>
            <a:r>
              <a:rPr lang="en-US">
                <a:solidFill>
                  <a:srgbClr val="F3CC5F"/>
                </a:solidFill>
              </a:rPr>
              <a:t>G</a:t>
            </a:r>
            <a:r>
              <a:rPr baseline="-25000" lang="en-US">
                <a:solidFill>
                  <a:srgbClr val="F3CC5F"/>
                </a:solidFill>
              </a:rPr>
              <a:t>L</a:t>
            </a:r>
            <a:r>
              <a:rPr baseline="-25000" lang="en-US"/>
              <a:t> </a:t>
            </a:r>
            <a:r>
              <a:rPr lang="en-US"/>
              <a:t>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A tree built by using BFS from the </a:t>
            </a:r>
            <a:r>
              <a:rPr lang="en-US">
                <a:solidFill>
                  <a:srgbClr val="F3CC5F"/>
                </a:solidFill>
              </a:rPr>
              <a:t>source</a:t>
            </a:r>
            <a:r>
              <a:rPr lang="en-US"/>
              <a:t> </a:t>
            </a:r>
            <a:r>
              <a:rPr b="1" lang="en-US">
                <a:solidFill>
                  <a:srgbClr val="F3CC5F"/>
                </a:solidFill>
              </a:rPr>
              <a:t>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Each node in the tree is assigned a value representing its distance from the start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The distance is the number of edges from the </a:t>
            </a:r>
            <a:r>
              <a:rPr lang="en-US">
                <a:solidFill>
                  <a:srgbClr val="F3CC5F"/>
                </a:solidFill>
              </a:rPr>
              <a:t>source </a:t>
            </a:r>
            <a:r>
              <a:rPr b="1" lang="en-US">
                <a:solidFill>
                  <a:srgbClr val="F3CC5F"/>
                </a:solidFill>
              </a:rPr>
              <a:t>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b="1" lang="en-US">
                <a:solidFill>
                  <a:srgbClr val="F3CC5F"/>
                </a:solidFill>
              </a:rPr>
              <a:t>Blocking flow</a:t>
            </a:r>
            <a:r>
              <a:rPr lang="en-US"/>
              <a:t>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Combination of all </a:t>
            </a:r>
            <a:r>
              <a:rPr lang="en-US">
                <a:solidFill>
                  <a:srgbClr val="F3CC5F"/>
                </a:solidFill>
              </a:rPr>
              <a:t>augmenting paths </a:t>
            </a:r>
            <a:r>
              <a:rPr lang="en-US"/>
              <a:t>that can be built on </a:t>
            </a:r>
            <a:r>
              <a:rPr lang="en-US">
                <a:solidFill>
                  <a:srgbClr val="F3CC5F"/>
                </a:solidFill>
              </a:rPr>
              <a:t>G</a:t>
            </a:r>
            <a:r>
              <a:rPr baseline="-25000" lang="en-US">
                <a:solidFill>
                  <a:srgbClr val="F3CC5F"/>
                </a:solidFill>
              </a:rPr>
              <a:t>L</a:t>
            </a:r>
            <a:endParaRPr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Since </a:t>
            </a:r>
            <a:r>
              <a:rPr lang="en-US">
                <a:solidFill>
                  <a:srgbClr val="F3CC5F"/>
                </a:solidFill>
              </a:rPr>
              <a:t>G</a:t>
            </a:r>
            <a:r>
              <a:rPr baseline="-25000" lang="en-US">
                <a:solidFill>
                  <a:srgbClr val="F3CC5F"/>
                </a:solidFill>
              </a:rPr>
              <a:t>L</a:t>
            </a:r>
            <a:r>
              <a:rPr lang="en-US"/>
              <a:t> is created using BFS, any path </a:t>
            </a:r>
            <a:r>
              <a:rPr b="1" lang="en-US">
                <a:solidFill>
                  <a:srgbClr val="F3CC5F"/>
                </a:solidFill>
              </a:rPr>
              <a:t>p</a:t>
            </a:r>
            <a:r>
              <a:rPr lang="en-US"/>
              <a:t> from </a:t>
            </a:r>
            <a:r>
              <a:rPr b="1" lang="en-US">
                <a:solidFill>
                  <a:srgbClr val="F3CC5F"/>
                </a:solidFill>
              </a:rPr>
              <a:t>s </a:t>
            </a:r>
            <a:r>
              <a:rPr b="1"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r>
              <a:rPr b="1" lang="en-US">
                <a:solidFill>
                  <a:srgbClr val="F3CC5F"/>
                </a:solidFill>
              </a:rPr>
              <a:t> t</a:t>
            </a:r>
            <a:r>
              <a:rPr lang="en-US"/>
              <a:t> is going to have the least amount of edges possible</a:t>
            </a:r>
            <a:endParaRPr/>
          </a:p>
        </p:txBody>
      </p:sp>
      <p:sp>
        <p:nvSpPr>
          <p:cNvPr id="761" name="Google Shape;761;p2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7" name="Google Shape;767;p2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Dinitz can be summarized in the following steps: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rabicPeriod"/>
            </a:pPr>
            <a:r>
              <a:rPr lang="en-US"/>
              <a:t>Start from zero max flow: </a:t>
            </a:r>
            <a:r>
              <a:rPr b="1" lang="en-US">
                <a:solidFill>
                  <a:srgbClr val="F3CC5F"/>
                </a:solidFill>
              </a:rPr>
              <a:t>m</a:t>
            </a:r>
            <a:r>
              <a:rPr lang="en-US"/>
              <a:t> = </a:t>
            </a:r>
            <a:r>
              <a:rPr lang="en-US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rabicPeriod"/>
            </a:pPr>
            <a:r>
              <a:rPr lang="en-US"/>
              <a:t>Construct the level Graph </a:t>
            </a:r>
            <a:r>
              <a:rPr b="1" lang="en-US">
                <a:solidFill>
                  <a:srgbClr val="F3CC5F"/>
                </a:solidFill>
              </a:rPr>
              <a:t>G</a:t>
            </a:r>
            <a:r>
              <a:rPr b="1" baseline="-25000" lang="en-US">
                <a:solidFill>
                  <a:srgbClr val="F3CC5F"/>
                </a:solidFill>
              </a:rPr>
              <a:t>L</a:t>
            </a:r>
            <a:r>
              <a:rPr baseline="-25000" lang="en-US"/>
              <a:t> </a:t>
            </a:r>
            <a:r>
              <a:rPr lang="en-US"/>
              <a:t>using BFS</a:t>
            </a:r>
            <a:endParaRPr/>
          </a:p>
          <a:p>
            <a:pPr indent="-231606" lvl="2" marL="91424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 If </a:t>
            </a:r>
            <a:r>
              <a:rPr b="1" lang="en-US">
                <a:solidFill>
                  <a:srgbClr val="F3CC5F"/>
                </a:solidFill>
              </a:rPr>
              <a:t>t </a:t>
            </a:r>
            <a:r>
              <a:rPr lang="en-US"/>
              <a:t>is</a:t>
            </a:r>
            <a:r>
              <a:rPr b="1" lang="en-US">
                <a:solidFill>
                  <a:srgbClr val="F3CC5F"/>
                </a:solidFill>
              </a:rPr>
              <a:t> unreachable </a:t>
            </a:r>
            <a:r>
              <a:rPr lang="en-US"/>
              <a:t>in</a:t>
            </a:r>
            <a:r>
              <a:rPr b="1" lang="en-US">
                <a:solidFill>
                  <a:srgbClr val="F3CC5F"/>
                </a:solidFill>
              </a:rPr>
              <a:t> G</a:t>
            </a:r>
            <a:r>
              <a:rPr b="1" baseline="-25000" lang="en-US">
                <a:solidFill>
                  <a:srgbClr val="F3CC5F"/>
                </a:solidFill>
              </a:rPr>
              <a:t>L</a:t>
            </a:r>
            <a:r>
              <a:rPr b="1" lang="en-US">
                <a:solidFill>
                  <a:srgbClr val="F3CC5F"/>
                </a:solidFill>
              </a:rPr>
              <a:t> </a:t>
            </a:r>
            <a:r>
              <a:rPr lang="en-US"/>
              <a:t>🡪 return the max flow </a:t>
            </a:r>
            <a:r>
              <a:rPr b="1" lang="en-US">
                <a:solidFill>
                  <a:srgbClr val="F3CC5F"/>
                </a:solidFill>
              </a:rPr>
              <a:t>m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rabicPeriod"/>
            </a:pPr>
            <a:r>
              <a:rPr lang="en-US"/>
              <a:t>Find </a:t>
            </a:r>
            <a:r>
              <a:rPr lang="en-US">
                <a:solidFill>
                  <a:srgbClr val="F3CC5F"/>
                </a:solidFill>
              </a:rPr>
              <a:t>blocking flow </a:t>
            </a:r>
            <a:r>
              <a:rPr b="1" lang="en-US">
                <a:solidFill>
                  <a:srgbClr val="F3CC5F"/>
                </a:solidFill>
              </a:rPr>
              <a:t>f </a:t>
            </a:r>
            <a:r>
              <a:rPr lang="en-US"/>
              <a:t>in</a:t>
            </a:r>
            <a:r>
              <a:rPr b="1" lang="en-US">
                <a:solidFill>
                  <a:srgbClr val="F3CC5F"/>
                </a:solidFill>
              </a:rPr>
              <a:t> </a:t>
            </a:r>
            <a:r>
              <a:rPr lang="en-US"/>
              <a:t>G</a:t>
            </a:r>
            <a:r>
              <a:rPr baseline="-25000" lang="en-US"/>
              <a:t>L </a:t>
            </a:r>
            <a:r>
              <a:rPr lang="en-US"/>
              <a:t>using DFS</a:t>
            </a:r>
            <a:endParaRPr/>
          </a:p>
          <a:p>
            <a:pPr indent="-514350" lvl="1" marL="89223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Font typeface="Calibri"/>
              <a:buAutoNum type="arabicPeriod"/>
            </a:pPr>
            <a:r>
              <a:rPr lang="en-US"/>
              <a:t>Add flow </a:t>
            </a:r>
            <a:r>
              <a:rPr b="1" lang="en-US">
                <a:solidFill>
                  <a:srgbClr val="F3CC5F"/>
                </a:solidFill>
              </a:rPr>
              <a:t>f</a:t>
            </a:r>
            <a:r>
              <a:rPr lang="en-US"/>
              <a:t> to the max flow </a:t>
            </a:r>
            <a:r>
              <a:rPr b="1" lang="en-US">
                <a:solidFill>
                  <a:srgbClr val="F3CC5F"/>
                </a:solidFill>
              </a:rPr>
              <a:t>m</a:t>
            </a:r>
            <a:endParaRPr/>
          </a:p>
          <a:p>
            <a:pPr indent="-6904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768" name="Google Shape;768;p2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Dinic/Dinitz Max-Flow Algorithm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p2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Dinitz Algorithm Pseudocode – 1/3</a:t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>
            <a:off x="379412" y="990600"/>
            <a:ext cx="11412242" cy="569386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static int[]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childCounter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Track blocked edges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static int[]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Distances in the Level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static List&lt;int&gt;[]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edges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adjacency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static int[][]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capacities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private static int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endNode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Dinic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(int source, int destination)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while (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(source, destination))    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While we can find a path from source to sink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childCounter.Length;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childCounter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[i] = 0;        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Reset blocked edges on each Level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int delta;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delta 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(source, int.MaxValue);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Each delta is the flow from an augmenting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+= delta;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while (delta !=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26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O(V</a:t>
            </a:r>
            <a:r>
              <a:rPr baseline="30000"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2" name="Google Shape;782;p2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Dinitz Algorithm Pseudocode – 2/3</a:t>
            </a:r>
            <a:endParaRPr/>
          </a:p>
        </p:txBody>
      </p:sp>
      <p:sp>
        <p:nvSpPr>
          <p:cNvPr id="783" name="Google Shape;783;p27"/>
          <p:cNvSpPr/>
          <p:nvPr/>
        </p:nvSpPr>
        <p:spPr>
          <a:xfrm>
            <a:off x="379412" y="990600"/>
            <a:ext cx="11412242" cy="541686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 bool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(int src, int dest)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bfsDist.Length;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[i] = -1;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Reset distances in Level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[src]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Queue&lt;int&gt; queue = new Queue&lt;int&gt;();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queue.Enqueue(src);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while (queue.Count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int currentNode = queue.Dequeue();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edges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[currentNode].Count;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int child = edges[currentNode][i];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if (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[child] &lt; 0 &amp;&amp;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capacities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[currentNode][child] &gt; 0)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If node has not been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[child] 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[currentNode]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queue.Enqueue(child);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[dest] &gt;= 0;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If there is a path to the sink return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27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O(V</a:t>
            </a:r>
            <a:r>
              <a:rPr baseline="30000"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0" name="Google Shape;790;p2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Dinitz Algorithm Pseudocode – 3/3</a:t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379412" y="990600"/>
            <a:ext cx="11412242" cy="504753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(int source, int flow)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if (source == endNode)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If we reach the sink return the 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return flow;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for (int i 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childCounter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[source]; i &lt; edges[source].Count; i++,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childCounter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[source]++) </a:t>
            </a:r>
            <a:endParaRPr b="1"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int child = edges[source][i];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capacities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[source][child] &lt;= 0) continue;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// If the edge has no more room skip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if (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[child] ==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bfsDist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[source] + 1)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Only check vertexes following the Level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int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augmentationPathFlow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(child, Math.Min(flow, capacities[source][child]));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if (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augmentationPathFlow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capacities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[source][child] -=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augmentationPathFlow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Fix capacities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capacities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[child][source] +=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augmentationPathFlow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return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augmentationPathFlow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b="1" lang="en-US" sz="14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// If no path is found return 0 – path is blocked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28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complexity: 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O(V</a:t>
            </a:r>
            <a:r>
              <a:rPr baseline="30000"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0" name="Google Shape;800;p29"/>
          <p:cNvSpPr txBox="1"/>
          <p:nvPr>
            <p:ph idx="1" type="body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Strongly-connected components</a:t>
            </a:r>
            <a:endParaRPr/>
          </a:p>
          <a:p>
            <a:pPr indent="-334963" lvl="1" marL="6080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Pts val="2560"/>
              <a:buChar char="▪"/>
            </a:pPr>
            <a:r>
              <a:rPr lang="en-US"/>
              <a:t>Use DFS + reverse DFS algorithm</a:t>
            </a:r>
            <a:endParaRPr>
              <a:solidFill>
                <a:srgbClr val="FFFFFF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Articulation points 🡪 use modified DFS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US"/>
              <a:t>Maximum flow:</a:t>
            </a:r>
            <a:endParaRPr/>
          </a:p>
          <a:p>
            <a:pPr indent="-514350" lvl="1" marL="81909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Ford-Fulkerson</a:t>
            </a:r>
            <a:endParaRPr/>
          </a:p>
          <a:p>
            <a:pPr indent="-514350" lvl="1" marL="81909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Edmonds-Karp</a:t>
            </a:r>
            <a:endParaRPr/>
          </a:p>
          <a:p>
            <a:pPr indent="-514350" lvl="1" marL="81909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Dinitz</a:t>
            </a:r>
            <a:endParaRPr/>
          </a:p>
        </p:txBody>
      </p:sp>
      <p:sp>
        <p:nvSpPr>
          <p:cNvPr id="801" name="Google Shape;801;p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descr="C:\Users\Ivan\Desktop\elements_presentations\summary_pic.png" id="802" name="Google Shape;8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210" y="1381088"/>
            <a:ext cx="3582202" cy="265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190414" y="1151122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800"/>
              <a:buNone/>
            </a:pPr>
            <a:r>
              <a:rPr b="1" lang="en-US" sz="8800">
                <a:solidFill>
                  <a:srgbClr val="F3CC5F"/>
                </a:solidFill>
              </a:rPr>
              <a:t>sli.do</a:t>
            </a:r>
            <a:br>
              <a:rPr b="1" lang="en-US" sz="6000"/>
            </a:br>
            <a:r>
              <a:rPr b="1" lang="en-US" sz="11501"/>
              <a:t>#DsAlgo</a:t>
            </a:r>
            <a:endParaRPr/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0"/>
          <p:cNvSpPr txBox="1"/>
          <p:nvPr>
            <p:ph type="title"/>
          </p:nvPr>
        </p:nvSpPr>
        <p:spPr>
          <a:xfrm>
            <a:off x="188816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Advanced Graph Algorithms II</a:t>
            </a:r>
            <a:endParaRPr/>
          </a:p>
        </p:txBody>
      </p:sp>
      <p:sp>
        <p:nvSpPr>
          <p:cNvPr id="810" name="Google Shape;810;p30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https://softuni.bg/opencourses/algorithms</a:t>
            </a:r>
            <a:endParaRPr/>
          </a:p>
        </p:txBody>
      </p:sp>
      <p:pic>
        <p:nvPicPr>
          <p:cNvPr id="811" name="Google Shape;811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-16203" r="-16202" t="0"/>
          <a:stretch/>
        </p:blipFill>
        <p:spPr>
          <a:xfrm>
            <a:off x="303212" y="1246226"/>
            <a:ext cx="2763622" cy="957764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812" name="Google Shape;812;p3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-5908" r="-5907" t="0"/>
          <a:stretch/>
        </p:blipFill>
        <p:spPr>
          <a:xfrm>
            <a:off x="3787286" y="1254944"/>
            <a:ext cx="2763621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813" name="Google Shape;813;p3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-25003" r="-25003" t="0"/>
          <a:stretch/>
        </p:blipFill>
        <p:spPr>
          <a:xfrm>
            <a:off x="7271358" y="4002018"/>
            <a:ext cx="4614255" cy="949046"/>
          </a:xfrm>
          <a:prstGeom prst="roundRect">
            <a:avLst>
              <a:gd fmla="val 2953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814" name="Google Shape;814;p30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-705" r="-705" t="0"/>
          <a:stretch/>
        </p:blipFill>
        <p:spPr>
          <a:xfrm>
            <a:off x="7271358" y="5375554"/>
            <a:ext cx="4614255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815" name="Google Shape;815;p30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-59505" l="0" r="0" t="-66530"/>
          <a:stretch/>
        </p:blipFill>
        <p:spPr>
          <a:xfrm>
            <a:off x="7271358" y="2619763"/>
            <a:ext cx="4614255" cy="957764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816" name="Google Shape;816;p30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-14709" r="-14708" t="0"/>
          <a:stretch/>
        </p:blipFill>
        <p:spPr>
          <a:xfrm>
            <a:off x="303212" y="5375554"/>
            <a:ext cx="2763622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  <p:pic>
        <p:nvPicPr>
          <p:cNvPr id="817" name="Google Shape;817;p30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87284" y="5375554"/>
            <a:ext cx="2763622" cy="94904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818" name="Google Shape;818;p30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-9951" r="-9950" t="0"/>
          <a:stretch/>
        </p:blipFill>
        <p:spPr>
          <a:xfrm>
            <a:off x="7271358" y="1246226"/>
            <a:ext cx="4614254" cy="949046"/>
          </a:xfrm>
          <a:prstGeom prst="roundRect">
            <a:avLst>
              <a:gd fmla="val 3159" name="adj"/>
            </a:avLst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826" name="Google Shape;826;p31"/>
          <p:cNvSpPr txBox="1"/>
          <p:nvPr>
            <p:ph idx="4294967295" type="body"/>
          </p:nvPr>
        </p:nvSpPr>
        <p:spPr>
          <a:xfrm>
            <a:off x="190414" y="1151122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This course (slides, examples, labs, videos, homework, etc.)</a:t>
            </a:r>
            <a:br>
              <a:rPr lang="en-US"/>
            </a:br>
            <a:r>
              <a:rPr lang="en-US"/>
              <a:t>is licensed under the "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-US"/>
              <a:t>" license</a:t>
            </a:r>
            <a:endParaRPr sz="2000"/>
          </a:p>
        </p:txBody>
      </p:sp>
      <p:sp>
        <p:nvSpPr>
          <p:cNvPr id="827" name="Google Shape;827;p31"/>
          <p:cNvSpPr txBox="1"/>
          <p:nvPr>
            <p:ph idx="12" type="sldNum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8" name="Google Shape;828;p3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9" name="Google Shape;829;p31"/>
          <p:cNvSpPr txBox="1"/>
          <p:nvPr>
            <p:ph idx="4294967295" type="body"/>
          </p:nvPr>
        </p:nvSpPr>
        <p:spPr>
          <a:xfrm>
            <a:off x="188816" y="4724401"/>
            <a:ext cx="11804822" cy="199707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Attribution: this work may contain portions from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"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Fundamentals of Computer Programming with C#</a:t>
            </a:r>
            <a:r>
              <a:rPr lang="en-US" sz="2000"/>
              <a:t>" book by Svetlin Nakov &amp; Co. under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CC-BY-SA</a:t>
            </a:r>
            <a:r>
              <a:rPr lang="en-US" sz="2000"/>
              <a:t> license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2000"/>
              <a:t>"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Data Structures and Algorithms</a:t>
            </a:r>
            <a:r>
              <a:rPr lang="en-US" sz="2000"/>
              <a:t>" course by Telerik Academy under </a:t>
            </a:r>
            <a:r>
              <a:rPr lang="en-US" sz="2000" u="sng">
                <a:solidFill>
                  <a:schemeClr val="hlink"/>
                </a:solidFill>
                <a:hlinkClick r:id="rId9"/>
              </a:rPr>
              <a:t>CC-BY-NC-SA</a:t>
            </a:r>
            <a:r>
              <a:rPr lang="en-US" sz="2000"/>
              <a:t> license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2"/>
          <p:cNvSpPr txBox="1"/>
          <p:nvPr>
            <p:ph idx="4294967295" type="title"/>
          </p:nvPr>
        </p:nvSpPr>
        <p:spPr>
          <a:xfrm>
            <a:off x="259900" y="103057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837" name="Google Shape;837;p32"/>
          <p:cNvSpPr txBox="1"/>
          <p:nvPr>
            <p:ph idx="4294967295" type="body"/>
          </p:nvPr>
        </p:nvSpPr>
        <p:spPr>
          <a:xfrm>
            <a:off x="259900" y="1039682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2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2900"/>
              <a:t> 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231605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endParaRPr sz="3000"/>
          </a:p>
          <a:p>
            <a:pPr indent="-304763" lvl="1" marL="3047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Char char="▪"/>
            </a:pPr>
            <a:r>
              <a:rPr lang="en-US"/>
              <a:t>Software University @ Facebook</a:t>
            </a:r>
            <a:endParaRPr/>
          </a:p>
          <a:p>
            <a:pPr indent="-231606" lvl="1" marL="60949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2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2900"/>
          </a:p>
          <a:p>
            <a:pPr indent="-304763" lvl="1" marL="3047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Char char="▪"/>
            </a:pPr>
            <a:r>
              <a:rPr lang="en-US"/>
              <a:t>Software University Forums</a:t>
            </a:r>
            <a:endParaRPr/>
          </a:p>
          <a:p>
            <a:pPr indent="-304763" lvl="2" marL="60952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0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forum.softuni.bg</a:t>
            </a:r>
            <a:endParaRPr/>
          </a:p>
        </p:txBody>
      </p:sp>
      <p:pic>
        <p:nvPicPr>
          <p:cNvPr descr="http://softuni.bg" id="838" name="Google Shape;838;p32" title="Software University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26400" y="914400"/>
            <a:ext cx="1701050" cy="1570200"/>
          </a:xfrm>
          <a:prstGeom prst="roundRect">
            <a:avLst>
              <a:gd fmla="val 785" name="adj"/>
            </a:avLst>
          </a:prstGeom>
          <a:noFill/>
          <a:ln cap="flat" cmpd="sng" w="12700">
            <a:solidFill>
              <a:srgbClr val="00B0F0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softuni.org" id="839" name="Google Shape;839;p32" title="Software University Foundation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5226" l="-5359" r="-5359" t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www.facebook.com/SoftwareUniversity" id="840" name="Google Shape;840;p32" title="Software University @ Faceboo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4064268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841" name="Google Shape;841;p32" title="Software University - Forum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5410200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32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80212" y="3145320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912813" y="4735961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Strongly-Connected Components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912813" y="5681766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The DFS-Based Algorithm</a:t>
            </a:r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93" name="Google Shape;93;p4"/>
            <p:cNvSpPr/>
            <p:nvPr/>
          </p:nvSpPr>
          <p:spPr>
            <a:xfrm>
              <a:off x="6878503" y="5362917"/>
              <a:ext cx="913917" cy="901928"/>
            </a:xfrm>
            <a:custGeom>
              <a:rect b="b" l="l" r="r" t="t"/>
              <a:pathLst>
                <a:path extrusionOk="0" h="928721" w="847159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699902" y="5336274"/>
              <a:ext cx="1014972" cy="928570"/>
            </a:xfrm>
            <a:custGeom>
              <a:rect b="b" l="l" r="r" t="t"/>
              <a:pathLst>
                <a:path extrusionOk="0" h="873457" w="982814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756481" y="3641439"/>
              <a:ext cx="1356201" cy="1149108"/>
            </a:xfrm>
            <a:custGeom>
              <a:rect b="b" l="l" r="r" t="t"/>
              <a:pathLst>
                <a:path extrusionOk="0" h="1086372" w="1333458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580241" y="3632833"/>
              <a:ext cx="4021562" cy="2645137"/>
            </a:xfrm>
            <a:custGeom>
              <a:rect b="b" l="l" r="r" t="t"/>
              <a:pathLst>
                <a:path extrusionOk="0" h="2645137" w="3993692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874308" y="4584511"/>
              <a:ext cx="2197357" cy="1282889"/>
            </a:xfrm>
            <a:custGeom>
              <a:rect b="b" l="l" r="r" t="t"/>
              <a:pathLst>
                <a:path extrusionOk="0" h="1254701" w="2197357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727963" y="3660129"/>
              <a:ext cx="981525" cy="884577"/>
            </a:xfrm>
            <a:custGeom>
              <a:rect b="b" l="l" r="r" t="t"/>
              <a:pathLst>
                <a:path extrusionOk="0" h="818866" w="947320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055812" y="4472691"/>
              <a:ext cx="1651379" cy="1791632"/>
            </a:xfrm>
            <a:custGeom>
              <a:rect b="b" l="l" r="r" t="t"/>
              <a:pathLst>
                <a:path extrusionOk="0" h="1756583" w="1651379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" name="Google Shape;100;p4"/>
            <p:cNvCxnSpPr>
              <a:stCxn id="101" idx="2"/>
              <a:endCxn id="102" idx="6"/>
            </p:cNvCxnSpPr>
            <p:nvPr/>
          </p:nvCxnSpPr>
          <p:spPr>
            <a:xfrm rot="10800000">
              <a:off x="4338858" y="4944228"/>
              <a:ext cx="840900" cy="58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03" name="Google Shape;103;p4"/>
            <p:cNvCxnSpPr>
              <a:stCxn id="104" idx="7"/>
              <a:endCxn id="105" idx="2"/>
            </p:cNvCxnSpPr>
            <p:nvPr/>
          </p:nvCxnSpPr>
          <p:spPr>
            <a:xfrm flipH="1" rot="10800000">
              <a:off x="7308091" y="4315490"/>
              <a:ext cx="615000" cy="157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06" name="Google Shape;106;p4"/>
            <p:cNvCxnSpPr>
              <a:stCxn id="104" idx="1"/>
              <a:endCxn id="107" idx="5"/>
            </p:cNvCxnSpPr>
            <p:nvPr/>
          </p:nvCxnSpPr>
          <p:spPr>
            <a:xfrm rot="10800000">
              <a:off x="6364810" y="4311890"/>
              <a:ext cx="548700" cy="160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08" name="Google Shape;108;p4"/>
            <p:cNvCxnSpPr>
              <a:stCxn id="101" idx="6"/>
              <a:endCxn id="104" idx="2"/>
            </p:cNvCxnSpPr>
            <p:nvPr/>
          </p:nvCxnSpPr>
          <p:spPr>
            <a:xfrm flipH="1" rot="10800000">
              <a:off x="5737779" y="4669428"/>
              <a:ext cx="1094100" cy="333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09" name="Google Shape;109;p4"/>
            <p:cNvCxnSpPr>
              <a:stCxn id="107" idx="3"/>
              <a:endCxn id="101" idx="7"/>
            </p:cNvCxnSpPr>
            <p:nvPr/>
          </p:nvCxnSpPr>
          <p:spPr>
            <a:xfrm flipH="1">
              <a:off x="5656072" y="4311919"/>
              <a:ext cx="292800" cy="493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10" name="Google Shape;110;p4"/>
            <p:cNvCxnSpPr>
              <a:stCxn id="101" idx="1"/>
              <a:endCxn id="111" idx="5"/>
            </p:cNvCxnSpPr>
            <p:nvPr/>
          </p:nvCxnSpPr>
          <p:spPr>
            <a:xfrm rot="10800000">
              <a:off x="4834878" y="4298232"/>
              <a:ext cx="426600" cy="507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12" name="Google Shape;112;p4"/>
            <p:cNvCxnSpPr>
              <a:stCxn id="104" idx="5"/>
              <a:endCxn id="113" idx="1"/>
            </p:cNvCxnSpPr>
            <p:nvPr/>
          </p:nvCxnSpPr>
          <p:spPr>
            <a:xfrm>
              <a:off x="7308091" y="4865880"/>
              <a:ext cx="831600" cy="348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14" name="Google Shape;114;p4"/>
            <p:cNvCxnSpPr>
              <a:stCxn id="101" idx="3"/>
              <a:endCxn id="115" idx="7"/>
            </p:cNvCxnSpPr>
            <p:nvPr/>
          </p:nvCxnSpPr>
          <p:spPr>
            <a:xfrm flipH="1">
              <a:off x="4821078" y="5199023"/>
              <a:ext cx="440400" cy="395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16" name="Google Shape;116;p4"/>
            <p:cNvCxnSpPr>
              <a:stCxn id="117" idx="0"/>
              <a:endCxn id="104" idx="4"/>
            </p:cNvCxnSpPr>
            <p:nvPr/>
          </p:nvCxnSpPr>
          <p:spPr>
            <a:xfrm rot="10800000">
              <a:off x="7110687" y="4947458"/>
              <a:ext cx="213900" cy="586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5" name="Google Shape;105;p4"/>
            <p:cNvSpPr/>
            <p:nvPr/>
          </p:nvSpPr>
          <p:spPr>
            <a:xfrm>
              <a:off x="7923212" y="4037554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862713" y="383729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319035" y="5512649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030420" y="5534258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p4"/>
            <p:cNvCxnSpPr>
              <a:stCxn id="102" idx="0"/>
              <a:endCxn id="111" idx="3"/>
            </p:cNvCxnSpPr>
            <p:nvPr/>
          </p:nvCxnSpPr>
          <p:spPr>
            <a:xfrm flipH="1" rot="10800000">
              <a:off x="4044546" y="4298354"/>
              <a:ext cx="374400" cy="3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11" name="Google Shape;111;p4"/>
            <p:cNvSpPr/>
            <p:nvPr/>
          </p:nvSpPr>
          <p:spPr>
            <a:xfrm>
              <a:off x="4332683" y="3823648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4"/>
            <p:cNvCxnSpPr>
              <a:stCxn id="113" idx="0"/>
              <a:endCxn id="105" idx="4"/>
            </p:cNvCxnSpPr>
            <p:nvPr/>
          </p:nvCxnSpPr>
          <p:spPr>
            <a:xfrm rot="10800000">
              <a:off x="8233187" y="4593687"/>
              <a:ext cx="114600" cy="539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20" name="Google Shape;120;p4"/>
            <p:cNvCxnSpPr>
              <a:stCxn id="102" idx="4"/>
              <a:endCxn id="115" idx="1"/>
            </p:cNvCxnSpPr>
            <p:nvPr/>
          </p:nvCxnSpPr>
          <p:spPr>
            <a:xfrm>
              <a:off x="4044546" y="5222209"/>
              <a:ext cx="360600" cy="372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1" name="Google Shape;121;p4"/>
            <p:cNvSpPr/>
            <p:nvPr/>
          </p:nvSpPr>
          <p:spPr>
            <a:xfrm>
              <a:off x="2886394" y="3803267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4"/>
            <p:cNvCxnSpPr>
              <a:stCxn id="121" idx="5"/>
              <a:endCxn id="102" idx="1"/>
            </p:cNvCxnSpPr>
            <p:nvPr/>
          </p:nvCxnSpPr>
          <p:spPr>
            <a:xfrm>
              <a:off x="3388568" y="4277890"/>
              <a:ext cx="447900" cy="469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3" name="Google Shape;123;p4"/>
            <p:cNvSpPr/>
            <p:nvPr/>
          </p:nvSpPr>
          <p:spPr>
            <a:xfrm>
              <a:off x="9272478" y="4729132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" name="Google Shape;124;p4"/>
            <p:cNvCxnSpPr>
              <a:stCxn id="123" idx="3"/>
              <a:endCxn id="113" idx="6"/>
            </p:cNvCxnSpPr>
            <p:nvPr/>
          </p:nvCxnSpPr>
          <p:spPr>
            <a:xfrm rot="5400000">
              <a:off x="8896788" y="4948905"/>
              <a:ext cx="207000" cy="7167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3" name="Google Shape;113;p4"/>
            <p:cNvSpPr/>
            <p:nvPr/>
          </p:nvSpPr>
          <p:spPr>
            <a:xfrm>
              <a:off x="8053620" y="5132787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904292" y="5538900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4"/>
            <p:cNvCxnSpPr>
              <a:stCxn id="125" idx="7"/>
              <a:endCxn id="104" idx="3"/>
            </p:cNvCxnSpPr>
            <p:nvPr/>
          </p:nvCxnSpPr>
          <p:spPr>
            <a:xfrm flipH="1" rot="10800000">
              <a:off x="6433516" y="4865832"/>
              <a:ext cx="480000" cy="75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04" name="Google Shape;104;p4"/>
            <p:cNvSpPr/>
            <p:nvPr/>
          </p:nvSpPr>
          <p:spPr>
            <a:xfrm>
              <a:off x="6831790" y="4391258"/>
              <a:ext cx="558022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" name="Google Shape;127;p4"/>
            <p:cNvCxnSpPr>
              <a:stCxn id="125" idx="6"/>
              <a:endCxn id="117" idx="2"/>
            </p:cNvCxnSpPr>
            <p:nvPr/>
          </p:nvCxnSpPr>
          <p:spPr>
            <a:xfrm flipH="1" rot="10800000">
              <a:off x="6524316" y="5812427"/>
              <a:ext cx="506100" cy="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02" name="Google Shape;102;p4"/>
            <p:cNvSpPr/>
            <p:nvPr/>
          </p:nvSpPr>
          <p:spPr>
            <a:xfrm>
              <a:off x="3750379" y="466615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179758" y="4724400"/>
              <a:ext cx="558021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4"/>
            <p:cNvCxnSpPr>
              <a:stCxn id="123" idx="2"/>
              <a:endCxn id="113" idx="7"/>
            </p:cNvCxnSpPr>
            <p:nvPr/>
          </p:nvCxnSpPr>
          <p:spPr>
            <a:xfrm flipH="1">
              <a:off x="8555778" y="5007160"/>
              <a:ext cx="716700" cy="207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29" name="Google Shape;129;p4"/>
            <p:cNvCxnSpPr>
              <a:stCxn id="105" idx="6"/>
              <a:endCxn id="105" idx="0"/>
            </p:cNvCxnSpPr>
            <p:nvPr/>
          </p:nvCxnSpPr>
          <p:spPr>
            <a:xfrm rot="10800000">
              <a:off x="8233336" y="4037481"/>
              <a:ext cx="309900" cy="278100"/>
            </a:xfrm>
            <a:prstGeom prst="curvedConnector4">
              <a:avLst>
                <a:gd fmla="val 14845" name="adj1"/>
                <a:gd fmla="val -525844" name="adj2"/>
              </a:avLst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30" name="Google Shape;130;p4"/>
            <p:cNvSpPr/>
            <p:nvPr/>
          </p:nvSpPr>
          <p:spPr>
            <a:xfrm>
              <a:off x="2922114" y="552525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4"/>
            <p:cNvCxnSpPr>
              <a:stCxn id="130" idx="2"/>
              <a:endCxn id="132" idx="4"/>
            </p:cNvCxnSpPr>
            <p:nvPr/>
          </p:nvCxnSpPr>
          <p:spPr>
            <a:xfrm rot="10800000">
              <a:off x="2483214" y="5203279"/>
              <a:ext cx="438900" cy="600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32" name="Google Shape;132;p4"/>
            <p:cNvSpPr/>
            <p:nvPr/>
          </p:nvSpPr>
          <p:spPr>
            <a:xfrm>
              <a:off x="2189105" y="464715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Google Shape;133;p4"/>
            <p:cNvCxnSpPr>
              <a:stCxn id="130" idx="0"/>
              <a:endCxn id="132" idx="6"/>
            </p:cNvCxnSpPr>
            <p:nvPr/>
          </p:nvCxnSpPr>
          <p:spPr>
            <a:xfrm flipH="1" rot="5400000">
              <a:off x="2696831" y="5005801"/>
              <a:ext cx="600000" cy="4389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34" name="Google Shape;134;p4"/>
            <p:cNvCxnSpPr>
              <a:stCxn id="125" idx="1"/>
            </p:cNvCxnSpPr>
            <p:nvPr/>
          </p:nvCxnSpPr>
          <p:spPr>
            <a:xfrm rot="10800000">
              <a:off x="5628793" y="5199132"/>
              <a:ext cx="366300" cy="421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A directed graph is </a:t>
            </a:r>
            <a:r>
              <a:rPr lang="en-US">
                <a:solidFill>
                  <a:srgbClr val="F3CC5F"/>
                </a:solidFill>
              </a:rPr>
              <a:t>strongly-connected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When every two vertices are connected by path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Example of strongly-connected graph:</a:t>
            </a:r>
            <a:endParaRPr/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Strongly-Connected Components</a:t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2509836" y="3505200"/>
            <a:ext cx="7165977" cy="2743200"/>
            <a:chOff x="3750379" y="1753646"/>
            <a:chExt cx="6001633" cy="2286000"/>
          </a:xfrm>
        </p:grpSpPr>
        <p:cxnSp>
          <p:nvCxnSpPr>
            <p:cNvPr id="143" name="Google Shape;143;p5"/>
            <p:cNvCxnSpPr>
              <a:stCxn id="144" idx="2"/>
              <a:endCxn id="145" idx="6"/>
            </p:cNvCxnSpPr>
            <p:nvPr/>
          </p:nvCxnSpPr>
          <p:spPr>
            <a:xfrm rot="10800000">
              <a:off x="4338858" y="2887874"/>
              <a:ext cx="840900" cy="58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6" name="Google Shape;146;p5"/>
            <p:cNvCxnSpPr>
              <a:stCxn id="147" idx="7"/>
              <a:endCxn id="148" idx="2"/>
            </p:cNvCxnSpPr>
            <p:nvPr/>
          </p:nvCxnSpPr>
          <p:spPr>
            <a:xfrm flipH="1" rot="10800000">
              <a:off x="7356465" y="2222023"/>
              <a:ext cx="566700" cy="327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49" name="Google Shape;149;p5"/>
            <p:cNvCxnSpPr>
              <a:stCxn id="147" idx="1"/>
              <a:endCxn id="150" idx="5"/>
            </p:cNvCxnSpPr>
            <p:nvPr/>
          </p:nvCxnSpPr>
          <p:spPr>
            <a:xfrm rot="10800000">
              <a:off x="6411084" y="2228323"/>
              <a:ext cx="550800" cy="320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51" name="Google Shape;151;p5"/>
            <p:cNvCxnSpPr>
              <a:stCxn id="144" idx="6"/>
              <a:endCxn id="147" idx="2"/>
            </p:cNvCxnSpPr>
            <p:nvPr/>
          </p:nvCxnSpPr>
          <p:spPr>
            <a:xfrm flipH="1" rot="10800000">
              <a:off x="5737779" y="2745674"/>
              <a:ext cx="1142400" cy="200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52" name="Google Shape;152;p5"/>
            <p:cNvCxnSpPr>
              <a:stCxn id="150" idx="3"/>
              <a:endCxn id="144" idx="7"/>
            </p:cNvCxnSpPr>
            <p:nvPr/>
          </p:nvCxnSpPr>
          <p:spPr>
            <a:xfrm flipH="1">
              <a:off x="5656076" y="2228269"/>
              <a:ext cx="339000" cy="521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53" name="Google Shape;153;p5"/>
            <p:cNvCxnSpPr>
              <a:stCxn id="144" idx="1"/>
              <a:endCxn id="154" idx="5"/>
            </p:cNvCxnSpPr>
            <p:nvPr/>
          </p:nvCxnSpPr>
          <p:spPr>
            <a:xfrm rot="10800000">
              <a:off x="4862178" y="2228378"/>
              <a:ext cx="399300" cy="521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55" name="Google Shape;155;p5"/>
            <p:cNvCxnSpPr>
              <a:stCxn id="147" idx="5"/>
              <a:endCxn id="156" idx="1"/>
            </p:cNvCxnSpPr>
            <p:nvPr/>
          </p:nvCxnSpPr>
          <p:spPr>
            <a:xfrm>
              <a:off x="7356465" y="2942214"/>
              <a:ext cx="674400" cy="226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57" name="Google Shape;157;p5"/>
            <p:cNvCxnSpPr>
              <a:stCxn id="144" idx="3"/>
              <a:endCxn id="158" idx="7"/>
            </p:cNvCxnSpPr>
            <p:nvPr/>
          </p:nvCxnSpPr>
          <p:spPr>
            <a:xfrm flipH="1">
              <a:off x="4862178" y="3142669"/>
              <a:ext cx="399300" cy="422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59" name="Google Shape;159;p5"/>
            <p:cNvCxnSpPr>
              <a:stCxn id="160" idx="0"/>
              <a:endCxn id="147" idx="4"/>
            </p:cNvCxnSpPr>
            <p:nvPr/>
          </p:nvCxnSpPr>
          <p:spPr>
            <a:xfrm rot="10800000">
              <a:off x="7159142" y="3023704"/>
              <a:ext cx="256500" cy="454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8" name="Google Shape;148;p5"/>
            <p:cNvSpPr/>
            <p:nvPr/>
          </p:nvSpPr>
          <p:spPr>
            <a:xfrm>
              <a:off x="7923212" y="1944146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908916" y="17536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359979" y="348359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7121475" y="347790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5"/>
            <p:cNvCxnSpPr>
              <a:stCxn id="145" idx="0"/>
              <a:endCxn id="154" idx="3"/>
            </p:cNvCxnSpPr>
            <p:nvPr/>
          </p:nvCxnSpPr>
          <p:spPr>
            <a:xfrm flipH="1" rot="10800000">
              <a:off x="4044546" y="2228200"/>
              <a:ext cx="401700" cy="381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4" name="Google Shape;154;p5"/>
            <p:cNvSpPr/>
            <p:nvPr/>
          </p:nvSpPr>
          <p:spPr>
            <a:xfrm>
              <a:off x="4359979" y="17536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" name="Google Shape;162;p5"/>
            <p:cNvCxnSpPr>
              <a:stCxn id="156" idx="0"/>
              <a:endCxn id="148" idx="4"/>
            </p:cNvCxnSpPr>
            <p:nvPr/>
          </p:nvCxnSpPr>
          <p:spPr>
            <a:xfrm rot="10800000">
              <a:off x="8233287" y="2500346"/>
              <a:ext cx="5700" cy="586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63" name="Google Shape;163;p5"/>
            <p:cNvCxnSpPr>
              <a:stCxn id="145" idx="4"/>
              <a:endCxn id="158" idx="1"/>
            </p:cNvCxnSpPr>
            <p:nvPr/>
          </p:nvCxnSpPr>
          <p:spPr>
            <a:xfrm>
              <a:off x="4044546" y="3165855"/>
              <a:ext cx="401700" cy="399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4" name="Google Shape;164;p5"/>
            <p:cNvSpPr/>
            <p:nvPr/>
          </p:nvSpPr>
          <p:spPr>
            <a:xfrm>
              <a:off x="9163678" y="268349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5"/>
            <p:cNvCxnSpPr>
              <a:stCxn id="164" idx="3"/>
              <a:endCxn id="156" idx="6"/>
            </p:cNvCxnSpPr>
            <p:nvPr/>
          </p:nvCxnSpPr>
          <p:spPr>
            <a:xfrm rot="5400000">
              <a:off x="8787988" y="2903264"/>
              <a:ext cx="207000" cy="7167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56" name="Google Shape;156;p5"/>
            <p:cNvSpPr/>
            <p:nvPr/>
          </p:nvSpPr>
          <p:spPr>
            <a:xfrm>
              <a:off x="7944820" y="30871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931588" y="3482546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167;p5"/>
            <p:cNvCxnSpPr>
              <a:stCxn id="166" idx="7"/>
              <a:endCxn id="147" idx="3"/>
            </p:cNvCxnSpPr>
            <p:nvPr/>
          </p:nvCxnSpPr>
          <p:spPr>
            <a:xfrm flipH="1" rot="10800000">
              <a:off x="6460811" y="2942078"/>
              <a:ext cx="501000" cy="621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47" name="Google Shape;147;p5"/>
            <p:cNvSpPr/>
            <p:nvPr/>
          </p:nvSpPr>
          <p:spPr>
            <a:xfrm>
              <a:off x="6880163" y="2467591"/>
              <a:ext cx="558022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8" name="Google Shape;168;p5"/>
            <p:cNvCxnSpPr>
              <a:stCxn id="166" idx="6"/>
              <a:endCxn id="160" idx="2"/>
            </p:cNvCxnSpPr>
            <p:nvPr/>
          </p:nvCxnSpPr>
          <p:spPr>
            <a:xfrm flipH="1" rot="10800000">
              <a:off x="6551612" y="3756073"/>
              <a:ext cx="570000" cy="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45" name="Google Shape;145;p5"/>
            <p:cNvSpPr/>
            <p:nvPr/>
          </p:nvSpPr>
          <p:spPr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5"/>
            <p:cNvCxnSpPr>
              <a:stCxn id="164" idx="2"/>
              <a:endCxn id="156" idx="7"/>
            </p:cNvCxnSpPr>
            <p:nvPr/>
          </p:nvCxnSpPr>
          <p:spPr>
            <a:xfrm flipH="1">
              <a:off x="8446978" y="2961519"/>
              <a:ext cx="716700" cy="207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70" name="Google Shape;170;p5"/>
            <p:cNvCxnSpPr>
              <a:stCxn id="148" idx="6"/>
              <a:endCxn id="148" idx="0"/>
            </p:cNvCxnSpPr>
            <p:nvPr/>
          </p:nvCxnSpPr>
          <p:spPr>
            <a:xfrm rot="10800000">
              <a:off x="8233336" y="1944073"/>
              <a:ext cx="309900" cy="278100"/>
            </a:xfrm>
            <a:prstGeom prst="curvedConnector4">
              <a:avLst>
                <a:gd fmla="val -200106" name="adj1"/>
                <a:gd fmla="val 693511" name="adj2"/>
              </a:avLst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71" name="Google Shape;171;p5"/>
            <p:cNvCxnSpPr>
              <a:stCxn id="166" idx="1"/>
              <a:endCxn id="144" idx="5"/>
            </p:cNvCxnSpPr>
            <p:nvPr/>
          </p:nvCxnSpPr>
          <p:spPr>
            <a:xfrm rot="10800000">
              <a:off x="5656088" y="3142778"/>
              <a:ext cx="366300" cy="421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rgbClr val="F3CC5F"/>
                </a:solidFill>
              </a:rPr>
              <a:t>Strongly-connected component</a:t>
            </a:r>
            <a:r>
              <a:rPr lang="en-US" sz="3200"/>
              <a:t> is a maximal strongly-connected subgraph (component with paths between any two nodes)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 directed graph can be decomposed into strongly-connected components, e.g.</a:t>
            </a:r>
            <a:endParaRPr/>
          </a:p>
        </p:txBody>
      </p:sp>
      <p:sp>
        <p:nvSpPr>
          <p:cNvPr id="178" name="Google Shape;178;p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Strongly-Connected Components</a:t>
            </a:r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2084897" y="3657600"/>
            <a:ext cx="8015853" cy="2645137"/>
            <a:chOff x="2055812" y="3632833"/>
            <a:chExt cx="8015853" cy="2645137"/>
          </a:xfrm>
        </p:grpSpPr>
        <p:sp>
          <p:nvSpPr>
            <p:cNvPr id="180" name="Google Shape;180;p6"/>
            <p:cNvSpPr/>
            <p:nvPr/>
          </p:nvSpPr>
          <p:spPr>
            <a:xfrm>
              <a:off x="6878503" y="5362917"/>
              <a:ext cx="913917" cy="901928"/>
            </a:xfrm>
            <a:custGeom>
              <a:rect b="b" l="l" r="r" t="t"/>
              <a:pathLst>
                <a:path extrusionOk="0" h="928721" w="847159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699902" y="5336274"/>
              <a:ext cx="1014972" cy="928570"/>
            </a:xfrm>
            <a:custGeom>
              <a:rect b="b" l="l" r="r" t="t"/>
              <a:pathLst>
                <a:path extrusionOk="0" h="873457" w="982814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756481" y="3641439"/>
              <a:ext cx="1356201" cy="1149108"/>
            </a:xfrm>
            <a:custGeom>
              <a:rect b="b" l="l" r="r" t="t"/>
              <a:pathLst>
                <a:path extrusionOk="0" h="1086372" w="1333458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580241" y="3632833"/>
              <a:ext cx="4021562" cy="2645137"/>
            </a:xfrm>
            <a:custGeom>
              <a:rect b="b" l="l" r="r" t="t"/>
              <a:pathLst>
                <a:path extrusionOk="0" h="2645137" w="3993692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874308" y="4584511"/>
              <a:ext cx="2197357" cy="1282889"/>
            </a:xfrm>
            <a:custGeom>
              <a:rect b="b" l="l" r="r" t="t"/>
              <a:pathLst>
                <a:path extrusionOk="0" h="1254701" w="2197357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727963" y="3660129"/>
              <a:ext cx="981525" cy="884577"/>
            </a:xfrm>
            <a:custGeom>
              <a:rect b="b" l="l" r="r" t="t"/>
              <a:pathLst>
                <a:path extrusionOk="0" h="818866" w="947320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055812" y="4472691"/>
              <a:ext cx="1651379" cy="1791632"/>
            </a:xfrm>
            <a:custGeom>
              <a:rect b="b" l="l" r="r" t="t"/>
              <a:pathLst>
                <a:path extrusionOk="0" h="1756583" w="1651379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6"/>
            <p:cNvCxnSpPr>
              <a:stCxn id="188" idx="2"/>
              <a:endCxn id="189" idx="6"/>
            </p:cNvCxnSpPr>
            <p:nvPr/>
          </p:nvCxnSpPr>
          <p:spPr>
            <a:xfrm rot="10800000">
              <a:off x="4338858" y="4944228"/>
              <a:ext cx="840900" cy="58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90" name="Google Shape;190;p6"/>
            <p:cNvCxnSpPr>
              <a:stCxn id="191" idx="7"/>
              <a:endCxn id="192" idx="2"/>
            </p:cNvCxnSpPr>
            <p:nvPr/>
          </p:nvCxnSpPr>
          <p:spPr>
            <a:xfrm flipH="1" rot="10800000">
              <a:off x="7308091" y="4315490"/>
              <a:ext cx="615000" cy="157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93" name="Google Shape;193;p6"/>
            <p:cNvCxnSpPr>
              <a:stCxn id="191" idx="1"/>
              <a:endCxn id="194" idx="5"/>
            </p:cNvCxnSpPr>
            <p:nvPr/>
          </p:nvCxnSpPr>
          <p:spPr>
            <a:xfrm rot="10800000">
              <a:off x="6364810" y="4311890"/>
              <a:ext cx="548700" cy="160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95" name="Google Shape;195;p6"/>
            <p:cNvCxnSpPr>
              <a:stCxn id="188" idx="6"/>
              <a:endCxn id="191" idx="2"/>
            </p:cNvCxnSpPr>
            <p:nvPr/>
          </p:nvCxnSpPr>
          <p:spPr>
            <a:xfrm flipH="1" rot="10800000">
              <a:off x="5737779" y="4669428"/>
              <a:ext cx="1094100" cy="333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96" name="Google Shape;196;p6"/>
            <p:cNvCxnSpPr>
              <a:stCxn id="194" idx="3"/>
              <a:endCxn id="188" idx="7"/>
            </p:cNvCxnSpPr>
            <p:nvPr/>
          </p:nvCxnSpPr>
          <p:spPr>
            <a:xfrm flipH="1">
              <a:off x="5656072" y="4311919"/>
              <a:ext cx="292800" cy="493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97" name="Google Shape;197;p6"/>
            <p:cNvCxnSpPr>
              <a:stCxn id="188" idx="1"/>
              <a:endCxn id="198" idx="5"/>
            </p:cNvCxnSpPr>
            <p:nvPr/>
          </p:nvCxnSpPr>
          <p:spPr>
            <a:xfrm rot="10800000">
              <a:off x="4834878" y="4298232"/>
              <a:ext cx="426600" cy="507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199" name="Google Shape;199;p6"/>
            <p:cNvCxnSpPr>
              <a:stCxn id="191" idx="5"/>
              <a:endCxn id="200" idx="1"/>
            </p:cNvCxnSpPr>
            <p:nvPr/>
          </p:nvCxnSpPr>
          <p:spPr>
            <a:xfrm>
              <a:off x="7308091" y="4865880"/>
              <a:ext cx="831600" cy="348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01" name="Google Shape;201;p6"/>
            <p:cNvCxnSpPr>
              <a:stCxn id="188" idx="3"/>
              <a:endCxn id="202" idx="7"/>
            </p:cNvCxnSpPr>
            <p:nvPr/>
          </p:nvCxnSpPr>
          <p:spPr>
            <a:xfrm flipH="1">
              <a:off x="4821078" y="5199023"/>
              <a:ext cx="440400" cy="395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03" name="Google Shape;203;p6"/>
            <p:cNvCxnSpPr>
              <a:stCxn id="204" idx="0"/>
              <a:endCxn id="191" idx="4"/>
            </p:cNvCxnSpPr>
            <p:nvPr/>
          </p:nvCxnSpPr>
          <p:spPr>
            <a:xfrm rot="10800000">
              <a:off x="7110687" y="4947458"/>
              <a:ext cx="213900" cy="586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92" name="Google Shape;192;p6"/>
            <p:cNvSpPr/>
            <p:nvPr/>
          </p:nvSpPr>
          <p:spPr>
            <a:xfrm>
              <a:off x="7923212" y="4037554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862713" y="383729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319035" y="5512649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030420" y="5534258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Google Shape;205;p6"/>
            <p:cNvCxnSpPr>
              <a:stCxn id="189" idx="0"/>
              <a:endCxn id="198" idx="3"/>
            </p:cNvCxnSpPr>
            <p:nvPr/>
          </p:nvCxnSpPr>
          <p:spPr>
            <a:xfrm flipH="1" rot="10800000">
              <a:off x="4044546" y="4298354"/>
              <a:ext cx="374400" cy="3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8" name="Google Shape;198;p6"/>
            <p:cNvSpPr/>
            <p:nvPr/>
          </p:nvSpPr>
          <p:spPr>
            <a:xfrm>
              <a:off x="4332683" y="3823648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6"/>
            <p:cNvCxnSpPr>
              <a:stCxn id="200" idx="0"/>
              <a:endCxn id="192" idx="4"/>
            </p:cNvCxnSpPr>
            <p:nvPr/>
          </p:nvCxnSpPr>
          <p:spPr>
            <a:xfrm rot="10800000">
              <a:off x="8233187" y="4593687"/>
              <a:ext cx="114600" cy="539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07" name="Google Shape;207;p6"/>
            <p:cNvCxnSpPr>
              <a:stCxn id="189" idx="4"/>
              <a:endCxn id="202" idx="1"/>
            </p:cNvCxnSpPr>
            <p:nvPr/>
          </p:nvCxnSpPr>
          <p:spPr>
            <a:xfrm>
              <a:off x="4044546" y="5222209"/>
              <a:ext cx="360600" cy="372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8" name="Google Shape;208;p6"/>
            <p:cNvSpPr/>
            <p:nvPr/>
          </p:nvSpPr>
          <p:spPr>
            <a:xfrm>
              <a:off x="2886394" y="3803267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209;p6"/>
            <p:cNvCxnSpPr>
              <a:stCxn id="208" idx="5"/>
              <a:endCxn id="189" idx="1"/>
            </p:cNvCxnSpPr>
            <p:nvPr/>
          </p:nvCxnSpPr>
          <p:spPr>
            <a:xfrm>
              <a:off x="3388568" y="4277890"/>
              <a:ext cx="447900" cy="469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10" name="Google Shape;210;p6"/>
            <p:cNvSpPr/>
            <p:nvPr/>
          </p:nvSpPr>
          <p:spPr>
            <a:xfrm>
              <a:off x="9272478" y="4729132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" name="Google Shape;211;p6"/>
            <p:cNvCxnSpPr>
              <a:stCxn id="210" idx="3"/>
              <a:endCxn id="200" idx="6"/>
            </p:cNvCxnSpPr>
            <p:nvPr/>
          </p:nvCxnSpPr>
          <p:spPr>
            <a:xfrm rot="5400000">
              <a:off x="8896788" y="4948905"/>
              <a:ext cx="207000" cy="7167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00" name="Google Shape;200;p6"/>
            <p:cNvSpPr/>
            <p:nvPr/>
          </p:nvSpPr>
          <p:spPr>
            <a:xfrm>
              <a:off x="8053620" y="5132787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904292" y="5538900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6"/>
            <p:cNvCxnSpPr>
              <a:stCxn id="212" idx="7"/>
              <a:endCxn id="191" idx="3"/>
            </p:cNvCxnSpPr>
            <p:nvPr/>
          </p:nvCxnSpPr>
          <p:spPr>
            <a:xfrm flipH="1" rot="10800000">
              <a:off x="6433516" y="4865832"/>
              <a:ext cx="480000" cy="75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91" name="Google Shape;191;p6"/>
            <p:cNvSpPr/>
            <p:nvPr/>
          </p:nvSpPr>
          <p:spPr>
            <a:xfrm>
              <a:off x="6831790" y="4391258"/>
              <a:ext cx="558022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Google Shape;214;p6"/>
            <p:cNvCxnSpPr>
              <a:stCxn id="212" idx="6"/>
              <a:endCxn id="204" idx="2"/>
            </p:cNvCxnSpPr>
            <p:nvPr/>
          </p:nvCxnSpPr>
          <p:spPr>
            <a:xfrm flipH="1" rot="10800000">
              <a:off x="6524316" y="5812427"/>
              <a:ext cx="506100" cy="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89" name="Google Shape;189;p6"/>
            <p:cNvSpPr/>
            <p:nvPr/>
          </p:nvSpPr>
          <p:spPr>
            <a:xfrm>
              <a:off x="3750379" y="466615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179758" y="4724400"/>
              <a:ext cx="558021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6"/>
            <p:cNvCxnSpPr>
              <a:stCxn id="210" idx="2"/>
              <a:endCxn id="200" idx="7"/>
            </p:cNvCxnSpPr>
            <p:nvPr/>
          </p:nvCxnSpPr>
          <p:spPr>
            <a:xfrm flipH="1">
              <a:off x="8555778" y="5007160"/>
              <a:ext cx="716700" cy="207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16" name="Google Shape;216;p6"/>
            <p:cNvCxnSpPr>
              <a:stCxn id="192" idx="6"/>
              <a:endCxn id="192" idx="0"/>
            </p:cNvCxnSpPr>
            <p:nvPr/>
          </p:nvCxnSpPr>
          <p:spPr>
            <a:xfrm rot="10800000">
              <a:off x="8233336" y="4037481"/>
              <a:ext cx="309900" cy="278100"/>
            </a:xfrm>
            <a:prstGeom prst="curvedConnector4">
              <a:avLst>
                <a:gd fmla="val -125990" name="adj1"/>
                <a:gd fmla="val 191130" name="adj2"/>
              </a:avLst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17" name="Google Shape;217;p6"/>
            <p:cNvSpPr/>
            <p:nvPr/>
          </p:nvSpPr>
          <p:spPr>
            <a:xfrm>
              <a:off x="2922114" y="552525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6"/>
            <p:cNvCxnSpPr>
              <a:stCxn id="217" idx="2"/>
              <a:endCxn id="219" idx="4"/>
            </p:cNvCxnSpPr>
            <p:nvPr/>
          </p:nvCxnSpPr>
          <p:spPr>
            <a:xfrm rot="10800000">
              <a:off x="2483214" y="5203279"/>
              <a:ext cx="438900" cy="600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9" name="Google Shape;219;p6"/>
            <p:cNvSpPr/>
            <p:nvPr/>
          </p:nvSpPr>
          <p:spPr>
            <a:xfrm>
              <a:off x="2189105" y="464715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6"/>
            <p:cNvCxnSpPr>
              <a:stCxn id="217" idx="0"/>
              <a:endCxn id="219" idx="6"/>
            </p:cNvCxnSpPr>
            <p:nvPr/>
          </p:nvCxnSpPr>
          <p:spPr>
            <a:xfrm flipH="1" rot="5400000">
              <a:off x="2696831" y="5005801"/>
              <a:ext cx="600000" cy="4389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21" name="Google Shape;221;p6"/>
            <p:cNvCxnSpPr>
              <a:stCxn id="212" idx="1"/>
            </p:cNvCxnSpPr>
            <p:nvPr/>
          </p:nvCxnSpPr>
          <p:spPr>
            <a:xfrm rot="10800000">
              <a:off x="5628793" y="5199132"/>
              <a:ext cx="366300" cy="421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04747" lvl="0" marL="30474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Let </a:t>
            </a:r>
            <a:r>
              <a:rPr b="1" lang="en-US">
                <a:solidFill>
                  <a:srgbClr val="F3CC5F"/>
                </a:solidFill>
              </a:rPr>
              <a:t>G</a:t>
            </a:r>
            <a:r>
              <a:rPr lang="en-US"/>
              <a:t> be a directed graph and </a:t>
            </a:r>
            <a:r>
              <a:rPr b="1" lang="en-US">
                <a:solidFill>
                  <a:srgbClr val="F3CC5F"/>
                </a:solidFill>
              </a:rPr>
              <a:t>S</a:t>
            </a:r>
            <a:r>
              <a:rPr lang="en-US"/>
              <a:t> be an empty stack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For each vertex 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/>
              <a:t> in </a:t>
            </a:r>
            <a:r>
              <a:rPr b="1" lang="en-US">
                <a:solidFill>
                  <a:srgbClr val="F3CC5F"/>
                </a:solidFill>
              </a:rPr>
              <a:t>G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Call </a:t>
            </a:r>
            <a:r>
              <a:rPr lang="en-US">
                <a:solidFill>
                  <a:srgbClr val="F3CC5F"/>
                </a:solidFill>
              </a:rPr>
              <a:t>DFS(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>
                <a:solidFill>
                  <a:srgbClr val="F3CC5F"/>
                </a:solidFill>
              </a:rPr>
              <a:t>)</a:t>
            </a:r>
            <a:r>
              <a:rPr lang="en-US"/>
              <a:t> to traverse the graph (visit each node once)</a:t>
            </a:r>
            <a:endParaRPr>
              <a:solidFill>
                <a:srgbClr val="F3CC5F"/>
              </a:solidFill>
            </a:endParaRPr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Each time </a:t>
            </a:r>
            <a:r>
              <a:rPr lang="en-US">
                <a:solidFill>
                  <a:srgbClr val="F3CC5F"/>
                </a:solidFill>
              </a:rPr>
              <a:t>DFS(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>
                <a:solidFill>
                  <a:srgbClr val="F3CC5F"/>
                </a:solidFill>
              </a:rPr>
              <a:t>)</a:t>
            </a:r>
            <a:r>
              <a:rPr lang="en-US"/>
              <a:t> finishes (before recursive return), push 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/>
              <a:t> onto </a:t>
            </a:r>
            <a:r>
              <a:rPr b="1" lang="en-US">
                <a:solidFill>
                  <a:srgbClr val="F3CC5F"/>
                </a:solidFill>
              </a:rPr>
              <a:t>S</a:t>
            </a:r>
            <a:endParaRPr/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Build the </a:t>
            </a:r>
            <a:r>
              <a:rPr lang="en-US">
                <a:solidFill>
                  <a:srgbClr val="F3CC5F"/>
                </a:solidFill>
              </a:rPr>
              <a:t>reverse graph </a:t>
            </a:r>
            <a:r>
              <a:rPr b="1" lang="en-US">
                <a:solidFill>
                  <a:srgbClr val="F3CC5F"/>
                </a:solidFill>
              </a:rPr>
              <a:t>G' </a:t>
            </a:r>
            <a:r>
              <a:rPr lang="en-US"/>
              <a:t>(reverse all edges from </a:t>
            </a:r>
            <a:r>
              <a:rPr b="1" lang="en-US">
                <a:solidFill>
                  <a:srgbClr val="F3CC5F"/>
                </a:solidFill>
              </a:rPr>
              <a:t>G</a:t>
            </a:r>
            <a:r>
              <a:rPr lang="en-US"/>
              <a:t>)</a:t>
            </a:r>
            <a:endParaRPr b="1">
              <a:solidFill>
                <a:srgbClr val="F3CC5F"/>
              </a:solidFill>
            </a:endParaRPr>
          </a:p>
          <a:p>
            <a:pPr indent="-304747" lvl="0" marL="304747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/>
              <a:t>While </a:t>
            </a:r>
            <a:r>
              <a:rPr b="1" lang="en-US">
                <a:solidFill>
                  <a:srgbClr val="F3CC5F"/>
                </a:solidFill>
              </a:rPr>
              <a:t>S</a:t>
            </a:r>
            <a:r>
              <a:rPr lang="en-US"/>
              <a:t> is non-empty: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Pop the top vertex 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/>
              <a:t> from </a:t>
            </a:r>
            <a:r>
              <a:rPr b="1" lang="en-US">
                <a:solidFill>
                  <a:srgbClr val="F3CC5F"/>
                </a:solidFill>
              </a:rPr>
              <a:t>S</a:t>
            </a:r>
            <a:endParaRPr/>
          </a:p>
          <a:p>
            <a:pPr indent="-231605" lvl="1" marL="60949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60"/>
              <a:buChar char="▪"/>
            </a:pPr>
            <a:r>
              <a:rPr lang="en-US"/>
              <a:t>if 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/>
              <a:t> is not visited, call </a:t>
            </a:r>
            <a:r>
              <a:rPr lang="en-US">
                <a:solidFill>
                  <a:srgbClr val="F3CC5F"/>
                </a:solidFill>
              </a:rPr>
              <a:t>ReverseDFS(</a:t>
            </a:r>
            <a:r>
              <a:rPr i="1" lang="en-US">
                <a:solidFill>
                  <a:srgbClr val="F3CC5F"/>
                </a:solidFill>
              </a:rPr>
              <a:t>v</a:t>
            </a:r>
            <a:r>
              <a:rPr lang="en-US">
                <a:solidFill>
                  <a:srgbClr val="F3CC5F"/>
                </a:solidFill>
              </a:rPr>
              <a:t>)</a:t>
            </a:r>
            <a:r>
              <a:rPr lang="en-US"/>
              <a:t> to find the next strongly-connected component</a:t>
            </a:r>
            <a:endParaRPr/>
          </a:p>
        </p:txBody>
      </p:sp>
      <p:sp>
        <p:nvSpPr>
          <p:cNvPr id="228" name="Google Shape;228;p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Kosaraju–Sharir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912813" y="4735961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Kosaraju–Sharir Algorithm</a:t>
            </a:r>
            <a:endParaRPr/>
          </a:p>
        </p:txBody>
      </p:sp>
      <p:sp>
        <p:nvSpPr>
          <p:cNvPr id="234" name="Google Shape;234;p8"/>
          <p:cNvSpPr txBox="1"/>
          <p:nvPr>
            <p:ph idx="1" type="body"/>
          </p:nvPr>
        </p:nvSpPr>
        <p:spPr>
          <a:xfrm>
            <a:off x="912813" y="5681766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Lab</a:t>
            </a:r>
            <a:endParaRPr/>
          </a:p>
        </p:txBody>
      </p:sp>
      <p:grpSp>
        <p:nvGrpSpPr>
          <p:cNvPr id="235" name="Google Shape;235;p8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236" name="Google Shape;236;p8"/>
            <p:cNvSpPr/>
            <p:nvPr/>
          </p:nvSpPr>
          <p:spPr>
            <a:xfrm>
              <a:off x="6878503" y="5362917"/>
              <a:ext cx="913917" cy="901928"/>
            </a:xfrm>
            <a:custGeom>
              <a:rect b="b" l="l" r="r" t="t"/>
              <a:pathLst>
                <a:path extrusionOk="0" h="928721" w="847159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99902" y="5336274"/>
              <a:ext cx="1014972" cy="928570"/>
            </a:xfrm>
            <a:custGeom>
              <a:rect b="b" l="l" r="r" t="t"/>
              <a:pathLst>
                <a:path extrusionOk="0" h="873457" w="982814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756481" y="3641439"/>
              <a:ext cx="1356201" cy="1149108"/>
            </a:xfrm>
            <a:custGeom>
              <a:rect b="b" l="l" r="r" t="t"/>
              <a:pathLst>
                <a:path extrusionOk="0" h="1086372" w="1333458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580241" y="3632833"/>
              <a:ext cx="4021562" cy="2645137"/>
            </a:xfrm>
            <a:custGeom>
              <a:rect b="b" l="l" r="r" t="t"/>
              <a:pathLst>
                <a:path extrusionOk="0" h="2645137" w="3993692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874308" y="4584511"/>
              <a:ext cx="2197357" cy="1282889"/>
            </a:xfrm>
            <a:custGeom>
              <a:rect b="b" l="l" r="r" t="t"/>
              <a:pathLst>
                <a:path extrusionOk="0" h="1254701" w="2197357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727963" y="3660129"/>
              <a:ext cx="981525" cy="884577"/>
            </a:xfrm>
            <a:custGeom>
              <a:rect b="b" l="l" r="r" t="t"/>
              <a:pathLst>
                <a:path extrusionOk="0" h="818866" w="947320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055812" y="4472691"/>
              <a:ext cx="1651379" cy="1791632"/>
            </a:xfrm>
            <a:custGeom>
              <a:rect b="b" l="l" r="r" t="t"/>
              <a:pathLst>
                <a:path extrusionOk="0" h="1756583" w="1651379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 cap="flat" cmpd="sng" w="22225">
              <a:solidFill>
                <a:srgbClr val="AF762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8"/>
            <p:cNvCxnSpPr>
              <a:stCxn id="244" idx="2"/>
              <a:endCxn id="245" idx="6"/>
            </p:cNvCxnSpPr>
            <p:nvPr/>
          </p:nvCxnSpPr>
          <p:spPr>
            <a:xfrm rot="10800000">
              <a:off x="4338858" y="4944228"/>
              <a:ext cx="840900" cy="58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6" name="Google Shape;246;p8"/>
            <p:cNvCxnSpPr>
              <a:stCxn id="247" idx="7"/>
              <a:endCxn id="248" idx="2"/>
            </p:cNvCxnSpPr>
            <p:nvPr/>
          </p:nvCxnSpPr>
          <p:spPr>
            <a:xfrm flipH="1" rot="10800000">
              <a:off x="7308091" y="4315490"/>
              <a:ext cx="615000" cy="157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49" name="Google Shape;249;p8"/>
            <p:cNvCxnSpPr>
              <a:stCxn id="247" idx="1"/>
              <a:endCxn id="250" idx="5"/>
            </p:cNvCxnSpPr>
            <p:nvPr/>
          </p:nvCxnSpPr>
          <p:spPr>
            <a:xfrm rot="10800000">
              <a:off x="6364810" y="4311890"/>
              <a:ext cx="548700" cy="160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51" name="Google Shape;251;p8"/>
            <p:cNvCxnSpPr>
              <a:stCxn id="244" idx="6"/>
              <a:endCxn id="247" idx="2"/>
            </p:cNvCxnSpPr>
            <p:nvPr/>
          </p:nvCxnSpPr>
          <p:spPr>
            <a:xfrm flipH="1" rot="10800000">
              <a:off x="5737779" y="4669428"/>
              <a:ext cx="1094100" cy="333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52" name="Google Shape;252;p8"/>
            <p:cNvCxnSpPr>
              <a:stCxn id="250" idx="3"/>
              <a:endCxn id="244" idx="7"/>
            </p:cNvCxnSpPr>
            <p:nvPr/>
          </p:nvCxnSpPr>
          <p:spPr>
            <a:xfrm flipH="1">
              <a:off x="5656072" y="4311919"/>
              <a:ext cx="292800" cy="493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53" name="Google Shape;253;p8"/>
            <p:cNvCxnSpPr>
              <a:stCxn id="244" idx="1"/>
              <a:endCxn id="254" idx="5"/>
            </p:cNvCxnSpPr>
            <p:nvPr/>
          </p:nvCxnSpPr>
          <p:spPr>
            <a:xfrm rot="10800000">
              <a:off x="4834878" y="4298232"/>
              <a:ext cx="426600" cy="507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55" name="Google Shape;255;p8"/>
            <p:cNvCxnSpPr>
              <a:stCxn id="247" idx="5"/>
              <a:endCxn id="256" idx="1"/>
            </p:cNvCxnSpPr>
            <p:nvPr/>
          </p:nvCxnSpPr>
          <p:spPr>
            <a:xfrm>
              <a:off x="7308091" y="4865880"/>
              <a:ext cx="831600" cy="348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57" name="Google Shape;257;p8"/>
            <p:cNvCxnSpPr>
              <a:stCxn id="244" idx="3"/>
              <a:endCxn id="258" idx="7"/>
            </p:cNvCxnSpPr>
            <p:nvPr/>
          </p:nvCxnSpPr>
          <p:spPr>
            <a:xfrm flipH="1">
              <a:off x="4821078" y="5199023"/>
              <a:ext cx="440400" cy="395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59" name="Google Shape;259;p8"/>
            <p:cNvCxnSpPr>
              <a:stCxn id="260" idx="0"/>
              <a:endCxn id="247" idx="4"/>
            </p:cNvCxnSpPr>
            <p:nvPr/>
          </p:nvCxnSpPr>
          <p:spPr>
            <a:xfrm rot="10800000">
              <a:off x="7110687" y="4947458"/>
              <a:ext cx="213900" cy="586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48" name="Google Shape;248;p8"/>
            <p:cNvSpPr/>
            <p:nvPr/>
          </p:nvSpPr>
          <p:spPr>
            <a:xfrm>
              <a:off x="7923212" y="4037554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862713" y="383729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4319035" y="5512649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030420" y="5534258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8"/>
            <p:cNvCxnSpPr>
              <a:stCxn id="245" idx="0"/>
              <a:endCxn id="254" idx="3"/>
            </p:cNvCxnSpPr>
            <p:nvPr/>
          </p:nvCxnSpPr>
          <p:spPr>
            <a:xfrm flipH="1" rot="10800000">
              <a:off x="4044546" y="4298354"/>
              <a:ext cx="374400" cy="3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54" name="Google Shape;254;p8"/>
            <p:cNvSpPr/>
            <p:nvPr/>
          </p:nvSpPr>
          <p:spPr>
            <a:xfrm>
              <a:off x="4332683" y="3823648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Google Shape;262;p8"/>
            <p:cNvCxnSpPr>
              <a:stCxn id="256" idx="0"/>
              <a:endCxn id="248" idx="4"/>
            </p:cNvCxnSpPr>
            <p:nvPr/>
          </p:nvCxnSpPr>
          <p:spPr>
            <a:xfrm rot="10800000">
              <a:off x="8233187" y="4593687"/>
              <a:ext cx="114600" cy="539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63" name="Google Shape;263;p8"/>
            <p:cNvCxnSpPr>
              <a:stCxn id="245" idx="4"/>
              <a:endCxn id="258" idx="1"/>
            </p:cNvCxnSpPr>
            <p:nvPr/>
          </p:nvCxnSpPr>
          <p:spPr>
            <a:xfrm>
              <a:off x="4044546" y="5222209"/>
              <a:ext cx="360600" cy="372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64" name="Google Shape;264;p8"/>
            <p:cNvSpPr/>
            <p:nvPr/>
          </p:nvSpPr>
          <p:spPr>
            <a:xfrm>
              <a:off x="2886394" y="3803267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8"/>
            <p:cNvCxnSpPr>
              <a:stCxn id="264" idx="5"/>
              <a:endCxn id="245" idx="1"/>
            </p:cNvCxnSpPr>
            <p:nvPr/>
          </p:nvCxnSpPr>
          <p:spPr>
            <a:xfrm>
              <a:off x="3388568" y="4277890"/>
              <a:ext cx="447900" cy="469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66" name="Google Shape;266;p8"/>
            <p:cNvSpPr/>
            <p:nvPr/>
          </p:nvSpPr>
          <p:spPr>
            <a:xfrm>
              <a:off x="9272478" y="4729132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8"/>
            <p:cNvCxnSpPr>
              <a:stCxn id="266" idx="3"/>
              <a:endCxn id="256" idx="6"/>
            </p:cNvCxnSpPr>
            <p:nvPr/>
          </p:nvCxnSpPr>
          <p:spPr>
            <a:xfrm rot="5400000">
              <a:off x="8896788" y="4948905"/>
              <a:ext cx="207000" cy="7167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56" name="Google Shape;256;p8"/>
            <p:cNvSpPr/>
            <p:nvPr/>
          </p:nvSpPr>
          <p:spPr>
            <a:xfrm>
              <a:off x="8053620" y="5132787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904292" y="5538900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Google Shape;269;p8"/>
            <p:cNvCxnSpPr>
              <a:stCxn id="268" idx="7"/>
              <a:endCxn id="247" idx="3"/>
            </p:cNvCxnSpPr>
            <p:nvPr/>
          </p:nvCxnSpPr>
          <p:spPr>
            <a:xfrm flipH="1" rot="10800000">
              <a:off x="6433516" y="4865832"/>
              <a:ext cx="480000" cy="75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47" name="Google Shape;247;p8"/>
            <p:cNvSpPr/>
            <p:nvPr/>
          </p:nvSpPr>
          <p:spPr>
            <a:xfrm>
              <a:off x="6831790" y="4391258"/>
              <a:ext cx="558022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8"/>
            <p:cNvCxnSpPr>
              <a:stCxn id="268" idx="6"/>
              <a:endCxn id="260" idx="2"/>
            </p:cNvCxnSpPr>
            <p:nvPr/>
          </p:nvCxnSpPr>
          <p:spPr>
            <a:xfrm flipH="1" rot="10800000">
              <a:off x="6524316" y="5812427"/>
              <a:ext cx="506100" cy="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45" name="Google Shape;245;p8"/>
            <p:cNvSpPr/>
            <p:nvPr/>
          </p:nvSpPr>
          <p:spPr>
            <a:xfrm>
              <a:off x="3750379" y="466615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179758" y="4724400"/>
              <a:ext cx="558021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" name="Google Shape;271;p8"/>
            <p:cNvCxnSpPr>
              <a:stCxn id="266" idx="2"/>
              <a:endCxn id="256" idx="7"/>
            </p:cNvCxnSpPr>
            <p:nvPr/>
          </p:nvCxnSpPr>
          <p:spPr>
            <a:xfrm flipH="1">
              <a:off x="8555778" y="5007160"/>
              <a:ext cx="716700" cy="207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72" name="Google Shape;272;p8"/>
            <p:cNvCxnSpPr>
              <a:stCxn id="248" idx="6"/>
              <a:endCxn id="248" idx="0"/>
            </p:cNvCxnSpPr>
            <p:nvPr/>
          </p:nvCxnSpPr>
          <p:spPr>
            <a:xfrm rot="10800000">
              <a:off x="8233336" y="4037481"/>
              <a:ext cx="309900" cy="278100"/>
            </a:xfrm>
            <a:prstGeom prst="curvedConnector4">
              <a:avLst>
                <a:gd fmla="val 14845" name="adj1"/>
                <a:gd fmla="val -525844" name="adj2"/>
              </a:avLst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73" name="Google Shape;273;p8"/>
            <p:cNvSpPr/>
            <p:nvPr/>
          </p:nvSpPr>
          <p:spPr>
            <a:xfrm>
              <a:off x="2922114" y="552525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p8"/>
            <p:cNvCxnSpPr>
              <a:stCxn id="273" idx="2"/>
              <a:endCxn id="275" idx="4"/>
            </p:cNvCxnSpPr>
            <p:nvPr/>
          </p:nvCxnSpPr>
          <p:spPr>
            <a:xfrm rot="10800000">
              <a:off x="2483214" y="5203279"/>
              <a:ext cx="438900" cy="6000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75" name="Google Shape;275;p8"/>
            <p:cNvSpPr/>
            <p:nvPr/>
          </p:nvSpPr>
          <p:spPr>
            <a:xfrm>
              <a:off x="2189105" y="464715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" name="Google Shape;276;p8"/>
            <p:cNvCxnSpPr>
              <a:stCxn id="273" idx="0"/>
              <a:endCxn id="275" idx="6"/>
            </p:cNvCxnSpPr>
            <p:nvPr/>
          </p:nvCxnSpPr>
          <p:spPr>
            <a:xfrm flipH="1" rot="5400000">
              <a:off x="2696831" y="5005801"/>
              <a:ext cx="600000" cy="438900"/>
            </a:xfrm>
            <a:prstGeom prst="curvedConnector2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77" name="Google Shape;277;p8"/>
            <p:cNvCxnSpPr>
              <a:stCxn id="268" idx="1"/>
            </p:cNvCxnSpPr>
            <p:nvPr/>
          </p:nvCxnSpPr>
          <p:spPr>
            <a:xfrm rot="10800000">
              <a:off x="5628793" y="5199132"/>
              <a:ext cx="366300" cy="421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>
            <p:ph type="title"/>
          </p:nvPr>
        </p:nvSpPr>
        <p:spPr>
          <a:xfrm>
            <a:off x="912813" y="4599296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lang="en-US"/>
              <a:t>Bi-Connectivity</a:t>
            </a:r>
            <a:endParaRPr/>
          </a:p>
        </p:txBody>
      </p:sp>
      <p:sp>
        <p:nvSpPr>
          <p:cNvPr id="283" name="Google Shape;283;p9"/>
          <p:cNvSpPr txBox="1"/>
          <p:nvPr>
            <p:ph idx="1" type="body"/>
          </p:nvPr>
        </p:nvSpPr>
        <p:spPr>
          <a:xfrm>
            <a:off x="912813" y="55263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Finding the Articulation Points</a:t>
            </a:r>
            <a:endParaRPr/>
          </a:p>
        </p:txBody>
      </p:sp>
      <p:grpSp>
        <p:nvGrpSpPr>
          <p:cNvPr id="284" name="Google Shape;284;p9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285" name="Google Shape;285;p9"/>
            <p:cNvCxnSpPr>
              <a:stCxn id="286" idx="2"/>
              <a:endCxn id="287" idx="6"/>
            </p:cNvCxnSpPr>
            <p:nvPr/>
          </p:nvCxnSpPr>
          <p:spPr>
            <a:xfrm rot="10800000">
              <a:off x="4338858" y="2887874"/>
              <a:ext cx="840900" cy="582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88" name="Google Shape;288;p9"/>
            <p:cNvCxnSpPr>
              <a:stCxn id="289" idx="7"/>
              <a:endCxn id="290" idx="3"/>
            </p:cNvCxnSpPr>
            <p:nvPr/>
          </p:nvCxnSpPr>
          <p:spPr>
            <a:xfrm flipH="1" rot="10800000">
              <a:off x="7231601" y="2227177"/>
              <a:ext cx="665100" cy="369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91" name="Google Shape;291;p9"/>
            <p:cNvCxnSpPr>
              <a:stCxn id="289" idx="1"/>
              <a:endCxn id="292" idx="5"/>
            </p:cNvCxnSpPr>
            <p:nvPr/>
          </p:nvCxnSpPr>
          <p:spPr>
            <a:xfrm rot="10800000">
              <a:off x="6364820" y="2228377"/>
              <a:ext cx="472200" cy="3687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93" name="Google Shape;293;p9"/>
            <p:cNvCxnSpPr>
              <a:stCxn id="286" idx="6"/>
              <a:endCxn id="289" idx="2"/>
            </p:cNvCxnSpPr>
            <p:nvPr/>
          </p:nvCxnSpPr>
          <p:spPr>
            <a:xfrm flipH="1" rot="10800000">
              <a:off x="5737779" y="2793674"/>
              <a:ext cx="1017600" cy="152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94" name="Google Shape;294;p9"/>
            <p:cNvCxnSpPr>
              <a:stCxn id="292" idx="3"/>
              <a:endCxn id="286" idx="7"/>
            </p:cNvCxnSpPr>
            <p:nvPr/>
          </p:nvCxnSpPr>
          <p:spPr>
            <a:xfrm flipH="1">
              <a:off x="5656072" y="2228269"/>
              <a:ext cx="292800" cy="521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95" name="Google Shape;295;p9"/>
            <p:cNvCxnSpPr>
              <a:stCxn id="286" idx="1"/>
              <a:endCxn id="296" idx="5"/>
            </p:cNvCxnSpPr>
            <p:nvPr/>
          </p:nvCxnSpPr>
          <p:spPr>
            <a:xfrm rot="10800000">
              <a:off x="4862178" y="2228378"/>
              <a:ext cx="399300" cy="5211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97" name="Google Shape;297;p9"/>
            <p:cNvCxnSpPr>
              <a:stCxn id="289" idx="5"/>
              <a:endCxn id="298" idx="1"/>
            </p:cNvCxnSpPr>
            <p:nvPr/>
          </p:nvCxnSpPr>
          <p:spPr>
            <a:xfrm>
              <a:off x="7231601" y="2990268"/>
              <a:ext cx="802200" cy="3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299" name="Google Shape;299;p9"/>
            <p:cNvCxnSpPr>
              <a:stCxn id="286" idx="3"/>
              <a:endCxn id="300" idx="7"/>
            </p:cNvCxnSpPr>
            <p:nvPr/>
          </p:nvCxnSpPr>
          <p:spPr>
            <a:xfrm flipH="1">
              <a:off x="4862178" y="3142669"/>
              <a:ext cx="399300" cy="4224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01" name="Google Shape;301;p9"/>
            <p:cNvCxnSpPr>
              <a:stCxn id="302" idx="0"/>
              <a:endCxn id="289" idx="4"/>
            </p:cNvCxnSpPr>
            <p:nvPr/>
          </p:nvCxnSpPr>
          <p:spPr>
            <a:xfrm rot="10800000">
              <a:off x="7034246" y="3071704"/>
              <a:ext cx="216900" cy="4299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290" name="Google Shape;290;p9"/>
            <p:cNvSpPr/>
            <p:nvPr/>
          </p:nvSpPr>
          <p:spPr>
            <a:xfrm>
              <a:off x="7806021" y="1752600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862713" y="17536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359979" y="3483591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956979" y="3501604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" name="Google Shape;303;p9"/>
            <p:cNvCxnSpPr>
              <a:stCxn id="287" idx="0"/>
              <a:endCxn id="296" idx="3"/>
            </p:cNvCxnSpPr>
            <p:nvPr/>
          </p:nvCxnSpPr>
          <p:spPr>
            <a:xfrm flipH="1" rot="10800000">
              <a:off x="4044546" y="2228200"/>
              <a:ext cx="401700" cy="3816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296" name="Google Shape;296;p9"/>
            <p:cNvSpPr/>
            <p:nvPr/>
          </p:nvSpPr>
          <p:spPr>
            <a:xfrm>
              <a:off x="4359979" y="17536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4" name="Google Shape;304;p9"/>
            <p:cNvCxnSpPr>
              <a:stCxn id="298" idx="0"/>
              <a:endCxn id="290" idx="4"/>
            </p:cNvCxnSpPr>
            <p:nvPr/>
          </p:nvCxnSpPr>
          <p:spPr>
            <a:xfrm rot="10800000">
              <a:off x="8116046" y="2308799"/>
              <a:ext cx="125700" cy="9678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05" name="Google Shape;305;p9"/>
            <p:cNvCxnSpPr>
              <a:stCxn id="287" idx="4"/>
              <a:endCxn id="300" idx="1"/>
            </p:cNvCxnSpPr>
            <p:nvPr/>
          </p:nvCxnSpPr>
          <p:spPr>
            <a:xfrm>
              <a:off x="4044546" y="3165855"/>
              <a:ext cx="401700" cy="399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06" name="Google Shape;306;p9"/>
            <p:cNvSpPr/>
            <p:nvPr/>
          </p:nvSpPr>
          <p:spPr>
            <a:xfrm>
              <a:off x="2662313" y="2609800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7" name="Google Shape;307;p9"/>
            <p:cNvCxnSpPr>
              <a:stCxn id="306" idx="6"/>
              <a:endCxn id="287" idx="2"/>
            </p:cNvCxnSpPr>
            <p:nvPr/>
          </p:nvCxnSpPr>
          <p:spPr>
            <a:xfrm>
              <a:off x="3250647" y="2887828"/>
              <a:ext cx="499800" cy="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308" name="Google Shape;308;p9"/>
            <p:cNvSpPr/>
            <p:nvPr/>
          </p:nvSpPr>
          <p:spPr>
            <a:xfrm>
              <a:off x="8938179" y="2439446"/>
              <a:ext cx="588334" cy="556055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9" name="Google Shape;309;p9"/>
            <p:cNvCxnSpPr>
              <a:stCxn id="308" idx="3"/>
              <a:endCxn id="298" idx="7"/>
            </p:cNvCxnSpPr>
            <p:nvPr/>
          </p:nvCxnSpPr>
          <p:spPr>
            <a:xfrm flipH="1">
              <a:off x="8449838" y="2914069"/>
              <a:ext cx="574500" cy="4440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298" name="Google Shape;298;p9"/>
            <p:cNvSpPr/>
            <p:nvPr/>
          </p:nvSpPr>
          <p:spPr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803555" y="3506246"/>
              <a:ext cx="620024" cy="556054"/>
            </a:xfrm>
            <a:prstGeom prst="ellipse">
              <a:avLst/>
            </a:prstGeom>
            <a:solidFill>
              <a:srgbClr val="C6BEAB">
                <a:alpha val="49803"/>
              </a:srgbClr>
            </a:solidFill>
            <a:ln cap="flat" cmpd="sng" w="38100">
              <a:solidFill>
                <a:srgbClr val="ECE9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" name="Google Shape;311;p9"/>
            <p:cNvCxnSpPr>
              <a:stCxn id="310" idx="7"/>
              <a:endCxn id="289" idx="3"/>
            </p:cNvCxnSpPr>
            <p:nvPr/>
          </p:nvCxnSpPr>
          <p:spPr>
            <a:xfrm flipH="1" rot="10800000">
              <a:off x="6332779" y="2990378"/>
              <a:ext cx="504300" cy="5973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289" name="Google Shape;289;p9"/>
            <p:cNvSpPr/>
            <p:nvPr/>
          </p:nvSpPr>
          <p:spPr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" name="Google Shape;312;p9"/>
            <p:cNvCxnSpPr>
              <a:stCxn id="310" idx="6"/>
              <a:endCxn id="302" idx="2"/>
            </p:cNvCxnSpPr>
            <p:nvPr/>
          </p:nvCxnSpPr>
          <p:spPr>
            <a:xfrm flipH="1" rot="10800000">
              <a:off x="6423579" y="3779773"/>
              <a:ext cx="533400" cy="4500"/>
            </a:xfrm>
            <a:prstGeom prst="straightConnector1">
              <a:avLst/>
            </a:prstGeom>
            <a:noFill/>
            <a:ln cap="flat" cmpd="sng" w="38100">
              <a:solidFill>
                <a:srgbClr val="ECE9E2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287" name="Google Shape;287;p9"/>
            <p:cNvSpPr/>
            <p:nvPr/>
          </p:nvSpPr>
          <p:spPr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cap="flat" cmpd="sng" w="57150">
              <a:solidFill>
                <a:srgbClr val="1A8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