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  <p:sldMasterId id="2147483656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59" roundtripDataSignature="AMtx7mgrbmG+lOpAHudVsV1s7PD09ovlb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customschemas.google.com/relationships/presentationmetadata" Target="metadata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Google Shape;15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" name="Google Shape;16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" name="Google Shape;17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6" name="Google Shape;18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6" name="Google Shape;196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5" name="Google Shape;205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4" name="Google Shape;214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1" name="Google Shape;221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8" name="Google Shape;228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5" name="Google Shape;235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2" name="Google Shape;242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8" name="Google Shape;248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5" name="Google Shape;255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1" name="Google Shape;261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1" name="Google Shape;271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2" name="Google Shape;282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3" name="Google Shape;293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4" name="Google Shape;304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5" name="Google Shape;315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6" name="Google Shape;326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6" name="Google Shape;336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7" name="Google Shape;347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8" name="Google Shape;358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9" name="Google Shape;369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0" name="Google Shape;380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1" name="Google Shape;391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2" name="Google Shape;402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8" name="Google Shape;408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4" name="Google Shape;414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0" name="Google Shape;420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6" name="Google Shape;426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3" name="Google Shape;433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1" name="Google Shape;441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9" name="Google Shape;449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7" name="Google Shape;457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5" name="Google Shape;465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3" name="Google Shape;473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2" name="Google Shape;482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1" name="Google Shape;491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9" name="Google Shape;499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6" name="Google Shape;506;p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1" name="Google Shape;511;p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jp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6.jpg"/><Relationship Id="rId3" Type="http://schemas.openxmlformats.org/officeDocument/2006/relationships/hyperlink" Target="http://softuni.bg/" TargetMode="External"/><Relationship Id="rId4" Type="http://schemas.openxmlformats.org/officeDocument/2006/relationships/hyperlink" Target="http://softuni.org/" TargetMode="External"/><Relationship Id="rId11" Type="http://schemas.openxmlformats.org/officeDocument/2006/relationships/hyperlink" Target="http://www.introprogramming.info/" TargetMode="External"/><Relationship Id="rId10" Type="http://schemas.openxmlformats.org/officeDocument/2006/relationships/hyperlink" Target="http://www.youtube.com/SoftwareUniversity" TargetMode="External"/><Relationship Id="rId12" Type="http://schemas.openxmlformats.org/officeDocument/2006/relationships/image" Target="../media/image6.png"/><Relationship Id="rId9" Type="http://schemas.openxmlformats.org/officeDocument/2006/relationships/hyperlink" Target="https://twitter.com/softunibg" TargetMode="External"/><Relationship Id="rId5" Type="http://schemas.openxmlformats.org/officeDocument/2006/relationships/hyperlink" Target="http://www.nakov.com/" TargetMode="External"/><Relationship Id="rId6" Type="http://schemas.openxmlformats.org/officeDocument/2006/relationships/hyperlink" Target="http://forum.softuni.bg/" TargetMode="External"/><Relationship Id="rId7" Type="http://schemas.openxmlformats.org/officeDocument/2006/relationships/hyperlink" Target="http://judge.softuni.bg/" TargetMode="External"/><Relationship Id="rId8" Type="http://schemas.openxmlformats.org/officeDocument/2006/relationships/hyperlink" Target="https://www.facebook.com/SoftwareUniversity" TargetMode="Externa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jpg"/><Relationship Id="rId3" Type="http://schemas.openxmlformats.org/officeDocument/2006/relationships/hyperlink" Target="http://softuni.bg/" TargetMode="External"/><Relationship Id="rId4" Type="http://schemas.openxmlformats.org/officeDocument/2006/relationships/hyperlink" Target="http://softuni.org/" TargetMode="External"/><Relationship Id="rId11" Type="http://schemas.openxmlformats.org/officeDocument/2006/relationships/hyperlink" Target="http://www.introprogramming.info/" TargetMode="External"/><Relationship Id="rId10" Type="http://schemas.openxmlformats.org/officeDocument/2006/relationships/hyperlink" Target="http://www.youtube.com/SoftwareUniversity" TargetMode="External"/><Relationship Id="rId12" Type="http://schemas.openxmlformats.org/officeDocument/2006/relationships/image" Target="../media/image6.png"/><Relationship Id="rId9" Type="http://schemas.openxmlformats.org/officeDocument/2006/relationships/hyperlink" Target="https://twitter.com/softunibg" TargetMode="External"/><Relationship Id="rId5" Type="http://schemas.openxmlformats.org/officeDocument/2006/relationships/hyperlink" Target="http://www.nakov.com/" TargetMode="External"/><Relationship Id="rId6" Type="http://schemas.openxmlformats.org/officeDocument/2006/relationships/hyperlink" Target="http://forum.softuni.bg/" TargetMode="External"/><Relationship Id="rId7" Type="http://schemas.openxmlformats.org/officeDocument/2006/relationships/hyperlink" Target="http://judge.softuni.bg/" TargetMode="External"/><Relationship Id="rId8" Type="http://schemas.openxmlformats.org/officeDocument/2006/relationships/hyperlink" Target="https://www.facebook.com/SoftwareUniversity" TargetMode="Externa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esentation Title Slide">
  <p:cSld name="Presentation Title Slid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54"/>
          <p:cNvSpPr txBox="1"/>
          <p:nvPr>
            <p:ph type="ctrTitle"/>
          </p:nvPr>
        </p:nvSpPr>
        <p:spPr>
          <a:xfrm>
            <a:off x="3275663" y="235727"/>
            <a:ext cx="55383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6D18E"/>
              </a:buClr>
              <a:buSzPts val="4100"/>
              <a:buNone/>
              <a:defRPr sz="4100">
                <a:solidFill>
                  <a:srgbClr val="F6D18E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" name="Google Shape;13;p54"/>
          <p:cNvSpPr txBox="1"/>
          <p:nvPr>
            <p:ph idx="1" type="subTitle"/>
          </p:nvPr>
        </p:nvSpPr>
        <p:spPr>
          <a:xfrm>
            <a:off x="3275663" y="1759724"/>
            <a:ext cx="5538300" cy="13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 cap="none">
                <a:solidFill>
                  <a:schemeClr val="accent1"/>
                </a:solidFill>
              </a:defRPr>
            </a:lvl1pPr>
            <a:lvl2pPr lvl="1" algn="ctr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9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7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54"/>
          <p:cNvSpPr txBox="1"/>
          <p:nvPr>
            <p:ph idx="2" type="body"/>
          </p:nvPr>
        </p:nvSpPr>
        <p:spPr>
          <a:xfrm>
            <a:off x="570458" y="3123063"/>
            <a:ext cx="2391300" cy="393900"/>
          </a:xfrm>
          <a:prstGeom prst="rect">
            <a:avLst/>
          </a:prstGeom>
          <a:noFill/>
          <a:ln>
            <a:noFill/>
          </a:ln>
        </p:spPr>
        <p:txBody>
          <a:bodyPr anchorCtr="0" anchor="b" bIns="27000" lIns="27000" spcFirstLastPara="1" rIns="27000" wrap="square" tIns="27000">
            <a:noAutofit/>
          </a:bodyPr>
          <a:lstStyle>
            <a:lvl1pPr indent="-228600" lvl="0" marL="4572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>
                <a:solidFill>
                  <a:srgbClr val="EE792A"/>
                </a:solidFill>
              </a:defRPr>
            </a:lvl1pPr>
            <a:lvl2pPr indent="-298450" lvl="1" marL="9144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2pPr>
            <a:lvl3pPr indent="-298450" lvl="2" marL="1371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3pPr>
            <a:lvl4pPr indent="-298450" lvl="3" marL="18288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4pPr>
            <a:lvl5pPr indent="-298450" lvl="4" marL="22860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5pPr>
            <a:lvl6pPr indent="-29845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6pPr>
            <a:lvl7pPr indent="-29845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7pPr>
            <a:lvl8pPr indent="-29845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8pPr>
            <a:lvl9pPr indent="-29845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9pPr>
          </a:lstStyle>
          <a:p/>
        </p:txBody>
      </p:sp>
      <p:sp>
        <p:nvSpPr>
          <p:cNvPr id="15" name="Google Shape;15;p54"/>
          <p:cNvSpPr/>
          <p:nvPr>
            <p:ph idx="3" type="pic"/>
          </p:nvPr>
        </p:nvSpPr>
        <p:spPr>
          <a:xfrm>
            <a:off x="3275663" y="3143250"/>
            <a:ext cx="5538300" cy="14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25" spcFirstLastPara="1" rIns="81025" wrap="square" tIns="27000">
            <a:noAutofit/>
          </a:bodyPr>
          <a:lstStyle>
            <a:lvl1pPr lvl="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F2B254"/>
              </a:buClr>
              <a:buSzPts val="2600"/>
              <a:buFont typeface="Cambria"/>
              <a:buNone/>
              <a:defRPr b="0" i="0" sz="26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Cambria"/>
              <a:buChar char="▪"/>
              <a:defRPr b="0" i="0" sz="24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lvl="2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F9A1D"/>
              </a:buClr>
              <a:buSzPts val="1800"/>
              <a:buFont typeface="Cambria"/>
              <a:buChar char="▪"/>
              <a:defRPr b="0" i="0" sz="23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lvl="3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D9411"/>
              </a:buClr>
              <a:buSzPts val="1700"/>
              <a:buFont typeface="Cambria"/>
              <a:buChar char="▪"/>
              <a:defRPr b="0" i="0" sz="21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lvl="4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28D10"/>
              </a:buClr>
              <a:buSzPts val="1600"/>
              <a:buFont typeface="Cambria"/>
              <a:buChar char="▪"/>
              <a:defRPr b="0" i="0" sz="20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lvl="5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mbria"/>
              <a:buChar char="•"/>
              <a:defRPr b="0" i="0" sz="15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lvl="6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mbria"/>
              <a:buChar char="•"/>
              <a:defRPr b="0" i="0" sz="15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lvl="7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mbria"/>
              <a:buChar char="•"/>
              <a:defRPr b="0" i="0" sz="15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lvl="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mbria"/>
              <a:buChar char="•"/>
              <a:defRPr b="0" i="0" sz="15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16" name="Google Shape;16;p54"/>
          <p:cNvSpPr txBox="1"/>
          <p:nvPr>
            <p:ph idx="4" type="body"/>
          </p:nvPr>
        </p:nvSpPr>
        <p:spPr>
          <a:xfrm>
            <a:off x="570458" y="3475487"/>
            <a:ext cx="2391300" cy="33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indent="-228600" lvl="0" marL="4572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b="1" sz="1700">
                <a:solidFill>
                  <a:srgbClr val="F4B36C"/>
                </a:solidFill>
              </a:defRPr>
            </a:lvl1pPr>
            <a:lvl2pPr indent="-298450" lvl="1" marL="9144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2pPr>
            <a:lvl3pPr indent="-298450" lvl="2" marL="1371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3pPr>
            <a:lvl4pPr indent="-298450" lvl="3" marL="18288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4pPr>
            <a:lvl5pPr indent="-298450" lvl="4" marL="22860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5pPr>
            <a:lvl6pPr indent="-29845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6pPr>
            <a:lvl7pPr indent="-29845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7pPr>
            <a:lvl8pPr indent="-29845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8pPr>
            <a:lvl9pPr indent="-29845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9pPr>
          </a:lstStyle>
          <a:p/>
        </p:txBody>
      </p:sp>
      <p:sp>
        <p:nvSpPr>
          <p:cNvPr id="17" name="Google Shape;17;p54"/>
          <p:cNvSpPr txBox="1"/>
          <p:nvPr>
            <p:ph idx="5" type="body"/>
          </p:nvPr>
        </p:nvSpPr>
        <p:spPr>
          <a:xfrm>
            <a:off x="570458" y="3758754"/>
            <a:ext cx="23913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indent="-228600" lvl="0" marL="4572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1" sz="1500">
                <a:solidFill>
                  <a:srgbClr val="F9D9A9"/>
                </a:solidFill>
              </a:defRPr>
            </a:lvl1pPr>
            <a:lvl2pPr indent="-298450" lvl="1" marL="9144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2pPr>
            <a:lvl3pPr indent="-298450" lvl="2" marL="1371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3pPr>
            <a:lvl4pPr indent="-298450" lvl="3" marL="18288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4pPr>
            <a:lvl5pPr indent="-298450" lvl="4" marL="22860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5pPr>
            <a:lvl6pPr indent="-29845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6pPr>
            <a:lvl7pPr indent="-29845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7pPr>
            <a:lvl8pPr indent="-29845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8pPr>
            <a:lvl9pPr indent="-29845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9pPr>
          </a:lstStyle>
          <a:p/>
        </p:txBody>
      </p:sp>
      <p:sp>
        <p:nvSpPr>
          <p:cNvPr id="18" name="Google Shape;18;p54"/>
          <p:cNvSpPr txBox="1"/>
          <p:nvPr>
            <p:ph idx="6" type="body"/>
          </p:nvPr>
        </p:nvSpPr>
        <p:spPr>
          <a:xfrm>
            <a:off x="570458" y="4045954"/>
            <a:ext cx="2391300" cy="2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indent="-228600" lvl="0" marL="4572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>
                <a:solidFill>
                  <a:srgbClr val="F27A44"/>
                </a:solidFill>
              </a:defRPr>
            </a:lvl1pPr>
            <a:lvl2pPr indent="-298450" lvl="1" marL="9144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2pPr>
            <a:lvl3pPr indent="-298450" lvl="2" marL="1371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3pPr>
            <a:lvl4pPr indent="-298450" lvl="3" marL="18288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4pPr>
            <a:lvl5pPr indent="-298450" lvl="4" marL="22860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5pPr>
            <a:lvl6pPr indent="-29845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6pPr>
            <a:lvl7pPr indent="-29845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7pPr>
            <a:lvl8pPr indent="-29845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8pPr>
            <a:lvl9pPr indent="-29845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9pPr>
          </a:lstStyle>
          <a:p/>
        </p:txBody>
      </p:sp>
      <p:sp>
        <p:nvSpPr>
          <p:cNvPr id="19" name="Google Shape;19;p54"/>
          <p:cNvSpPr txBox="1"/>
          <p:nvPr>
            <p:ph idx="7" type="body"/>
          </p:nvPr>
        </p:nvSpPr>
        <p:spPr>
          <a:xfrm>
            <a:off x="570458" y="4301825"/>
            <a:ext cx="23913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indent="-228600" lvl="0" marL="4572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200">
                <a:solidFill>
                  <a:srgbClr val="F27A44"/>
                </a:solidFill>
              </a:defRPr>
            </a:lvl1pPr>
            <a:lvl2pPr indent="-298450" lvl="1" marL="9144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2pPr>
            <a:lvl3pPr indent="-298450" lvl="2" marL="1371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3pPr>
            <a:lvl4pPr indent="-298450" lvl="3" marL="18288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4pPr>
            <a:lvl5pPr indent="-298450" lvl="4" marL="22860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5pPr>
            <a:lvl6pPr indent="-29845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6pPr>
            <a:lvl7pPr indent="-29845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7pPr>
            <a:lvl8pPr indent="-29845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8pPr>
            <a:lvl9pPr indent="-29845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64"/>
          <p:cNvSpPr txBox="1"/>
          <p:nvPr>
            <p:ph idx="10" type="dt"/>
          </p:nvPr>
        </p:nvSpPr>
        <p:spPr>
          <a:xfrm>
            <a:off x="141648" y="4893752"/>
            <a:ext cx="9183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64"/>
          <p:cNvSpPr txBox="1"/>
          <p:nvPr>
            <p:ph idx="11" type="ftr"/>
          </p:nvPr>
        </p:nvSpPr>
        <p:spPr>
          <a:xfrm>
            <a:off x="1061085" y="4893752"/>
            <a:ext cx="76149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64"/>
          <p:cNvSpPr txBox="1"/>
          <p:nvPr>
            <p:ph idx="12" type="sldNum"/>
          </p:nvPr>
        </p:nvSpPr>
        <p:spPr>
          <a:xfrm>
            <a:off x="8677068" y="4893752"/>
            <a:ext cx="3216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4" name="Google Shape;74;p64"/>
          <p:cNvSpPr txBox="1"/>
          <p:nvPr>
            <p:ph idx="1" type="body"/>
          </p:nvPr>
        </p:nvSpPr>
        <p:spPr>
          <a:xfrm>
            <a:off x="142847" y="863341"/>
            <a:ext cx="8856000" cy="4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25" spcFirstLastPara="1" rIns="81025" wrap="square" tIns="27000">
            <a:noAutofit/>
          </a:bodyPr>
          <a:lstStyle>
            <a:lvl1pPr indent="-393700" lvl="0" marL="4572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2600"/>
              <a:buChar char="▪"/>
              <a:defRPr sz="2600"/>
            </a:lvl1pPr>
            <a:lvl2pPr indent="-349250" lvl="1" marL="9144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900"/>
              <a:buChar char="▪"/>
              <a:defRPr sz="2400"/>
            </a:lvl2pPr>
            <a:lvl3pPr indent="-342900" lvl="2" marL="1371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 sz="2300"/>
            </a:lvl3pPr>
            <a:lvl4pPr indent="-336550" lvl="3" marL="18288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700"/>
              <a:buChar char="▪"/>
              <a:defRPr sz="2100"/>
            </a:lvl4pPr>
            <a:lvl5pPr indent="-330200" lvl="4" marL="22860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600"/>
              <a:buChar char="▪"/>
              <a:defRPr sz="2000"/>
            </a:lvl5pPr>
            <a:lvl6pPr indent="-3048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/>
            </a:lvl6pPr>
            <a:lvl7pPr indent="-3048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/>
            </a:lvl7pPr>
            <a:lvl8pPr indent="-3048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/>
            </a:lvl8pPr>
            <a:lvl9pPr indent="-3048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/>
            </a:lvl9pPr>
          </a:lstStyle>
          <a:p/>
        </p:txBody>
      </p:sp>
      <p:sp>
        <p:nvSpPr>
          <p:cNvPr id="75" name="Google Shape;75;p64"/>
          <p:cNvSpPr txBox="1"/>
          <p:nvPr>
            <p:ph type="title"/>
          </p:nvPr>
        </p:nvSpPr>
        <p:spPr>
          <a:xfrm>
            <a:off x="141649" y="30256"/>
            <a:ext cx="7185000" cy="83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25" spcFirstLastPara="1" rIns="81025" wrap="square" tIns="270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3000"/>
              <a:buFont typeface="Calibri"/>
              <a:buNone/>
              <a:defRPr>
                <a:solidFill>
                  <a:srgbClr val="F3BE6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65"/>
          <p:cNvSpPr txBox="1"/>
          <p:nvPr>
            <p:ph type="title"/>
          </p:nvPr>
        </p:nvSpPr>
        <p:spPr>
          <a:xfrm>
            <a:off x="684788" y="3714750"/>
            <a:ext cx="7774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b" bIns="27000" lIns="27000" spcFirstLastPara="1" rIns="27000" wrap="square" tIns="270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4100"/>
              <a:buFont typeface="Calibri"/>
              <a:buNone/>
              <a:defRPr b="1" sz="41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8" name="Google Shape;78;p65"/>
          <p:cNvSpPr txBox="1"/>
          <p:nvPr>
            <p:ph idx="1" type="body"/>
          </p:nvPr>
        </p:nvSpPr>
        <p:spPr>
          <a:xfrm>
            <a:off x="684788" y="4316226"/>
            <a:ext cx="7774500" cy="5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27000" spcFirstLastPara="1" rIns="27000" wrap="square" tIns="27000">
            <a:noAutofit/>
          </a:bodyPr>
          <a:lstStyle>
            <a:lvl1pPr indent="-228600" lvl="0" marL="45720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 cap="none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3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6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27000" lIns="81025" spcFirstLastPara="1" rIns="81025" wrap="square" tIns="270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2" name="Google Shape;82;p6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25" spcFirstLastPara="1" rIns="81025" wrap="square" tIns="27000">
            <a:noAutofit/>
          </a:bodyPr>
          <a:lstStyle>
            <a:lvl1pPr lv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3" name="Google Shape;83;p6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estions Slide">
  <p:cSld name="Questions Slid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68">
            <a:hlinkClick r:id="rId3"/>
          </p:cNvPr>
          <p:cNvSpPr txBox="1"/>
          <p:nvPr/>
        </p:nvSpPr>
        <p:spPr>
          <a:xfrm rot="322337">
            <a:off x="7551780" y="1690138"/>
            <a:ext cx="227499" cy="30012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68">
            <a:hlinkClick r:id="rId4"/>
          </p:cNvPr>
          <p:cNvSpPr txBox="1"/>
          <p:nvPr/>
        </p:nvSpPr>
        <p:spPr>
          <a:xfrm rot="-969807">
            <a:off x="5677631" y="3255915"/>
            <a:ext cx="227388" cy="3001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68">
            <a:hlinkClick r:id="rId5"/>
          </p:cNvPr>
          <p:cNvSpPr txBox="1"/>
          <p:nvPr/>
        </p:nvSpPr>
        <p:spPr>
          <a:xfrm>
            <a:off x="8627368" y="3509728"/>
            <a:ext cx="1914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68">
            <a:hlinkClick r:id="rId6"/>
          </p:cNvPr>
          <p:cNvSpPr txBox="1"/>
          <p:nvPr/>
        </p:nvSpPr>
        <p:spPr>
          <a:xfrm rot="-624257">
            <a:off x="4572027" y="4581940"/>
            <a:ext cx="201005" cy="23095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68">
            <a:hlinkClick r:id="rId7"/>
          </p:cNvPr>
          <p:cNvSpPr txBox="1"/>
          <p:nvPr/>
        </p:nvSpPr>
        <p:spPr>
          <a:xfrm rot="567739">
            <a:off x="6868821" y="3024508"/>
            <a:ext cx="218979" cy="27678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68">
            <a:hlinkClick r:id="rId8"/>
          </p:cNvPr>
          <p:cNvSpPr txBox="1"/>
          <p:nvPr/>
        </p:nvSpPr>
        <p:spPr>
          <a:xfrm rot="222700">
            <a:off x="5286844" y="1920198"/>
            <a:ext cx="245615" cy="34631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68">
            <a:hlinkClick r:id="rId9"/>
          </p:cNvPr>
          <p:cNvSpPr txBox="1"/>
          <p:nvPr/>
        </p:nvSpPr>
        <p:spPr>
          <a:xfrm rot="-624257">
            <a:off x="8818251" y="1740725"/>
            <a:ext cx="201005" cy="23095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68">
            <a:hlinkClick r:id="rId10"/>
          </p:cNvPr>
          <p:cNvSpPr txBox="1"/>
          <p:nvPr/>
        </p:nvSpPr>
        <p:spPr>
          <a:xfrm rot="557986">
            <a:off x="8833233" y="2585808"/>
            <a:ext cx="191213" cy="20768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68">
            <a:hlinkClick r:id="rId11"/>
          </p:cNvPr>
          <p:cNvSpPr txBox="1"/>
          <p:nvPr/>
        </p:nvSpPr>
        <p:spPr>
          <a:xfrm rot="571955">
            <a:off x="8354654" y="4219442"/>
            <a:ext cx="201077" cy="23091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68"/>
          <p:cNvSpPr/>
          <p:nvPr/>
        </p:nvSpPr>
        <p:spPr>
          <a:xfrm rot="-650216">
            <a:off x="2039468" y="2479503"/>
            <a:ext cx="3406653" cy="711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4C6"/>
              </a:buClr>
              <a:buSzPts val="3500"/>
              <a:buFont typeface="Noto Sans Symbols"/>
              <a:buNone/>
            </a:pPr>
            <a:r>
              <a:rPr b="1" i="0" lang="en" sz="5000" u="none" cap="none" strike="noStrike">
                <a:solidFill>
                  <a:srgbClr val="F3BE60"/>
                </a:solidFill>
                <a:latin typeface="Cambria"/>
                <a:ea typeface="Cambria"/>
                <a:cs typeface="Cambria"/>
                <a:sym typeface="Cambria"/>
              </a:rPr>
              <a:t>Въпроси?</a:t>
            </a:r>
            <a:endParaRPr b="1" i="0" sz="5000" u="none" cap="none" strike="noStrike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95" name="Google Shape;95;p68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 rot="-632287">
            <a:off x="378251" y="1513505"/>
            <a:ext cx="2136959" cy="247925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68"/>
          <p:cNvSpPr txBox="1"/>
          <p:nvPr>
            <p:ph type="title"/>
          </p:nvPr>
        </p:nvSpPr>
        <p:spPr>
          <a:xfrm>
            <a:off x="142839" y="29681"/>
            <a:ext cx="8857200" cy="83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25" spcFirstLastPara="1" rIns="81025" wrap="square" tIns="27000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3000"/>
              <a:buNone/>
              <a:defRPr i="0" sz="3000" u="none" cap="none" strike="noStrike">
                <a:solidFill>
                  <a:srgbClr val="F3BE60"/>
                </a:solidFill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i="0" sz="1400" u="none" cap="none" strike="noStrike">
                <a:solidFill>
                  <a:srgbClr val="000000"/>
                </a:solidFill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i="0" sz="1400" u="none" cap="none" strike="noStrike">
                <a:solidFill>
                  <a:srgbClr val="000000"/>
                </a:solidFill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i="0" sz="1400" u="none" cap="none" strike="noStrike">
                <a:solidFill>
                  <a:srgbClr val="000000"/>
                </a:solidFill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i="0" sz="1400" u="none" cap="none" strike="noStrike">
                <a:solidFill>
                  <a:srgbClr val="000000"/>
                </a:solidFill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i="0" sz="1400" u="none" cap="none" strike="noStrike">
                <a:solidFill>
                  <a:srgbClr val="000000"/>
                </a:solidFill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i="0" sz="1400" u="none" cap="none" strike="noStrike">
                <a:solidFill>
                  <a:srgbClr val="000000"/>
                </a:solidFill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i="0" sz="1400" u="none" cap="none" strike="noStrike">
                <a:solidFill>
                  <a:srgbClr val="000000"/>
                </a:solidFill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i="0" sz="1400" u="none" cap="none" strike="noStrike">
                <a:solidFill>
                  <a:srgbClr val="000000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25" spcFirstLastPara="1" rIns="81025" wrap="square" tIns="270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2" name="Google Shape;22;p5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25" spcFirstLastPara="1" rIns="81025" wrap="square" tIns="27000">
            <a:noAutofit/>
          </a:bodyPr>
          <a:lstStyle>
            <a:lvl1pPr indent="-393700" lvl="0" marL="4572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2600"/>
              <a:buChar char="▪"/>
              <a:defRPr/>
            </a:lvl1pPr>
            <a:lvl2pPr indent="-349250" lvl="1" marL="9144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900"/>
              <a:buChar char="▪"/>
              <a:defRPr/>
            </a:lvl2pPr>
            <a:lvl3pPr indent="-342900" lvl="2" marL="1371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3pPr>
            <a:lvl4pPr indent="-336550" lvl="3" marL="18288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700"/>
              <a:buChar char="▪"/>
              <a:defRPr/>
            </a:lvl4pPr>
            <a:lvl5pPr indent="-330200" lvl="4" marL="22860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600"/>
              <a:buChar char="▪"/>
              <a:defRPr/>
            </a:lvl5pPr>
            <a:lvl6pPr indent="-3048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/>
            </a:lvl6pPr>
            <a:lvl7pPr indent="-3048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/>
            </a:lvl7pPr>
            <a:lvl8pPr indent="-3048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/>
            </a:lvl8pPr>
            <a:lvl9pPr indent="-3048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/>
            </a:lvl9pPr>
          </a:lstStyle>
          <a:p/>
        </p:txBody>
      </p:sp>
      <p:sp>
        <p:nvSpPr>
          <p:cNvPr id="23" name="Google Shape;23;p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estions Slide">
  <p:cSld name="Questions Slid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6">
            <a:hlinkClick r:id="rId3"/>
          </p:cNvPr>
          <p:cNvSpPr txBox="1"/>
          <p:nvPr/>
        </p:nvSpPr>
        <p:spPr>
          <a:xfrm rot="322337">
            <a:off x="7551780" y="1690138"/>
            <a:ext cx="227499" cy="30012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56">
            <a:hlinkClick r:id="rId4"/>
          </p:cNvPr>
          <p:cNvSpPr txBox="1"/>
          <p:nvPr/>
        </p:nvSpPr>
        <p:spPr>
          <a:xfrm rot="-969807">
            <a:off x="5677631" y="3255915"/>
            <a:ext cx="227388" cy="3001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56">
            <a:hlinkClick r:id="rId5"/>
          </p:cNvPr>
          <p:cNvSpPr txBox="1"/>
          <p:nvPr/>
        </p:nvSpPr>
        <p:spPr>
          <a:xfrm>
            <a:off x="8627368" y="3509728"/>
            <a:ext cx="1914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56">
            <a:hlinkClick r:id="rId6"/>
          </p:cNvPr>
          <p:cNvSpPr txBox="1"/>
          <p:nvPr/>
        </p:nvSpPr>
        <p:spPr>
          <a:xfrm rot="-624257">
            <a:off x="4572027" y="4581940"/>
            <a:ext cx="201005" cy="23095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56">
            <a:hlinkClick r:id="rId7"/>
          </p:cNvPr>
          <p:cNvSpPr txBox="1"/>
          <p:nvPr/>
        </p:nvSpPr>
        <p:spPr>
          <a:xfrm rot="567739">
            <a:off x="6868821" y="3024508"/>
            <a:ext cx="218979" cy="27678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56">
            <a:hlinkClick r:id="rId8"/>
          </p:cNvPr>
          <p:cNvSpPr txBox="1"/>
          <p:nvPr/>
        </p:nvSpPr>
        <p:spPr>
          <a:xfrm rot="222700">
            <a:off x="5286844" y="1920198"/>
            <a:ext cx="245615" cy="34631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56">
            <a:hlinkClick r:id="rId9"/>
          </p:cNvPr>
          <p:cNvSpPr txBox="1"/>
          <p:nvPr/>
        </p:nvSpPr>
        <p:spPr>
          <a:xfrm rot="-624257">
            <a:off x="8818251" y="1740725"/>
            <a:ext cx="201005" cy="23095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56">
            <a:hlinkClick r:id="rId10"/>
          </p:cNvPr>
          <p:cNvSpPr txBox="1"/>
          <p:nvPr/>
        </p:nvSpPr>
        <p:spPr>
          <a:xfrm rot="557986">
            <a:off x="8833233" y="2585808"/>
            <a:ext cx="191213" cy="20768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56">
            <a:hlinkClick r:id="rId11"/>
          </p:cNvPr>
          <p:cNvSpPr txBox="1"/>
          <p:nvPr/>
        </p:nvSpPr>
        <p:spPr>
          <a:xfrm rot="571955">
            <a:off x="8354654" y="4219442"/>
            <a:ext cx="201077" cy="23091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56"/>
          <p:cNvSpPr/>
          <p:nvPr/>
        </p:nvSpPr>
        <p:spPr>
          <a:xfrm rot="-650216">
            <a:off x="2039468" y="2479503"/>
            <a:ext cx="3406653" cy="711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4C6"/>
              </a:buClr>
              <a:buSzPts val="3500"/>
              <a:buFont typeface="Noto Sans Symbols"/>
              <a:buNone/>
            </a:pPr>
            <a:r>
              <a:rPr b="1" i="0" lang="en" sz="5000" u="none" cap="none" strike="noStrike">
                <a:solidFill>
                  <a:srgbClr val="F3BE60"/>
                </a:solidFill>
                <a:latin typeface="Cambria"/>
                <a:ea typeface="Cambria"/>
                <a:cs typeface="Cambria"/>
                <a:sym typeface="Cambria"/>
              </a:rPr>
              <a:t>Въпроси?</a:t>
            </a:r>
            <a:endParaRPr b="1" i="0" sz="5000" u="none" cap="none" strike="noStrike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35" name="Google Shape;35;p56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 rot="-632287">
            <a:off x="378251" y="1513505"/>
            <a:ext cx="2136959" cy="2479250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56"/>
          <p:cNvSpPr txBox="1"/>
          <p:nvPr>
            <p:ph type="title"/>
          </p:nvPr>
        </p:nvSpPr>
        <p:spPr>
          <a:xfrm>
            <a:off x="142839" y="29681"/>
            <a:ext cx="8857200" cy="83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25" spcFirstLastPara="1" rIns="81025" wrap="square" tIns="27000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3000"/>
              <a:buNone/>
              <a:defRPr i="0" sz="3000" u="none" cap="none" strike="noStrike">
                <a:solidFill>
                  <a:srgbClr val="F3BE60"/>
                </a:solidFill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i="0" sz="1400" u="none" cap="none" strike="noStrike">
                <a:solidFill>
                  <a:srgbClr val="000000"/>
                </a:solidFill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i="0" sz="1400" u="none" cap="none" strike="noStrike">
                <a:solidFill>
                  <a:srgbClr val="000000"/>
                </a:solidFill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i="0" sz="1400" u="none" cap="none" strike="noStrike">
                <a:solidFill>
                  <a:srgbClr val="000000"/>
                </a:solidFill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i="0" sz="1400" u="none" cap="none" strike="noStrike">
                <a:solidFill>
                  <a:srgbClr val="000000"/>
                </a:solidFill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i="0" sz="1400" u="none" cap="none" strike="noStrike">
                <a:solidFill>
                  <a:srgbClr val="000000"/>
                </a:solidFill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i="0" sz="1400" u="none" cap="none" strike="noStrike">
                <a:solidFill>
                  <a:srgbClr val="000000"/>
                </a:solidFill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i="0" sz="1400" u="none" cap="none" strike="noStrike">
                <a:solidFill>
                  <a:srgbClr val="000000"/>
                </a:solidFill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i="0" sz="1400" u="none" cap="none" strike="noStrike">
                <a:solidFill>
                  <a:srgbClr val="000000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9"/>
          <p:cNvSpPr txBox="1"/>
          <p:nvPr>
            <p:ph idx="10" type="dt"/>
          </p:nvPr>
        </p:nvSpPr>
        <p:spPr>
          <a:xfrm>
            <a:off x="141648" y="4893752"/>
            <a:ext cx="9183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9" name="Google Shape;39;p59"/>
          <p:cNvSpPr txBox="1"/>
          <p:nvPr>
            <p:ph idx="11" type="ftr"/>
          </p:nvPr>
        </p:nvSpPr>
        <p:spPr>
          <a:xfrm>
            <a:off x="1061085" y="4893752"/>
            <a:ext cx="76149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0" name="Google Shape;40;p59"/>
          <p:cNvSpPr txBox="1"/>
          <p:nvPr>
            <p:ph idx="12" type="sldNum"/>
          </p:nvPr>
        </p:nvSpPr>
        <p:spPr>
          <a:xfrm>
            <a:off x="8677068" y="4893752"/>
            <a:ext cx="3216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" name="Google Shape;41;p59"/>
          <p:cNvSpPr txBox="1"/>
          <p:nvPr>
            <p:ph idx="1" type="body"/>
          </p:nvPr>
        </p:nvSpPr>
        <p:spPr>
          <a:xfrm>
            <a:off x="142847" y="863341"/>
            <a:ext cx="8856000" cy="4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25" spcFirstLastPara="1" rIns="81025" wrap="square" tIns="27000">
            <a:noAutofit/>
          </a:bodyPr>
          <a:lstStyle>
            <a:lvl1pPr indent="-393700" lvl="0" marL="4572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2600"/>
              <a:buChar char="▪"/>
              <a:defRPr sz="2600"/>
            </a:lvl1pPr>
            <a:lvl2pPr indent="-349250" lvl="1" marL="9144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900"/>
              <a:buChar char="▪"/>
              <a:defRPr sz="2400"/>
            </a:lvl2pPr>
            <a:lvl3pPr indent="-342900" lvl="2" marL="1371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 sz="2300"/>
            </a:lvl3pPr>
            <a:lvl4pPr indent="-336550" lvl="3" marL="18288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700"/>
              <a:buChar char="▪"/>
              <a:defRPr sz="2100"/>
            </a:lvl4pPr>
            <a:lvl5pPr indent="-330200" lvl="4" marL="22860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600"/>
              <a:buChar char="▪"/>
              <a:defRPr sz="2000"/>
            </a:lvl5pPr>
            <a:lvl6pPr indent="-3048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/>
            </a:lvl6pPr>
            <a:lvl7pPr indent="-3048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/>
            </a:lvl7pPr>
            <a:lvl8pPr indent="-3048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/>
            </a:lvl8pPr>
            <a:lvl9pPr indent="-3048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/>
            </a:lvl9pPr>
          </a:lstStyle>
          <a:p/>
        </p:txBody>
      </p:sp>
      <p:sp>
        <p:nvSpPr>
          <p:cNvPr id="42" name="Google Shape;42;p59"/>
          <p:cNvSpPr txBox="1"/>
          <p:nvPr>
            <p:ph type="title"/>
          </p:nvPr>
        </p:nvSpPr>
        <p:spPr>
          <a:xfrm>
            <a:off x="141649" y="30256"/>
            <a:ext cx="7185000" cy="83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25" spcFirstLastPara="1" rIns="81025" wrap="square" tIns="270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3000"/>
              <a:buNone/>
              <a:defRPr>
                <a:solidFill>
                  <a:srgbClr val="F3BE6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0"/>
          <p:cNvSpPr txBox="1"/>
          <p:nvPr>
            <p:ph type="title"/>
          </p:nvPr>
        </p:nvSpPr>
        <p:spPr>
          <a:xfrm>
            <a:off x="684788" y="3714750"/>
            <a:ext cx="7774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b" bIns="27000" lIns="27000" spcFirstLastPara="1" rIns="27000" wrap="square" tIns="270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4100"/>
              <a:buNone/>
              <a:defRPr sz="41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5" name="Google Shape;45;p60"/>
          <p:cNvSpPr txBox="1"/>
          <p:nvPr>
            <p:ph idx="1" type="body"/>
          </p:nvPr>
        </p:nvSpPr>
        <p:spPr>
          <a:xfrm>
            <a:off x="684788" y="4316226"/>
            <a:ext cx="7774500" cy="5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27000" spcFirstLastPara="1" rIns="27000" wrap="square" tIns="27000">
            <a:noAutofit/>
          </a:bodyPr>
          <a:lstStyle>
            <a:lvl1pPr indent="-228600" lvl="0" marL="45720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 cap="none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3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27000" lIns="81025" spcFirstLastPara="1" rIns="81025" wrap="square" tIns="270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49" name="Google Shape;49;p6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25" spcFirstLastPara="1" rIns="81025" wrap="square" tIns="27000">
            <a:noAutofit/>
          </a:bodyPr>
          <a:lstStyle>
            <a:lvl1pPr lv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0" name="Google Shape;50;p6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25" spcFirstLastPara="1" rIns="81025" wrap="square" tIns="270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9" name="Google Shape;59;p5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25" spcFirstLastPara="1" rIns="81025" wrap="square" tIns="27000">
            <a:noAutofit/>
          </a:bodyPr>
          <a:lstStyle>
            <a:lvl1pPr indent="-393700" lvl="0" marL="4572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2600"/>
              <a:buChar char="▪"/>
              <a:defRPr/>
            </a:lvl1pPr>
            <a:lvl2pPr indent="-349250" lvl="1" marL="9144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900"/>
              <a:buChar char="▪"/>
              <a:defRPr/>
            </a:lvl2pPr>
            <a:lvl3pPr indent="-342900" lvl="2" marL="1371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3pPr>
            <a:lvl4pPr indent="-336550" lvl="3" marL="18288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700"/>
              <a:buChar char="▪"/>
              <a:defRPr/>
            </a:lvl4pPr>
            <a:lvl5pPr indent="-330200" lvl="4" marL="22860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600"/>
              <a:buChar char="▪"/>
              <a:defRPr/>
            </a:lvl5pPr>
            <a:lvl6pPr indent="-3048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/>
            </a:lvl6pPr>
            <a:lvl7pPr indent="-3048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/>
            </a:lvl7pPr>
            <a:lvl8pPr indent="-3048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/>
            </a:lvl8pPr>
            <a:lvl9pPr indent="-3048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/>
            </a:lvl9pPr>
          </a:lstStyle>
          <a:p/>
        </p:txBody>
      </p:sp>
      <p:sp>
        <p:nvSpPr>
          <p:cNvPr id="60" name="Google Shape;60;p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esentation Title Slide">
  <p:cSld name="Presentation Title Slid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63"/>
          <p:cNvSpPr txBox="1"/>
          <p:nvPr>
            <p:ph type="ctrTitle"/>
          </p:nvPr>
        </p:nvSpPr>
        <p:spPr>
          <a:xfrm>
            <a:off x="3275663" y="235727"/>
            <a:ext cx="55383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6D18E"/>
              </a:buClr>
              <a:buSzPts val="4100"/>
              <a:buFont typeface="Calibri"/>
              <a:buNone/>
              <a:defRPr sz="4100">
                <a:solidFill>
                  <a:srgbClr val="F6D18E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3" name="Google Shape;63;p63"/>
          <p:cNvSpPr txBox="1"/>
          <p:nvPr>
            <p:ph idx="1" type="subTitle"/>
          </p:nvPr>
        </p:nvSpPr>
        <p:spPr>
          <a:xfrm>
            <a:off x="3275663" y="1759724"/>
            <a:ext cx="5538300" cy="13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 cap="none">
                <a:solidFill>
                  <a:schemeClr val="accent1"/>
                </a:solidFill>
              </a:defRPr>
            </a:lvl1pPr>
            <a:lvl2pPr lvl="1" algn="ctr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9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7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4" name="Google Shape;64;p63"/>
          <p:cNvSpPr txBox="1"/>
          <p:nvPr>
            <p:ph idx="2" type="body"/>
          </p:nvPr>
        </p:nvSpPr>
        <p:spPr>
          <a:xfrm>
            <a:off x="570458" y="3123063"/>
            <a:ext cx="2391300" cy="393900"/>
          </a:xfrm>
          <a:prstGeom prst="rect">
            <a:avLst/>
          </a:prstGeom>
          <a:noFill/>
          <a:ln>
            <a:noFill/>
          </a:ln>
        </p:spPr>
        <p:txBody>
          <a:bodyPr anchorCtr="0" anchor="b" bIns="27000" lIns="27000" spcFirstLastPara="1" rIns="27000" wrap="square" tIns="27000">
            <a:noAutofit/>
          </a:bodyPr>
          <a:lstStyle>
            <a:lvl1pPr indent="-228600" lvl="0" marL="4572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>
                <a:solidFill>
                  <a:srgbClr val="EE792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2pPr>
            <a:lvl3pPr indent="-298450" lvl="2" marL="1371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3pPr>
            <a:lvl4pPr indent="-298450" lvl="3" marL="18288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4pPr>
            <a:lvl5pPr indent="-298450" lvl="4" marL="22860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5pPr>
            <a:lvl6pPr indent="-29845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6pPr>
            <a:lvl7pPr indent="-29845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7pPr>
            <a:lvl8pPr indent="-29845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8pPr>
            <a:lvl9pPr indent="-29845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9pPr>
          </a:lstStyle>
          <a:p/>
        </p:txBody>
      </p:sp>
      <p:sp>
        <p:nvSpPr>
          <p:cNvPr id="65" name="Google Shape;65;p63"/>
          <p:cNvSpPr/>
          <p:nvPr>
            <p:ph idx="3" type="pic"/>
          </p:nvPr>
        </p:nvSpPr>
        <p:spPr>
          <a:xfrm>
            <a:off x="3275663" y="3143250"/>
            <a:ext cx="5538300" cy="14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25" spcFirstLastPara="1" rIns="81025" wrap="square" tIns="27000">
            <a:noAutofit/>
          </a:bodyPr>
          <a:lstStyle>
            <a:lvl1pPr lvl="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F2B254"/>
              </a:buClr>
              <a:buSzPts val="2600"/>
              <a:buFont typeface="Noto Sans Symbols"/>
              <a:buNone/>
              <a:defRPr b="0" i="0" sz="2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Noto Sans Symbols"/>
              <a:buChar char="▪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F9A1D"/>
              </a:buClr>
              <a:buSzPts val="1800"/>
              <a:buFont typeface="Noto Sans Symbols"/>
              <a:buChar char="▪"/>
              <a:defRPr b="0" i="0" sz="2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D9411"/>
              </a:buClr>
              <a:buSzPts val="1700"/>
              <a:buFont typeface="Noto Sans Symbols"/>
              <a:buChar char="▪"/>
              <a:def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28D10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63"/>
          <p:cNvSpPr txBox="1"/>
          <p:nvPr>
            <p:ph idx="4" type="body"/>
          </p:nvPr>
        </p:nvSpPr>
        <p:spPr>
          <a:xfrm>
            <a:off x="570458" y="3475487"/>
            <a:ext cx="2391300" cy="33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indent="-228600" lvl="0" marL="4572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b="1" sz="1700">
                <a:solidFill>
                  <a:srgbClr val="F4B36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2pPr>
            <a:lvl3pPr indent="-298450" lvl="2" marL="1371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3pPr>
            <a:lvl4pPr indent="-298450" lvl="3" marL="18288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4pPr>
            <a:lvl5pPr indent="-298450" lvl="4" marL="22860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5pPr>
            <a:lvl6pPr indent="-29845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6pPr>
            <a:lvl7pPr indent="-29845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7pPr>
            <a:lvl8pPr indent="-29845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8pPr>
            <a:lvl9pPr indent="-29845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9pPr>
          </a:lstStyle>
          <a:p/>
        </p:txBody>
      </p:sp>
      <p:sp>
        <p:nvSpPr>
          <p:cNvPr id="67" name="Google Shape;67;p63"/>
          <p:cNvSpPr txBox="1"/>
          <p:nvPr>
            <p:ph idx="5" type="body"/>
          </p:nvPr>
        </p:nvSpPr>
        <p:spPr>
          <a:xfrm>
            <a:off x="570458" y="3758754"/>
            <a:ext cx="23913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indent="-228600" lvl="0" marL="4572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1" sz="1500">
                <a:solidFill>
                  <a:srgbClr val="F9D9A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2pPr>
            <a:lvl3pPr indent="-298450" lvl="2" marL="1371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3pPr>
            <a:lvl4pPr indent="-298450" lvl="3" marL="18288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4pPr>
            <a:lvl5pPr indent="-298450" lvl="4" marL="22860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5pPr>
            <a:lvl6pPr indent="-29845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6pPr>
            <a:lvl7pPr indent="-29845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7pPr>
            <a:lvl8pPr indent="-29845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8pPr>
            <a:lvl9pPr indent="-29845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9pPr>
          </a:lstStyle>
          <a:p/>
        </p:txBody>
      </p:sp>
      <p:sp>
        <p:nvSpPr>
          <p:cNvPr id="68" name="Google Shape;68;p63"/>
          <p:cNvSpPr txBox="1"/>
          <p:nvPr>
            <p:ph idx="6" type="body"/>
          </p:nvPr>
        </p:nvSpPr>
        <p:spPr>
          <a:xfrm>
            <a:off x="570458" y="4045954"/>
            <a:ext cx="2391300" cy="2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indent="-228600" lvl="0" marL="4572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>
                <a:solidFill>
                  <a:srgbClr val="F27A4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2pPr>
            <a:lvl3pPr indent="-298450" lvl="2" marL="1371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3pPr>
            <a:lvl4pPr indent="-298450" lvl="3" marL="18288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4pPr>
            <a:lvl5pPr indent="-298450" lvl="4" marL="22860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5pPr>
            <a:lvl6pPr indent="-29845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6pPr>
            <a:lvl7pPr indent="-29845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7pPr>
            <a:lvl8pPr indent="-29845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8pPr>
            <a:lvl9pPr indent="-29845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9pPr>
          </a:lstStyle>
          <a:p/>
        </p:txBody>
      </p:sp>
      <p:sp>
        <p:nvSpPr>
          <p:cNvPr id="69" name="Google Shape;69;p63"/>
          <p:cNvSpPr txBox="1"/>
          <p:nvPr>
            <p:ph idx="7" type="body"/>
          </p:nvPr>
        </p:nvSpPr>
        <p:spPr>
          <a:xfrm>
            <a:off x="570458" y="4301825"/>
            <a:ext cx="23913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indent="-228600" lvl="0" marL="4572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200">
                <a:solidFill>
                  <a:srgbClr val="F27A4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2pPr>
            <a:lvl3pPr indent="-298450" lvl="2" marL="1371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3pPr>
            <a:lvl4pPr indent="-298450" lvl="3" marL="18288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4pPr>
            <a:lvl5pPr indent="-298450" lvl="4" marL="22860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5pPr>
            <a:lvl6pPr indent="-29845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6pPr>
            <a:lvl7pPr indent="-29845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7pPr>
            <a:lvl8pPr indent="-29845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8pPr>
            <a:lvl9pPr indent="-29845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theme" Target="../theme/theme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8.xml"/><Relationship Id="rId3" Type="http://schemas.openxmlformats.org/officeDocument/2006/relationships/slideLayout" Target="../slideLayouts/slideLayout9.xml"/><Relationship Id="rId4" Type="http://schemas.openxmlformats.org/officeDocument/2006/relationships/slideLayout" Target="../slideLayouts/slideLayout10.xml"/><Relationship Id="rId9" Type="http://schemas.openxmlformats.org/officeDocument/2006/relationships/theme" Target="../theme/theme2.xml"/><Relationship Id="rId5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3.xml"/><Relationship Id="rId8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3"/>
          <p:cNvSpPr txBox="1"/>
          <p:nvPr>
            <p:ph idx="10" type="dt"/>
          </p:nvPr>
        </p:nvSpPr>
        <p:spPr>
          <a:xfrm>
            <a:off x="141648" y="4893752"/>
            <a:ext cx="9183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b="0" i="0" sz="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b="0" i="0" sz="1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b="0" i="0" sz="1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b="0" i="0" sz="1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b="0" i="0" sz="1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b="0" i="0" sz="1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b="0" i="0" sz="1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b="0" i="0" sz="1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b="0" i="0" sz="1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7" name="Google Shape;7;p53"/>
          <p:cNvSpPr txBox="1"/>
          <p:nvPr>
            <p:ph idx="11" type="ftr"/>
          </p:nvPr>
        </p:nvSpPr>
        <p:spPr>
          <a:xfrm>
            <a:off x="1061085" y="4893752"/>
            <a:ext cx="76149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b="0" i="0" sz="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b="0" i="0" sz="1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b="0" i="0" sz="1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b="0" i="0" sz="1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b="0" i="0" sz="1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b="0" i="0" sz="1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b="0" i="0" sz="1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b="0" i="0" sz="1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b="0" i="0" sz="1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8" name="Google Shape;8;p53"/>
          <p:cNvSpPr txBox="1"/>
          <p:nvPr>
            <p:ph idx="12" type="sldNum"/>
          </p:nvPr>
        </p:nvSpPr>
        <p:spPr>
          <a:xfrm>
            <a:off x="8677068" y="4893752"/>
            <a:ext cx="3216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53"/>
          <p:cNvSpPr txBox="1"/>
          <p:nvPr>
            <p:ph type="title"/>
          </p:nvPr>
        </p:nvSpPr>
        <p:spPr>
          <a:xfrm>
            <a:off x="142839" y="29681"/>
            <a:ext cx="8857200" cy="83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25" spcFirstLastPara="1" rIns="81025" wrap="square" tIns="270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3000"/>
              <a:buFont typeface="Cambria"/>
              <a:buNone/>
              <a:defRPr b="1" i="0" sz="3000" u="none" cap="none" strike="noStrike">
                <a:solidFill>
                  <a:srgbClr val="F3BE60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b="0" i="0" sz="14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b="0" i="0" sz="14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b="0" i="0" sz="14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b="0" i="0" sz="14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b="0" i="0" sz="14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b="0" i="0" sz="14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b="0" i="0" sz="14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b="0" i="0" sz="14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10" name="Google Shape;10;p53"/>
          <p:cNvSpPr txBox="1"/>
          <p:nvPr>
            <p:ph idx="1" type="body"/>
          </p:nvPr>
        </p:nvSpPr>
        <p:spPr>
          <a:xfrm>
            <a:off x="142847" y="863343"/>
            <a:ext cx="8856000" cy="4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25" spcFirstLastPara="1" rIns="81025" wrap="square" tIns="27000">
            <a:noAutofit/>
          </a:bodyPr>
          <a:lstStyle>
            <a:lvl1pPr indent="-393700" lvl="0" marL="4572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F2B254"/>
              </a:buClr>
              <a:buSzPts val="2600"/>
              <a:buFont typeface="Cambria"/>
              <a:buChar char="▪"/>
              <a:defRPr b="0" i="0" sz="26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-349250" lvl="1" marL="9144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Cambria"/>
              <a:buChar char="▪"/>
              <a:defRPr b="0" i="0" sz="24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-342900" lvl="2" marL="13716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F9A1D"/>
              </a:buClr>
              <a:buSzPts val="1800"/>
              <a:buFont typeface="Cambria"/>
              <a:buChar char="▪"/>
              <a:defRPr b="0" i="0" sz="23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-336550" lvl="3" marL="18288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D9411"/>
              </a:buClr>
              <a:buSzPts val="1700"/>
              <a:buFont typeface="Cambria"/>
              <a:buChar char="▪"/>
              <a:defRPr b="0" i="0" sz="21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-330200" lvl="4" marL="22860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28D10"/>
              </a:buClr>
              <a:buSzPts val="1600"/>
              <a:buFont typeface="Cambria"/>
              <a:buChar char="▪"/>
              <a:defRPr b="0" i="0" sz="20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-304800" lvl="5" marL="2743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mbria"/>
              <a:buChar char="•"/>
              <a:defRPr b="0" i="0" sz="15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-304800" lvl="6" marL="3200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mbria"/>
              <a:buChar char="•"/>
              <a:defRPr b="0" i="0" sz="15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-304800" lvl="7" marL="3657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mbria"/>
              <a:buChar char="•"/>
              <a:defRPr b="0" i="0" sz="15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-304800" lvl="8" marL="4114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mbria"/>
              <a:buChar char="•"/>
              <a:defRPr b="0" i="0" sz="15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620">
          <p15:clr>
            <a:srgbClr val="F26B43"/>
          </p15:clr>
        </p15:guide>
        <p15:guide id="2" pos="138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57"/>
          <p:cNvSpPr txBox="1"/>
          <p:nvPr>
            <p:ph idx="10" type="dt"/>
          </p:nvPr>
        </p:nvSpPr>
        <p:spPr>
          <a:xfrm>
            <a:off x="141648" y="4893752"/>
            <a:ext cx="9183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57"/>
          <p:cNvSpPr txBox="1"/>
          <p:nvPr>
            <p:ph idx="11" type="ftr"/>
          </p:nvPr>
        </p:nvSpPr>
        <p:spPr>
          <a:xfrm>
            <a:off x="1061085" y="4893752"/>
            <a:ext cx="76149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57"/>
          <p:cNvSpPr txBox="1"/>
          <p:nvPr>
            <p:ph idx="12" type="sldNum"/>
          </p:nvPr>
        </p:nvSpPr>
        <p:spPr>
          <a:xfrm>
            <a:off x="8677068" y="4893752"/>
            <a:ext cx="3216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5" name="Google Shape;55;p57"/>
          <p:cNvSpPr txBox="1"/>
          <p:nvPr>
            <p:ph type="title"/>
          </p:nvPr>
        </p:nvSpPr>
        <p:spPr>
          <a:xfrm>
            <a:off x="142839" y="29681"/>
            <a:ext cx="8857200" cy="83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25" spcFirstLastPara="1" rIns="81025" wrap="square" tIns="270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3000"/>
              <a:buFont typeface="Calibri"/>
              <a:buNone/>
              <a:defRPr b="1" i="0" sz="3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p57"/>
          <p:cNvSpPr txBox="1"/>
          <p:nvPr>
            <p:ph idx="1" type="body"/>
          </p:nvPr>
        </p:nvSpPr>
        <p:spPr>
          <a:xfrm>
            <a:off x="142847" y="863343"/>
            <a:ext cx="8856000" cy="4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25" spcFirstLastPara="1" rIns="81025" wrap="square" tIns="27000">
            <a:noAutofit/>
          </a:bodyPr>
          <a:lstStyle>
            <a:lvl1pPr indent="-393700" lvl="0" marL="4572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F2B254"/>
              </a:buClr>
              <a:buSzPts val="2600"/>
              <a:buFont typeface="Noto Sans Symbols"/>
              <a:buChar char="▪"/>
              <a:defRPr b="0" i="0" sz="2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9250" lvl="1" marL="9144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Noto Sans Symbols"/>
              <a:buChar char="▪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F9A1D"/>
              </a:buClr>
              <a:buSzPts val="1800"/>
              <a:buFont typeface="Noto Sans Symbols"/>
              <a:buChar char="▪"/>
              <a:defRPr b="0" i="0" sz="2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6550" lvl="3" marL="18288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D9411"/>
              </a:buClr>
              <a:buSzPts val="1700"/>
              <a:buFont typeface="Noto Sans Symbols"/>
              <a:buChar char="▪"/>
              <a:def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28D10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620">
          <p15:clr>
            <a:srgbClr val="F26B43"/>
          </p15:clr>
        </p15:guide>
        <p15:guide id="2" pos="138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Relationship Id="rId4" Type="http://schemas.openxmlformats.org/officeDocument/2006/relationships/hyperlink" Target="http://creativecommons.org/licenses/by-nc-sa/4.0/" TargetMode="External"/><Relationship Id="rId5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5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2.xml"/><Relationship Id="rId3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://creativecommons.org/licenses/by-nc-sa/4.0/" TargetMode="External"/><Relationship Id="rId5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"/>
          <p:cNvSpPr txBox="1"/>
          <p:nvPr>
            <p:ph type="ctrTitle"/>
          </p:nvPr>
        </p:nvSpPr>
        <p:spPr>
          <a:xfrm>
            <a:off x="570456" y="235725"/>
            <a:ext cx="82434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</a:pPr>
            <a:r>
              <a:rPr lang="en"/>
              <a:t>Въведение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02" name="Google Shape;102;p1"/>
          <p:cNvSpPr txBox="1"/>
          <p:nvPr>
            <p:ph idx="1" type="subTitle"/>
          </p:nvPr>
        </p:nvSpPr>
        <p:spPr>
          <a:xfrm>
            <a:off x="3275663" y="1759724"/>
            <a:ext cx="5538300" cy="13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ИТ Кариера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03" name="Google Shape;103;p1"/>
          <p:cNvSpPr/>
          <p:nvPr>
            <p:ph idx="3" type="pic"/>
          </p:nvPr>
        </p:nvSpPr>
        <p:spPr>
          <a:xfrm>
            <a:off x="3275663" y="3143250"/>
            <a:ext cx="5538300" cy="14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25" spcFirstLastPara="1" rIns="81025" wrap="square" tIns="27000">
            <a:noAutofit/>
          </a:bodyPr>
          <a:lstStyle/>
          <a:p>
            <a:pPr indent="0" lvl="0" marL="0" marR="0" rtl="0" algn="r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F2B254"/>
              </a:buClr>
              <a:buSzPts val="2600"/>
              <a:buFont typeface="Cambria"/>
              <a:buNone/>
            </a:pPr>
            <a:r>
              <a:rPr b="0" i="0" lang="en" sz="2600" u="none" cap="none" strike="noStrike">
                <a:solidFill>
                  <a:schemeClr val="lt2"/>
                </a:solidFill>
                <a:latin typeface="Cambria"/>
                <a:ea typeface="Cambria"/>
                <a:cs typeface="Cambria"/>
                <a:sym typeface="Cambria"/>
              </a:rPr>
              <a:t>У</a:t>
            </a:r>
            <a:r>
              <a:rPr b="0" i="0" lang="en" sz="1800" u="none" cap="none" strike="noStrike">
                <a:solidFill>
                  <a:schemeClr val="lt2"/>
                </a:solidFill>
                <a:latin typeface="Cambria"/>
                <a:ea typeface="Cambria"/>
                <a:cs typeface="Cambria"/>
                <a:sym typeface="Cambria"/>
              </a:rPr>
              <a:t>чителски екип</a:t>
            </a:r>
            <a:br>
              <a:rPr b="0" i="0" lang="en" sz="1800" u="none" cap="none" strike="noStrike">
                <a:solidFill>
                  <a:schemeClr val="lt2"/>
                </a:solidFill>
                <a:latin typeface="Cambria"/>
                <a:ea typeface="Cambria"/>
                <a:cs typeface="Cambria"/>
                <a:sym typeface="Cambria"/>
              </a:rPr>
            </a:br>
            <a:r>
              <a:rPr b="0" i="0" lang="en" sz="1800" u="none" cap="none" strike="noStrike">
                <a:solidFill>
                  <a:schemeClr val="lt2"/>
                </a:solidFill>
                <a:latin typeface="Cambria"/>
                <a:ea typeface="Cambria"/>
                <a:cs typeface="Cambria"/>
                <a:sym typeface="Cambria"/>
              </a:rPr>
              <a:t>Обучение за ИТ кариера</a:t>
            </a:r>
            <a:endParaRPr b="0" i="0" sz="1800" u="none" cap="none" strike="noStrike">
              <a:solidFill>
                <a:schemeClr val="lt2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r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F2B254"/>
              </a:buClr>
              <a:buSzPts val="2600"/>
              <a:buFont typeface="Cambria"/>
              <a:buNone/>
            </a:pPr>
            <a:r>
              <a:rPr b="0" i="0" lang="en" sz="1800" u="none" cap="none" strike="noStrike">
                <a:solidFill>
                  <a:schemeClr val="lt2"/>
                </a:solidFill>
                <a:latin typeface="Cambria"/>
                <a:ea typeface="Cambria"/>
                <a:cs typeface="Cambria"/>
                <a:sym typeface="Cambria"/>
              </a:rPr>
              <a:t>https://it-kariera.mon.bg/e-learning/</a:t>
            </a:r>
            <a:endParaRPr b="0" i="0" sz="1800" u="none" cap="none" strike="noStrike">
              <a:solidFill>
                <a:schemeClr val="lt2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04" name="Google Shape;10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1525" y="2656325"/>
            <a:ext cx="2008025" cy="2203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" title="CC-BY-NC-SA License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638383" y="2382147"/>
            <a:ext cx="2175600" cy="761100"/>
          </a:xfrm>
          <a:prstGeom prst="roundRect">
            <a:avLst>
              <a:gd fmla="val 3940" name="adj"/>
            </a:avLst>
          </a:prstGeom>
          <a:solidFill>
            <a:srgbClr val="231F20">
              <a:alpha val="49411"/>
            </a:srgbClr>
          </a:solidFill>
          <a:ln cap="flat" cmpd="sng" w="9525">
            <a:solidFill>
              <a:srgbClr val="C87D0E">
                <a:alpha val="49411"/>
              </a:srgbClr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25" spcFirstLastPara="1" rIns="81025" wrap="square" tIns="270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Входно/изходни операции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61" name="Google Shape;161;p10"/>
          <p:cNvSpPr txBox="1"/>
          <p:nvPr>
            <p:ph idx="1" type="body"/>
          </p:nvPr>
        </p:nvSpPr>
        <p:spPr>
          <a:xfrm>
            <a:off x="311700" y="1152475"/>
            <a:ext cx="5060100" cy="4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25" spcFirstLastPara="1" rIns="81025" wrap="square" tIns="27000">
            <a:noAutofit/>
          </a:bodyPr>
          <a:lstStyle/>
          <a:p>
            <a:pPr indent="-342900" lvl="0" marL="4572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</a:pPr>
            <a:r>
              <a:rPr lang="en" sz="1800"/>
              <a:t>Четене на стойност от конзолата</a:t>
            </a:r>
            <a:endParaRPr sz="1800"/>
          </a:p>
        </p:txBody>
      </p:sp>
      <p:pic>
        <p:nvPicPr>
          <p:cNvPr id="162" name="Google Shape;162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67225" y="1621675"/>
            <a:ext cx="5786399" cy="321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25" spcFirstLastPara="1" rIns="81025" wrap="square" tIns="270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Входно/изходни операции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68" name="Google Shape;168;p11"/>
          <p:cNvSpPr txBox="1"/>
          <p:nvPr>
            <p:ph idx="1" type="body"/>
          </p:nvPr>
        </p:nvSpPr>
        <p:spPr>
          <a:xfrm>
            <a:off x="311700" y="1152475"/>
            <a:ext cx="4260300" cy="4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25" spcFirstLastPara="1" rIns="81025" wrap="square" tIns="27000">
            <a:noAutofit/>
          </a:bodyPr>
          <a:lstStyle/>
          <a:p>
            <a:pPr indent="-342900" lvl="0" marL="4572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</a:pPr>
            <a:r>
              <a:rPr lang="en" sz="1800"/>
              <a:t>Четене на стойност от конзолата</a:t>
            </a:r>
            <a:endParaRPr sz="1800"/>
          </a:p>
        </p:txBody>
      </p:sp>
      <p:pic>
        <p:nvPicPr>
          <p:cNvPr id="169" name="Google Shape;169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67225" y="1621675"/>
            <a:ext cx="5786399" cy="3217025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11"/>
          <p:cNvSpPr/>
          <p:nvPr/>
        </p:nvSpPr>
        <p:spPr>
          <a:xfrm>
            <a:off x="4614675" y="1015375"/>
            <a:ext cx="4419900" cy="1034700"/>
          </a:xfrm>
          <a:prstGeom prst="wedgeRoundRectCallout">
            <a:avLst>
              <a:gd fmla="val 5944" name="adj1"/>
              <a:gd fmla="val 88990" name="adj2"/>
              <a:gd fmla="val 16667" name="adj3"/>
            </a:avLst>
          </a:prstGeom>
          <a:solidFill>
            <a:srgbClr val="663606">
              <a:alpha val="94509"/>
            </a:srgbClr>
          </a:solidFill>
          <a:ln cap="flat" cmpd="sng" w="19050">
            <a:solidFill>
              <a:srgbClr val="F8D49E">
                <a:alpha val="800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Операторът за присвояване `&lt;-` може да се използва само в рамките на do-блок, както и присовената променлива може да се използва само в do-блока</a:t>
            </a:r>
            <a:endParaRPr b="0" i="0" sz="1500" u="none" cap="none" strike="noStrike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25" spcFirstLastPara="1" rIns="81025" wrap="square" tIns="270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Входно/изходни операции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76" name="Google Shape;176;p12"/>
          <p:cNvSpPr txBox="1"/>
          <p:nvPr>
            <p:ph idx="1" type="body"/>
          </p:nvPr>
        </p:nvSpPr>
        <p:spPr>
          <a:xfrm>
            <a:off x="311700" y="1146450"/>
            <a:ext cx="85206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25" spcFirstLastPara="1" rIns="81025" wrap="square" tIns="27000">
            <a:noAutofit/>
          </a:bodyPr>
          <a:lstStyle/>
          <a:p>
            <a:pPr indent="-342900" lvl="0" marL="4572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</a:pPr>
            <a:r>
              <a:rPr lang="en" sz="1800"/>
              <a:t>Функцията `return` е функция, която приема стойност и създава IO действие, който при извикване не прави нищо, а веднага връща тази стойност</a:t>
            </a:r>
            <a:endParaRPr sz="1800"/>
          </a:p>
        </p:txBody>
      </p:sp>
      <p:sp>
        <p:nvSpPr>
          <p:cNvPr id="177" name="Google Shape;177;p12"/>
          <p:cNvSpPr/>
          <p:nvPr/>
        </p:nvSpPr>
        <p:spPr>
          <a:xfrm>
            <a:off x="525300" y="2218525"/>
            <a:ext cx="8093400" cy="1313100"/>
          </a:xfrm>
          <a:prstGeom prst="rect">
            <a:avLst/>
          </a:prstGeom>
          <a:solidFill>
            <a:srgbClr val="D9D4C6">
              <a:alpha val="20000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2400" u="none" cap="none" strike="noStrik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dummyGetLine :: IO String</a:t>
            </a:r>
            <a:endParaRPr b="1" i="0" sz="2400" u="none" cap="none" strike="noStrike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2400" u="none" cap="none" strike="noStrik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dummyGetLine =</a:t>
            </a:r>
            <a:endParaRPr b="1" i="0" sz="2400" u="none" cap="none" strike="noStrike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2400" u="none" cap="none" strike="noStrik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return "I'm not really doing anything"</a:t>
            </a:r>
            <a:endParaRPr b="1" i="0" sz="2400" u="none" cap="none" strike="noStrike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25" spcFirstLastPara="1" rIns="81025" wrap="square" tIns="270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Входно/изходни операции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83" name="Google Shape;183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38125" y="1089425"/>
            <a:ext cx="5267751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25" spcFirstLastPara="1" rIns="81025" wrap="square" tIns="270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Входно/изходни операции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89" name="Google Shape;189;p14"/>
          <p:cNvSpPr txBox="1"/>
          <p:nvPr>
            <p:ph idx="1" type="body"/>
          </p:nvPr>
        </p:nvSpPr>
        <p:spPr>
          <a:xfrm>
            <a:off x="311700" y="1146450"/>
            <a:ext cx="85206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25" spcFirstLastPara="1" rIns="81025" wrap="square" tIns="27000">
            <a:noAutofit/>
          </a:bodyPr>
          <a:lstStyle/>
          <a:p>
            <a:pPr indent="-342900" lvl="0" marL="4572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</a:pPr>
            <a:r>
              <a:rPr lang="en" sz="1800"/>
              <a:t>Някои полезни IO действия:</a:t>
            </a:r>
            <a:endParaRPr sz="1800"/>
          </a:p>
        </p:txBody>
      </p:sp>
      <p:sp>
        <p:nvSpPr>
          <p:cNvPr id="190" name="Google Shape;190;p14"/>
          <p:cNvSpPr/>
          <p:nvPr/>
        </p:nvSpPr>
        <p:spPr>
          <a:xfrm>
            <a:off x="525300" y="1989925"/>
            <a:ext cx="8093400" cy="604200"/>
          </a:xfrm>
          <a:prstGeom prst="rect">
            <a:avLst/>
          </a:prstGeom>
          <a:solidFill>
            <a:srgbClr val="D9D4C6">
              <a:alpha val="20000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2400" u="none" cap="none" strike="noStrik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putStrLn :: String -&gt; IO ()</a:t>
            </a:r>
            <a:endParaRPr b="1" i="0" sz="2400" u="none" cap="none" strike="noStrike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1" name="Google Shape;191;p14"/>
          <p:cNvSpPr txBox="1"/>
          <p:nvPr>
            <p:ph idx="1" type="body"/>
          </p:nvPr>
        </p:nvSpPr>
        <p:spPr>
          <a:xfrm>
            <a:off x="311700" y="2682250"/>
            <a:ext cx="85206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25" spcFirstLastPara="1" rIns="81025" wrap="square" tIns="27000">
            <a:noAutofit/>
          </a:bodyPr>
          <a:lstStyle/>
          <a:p>
            <a:pPr indent="-342900" lvl="0" marL="4572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</a:pPr>
            <a:r>
              <a:rPr lang="en" sz="1800"/>
              <a:t>Принтира символен низ на конзолата, след което добавя нов ред</a:t>
            </a:r>
            <a:endParaRPr sz="1800"/>
          </a:p>
        </p:txBody>
      </p:sp>
      <p:sp>
        <p:nvSpPr>
          <p:cNvPr id="192" name="Google Shape;192;p14"/>
          <p:cNvSpPr/>
          <p:nvPr/>
        </p:nvSpPr>
        <p:spPr>
          <a:xfrm>
            <a:off x="525300" y="3421850"/>
            <a:ext cx="8093400" cy="604200"/>
          </a:xfrm>
          <a:prstGeom prst="rect">
            <a:avLst/>
          </a:prstGeom>
          <a:solidFill>
            <a:srgbClr val="D9D4C6">
              <a:alpha val="20000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2400" u="none" cap="none" strike="noStrik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getLine :: IO String</a:t>
            </a:r>
            <a:endParaRPr b="1" i="0" sz="2400" u="none" cap="none" strike="noStrike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3" name="Google Shape;193;p14"/>
          <p:cNvSpPr txBox="1"/>
          <p:nvPr>
            <p:ph idx="1" type="body"/>
          </p:nvPr>
        </p:nvSpPr>
        <p:spPr>
          <a:xfrm>
            <a:off x="311700" y="4114175"/>
            <a:ext cx="85206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25" spcFirstLastPara="1" rIns="81025" wrap="square" tIns="27000">
            <a:noAutofit/>
          </a:bodyPr>
          <a:lstStyle/>
          <a:p>
            <a:pPr indent="-342900" lvl="0" marL="4572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</a:pPr>
            <a:r>
              <a:rPr lang="en" sz="1800"/>
              <a:t>Чете ред от конзолата</a:t>
            </a:r>
            <a:endParaRPr sz="1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25" spcFirstLastPara="1" rIns="81025" wrap="square" tIns="270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Входно/изходни операции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99" name="Google Shape;199;p15"/>
          <p:cNvSpPr/>
          <p:nvPr/>
        </p:nvSpPr>
        <p:spPr>
          <a:xfrm>
            <a:off x="525300" y="1989925"/>
            <a:ext cx="8093400" cy="604200"/>
          </a:xfrm>
          <a:prstGeom prst="rect">
            <a:avLst/>
          </a:prstGeom>
          <a:solidFill>
            <a:srgbClr val="D9D4C6">
              <a:alpha val="20000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2400" u="none" cap="none" strike="noStrik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print :: (Show a) =&gt; a -&gt; IO ()</a:t>
            </a:r>
            <a:endParaRPr b="1" i="0" sz="2400" u="none" cap="none" strike="noStrike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0" name="Google Shape;200;p15"/>
          <p:cNvSpPr txBox="1"/>
          <p:nvPr>
            <p:ph idx="1" type="body"/>
          </p:nvPr>
        </p:nvSpPr>
        <p:spPr>
          <a:xfrm>
            <a:off x="311700" y="2682250"/>
            <a:ext cx="85206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25" spcFirstLastPara="1" rIns="81025" wrap="square" tIns="27000">
            <a:noAutofit/>
          </a:bodyPr>
          <a:lstStyle/>
          <a:p>
            <a:pPr indent="-342900" lvl="0" marL="4572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</a:pPr>
            <a:r>
              <a:rPr lang="en" sz="1800"/>
              <a:t>Принтира стойност, представена като символен низ, на конзолата</a:t>
            </a:r>
            <a:endParaRPr sz="1800"/>
          </a:p>
        </p:txBody>
      </p:sp>
      <p:sp>
        <p:nvSpPr>
          <p:cNvPr id="201" name="Google Shape;201;p15"/>
          <p:cNvSpPr/>
          <p:nvPr/>
        </p:nvSpPr>
        <p:spPr>
          <a:xfrm>
            <a:off x="525300" y="3421850"/>
            <a:ext cx="8093400" cy="604200"/>
          </a:xfrm>
          <a:prstGeom prst="rect">
            <a:avLst/>
          </a:prstGeom>
          <a:solidFill>
            <a:srgbClr val="D9D4C6">
              <a:alpha val="20000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2400" u="none" cap="none" strike="noStrik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readFile :: FilePath -&gt; IO String</a:t>
            </a:r>
            <a:endParaRPr b="1" i="0" sz="2400" u="none" cap="none" strike="noStrike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2" name="Google Shape;202;p15"/>
          <p:cNvSpPr txBox="1"/>
          <p:nvPr>
            <p:ph idx="1" type="body"/>
          </p:nvPr>
        </p:nvSpPr>
        <p:spPr>
          <a:xfrm>
            <a:off x="311700" y="4114175"/>
            <a:ext cx="85206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25" spcFirstLastPara="1" rIns="81025" wrap="square" tIns="27000">
            <a:noAutofit/>
          </a:bodyPr>
          <a:lstStyle/>
          <a:p>
            <a:pPr indent="-342900" lvl="0" marL="4572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</a:pPr>
            <a:r>
              <a:rPr lang="en" sz="1800"/>
              <a:t>Чете цял файл като “мързелив” символен низ</a:t>
            </a:r>
            <a:endParaRPr sz="1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25" spcFirstLastPara="1" rIns="81025" wrap="square" tIns="270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Входно/изходни операции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08" name="Google Shape;208;p16"/>
          <p:cNvSpPr/>
          <p:nvPr/>
        </p:nvSpPr>
        <p:spPr>
          <a:xfrm>
            <a:off x="525300" y="1989925"/>
            <a:ext cx="8093400" cy="604200"/>
          </a:xfrm>
          <a:prstGeom prst="rect">
            <a:avLst/>
          </a:prstGeom>
          <a:solidFill>
            <a:srgbClr val="D9D4C6">
              <a:alpha val="20000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2400" u="none" cap="none" strike="noStrik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writeFile :: FilePath -&gt; String -&gt; IO ()</a:t>
            </a:r>
            <a:endParaRPr b="1" i="0" sz="2400" u="none" cap="none" strike="noStrike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9" name="Google Shape;209;p16"/>
          <p:cNvSpPr txBox="1"/>
          <p:nvPr>
            <p:ph idx="1" type="body"/>
          </p:nvPr>
        </p:nvSpPr>
        <p:spPr>
          <a:xfrm>
            <a:off x="311700" y="2682250"/>
            <a:ext cx="85206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25" spcFirstLastPara="1" rIns="81025" wrap="square" tIns="27000">
            <a:noAutofit/>
          </a:bodyPr>
          <a:lstStyle/>
          <a:p>
            <a:pPr indent="-342900" lvl="0" marL="4572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</a:pPr>
            <a:r>
              <a:rPr lang="en" sz="1800"/>
              <a:t>Пише символен низ във файл</a:t>
            </a:r>
            <a:endParaRPr sz="1800"/>
          </a:p>
        </p:txBody>
      </p:sp>
      <p:sp>
        <p:nvSpPr>
          <p:cNvPr id="210" name="Google Shape;210;p16"/>
          <p:cNvSpPr/>
          <p:nvPr/>
        </p:nvSpPr>
        <p:spPr>
          <a:xfrm>
            <a:off x="525300" y="3421850"/>
            <a:ext cx="8093400" cy="604200"/>
          </a:xfrm>
          <a:prstGeom prst="rect">
            <a:avLst/>
          </a:prstGeom>
          <a:solidFill>
            <a:srgbClr val="D9D4C6">
              <a:alpha val="20000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2400" u="none" cap="none" strike="noStrik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appendFile :: FilePath -&gt; String -&gt; IO ()</a:t>
            </a:r>
            <a:endParaRPr b="1" i="0" sz="2400" u="none" cap="none" strike="noStrike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1" name="Google Shape;211;p16"/>
          <p:cNvSpPr txBox="1"/>
          <p:nvPr>
            <p:ph idx="1" type="body"/>
          </p:nvPr>
        </p:nvSpPr>
        <p:spPr>
          <a:xfrm>
            <a:off x="311700" y="4114175"/>
            <a:ext cx="85206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25" spcFirstLastPara="1" rIns="81025" wrap="square" tIns="27000">
            <a:noAutofit/>
          </a:bodyPr>
          <a:lstStyle/>
          <a:p>
            <a:pPr indent="-342900" lvl="0" marL="4572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</a:pPr>
            <a:r>
              <a:rPr lang="en" sz="1800"/>
              <a:t>Добавя символен низ на края на файл</a:t>
            </a:r>
            <a:endParaRPr sz="1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25" spcFirstLastPara="1" rIns="81025" wrap="square" tIns="270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Входно/изходни операции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17" name="Google Shape;217;p17"/>
          <p:cNvSpPr txBox="1"/>
          <p:nvPr>
            <p:ph idx="1" type="body"/>
          </p:nvPr>
        </p:nvSpPr>
        <p:spPr>
          <a:xfrm>
            <a:off x="311700" y="1146450"/>
            <a:ext cx="85206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25" spcFirstLastPara="1" rIns="81025" wrap="square" tIns="27000">
            <a:noAutofit/>
          </a:bodyPr>
          <a:lstStyle/>
          <a:p>
            <a:pPr indent="-342900" lvl="0" marL="4572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</a:pPr>
            <a:r>
              <a:rPr lang="en" sz="1800"/>
              <a:t>Примери:</a:t>
            </a:r>
            <a:endParaRPr sz="1800"/>
          </a:p>
        </p:txBody>
      </p:sp>
      <p:pic>
        <p:nvPicPr>
          <p:cNvPr id="218" name="Google Shape;218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32450" y="1068050"/>
            <a:ext cx="4511900" cy="379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25" spcFirstLastPara="1" rIns="81025" wrap="square" tIns="270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Входно/изходни операции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24" name="Google Shape;224;p18"/>
          <p:cNvSpPr txBox="1"/>
          <p:nvPr>
            <p:ph idx="1" type="body"/>
          </p:nvPr>
        </p:nvSpPr>
        <p:spPr>
          <a:xfrm>
            <a:off x="161425" y="1146450"/>
            <a:ext cx="3404700" cy="3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25" spcFirstLastPara="1" rIns="81025" wrap="square" tIns="27000">
            <a:noAutofit/>
          </a:bodyPr>
          <a:lstStyle/>
          <a:p>
            <a:pPr indent="-342900" lvl="0" marL="4572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</a:pPr>
            <a:r>
              <a:rPr lang="en" sz="1800"/>
              <a:t>Създава нов файл или пренаписва съдържанието на вече съществуващ такъв</a:t>
            </a:r>
            <a:endParaRPr sz="1800"/>
          </a:p>
        </p:txBody>
      </p:sp>
      <p:pic>
        <p:nvPicPr>
          <p:cNvPr id="225" name="Google Shape;225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36925" y="1146450"/>
            <a:ext cx="5116720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25" spcFirstLastPara="1" rIns="81025" wrap="square" tIns="270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Входно/изходни операции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31" name="Google Shape;231;p19"/>
          <p:cNvSpPr txBox="1"/>
          <p:nvPr>
            <p:ph idx="1" type="body"/>
          </p:nvPr>
        </p:nvSpPr>
        <p:spPr>
          <a:xfrm>
            <a:off x="161425" y="1146450"/>
            <a:ext cx="3096300" cy="3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25" spcFirstLastPara="1" rIns="81025" wrap="square" tIns="27000">
            <a:noAutofit/>
          </a:bodyPr>
          <a:lstStyle/>
          <a:p>
            <a:pPr indent="-342900" lvl="0" marL="4572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</a:pPr>
            <a:r>
              <a:rPr lang="en" sz="1800"/>
              <a:t>Четене на файл като “мързелив” символен низ</a:t>
            </a:r>
            <a:endParaRPr sz="1800"/>
          </a:p>
        </p:txBody>
      </p:sp>
      <p:pic>
        <p:nvPicPr>
          <p:cNvPr id="232" name="Google Shape;232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15225" y="1484512"/>
            <a:ext cx="5517075" cy="309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25" spcFirstLastPara="1" rIns="81025" wrap="square" tIns="270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Съдържание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1" name="Google Shape;111;p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25" spcFirstLastPara="1" rIns="81025" wrap="square" tIns="27000">
            <a:noAutofit/>
          </a:bodyPr>
          <a:lstStyle/>
          <a:p>
            <a:pPr indent="-342900" lvl="0" marL="457200" rtl="0" algn="just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</a:pPr>
            <a:r>
              <a:rPr lang="en" sz="1800"/>
              <a:t>Парадигми за програмиране</a:t>
            </a:r>
            <a:endParaRPr sz="1800"/>
          </a:p>
          <a:p>
            <a:pPr indent="-342900" lvl="0" marL="457200" rtl="0" algn="just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</a:pPr>
            <a:r>
              <a:rPr lang="en" sz="1800"/>
              <a:t>Функционални езици</a:t>
            </a:r>
            <a:endParaRPr sz="1800"/>
          </a:p>
          <a:p>
            <a:pPr indent="-342900" lvl="0" marL="457200" rtl="0" algn="just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</a:pPr>
            <a:r>
              <a:rPr lang="en" sz="1800"/>
              <a:t>Входно/изходни операции</a:t>
            </a:r>
            <a:endParaRPr sz="1800"/>
          </a:p>
          <a:p>
            <a:pPr indent="-342900" lvl="0" marL="457200" rtl="0" algn="just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</a:pPr>
            <a:r>
              <a:rPr lang="en" sz="1800"/>
              <a:t>Състояние на програма</a:t>
            </a:r>
            <a:endParaRPr/>
          </a:p>
        </p:txBody>
      </p:sp>
      <p:pic>
        <p:nvPicPr>
          <p:cNvPr id="112" name="Google Shape;112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17279" y="1862150"/>
            <a:ext cx="2059725" cy="265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25" spcFirstLastPara="1" rIns="81025" wrap="square" tIns="270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Входно/изходни операции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38" name="Google Shape;238;p20"/>
          <p:cNvSpPr txBox="1"/>
          <p:nvPr>
            <p:ph idx="1" type="body"/>
          </p:nvPr>
        </p:nvSpPr>
        <p:spPr>
          <a:xfrm>
            <a:off x="161425" y="1146450"/>
            <a:ext cx="3096300" cy="3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25" spcFirstLastPara="1" rIns="81025" wrap="square" tIns="27000">
            <a:noAutofit/>
          </a:bodyPr>
          <a:lstStyle/>
          <a:p>
            <a:pPr indent="-342900" lvl="0" marL="4572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</a:pPr>
            <a:r>
              <a:rPr lang="en" sz="1800"/>
              <a:t>Добавяне на текст</a:t>
            </a:r>
            <a:br>
              <a:rPr lang="en" sz="1800"/>
            </a:br>
            <a:r>
              <a:rPr lang="en" sz="1800"/>
              <a:t>в края на файл</a:t>
            </a:r>
            <a:endParaRPr sz="1800"/>
          </a:p>
        </p:txBody>
      </p:sp>
      <p:pic>
        <p:nvPicPr>
          <p:cNvPr id="239" name="Google Shape;239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11175" y="1349074"/>
            <a:ext cx="6024650" cy="336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25" spcFirstLastPara="1" rIns="81025" wrap="square" tIns="270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Състояние на програма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45" name="Google Shape;245;p21"/>
          <p:cNvSpPr txBox="1"/>
          <p:nvPr>
            <p:ph idx="1" type="body"/>
          </p:nvPr>
        </p:nvSpPr>
        <p:spPr>
          <a:xfrm>
            <a:off x="311700" y="1152475"/>
            <a:ext cx="8520600" cy="25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25" spcFirstLastPara="1" rIns="81025" wrap="square" tIns="27000">
            <a:noAutofit/>
          </a:bodyPr>
          <a:lstStyle/>
          <a:p>
            <a:pPr indent="-342900" lvl="0" marL="4572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</a:pPr>
            <a:r>
              <a:rPr lang="en" sz="1800"/>
              <a:t>Казваме, че една система/програма има състояние, когато е създадена да помни потребителски интеракции  или предхождащи евенти</a:t>
            </a:r>
            <a:endParaRPr sz="1800"/>
          </a:p>
          <a:p>
            <a:pPr indent="-342900" lvl="1" marL="9144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 sz="1800"/>
              <a:t>Състоянието обикновено се пази в променливи, които представляват заделена компютърна памет</a:t>
            </a:r>
            <a:endParaRPr sz="1800"/>
          </a:p>
          <a:p>
            <a:pPr indent="-342900" lvl="0" marL="4572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</a:pPr>
            <a:r>
              <a:rPr lang="en" sz="1800"/>
              <a:t>Глобално състояние на програма</a:t>
            </a:r>
            <a:endParaRPr sz="1800"/>
          </a:p>
          <a:p>
            <a:pPr indent="-342900" lvl="1" marL="9144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 sz="1800"/>
              <a:t>Достъпно от всеки контекст на програмата</a:t>
            </a:r>
            <a:endParaRPr sz="1800"/>
          </a:p>
          <a:p>
            <a:pPr indent="-342900" lvl="0" marL="4572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</a:pPr>
            <a:r>
              <a:rPr lang="en" sz="1800"/>
              <a:t>Локално състояние на програма</a:t>
            </a:r>
            <a:endParaRPr sz="1800"/>
          </a:p>
          <a:p>
            <a:pPr indent="-342900" lvl="1" marL="9144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 sz="1800"/>
              <a:t>Достъпно само в рамките на определена функция/package</a:t>
            </a:r>
            <a:endParaRPr sz="18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25" spcFirstLastPara="1" rIns="81025" wrap="square" tIns="270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Състояние на програма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51" name="Google Shape;251;p22"/>
          <p:cNvSpPr txBox="1"/>
          <p:nvPr>
            <p:ph idx="1" type="body"/>
          </p:nvPr>
        </p:nvSpPr>
        <p:spPr>
          <a:xfrm>
            <a:off x="311700" y="1152475"/>
            <a:ext cx="8520600" cy="7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25" spcFirstLastPara="1" rIns="81025" wrap="square" tIns="27000">
            <a:noAutofit/>
          </a:bodyPr>
          <a:lstStyle/>
          <a:p>
            <a:pPr indent="-342900" lvl="0" marL="4572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</a:pPr>
            <a:r>
              <a:rPr lang="en" sz="1800"/>
              <a:t>Глобално състояние в Haskell</a:t>
            </a:r>
            <a:endParaRPr sz="1800"/>
          </a:p>
          <a:p>
            <a:pPr indent="-342900" lvl="1" marL="9144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 sz="1800"/>
              <a:t>Не се препоръчва използването му</a:t>
            </a:r>
            <a:endParaRPr sz="1800"/>
          </a:p>
        </p:txBody>
      </p:sp>
      <p:sp>
        <p:nvSpPr>
          <p:cNvPr id="252" name="Google Shape;252;p22"/>
          <p:cNvSpPr/>
          <p:nvPr/>
        </p:nvSpPr>
        <p:spPr>
          <a:xfrm>
            <a:off x="525300" y="2142325"/>
            <a:ext cx="8093400" cy="2427300"/>
          </a:xfrm>
          <a:prstGeom prst="rect">
            <a:avLst/>
          </a:prstGeom>
          <a:solidFill>
            <a:srgbClr val="D9D4C6">
              <a:alpha val="20000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2400" u="none" cap="none" strike="noStrik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import Data.IORef</a:t>
            </a:r>
            <a:endParaRPr b="1" i="0" sz="2400" u="none" cap="none" strike="noStrike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2400" u="none" cap="none" strike="noStrik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import System.IO.Unsafe</a:t>
            </a:r>
            <a:endParaRPr b="1" i="0" sz="2400" u="none" cap="none" strike="noStrike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2400" u="none" cap="none" strike="noStrik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globalVariable :: IORef Int</a:t>
            </a:r>
            <a:endParaRPr b="1" i="0" sz="2400" u="none" cap="none" strike="noStrike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2400" u="none" cap="none" strike="noStrik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-- {-# NOINLINE myGlobalVar #-}</a:t>
            </a:r>
            <a:endParaRPr b="1" i="0" sz="2400" u="none" cap="none" strike="noStrike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2400" u="none" cap="none" strike="noStrik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globalVariable = unsafePerformIO (newIORef 17)</a:t>
            </a:r>
            <a:endParaRPr b="1" i="0" sz="2400" u="none" cap="none" strike="noStrike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25" spcFirstLastPara="1" rIns="81025" wrap="square" tIns="270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Състояние на програма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58" name="Google Shape;258;p23"/>
          <p:cNvSpPr txBox="1"/>
          <p:nvPr>
            <p:ph idx="1" type="body"/>
          </p:nvPr>
        </p:nvSpPr>
        <p:spPr>
          <a:xfrm>
            <a:off x="311700" y="1152475"/>
            <a:ext cx="8520600" cy="25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25" spcFirstLastPara="1" rIns="81025" wrap="square" tIns="27000">
            <a:noAutofit/>
          </a:bodyPr>
          <a:lstStyle/>
          <a:p>
            <a:pPr indent="-342900" lvl="0" marL="4572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</a:pPr>
            <a:r>
              <a:rPr lang="en" sz="1800"/>
              <a:t>Monad</a:t>
            </a:r>
            <a:endParaRPr sz="1800"/>
          </a:p>
          <a:p>
            <a:pPr indent="-342900" lvl="1" marL="9144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 sz="1800"/>
              <a:t>Стратегия за комбиниране на изчисления/операции в по-сложни такива</a:t>
            </a:r>
            <a:endParaRPr sz="1800"/>
          </a:p>
          <a:p>
            <a:pPr indent="-342900" lvl="1" marL="9144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 sz="1800"/>
              <a:t>Всеки Monad представя</a:t>
            </a:r>
            <a:endParaRPr sz="1800"/>
          </a:p>
          <a:p>
            <a:pPr indent="-342900" lvl="2" marL="13716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 sz="1800"/>
              <a:t>return функция</a:t>
            </a:r>
            <a:endParaRPr sz="1800"/>
          </a:p>
          <a:p>
            <a:pPr indent="-342900" lvl="2" marL="13716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 sz="1800"/>
              <a:t>Комбинаторна функция bind</a:t>
            </a:r>
            <a:endParaRPr sz="1800"/>
          </a:p>
          <a:p>
            <a:pPr indent="-342900" lvl="2" marL="13716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 sz="1800"/>
              <a:t>Типизиран конструктор</a:t>
            </a:r>
            <a:endParaRPr sz="1800"/>
          </a:p>
          <a:p>
            <a:pPr indent="-342900" lvl="0" marL="4572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</a:pPr>
            <a:r>
              <a:rPr lang="en" sz="1800"/>
              <a:t>State Monad</a:t>
            </a:r>
            <a:endParaRPr sz="1800"/>
          </a:p>
          <a:p>
            <a:pPr indent="-342900" lvl="1" marL="9144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 sz="1800"/>
              <a:t>Може да бъде използван за да се симулира състояние на програма в Haskell</a:t>
            </a:r>
            <a:endParaRPr sz="18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25" spcFirstLastPara="1" rIns="81025" wrap="square" tIns="270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Състояние на програма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64" name="Google Shape;264;p24"/>
          <p:cNvSpPr/>
          <p:nvPr/>
        </p:nvSpPr>
        <p:spPr>
          <a:xfrm>
            <a:off x="525300" y="1129750"/>
            <a:ext cx="8093400" cy="572700"/>
          </a:xfrm>
          <a:prstGeom prst="rect">
            <a:avLst/>
          </a:prstGeom>
          <a:solidFill>
            <a:srgbClr val="D9D4C6">
              <a:alpha val="20000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2400" u="none" cap="none" strike="noStrik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import Control.Monad.State</a:t>
            </a:r>
            <a:endParaRPr b="1" i="0" sz="2400" u="none" cap="none" strike="noStrike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5" name="Google Shape;265;p24"/>
          <p:cNvSpPr/>
          <p:nvPr/>
        </p:nvSpPr>
        <p:spPr>
          <a:xfrm>
            <a:off x="525300" y="1891150"/>
            <a:ext cx="8093400" cy="572700"/>
          </a:xfrm>
          <a:prstGeom prst="rect">
            <a:avLst/>
          </a:prstGeom>
          <a:solidFill>
            <a:srgbClr val="D9D4C6">
              <a:alpha val="20000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2400" u="none" cap="none" strike="noStrik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myState :: State (Double, Double) Double</a:t>
            </a:r>
            <a:endParaRPr b="1" i="0" sz="2400" u="none" cap="none" strike="noStrike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6" name="Google Shape;266;p24"/>
          <p:cNvSpPr/>
          <p:nvPr/>
        </p:nvSpPr>
        <p:spPr>
          <a:xfrm>
            <a:off x="525300" y="2652550"/>
            <a:ext cx="8093400" cy="572700"/>
          </a:xfrm>
          <a:prstGeom prst="rect">
            <a:avLst/>
          </a:prstGeom>
          <a:solidFill>
            <a:srgbClr val="D9D4C6">
              <a:alpha val="20000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2400" u="none" cap="none" strike="noStrik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get :: State s s</a:t>
            </a:r>
            <a:endParaRPr b="1" i="0" sz="2400" u="none" cap="none" strike="noStrike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7" name="Google Shape;267;p24"/>
          <p:cNvSpPr/>
          <p:nvPr/>
        </p:nvSpPr>
        <p:spPr>
          <a:xfrm>
            <a:off x="525300" y="3448950"/>
            <a:ext cx="8093400" cy="572700"/>
          </a:xfrm>
          <a:prstGeom prst="rect">
            <a:avLst/>
          </a:prstGeom>
          <a:solidFill>
            <a:srgbClr val="D9D4C6">
              <a:alpha val="20000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2400" u="none" cap="none" strike="noStrik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put :: s -&gt; State s ()</a:t>
            </a:r>
            <a:endParaRPr b="1" i="0" sz="2400" u="none" cap="none" strike="noStrike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8" name="Google Shape;268;p24"/>
          <p:cNvSpPr/>
          <p:nvPr/>
        </p:nvSpPr>
        <p:spPr>
          <a:xfrm>
            <a:off x="525300" y="4245350"/>
            <a:ext cx="8093400" cy="572700"/>
          </a:xfrm>
          <a:prstGeom prst="rect">
            <a:avLst/>
          </a:prstGeom>
          <a:solidFill>
            <a:srgbClr val="D9D4C6">
              <a:alpha val="20000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2400" u="none" cap="none" strike="noStrik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evalState :: State s a -&gt; s -&gt; a</a:t>
            </a:r>
            <a:endParaRPr b="1" i="0" sz="2400" u="none" cap="none" strike="noStrike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25" spcFirstLastPara="1" rIns="81025" wrap="square" tIns="270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Състояние на програма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74" name="Google Shape;274;p25"/>
          <p:cNvSpPr/>
          <p:nvPr/>
        </p:nvSpPr>
        <p:spPr>
          <a:xfrm>
            <a:off x="525300" y="1129750"/>
            <a:ext cx="8093400" cy="572700"/>
          </a:xfrm>
          <a:prstGeom prst="rect">
            <a:avLst/>
          </a:prstGeom>
          <a:solidFill>
            <a:srgbClr val="D9D4C6">
              <a:alpha val="20000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2400" u="none" cap="none" strike="noStrik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import Control.Monad.State</a:t>
            </a:r>
            <a:endParaRPr b="1" i="0" sz="2400" u="none" cap="none" strike="noStrike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5" name="Google Shape;275;p25"/>
          <p:cNvSpPr/>
          <p:nvPr/>
        </p:nvSpPr>
        <p:spPr>
          <a:xfrm>
            <a:off x="525300" y="1891150"/>
            <a:ext cx="8093400" cy="572700"/>
          </a:xfrm>
          <a:prstGeom prst="rect">
            <a:avLst/>
          </a:prstGeom>
          <a:solidFill>
            <a:srgbClr val="D9D4C6">
              <a:alpha val="20000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2400" u="none" cap="none" strike="noStrik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myState :: State (Double, Double) Double</a:t>
            </a:r>
            <a:endParaRPr b="1" i="0" sz="2400" u="none" cap="none" strike="noStrike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6" name="Google Shape;276;p25"/>
          <p:cNvSpPr/>
          <p:nvPr/>
        </p:nvSpPr>
        <p:spPr>
          <a:xfrm>
            <a:off x="525300" y="2652550"/>
            <a:ext cx="8093400" cy="572700"/>
          </a:xfrm>
          <a:prstGeom prst="rect">
            <a:avLst/>
          </a:prstGeom>
          <a:solidFill>
            <a:srgbClr val="D9D4C6">
              <a:alpha val="20000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2400" u="none" cap="none" strike="noStrik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get :: State s s</a:t>
            </a:r>
            <a:endParaRPr b="1" i="0" sz="2400" u="none" cap="none" strike="noStrike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7" name="Google Shape;277;p25"/>
          <p:cNvSpPr/>
          <p:nvPr/>
        </p:nvSpPr>
        <p:spPr>
          <a:xfrm>
            <a:off x="525300" y="3448950"/>
            <a:ext cx="8093400" cy="572700"/>
          </a:xfrm>
          <a:prstGeom prst="rect">
            <a:avLst/>
          </a:prstGeom>
          <a:solidFill>
            <a:srgbClr val="D9D4C6">
              <a:alpha val="20000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2400" u="none" cap="none" strike="noStrik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put :: s -&gt; State s ()</a:t>
            </a:r>
            <a:endParaRPr b="1" i="0" sz="2400" u="none" cap="none" strike="noStrike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8" name="Google Shape;278;p25"/>
          <p:cNvSpPr/>
          <p:nvPr/>
        </p:nvSpPr>
        <p:spPr>
          <a:xfrm>
            <a:off x="525300" y="4245350"/>
            <a:ext cx="8093400" cy="572700"/>
          </a:xfrm>
          <a:prstGeom prst="rect">
            <a:avLst/>
          </a:prstGeom>
          <a:solidFill>
            <a:srgbClr val="D9D4C6">
              <a:alpha val="20000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2400" u="none" cap="none" strike="noStrik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evalState :: State s a -&gt; s -&gt; a</a:t>
            </a:r>
            <a:endParaRPr b="1" i="0" sz="2400" u="none" cap="none" strike="noStrike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9" name="Google Shape;279;p25"/>
          <p:cNvSpPr/>
          <p:nvPr/>
        </p:nvSpPr>
        <p:spPr>
          <a:xfrm>
            <a:off x="2574875" y="2652548"/>
            <a:ext cx="2737500" cy="872100"/>
          </a:xfrm>
          <a:prstGeom prst="wedgeRoundRectCallout">
            <a:avLst>
              <a:gd fmla="val -35379" name="adj1"/>
              <a:gd fmla="val -150796" name="adj2"/>
              <a:gd fmla="val 16667" name="adj3"/>
            </a:avLst>
          </a:prstGeom>
          <a:solidFill>
            <a:srgbClr val="663606">
              <a:alpha val="94509"/>
            </a:srgbClr>
          </a:solidFill>
          <a:ln cap="flat" cmpd="sng" w="19050">
            <a:solidFill>
              <a:srgbClr val="F8D49E">
                <a:alpha val="800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Добавяне на нужната библиотека</a:t>
            </a:r>
            <a:endParaRPr b="0" i="0" sz="1500" u="none" cap="none" strike="noStrike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25" spcFirstLastPara="1" rIns="81025" wrap="square" tIns="270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Състояние на програма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85" name="Google Shape;285;p26"/>
          <p:cNvSpPr/>
          <p:nvPr/>
        </p:nvSpPr>
        <p:spPr>
          <a:xfrm>
            <a:off x="525300" y="1129750"/>
            <a:ext cx="8093400" cy="572700"/>
          </a:xfrm>
          <a:prstGeom prst="rect">
            <a:avLst/>
          </a:prstGeom>
          <a:solidFill>
            <a:srgbClr val="D9D4C6">
              <a:alpha val="20000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2400" u="none" cap="none" strike="noStrik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import Control.Monad.State</a:t>
            </a:r>
            <a:endParaRPr b="1" i="0" sz="2400" u="none" cap="none" strike="noStrike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6" name="Google Shape;286;p26"/>
          <p:cNvSpPr/>
          <p:nvPr/>
        </p:nvSpPr>
        <p:spPr>
          <a:xfrm>
            <a:off x="525300" y="1891150"/>
            <a:ext cx="8093400" cy="572700"/>
          </a:xfrm>
          <a:prstGeom prst="rect">
            <a:avLst/>
          </a:prstGeom>
          <a:solidFill>
            <a:srgbClr val="D9D4C6">
              <a:alpha val="20000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2400" u="none" cap="none" strike="noStrik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myState :: State (Double, Double) Double</a:t>
            </a:r>
            <a:endParaRPr b="1" i="0" sz="2400" u="none" cap="none" strike="noStrike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7" name="Google Shape;287;p26"/>
          <p:cNvSpPr/>
          <p:nvPr/>
        </p:nvSpPr>
        <p:spPr>
          <a:xfrm>
            <a:off x="525300" y="2652550"/>
            <a:ext cx="8093400" cy="572700"/>
          </a:xfrm>
          <a:prstGeom prst="rect">
            <a:avLst/>
          </a:prstGeom>
          <a:solidFill>
            <a:srgbClr val="D9D4C6">
              <a:alpha val="20000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2400" u="none" cap="none" strike="noStrik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get :: State s s</a:t>
            </a:r>
            <a:endParaRPr b="1" i="0" sz="2400" u="none" cap="none" strike="noStrike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8" name="Google Shape;288;p26"/>
          <p:cNvSpPr/>
          <p:nvPr/>
        </p:nvSpPr>
        <p:spPr>
          <a:xfrm>
            <a:off x="525300" y="3448950"/>
            <a:ext cx="8093400" cy="572700"/>
          </a:xfrm>
          <a:prstGeom prst="rect">
            <a:avLst/>
          </a:prstGeom>
          <a:solidFill>
            <a:srgbClr val="D9D4C6">
              <a:alpha val="20000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2400" u="none" cap="none" strike="noStrik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put :: s -&gt; State s ()</a:t>
            </a:r>
            <a:endParaRPr b="1" i="0" sz="2400" u="none" cap="none" strike="noStrike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9" name="Google Shape;289;p26"/>
          <p:cNvSpPr/>
          <p:nvPr/>
        </p:nvSpPr>
        <p:spPr>
          <a:xfrm>
            <a:off x="525300" y="4245350"/>
            <a:ext cx="8093400" cy="572700"/>
          </a:xfrm>
          <a:prstGeom prst="rect">
            <a:avLst/>
          </a:prstGeom>
          <a:solidFill>
            <a:srgbClr val="D9D4C6">
              <a:alpha val="20000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2400" u="none" cap="none" strike="noStrik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evalState :: State s a -&gt; s -&gt; a</a:t>
            </a:r>
            <a:endParaRPr b="1" i="0" sz="2400" u="none" cap="none" strike="noStrike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0" name="Google Shape;290;p26"/>
          <p:cNvSpPr/>
          <p:nvPr/>
        </p:nvSpPr>
        <p:spPr>
          <a:xfrm>
            <a:off x="2244675" y="3299248"/>
            <a:ext cx="2737500" cy="872100"/>
          </a:xfrm>
          <a:prstGeom prst="wedgeRoundRectCallout">
            <a:avLst>
              <a:gd fmla="val -35379" name="adj1"/>
              <a:gd fmla="val -150796" name="adj2"/>
              <a:gd fmla="val 16667" name="adj3"/>
            </a:avLst>
          </a:prstGeom>
          <a:solidFill>
            <a:srgbClr val="663606">
              <a:alpha val="94509"/>
            </a:srgbClr>
          </a:solidFill>
          <a:ln cap="flat" cmpd="sng" w="19050">
            <a:solidFill>
              <a:srgbClr val="F8D49E">
                <a:alpha val="800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Деклариране на променлива, която да пази състоянието </a:t>
            </a:r>
            <a:endParaRPr b="0" i="0" sz="1500" u="none" cap="none" strike="noStrike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25" spcFirstLastPara="1" rIns="81025" wrap="square" tIns="270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Състояние на програма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96" name="Google Shape;296;p27"/>
          <p:cNvSpPr/>
          <p:nvPr/>
        </p:nvSpPr>
        <p:spPr>
          <a:xfrm>
            <a:off x="525300" y="1129750"/>
            <a:ext cx="8093400" cy="572700"/>
          </a:xfrm>
          <a:prstGeom prst="rect">
            <a:avLst/>
          </a:prstGeom>
          <a:solidFill>
            <a:srgbClr val="D9D4C6">
              <a:alpha val="20000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2400" u="none" cap="none" strike="noStrik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import Control.Monad.State</a:t>
            </a:r>
            <a:endParaRPr b="1" i="0" sz="2400" u="none" cap="none" strike="noStrike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7" name="Google Shape;297;p27"/>
          <p:cNvSpPr/>
          <p:nvPr/>
        </p:nvSpPr>
        <p:spPr>
          <a:xfrm>
            <a:off x="525300" y="1891150"/>
            <a:ext cx="8093400" cy="572700"/>
          </a:xfrm>
          <a:prstGeom prst="rect">
            <a:avLst/>
          </a:prstGeom>
          <a:solidFill>
            <a:srgbClr val="D9D4C6">
              <a:alpha val="20000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2400" u="none" cap="none" strike="noStrik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myState :: State (Double, Double) Double</a:t>
            </a:r>
            <a:endParaRPr b="1" i="0" sz="2400" u="none" cap="none" strike="noStrike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8" name="Google Shape;298;p27"/>
          <p:cNvSpPr/>
          <p:nvPr/>
        </p:nvSpPr>
        <p:spPr>
          <a:xfrm>
            <a:off x="525300" y="2652550"/>
            <a:ext cx="8093400" cy="572700"/>
          </a:xfrm>
          <a:prstGeom prst="rect">
            <a:avLst/>
          </a:prstGeom>
          <a:solidFill>
            <a:srgbClr val="D9D4C6">
              <a:alpha val="20000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2400" u="none" cap="none" strike="noStrik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get :: State s s</a:t>
            </a:r>
            <a:endParaRPr b="1" i="0" sz="2400" u="none" cap="none" strike="noStrike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9" name="Google Shape;299;p27"/>
          <p:cNvSpPr/>
          <p:nvPr/>
        </p:nvSpPr>
        <p:spPr>
          <a:xfrm>
            <a:off x="525300" y="3448950"/>
            <a:ext cx="8093400" cy="572700"/>
          </a:xfrm>
          <a:prstGeom prst="rect">
            <a:avLst/>
          </a:prstGeom>
          <a:solidFill>
            <a:srgbClr val="D9D4C6">
              <a:alpha val="20000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2400" u="none" cap="none" strike="noStrik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put :: s -&gt; State s ()</a:t>
            </a:r>
            <a:endParaRPr b="1" i="0" sz="2400" u="none" cap="none" strike="noStrike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0" name="Google Shape;300;p27"/>
          <p:cNvSpPr/>
          <p:nvPr/>
        </p:nvSpPr>
        <p:spPr>
          <a:xfrm>
            <a:off x="525300" y="4245350"/>
            <a:ext cx="8093400" cy="572700"/>
          </a:xfrm>
          <a:prstGeom prst="rect">
            <a:avLst/>
          </a:prstGeom>
          <a:solidFill>
            <a:srgbClr val="D9D4C6">
              <a:alpha val="20000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2400" u="none" cap="none" strike="noStrik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evalState :: State s a -&gt; s -&gt; a</a:t>
            </a:r>
            <a:endParaRPr b="1" i="0" sz="2400" u="none" cap="none" strike="noStrike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1" name="Google Shape;301;p27"/>
          <p:cNvSpPr/>
          <p:nvPr/>
        </p:nvSpPr>
        <p:spPr>
          <a:xfrm>
            <a:off x="3682800" y="3534048"/>
            <a:ext cx="2737500" cy="872100"/>
          </a:xfrm>
          <a:prstGeom prst="wedgeRoundRectCallout">
            <a:avLst>
              <a:gd fmla="val -71690" name="adj1"/>
              <a:gd fmla="val -79993" name="adj2"/>
              <a:gd fmla="val 16667" name="adj3"/>
            </a:avLst>
          </a:prstGeom>
          <a:solidFill>
            <a:srgbClr val="663606">
              <a:alpha val="94509"/>
            </a:srgbClr>
          </a:solidFill>
          <a:ln cap="flat" cmpd="sng" w="19050">
            <a:solidFill>
              <a:srgbClr val="F8D49E">
                <a:alpha val="800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С функцията get се извлича състоянието </a:t>
            </a:r>
            <a:endParaRPr b="0" i="0" sz="1500" u="none" cap="none" strike="noStrike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25" spcFirstLastPara="1" rIns="81025" wrap="square" tIns="270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Състояние на програма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07" name="Google Shape;307;p28"/>
          <p:cNvSpPr/>
          <p:nvPr/>
        </p:nvSpPr>
        <p:spPr>
          <a:xfrm>
            <a:off x="525300" y="1129750"/>
            <a:ext cx="8093400" cy="572700"/>
          </a:xfrm>
          <a:prstGeom prst="rect">
            <a:avLst/>
          </a:prstGeom>
          <a:solidFill>
            <a:srgbClr val="D9D4C6">
              <a:alpha val="20000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2400" u="none" cap="none" strike="noStrik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import Control.Monad.State</a:t>
            </a:r>
            <a:endParaRPr b="1" i="0" sz="2400" u="none" cap="none" strike="noStrike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8" name="Google Shape;308;p28"/>
          <p:cNvSpPr/>
          <p:nvPr/>
        </p:nvSpPr>
        <p:spPr>
          <a:xfrm>
            <a:off x="525300" y="1891150"/>
            <a:ext cx="8093400" cy="572700"/>
          </a:xfrm>
          <a:prstGeom prst="rect">
            <a:avLst/>
          </a:prstGeom>
          <a:solidFill>
            <a:srgbClr val="D9D4C6">
              <a:alpha val="20000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2400" u="none" cap="none" strike="noStrik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myState :: State (Double, Double) Double</a:t>
            </a:r>
            <a:endParaRPr b="1" i="0" sz="2400" u="none" cap="none" strike="noStrike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9" name="Google Shape;309;p28"/>
          <p:cNvSpPr/>
          <p:nvPr/>
        </p:nvSpPr>
        <p:spPr>
          <a:xfrm>
            <a:off x="525300" y="2652550"/>
            <a:ext cx="8093400" cy="572700"/>
          </a:xfrm>
          <a:prstGeom prst="rect">
            <a:avLst/>
          </a:prstGeom>
          <a:solidFill>
            <a:srgbClr val="D9D4C6">
              <a:alpha val="20000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2400" u="none" cap="none" strike="noStrik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get :: State s s</a:t>
            </a:r>
            <a:endParaRPr b="1" i="0" sz="2400" u="none" cap="none" strike="noStrike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0" name="Google Shape;310;p28"/>
          <p:cNvSpPr/>
          <p:nvPr/>
        </p:nvSpPr>
        <p:spPr>
          <a:xfrm>
            <a:off x="525300" y="3448950"/>
            <a:ext cx="8093400" cy="572700"/>
          </a:xfrm>
          <a:prstGeom prst="rect">
            <a:avLst/>
          </a:prstGeom>
          <a:solidFill>
            <a:srgbClr val="D9D4C6">
              <a:alpha val="20000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2400" u="none" cap="none" strike="noStrik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put :: s -&gt; State s ()</a:t>
            </a:r>
            <a:endParaRPr b="1" i="0" sz="2400" u="none" cap="none" strike="noStrike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1" name="Google Shape;311;p28"/>
          <p:cNvSpPr/>
          <p:nvPr/>
        </p:nvSpPr>
        <p:spPr>
          <a:xfrm>
            <a:off x="525300" y="4245350"/>
            <a:ext cx="8093400" cy="572700"/>
          </a:xfrm>
          <a:prstGeom prst="rect">
            <a:avLst/>
          </a:prstGeom>
          <a:solidFill>
            <a:srgbClr val="D9D4C6">
              <a:alpha val="20000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2400" u="none" cap="none" strike="noStrik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evalState :: State s a -&gt; s -&gt; a</a:t>
            </a:r>
            <a:endParaRPr b="1" i="0" sz="2400" u="none" cap="none" strike="noStrike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2" name="Google Shape;312;p28"/>
          <p:cNvSpPr/>
          <p:nvPr/>
        </p:nvSpPr>
        <p:spPr>
          <a:xfrm>
            <a:off x="3359925" y="2139648"/>
            <a:ext cx="2737500" cy="872100"/>
          </a:xfrm>
          <a:prstGeom prst="wedgeRoundRectCallout">
            <a:avLst>
              <a:gd fmla="val -72761" name="adj1"/>
              <a:gd fmla="val 97564" name="adj2"/>
              <a:gd fmla="val 16667" name="adj3"/>
            </a:avLst>
          </a:prstGeom>
          <a:solidFill>
            <a:srgbClr val="663606">
              <a:alpha val="94509"/>
            </a:srgbClr>
          </a:solidFill>
          <a:ln cap="flat" cmpd="sng" w="19050">
            <a:solidFill>
              <a:srgbClr val="F8D49E">
                <a:alpha val="800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Функцията put поставя стойност в променливата, която пази състоянието </a:t>
            </a:r>
            <a:endParaRPr b="0" i="0" sz="1500" u="none" cap="none" strike="noStrike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25" spcFirstLastPara="1" rIns="81025" wrap="square" tIns="270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Състояние на програма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18" name="Google Shape;318;p29"/>
          <p:cNvSpPr/>
          <p:nvPr/>
        </p:nvSpPr>
        <p:spPr>
          <a:xfrm>
            <a:off x="525300" y="1129750"/>
            <a:ext cx="8093400" cy="572700"/>
          </a:xfrm>
          <a:prstGeom prst="rect">
            <a:avLst/>
          </a:prstGeom>
          <a:solidFill>
            <a:srgbClr val="D9D4C6">
              <a:alpha val="20000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2400" u="none" cap="none" strike="noStrik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import Control.Monad.State</a:t>
            </a:r>
            <a:endParaRPr b="1" i="0" sz="2400" u="none" cap="none" strike="noStrike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9" name="Google Shape;319;p29"/>
          <p:cNvSpPr/>
          <p:nvPr/>
        </p:nvSpPr>
        <p:spPr>
          <a:xfrm>
            <a:off x="525300" y="1891150"/>
            <a:ext cx="8093400" cy="572700"/>
          </a:xfrm>
          <a:prstGeom prst="rect">
            <a:avLst/>
          </a:prstGeom>
          <a:solidFill>
            <a:srgbClr val="D9D4C6">
              <a:alpha val="20000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2400" u="none" cap="none" strike="noStrik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myState :: State (Double, Double) Double</a:t>
            </a:r>
            <a:endParaRPr b="1" i="0" sz="2400" u="none" cap="none" strike="noStrike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0" name="Google Shape;320;p29"/>
          <p:cNvSpPr/>
          <p:nvPr/>
        </p:nvSpPr>
        <p:spPr>
          <a:xfrm>
            <a:off x="525300" y="2652550"/>
            <a:ext cx="8093400" cy="572700"/>
          </a:xfrm>
          <a:prstGeom prst="rect">
            <a:avLst/>
          </a:prstGeom>
          <a:solidFill>
            <a:srgbClr val="D9D4C6">
              <a:alpha val="20000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2400" u="none" cap="none" strike="noStrik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get :: State s s</a:t>
            </a:r>
            <a:endParaRPr b="1" i="0" sz="2400" u="none" cap="none" strike="noStrike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1" name="Google Shape;321;p29"/>
          <p:cNvSpPr/>
          <p:nvPr/>
        </p:nvSpPr>
        <p:spPr>
          <a:xfrm>
            <a:off x="525300" y="3448950"/>
            <a:ext cx="8093400" cy="572700"/>
          </a:xfrm>
          <a:prstGeom prst="rect">
            <a:avLst/>
          </a:prstGeom>
          <a:solidFill>
            <a:srgbClr val="D9D4C6">
              <a:alpha val="20000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2400" u="none" cap="none" strike="noStrik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put :: s -&gt; State s ()</a:t>
            </a:r>
            <a:endParaRPr b="1" i="0" sz="2400" u="none" cap="none" strike="noStrike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2" name="Google Shape;322;p29"/>
          <p:cNvSpPr/>
          <p:nvPr/>
        </p:nvSpPr>
        <p:spPr>
          <a:xfrm>
            <a:off x="525300" y="4245350"/>
            <a:ext cx="8093400" cy="572700"/>
          </a:xfrm>
          <a:prstGeom prst="rect">
            <a:avLst/>
          </a:prstGeom>
          <a:solidFill>
            <a:srgbClr val="D9D4C6">
              <a:alpha val="20000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2400" u="none" cap="none" strike="noStrik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evalState :: State s a -&gt; s -&gt; a</a:t>
            </a:r>
            <a:endParaRPr b="1" i="0" sz="2400" u="none" cap="none" strike="noStrike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3" name="Google Shape;323;p29"/>
          <p:cNvSpPr/>
          <p:nvPr/>
        </p:nvSpPr>
        <p:spPr>
          <a:xfrm>
            <a:off x="2985725" y="2961423"/>
            <a:ext cx="2737500" cy="872100"/>
          </a:xfrm>
          <a:prstGeom prst="wedgeRoundRectCallout">
            <a:avLst>
              <a:gd fmla="val -72761" name="adj1"/>
              <a:gd fmla="val 97564" name="adj2"/>
              <a:gd fmla="val 16667" name="adj3"/>
            </a:avLst>
          </a:prstGeom>
          <a:solidFill>
            <a:srgbClr val="663606">
              <a:alpha val="94509"/>
            </a:srgbClr>
          </a:solidFill>
          <a:ln cap="flat" cmpd="sng" w="19050">
            <a:solidFill>
              <a:srgbClr val="F8D49E">
                <a:alpha val="800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Функцията evalState връща крайния резултат от състоянието на програмата</a:t>
            </a:r>
            <a:endParaRPr b="0" i="0" sz="1500" u="none" cap="none" strike="noStrike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25" spcFirstLastPara="1" rIns="81025" wrap="square" tIns="270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Парадигми за програмиране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8" name="Google Shape;118;p3"/>
          <p:cNvSpPr txBox="1"/>
          <p:nvPr>
            <p:ph idx="1" type="body"/>
          </p:nvPr>
        </p:nvSpPr>
        <p:spPr>
          <a:xfrm>
            <a:off x="311700" y="1152475"/>
            <a:ext cx="8520600" cy="36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25" spcFirstLastPara="1" rIns="81025" wrap="square" tIns="27000">
            <a:noAutofit/>
          </a:bodyPr>
          <a:lstStyle/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</a:pPr>
            <a:r>
              <a:rPr lang="en" sz="1800"/>
              <a:t>Обектно-ориентирана парадигма</a:t>
            </a:r>
            <a:endParaRPr sz="1800"/>
          </a:p>
          <a:p>
            <a:pPr indent="-342900" lvl="0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▪"/>
            </a:pPr>
            <a:r>
              <a:rPr lang="en" sz="1800"/>
              <a:t>Следва императивен програмен модел</a:t>
            </a:r>
            <a:endParaRPr sz="1800"/>
          </a:p>
          <a:p>
            <a:pPr indent="-342900" lvl="0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▪"/>
            </a:pPr>
            <a:r>
              <a:rPr lang="en" sz="1800"/>
              <a:t>Променливи и обекти (изменяеми данни)</a:t>
            </a:r>
            <a:endParaRPr sz="1800"/>
          </a:p>
          <a:p>
            <a:pPr indent="-342900" lvl="0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▪"/>
            </a:pPr>
            <a:r>
              <a:rPr lang="en" sz="1800"/>
              <a:t>Функциите и стойностите са различни концепции</a:t>
            </a:r>
            <a:endParaRPr sz="1800"/>
          </a:p>
          <a:p>
            <a:pPr indent="-342900" lvl="0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▪"/>
            </a:pPr>
            <a:r>
              <a:rPr lang="en" sz="1800"/>
              <a:t>Странични ефекти при изпълнение (изпълнението води до промени в състоянието)</a:t>
            </a:r>
            <a:endParaRPr sz="18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25" spcFirstLastPara="1" rIns="81025" wrap="square" tIns="270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Синтаксис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29" name="Google Shape;329;p30"/>
          <p:cNvSpPr txBox="1"/>
          <p:nvPr>
            <p:ph idx="1" type="body"/>
          </p:nvPr>
        </p:nvSpPr>
        <p:spPr>
          <a:xfrm>
            <a:off x="311700" y="1152475"/>
            <a:ext cx="8520600" cy="4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25" spcFirstLastPara="1" rIns="81025" wrap="square" tIns="27000">
            <a:noAutofit/>
          </a:bodyPr>
          <a:lstStyle/>
          <a:p>
            <a:pPr indent="-342900" lvl="0" marL="4572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</a:pPr>
            <a:r>
              <a:rPr lang="en" sz="1800"/>
              <a:t>Дефиниране на променлива</a:t>
            </a:r>
            <a:endParaRPr sz="1800"/>
          </a:p>
        </p:txBody>
      </p:sp>
      <p:sp>
        <p:nvSpPr>
          <p:cNvPr id="330" name="Google Shape;330;p30"/>
          <p:cNvSpPr/>
          <p:nvPr/>
        </p:nvSpPr>
        <p:spPr>
          <a:xfrm>
            <a:off x="525300" y="1672725"/>
            <a:ext cx="8093400" cy="572700"/>
          </a:xfrm>
          <a:prstGeom prst="rect">
            <a:avLst/>
          </a:prstGeom>
          <a:solidFill>
            <a:srgbClr val="D9D4C6">
              <a:alpha val="20000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2400" u="none" cap="none" strike="noStrik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getFive = 5</a:t>
            </a:r>
            <a:endParaRPr b="1" i="0" sz="2400" u="none" cap="none" strike="noStrike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31" name="Google Shape;331;p30"/>
          <p:cNvSpPr txBox="1"/>
          <p:nvPr>
            <p:ph idx="1" type="body"/>
          </p:nvPr>
        </p:nvSpPr>
        <p:spPr>
          <a:xfrm>
            <a:off x="311700" y="2420150"/>
            <a:ext cx="8520600" cy="4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25" spcFirstLastPara="1" rIns="81025" wrap="square" tIns="27000">
            <a:noAutofit/>
          </a:bodyPr>
          <a:lstStyle/>
          <a:p>
            <a:pPr indent="-342900" lvl="0" marL="4572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</a:pPr>
            <a:r>
              <a:rPr lang="en" sz="1800"/>
              <a:t>Дефиниране на променлива (в GHCi)</a:t>
            </a:r>
            <a:endParaRPr sz="1800"/>
          </a:p>
        </p:txBody>
      </p:sp>
      <p:sp>
        <p:nvSpPr>
          <p:cNvPr id="332" name="Google Shape;332;p30"/>
          <p:cNvSpPr/>
          <p:nvPr/>
        </p:nvSpPr>
        <p:spPr>
          <a:xfrm>
            <a:off x="525300" y="2951800"/>
            <a:ext cx="8093400" cy="572700"/>
          </a:xfrm>
          <a:prstGeom prst="rect">
            <a:avLst/>
          </a:prstGeom>
          <a:solidFill>
            <a:srgbClr val="D9D4C6">
              <a:alpha val="20000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2400" u="none" cap="none" strike="noStrik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let getFive = 5</a:t>
            </a:r>
            <a:endParaRPr b="1" i="0" sz="2400" u="none" cap="none" strike="noStrike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33" name="Google Shape;333;p30"/>
          <p:cNvSpPr txBox="1"/>
          <p:nvPr>
            <p:ph idx="1" type="body"/>
          </p:nvPr>
        </p:nvSpPr>
        <p:spPr>
          <a:xfrm>
            <a:off x="311700" y="3607125"/>
            <a:ext cx="8520600" cy="7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25" spcFirstLastPara="1" rIns="81025" wrap="square" tIns="27000">
            <a:noAutofit/>
          </a:bodyPr>
          <a:lstStyle/>
          <a:p>
            <a:pPr indent="-342900" lvl="0" marL="9144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</a:pPr>
            <a:r>
              <a:rPr lang="en" sz="1800"/>
              <a:t>Бележка: let се използва и при дефиниране на променлива в тялото на функция</a:t>
            </a:r>
            <a:endParaRPr sz="18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25" spcFirstLastPara="1" rIns="81025" wrap="square" tIns="270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Синтаксис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39" name="Google Shape;339;p31"/>
          <p:cNvSpPr txBox="1"/>
          <p:nvPr>
            <p:ph idx="1" type="body"/>
          </p:nvPr>
        </p:nvSpPr>
        <p:spPr>
          <a:xfrm>
            <a:off x="311700" y="1152475"/>
            <a:ext cx="8520600" cy="4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25" spcFirstLastPara="1" rIns="81025" wrap="square" tIns="27000">
            <a:noAutofit/>
          </a:bodyPr>
          <a:lstStyle/>
          <a:p>
            <a:pPr indent="-342900" lvl="0" marL="4572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</a:pPr>
            <a:r>
              <a:rPr lang="en" sz="1800"/>
              <a:t>Дефиниране на променлива</a:t>
            </a:r>
            <a:endParaRPr sz="1800"/>
          </a:p>
        </p:txBody>
      </p:sp>
      <p:sp>
        <p:nvSpPr>
          <p:cNvPr id="340" name="Google Shape;340;p31"/>
          <p:cNvSpPr/>
          <p:nvPr/>
        </p:nvSpPr>
        <p:spPr>
          <a:xfrm>
            <a:off x="525300" y="1672725"/>
            <a:ext cx="8093400" cy="572700"/>
          </a:xfrm>
          <a:prstGeom prst="rect">
            <a:avLst/>
          </a:prstGeom>
          <a:solidFill>
            <a:srgbClr val="D9D4C6">
              <a:alpha val="20000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2400" u="none" cap="none" strike="noStrik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getFive = 5</a:t>
            </a:r>
            <a:endParaRPr b="1" i="0" sz="2400" u="none" cap="none" strike="noStrike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41" name="Google Shape;341;p31"/>
          <p:cNvSpPr txBox="1"/>
          <p:nvPr>
            <p:ph idx="1" type="body"/>
          </p:nvPr>
        </p:nvSpPr>
        <p:spPr>
          <a:xfrm>
            <a:off x="311700" y="2420150"/>
            <a:ext cx="8520600" cy="4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25" spcFirstLastPara="1" rIns="81025" wrap="square" tIns="27000">
            <a:noAutofit/>
          </a:bodyPr>
          <a:lstStyle/>
          <a:p>
            <a:pPr indent="-342900" lvl="0" marL="4572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</a:pPr>
            <a:r>
              <a:rPr lang="en" sz="1800"/>
              <a:t>Дефиниране на променлива (в GHCi)</a:t>
            </a:r>
            <a:endParaRPr sz="1800"/>
          </a:p>
        </p:txBody>
      </p:sp>
      <p:sp>
        <p:nvSpPr>
          <p:cNvPr id="342" name="Google Shape;342;p31"/>
          <p:cNvSpPr/>
          <p:nvPr/>
        </p:nvSpPr>
        <p:spPr>
          <a:xfrm>
            <a:off x="525300" y="2951800"/>
            <a:ext cx="8093400" cy="572700"/>
          </a:xfrm>
          <a:prstGeom prst="rect">
            <a:avLst/>
          </a:prstGeom>
          <a:solidFill>
            <a:srgbClr val="D9D4C6">
              <a:alpha val="20000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2400" u="none" cap="none" strike="noStrik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let getFive = 5</a:t>
            </a:r>
            <a:endParaRPr b="1" i="0" sz="2400" u="none" cap="none" strike="noStrike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43" name="Google Shape;343;p31"/>
          <p:cNvSpPr/>
          <p:nvPr/>
        </p:nvSpPr>
        <p:spPr>
          <a:xfrm>
            <a:off x="2662875" y="510748"/>
            <a:ext cx="2737500" cy="872100"/>
          </a:xfrm>
          <a:prstGeom prst="wedgeRoundRectCallout">
            <a:avLst>
              <a:gd fmla="val -79730" name="adj1"/>
              <a:gd fmla="val 97564" name="adj2"/>
              <a:gd fmla="val 16667" name="adj3"/>
            </a:avLst>
          </a:prstGeom>
          <a:solidFill>
            <a:srgbClr val="663606">
              <a:alpha val="94509"/>
            </a:srgbClr>
          </a:solidFill>
          <a:ln cap="flat" cmpd="sng" w="19050">
            <a:solidFill>
              <a:srgbClr val="F8D49E">
                <a:alpha val="800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Име на променливата (функция)</a:t>
            </a:r>
            <a:endParaRPr b="0" i="0" sz="1500" u="none" cap="none" strike="noStrike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44" name="Google Shape;344;p31"/>
          <p:cNvSpPr txBox="1"/>
          <p:nvPr>
            <p:ph idx="1" type="body"/>
          </p:nvPr>
        </p:nvSpPr>
        <p:spPr>
          <a:xfrm>
            <a:off x="311700" y="3607125"/>
            <a:ext cx="8520600" cy="7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25" spcFirstLastPara="1" rIns="81025" wrap="square" tIns="27000">
            <a:noAutofit/>
          </a:bodyPr>
          <a:lstStyle/>
          <a:p>
            <a:pPr indent="-342900" lvl="0" marL="9144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</a:pPr>
            <a:r>
              <a:rPr lang="en" sz="1800"/>
              <a:t>Бележка: let се използва и при дефиниране на променлива в тялото на функция</a:t>
            </a:r>
            <a:endParaRPr sz="18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25" spcFirstLastPara="1" rIns="81025" wrap="square" tIns="270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Синтаксис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50" name="Google Shape;350;p32"/>
          <p:cNvSpPr txBox="1"/>
          <p:nvPr>
            <p:ph idx="1" type="body"/>
          </p:nvPr>
        </p:nvSpPr>
        <p:spPr>
          <a:xfrm>
            <a:off x="311700" y="1152475"/>
            <a:ext cx="8520600" cy="4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25" spcFirstLastPara="1" rIns="81025" wrap="square" tIns="27000">
            <a:noAutofit/>
          </a:bodyPr>
          <a:lstStyle/>
          <a:p>
            <a:pPr indent="-342900" lvl="0" marL="4572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</a:pPr>
            <a:r>
              <a:rPr lang="en" sz="1800"/>
              <a:t>Дефиниране на променлива</a:t>
            </a:r>
            <a:endParaRPr sz="1800"/>
          </a:p>
        </p:txBody>
      </p:sp>
      <p:sp>
        <p:nvSpPr>
          <p:cNvPr id="351" name="Google Shape;351;p32"/>
          <p:cNvSpPr/>
          <p:nvPr/>
        </p:nvSpPr>
        <p:spPr>
          <a:xfrm>
            <a:off x="525300" y="1672725"/>
            <a:ext cx="8093400" cy="572700"/>
          </a:xfrm>
          <a:prstGeom prst="rect">
            <a:avLst/>
          </a:prstGeom>
          <a:solidFill>
            <a:srgbClr val="D9D4C6">
              <a:alpha val="20000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2400" u="none" cap="none" strike="noStrik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getFive = 5</a:t>
            </a:r>
            <a:endParaRPr b="1" i="0" sz="2400" u="none" cap="none" strike="noStrike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52" name="Google Shape;352;p32"/>
          <p:cNvSpPr txBox="1"/>
          <p:nvPr>
            <p:ph idx="1" type="body"/>
          </p:nvPr>
        </p:nvSpPr>
        <p:spPr>
          <a:xfrm>
            <a:off x="311700" y="2420150"/>
            <a:ext cx="8520600" cy="4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25" spcFirstLastPara="1" rIns="81025" wrap="square" tIns="27000">
            <a:noAutofit/>
          </a:bodyPr>
          <a:lstStyle/>
          <a:p>
            <a:pPr indent="-342900" lvl="0" marL="4572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</a:pPr>
            <a:r>
              <a:rPr lang="en" sz="1800"/>
              <a:t>Дефиниране на променлива (в GHCi)</a:t>
            </a:r>
            <a:endParaRPr sz="1800"/>
          </a:p>
        </p:txBody>
      </p:sp>
      <p:sp>
        <p:nvSpPr>
          <p:cNvPr id="353" name="Google Shape;353;p32"/>
          <p:cNvSpPr/>
          <p:nvPr/>
        </p:nvSpPr>
        <p:spPr>
          <a:xfrm>
            <a:off x="525300" y="2951800"/>
            <a:ext cx="8093400" cy="572700"/>
          </a:xfrm>
          <a:prstGeom prst="rect">
            <a:avLst/>
          </a:prstGeom>
          <a:solidFill>
            <a:srgbClr val="D9D4C6">
              <a:alpha val="20000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2400" u="none" cap="none" strike="noStrik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let getFive = 5</a:t>
            </a:r>
            <a:endParaRPr b="1" i="0" sz="2400" u="none" cap="none" strike="noStrike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54" name="Google Shape;354;p32"/>
          <p:cNvSpPr/>
          <p:nvPr/>
        </p:nvSpPr>
        <p:spPr>
          <a:xfrm>
            <a:off x="2662875" y="510748"/>
            <a:ext cx="2737500" cy="872100"/>
          </a:xfrm>
          <a:prstGeom prst="wedgeRoundRectCallout">
            <a:avLst>
              <a:gd fmla="val -61504" name="adj1"/>
              <a:gd fmla="val 97564" name="adj2"/>
              <a:gd fmla="val 16667" name="adj3"/>
            </a:avLst>
          </a:prstGeom>
          <a:solidFill>
            <a:srgbClr val="663606">
              <a:alpha val="94509"/>
            </a:srgbClr>
          </a:solidFill>
          <a:ln cap="flat" cmpd="sng" w="19050">
            <a:solidFill>
              <a:srgbClr val="F8D49E">
                <a:alpha val="800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Оператор за присвояване</a:t>
            </a:r>
            <a:endParaRPr b="0" i="0" sz="1500" u="none" cap="none" strike="noStrike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55" name="Google Shape;355;p32"/>
          <p:cNvSpPr txBox="1"/>
          <p:nvPr>
            <p:ph idx="1" type="body"/>
          </p:nvPr>
        </p:nvSpPr>
        <p:spPr>
          <a:xfrm>
            <a:off x="311700" y="3607125"/>
            <a:ext cx="8520600" cy="7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25" spcFirstLastPara="1" rIns="81025" wrap="square" tIns="27000">
            <a:noAutofit/>
          </a:bodyPr>
          <a:lstStyle/>
          <a:p>
            <a:pPr indent="-342900" lvl="0" marL="9144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</a:pPr>
            <a:r>
              <a:rPr lang="en" sz="1800"/>
              <a:t>Бележка: let се използва и при дефиниране на променлива в тялото на функция</a:t>
            </a:r>
            <a:endParaRPr sz="18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25" spcFirstLastPara="1" rIns="81025" wrap="square" tIns="270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Синтаксис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61" name="Google Shape;361;p33"/>
          <p:cNvSpPr txBox="1"/>
          <p:nvPr>
            <p:ph idx="1" type="body"/>
          </p:nvPr>
        </p:nvSpPr>
        <p:spPr>
          <a:xfrm>
            <a:off x="311700" y="1152475"/>
            <a:ext cx="8520600" cy="4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25" spcFirstLastPara="1" rIns="81025" wrap="square" tIns="27000">
            <a:noAutofit/>
          </a:bodyPr>
          <a:lstStyle/>
          <a:p>
            <a:pPr indent="-342900" lvl="0" marL="4572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</a:pPr>
            <a:r>
              <a:rPr lang="en" sz="1800"/>
              <a:t>Дефиниране на променлива</a:t>
            </a:r>
            <a:endParaRPr sz="1800"/>
          </a:p>
        </p:txBody>
      </p:sp>
      <p:sp>
        <p:nvSpPr>
          <p:cNvPr id="362" name="Google Shape;362;p33"/>
          <p:cNvSpPr/>
          <p:nvPr/>
        </p:nvSpPr>
        <p:spPr>
          <a:xfrm>
            <a:off x="525300" y="1672725"/>
            <a:ext cx="8093400" cy="572700"/>
          </a:xfrm>
          <a:prstGeom prst="rect">
            <a:avLst/>
          </a:prstGeom>
          <a:solidFill>
            <a:srgbClr val="D9D4C6">
              <a:alpha val="20000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2400" u="none" cap="none" strike="noStrik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getFive = 5</a:t>
            </a:r>
            <a:endParaRPr b="1" i="0" sz="2400" u="none" cap="none" strike="noStrike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63" name="Google Shape;363;p33"/>
          <p:cNvSpPr txBox="1"/>
          <p:nvPr>
            <p:ph idx="1" type="body"/>
          </p:nvPr>
        </p:nvSpPr>
        <p:spPr>
          <a:xfrm>
            <a:off x="311700" y="2420150"/>
            <a:ext cx="8520600" cy="4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25" spcFirstLastPara="1" rIns="81025" wrap="square" tIns="27000">
            <a:noAutofit/>
          </a:bodyPr>
          <a:lstStyle/>
          <a:p>
            <a:pPr indent="-342900" lvl="0" marL="4572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</a:pPr>
            <a:r>
              <a:rPr lang="en" sz="1800"/>
              <a:t>Дефиниране на променлива (в GHCi)</a:t>
            </a:r>
            <a:endParaRPr sz="1800"/>
          </a:p>
        </p:txBody>
      </p:sp>
      <p:sp>
        <p:nvSpPr>
          <p:cNvPr id="364" name="Google Shape;364;p33"/>
          <p:cNvSpPr/>
          <p:nvPr/>
        </p:nvSpPr>
        <p:spPr>
          <a:xfrm>
            <a:off x="525300" y="2951800"/>
            <a:ext cx="8093400" cy="572700"/>
          </a:xfrm>
          <a:prstGeom prst="rect">
            <a:avLst/>
          </a:prstGeom>
          <a:solidFill>
            <a:srgbClr val="D9D4C6">
              <a:alpha val="20000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2400" u="none" cap="none" strike="noStrik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let getFive = 5</a:t>
            </a:r>
            <a:endParaRPr b="1" i="0" sz="2400" u="none" cap="none" strike="noStrike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65" name="Google Shape;365;p33"/>
          <p:cNvSpPr/>
          <p:nvPr/>
        </p:nvSpPr>
        <p:spPr>
          <a:xfrm>
            <a:off x="2662875" y="510748"/>
            <a:ext cx="2737500" cy="872100"/>
          </a:xfrm>
          <a:prstGeom prst="wedgeRoundRectCallout">
            <a:avLst>
              <a:gd fmla="val -52122" name="adj1"/>
              <a:gd fmla="val 106820" name="adj2"/>
              <a:gd fmla="val 16667" name="adj3"/>
            </a:avLst>
          </a:prstGeom>
          <a:solidFill>
            <a:srgbClr val="663606">
              <a:alpha val="94509"/>
            </a:srgbClr>
          </a:solidFill>
          <a:ln cap="flat" cmpd="sng" w="19050">
            <a:solidFill>
              <a:srgbClr val="F8D49E">
                <a:alpha val="800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Литерал</a:t>
            </a:r>
            <a:endParaRPr b="0" i="0" sz="1500" u="none" cap="none" strike="noStrike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66" name="Google Shape;366;p33"/>
          <p:cNvSpPr txBox="1"/>
          <p:nvPr>
            <p:ph idx="1" type="body"/>
          </p:nvPr>
        </p:nvSpPr>
        <p:spPr>
          <a:xfrm>
            <a:off x="311700" y="3607125"/>
            <a:ext cx="8520600" cy="7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25" spcFirstLastPara="1" rIns="81025" wrap="square" tIns="27000">
            <a:noAutofit/>
          </a:bodyPr>
          <a:lstStyle/>
          <a:p>
            <a:pPr indent="-342900" lvl="0" marL="9144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</a:pPr>
            <a:r>
              <a:rPr lang="en" sz="1800"/>
              <a:t>Бележка: let се използва и при дефиниране на променлива в тялото на функция</a:t>
            </a:r>
            <a:endParaRPr sz="18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25" spcFirstLastPara="1" rIns="81025" wrap="square" tIns="270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Синтаксис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72" name="Google Shape;372;p34"/>
          <p:cNvSpPr txBox="1"/>
          <p:nvPr>
            <p:ph idx="1" type="body"/>
          </p:nvPr>
        </p:nvSpPr>
        <p:spPr>
          <a:xfrm>
            <a:off x="311700" y="1152475"/>
            <a:ext cx="8520600" cy="4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25" spcFirstLastPara="1" rIns="81025" wrap="square" tIns="27000">
            <a:noAutofit/>
          </a:bodyPr>
          <a:lstStyle/>
          <a:p>
            <a:pPr indent="-342900" lvl="0" marL="4572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</a:pPr>
            <a:r>
              <a:rPr lang="en" sz="1800"/>
              <a:t>Дефиниране на променлива</a:t>
            </a:r>
            <a:endParaRPr sz="1800"/>
          </a:p>
        </p:txBody>
      </p:sp>
      <p:sp>
        <p:nvSpPr>
          <p:cNvPr id="373" name="Google Shape;373;p34"/>
          <p:cNvSpPr/>
          <p:nvPr/>
        </p:nvSpPr>
        <p:spPr>
          <a:xfrm>
            <a:off x="525300" y="1672725"/>
            <a:ext cx="8093400" cy="572700"/>
          </a:xfrm>
          <a:prstGeom prst="rect">
            <a:avLst/>
          </a:prstGeom>
          <a:solidFill>
            <a:srgbClr val="D9D4C6">
              <a:alpha val="20000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2400" u="none" cap="none" strike="noStrik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getFive = 5</a:t>
            </a:r>
            <a:endParaRPr b="1" i="0" sz="2400" u="none" cap="none" strike="noStrike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74" name="Google Shape;374;p34"/>
          <p:cNvSpPr txBox="1"/>
          <p:nvPr>
            <p:ph idx="1" type="body"/>
          </p:nvPr>
        </p:nvSpPr>
        <p:spPr>
          <a:xfrm>
            <a:off x="311700" y="2420150"/>
            <a:ext cx="8520600" cy="4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25" spcFirstLastPara="1" rIns="81025" wrap="square" tIns="27000">
            <a:noAutofit/>
          </a:bodyPr>
          <a:lstStyle/>
          <a:p>
            <a:pPr indent="-342900" lvl="0" marL="4572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</a:pPr>
            <a:r>
              <a:rPr lang="en" sz="1800"/>
              <a:t>Дефиниране на променлива (в GHCi)</a:t>
            </a:r>
            <a:endParaRPr sz="1800"/>
          </a:p>
        </p:txBody>
      </p:sp>
      <p:sp>
        <p:nvSpPr>
          <p:cNvPr id="375" name="Google Shape;375;p34"/>
          <p:cNvSpPr/>
          <p:nvPr/>
        </p:nvSpPr>
        <p:spPr>
          <a:xfrm>
            <a:off x="525300" y="2951800"/>
            <a:ext cx="8093400" cy="572700"/>
          </a:xfrm>
          <a:prstGeom prst="rect">
            <a:avLst/>
          </a:prstGeom>
          <a:solidFill>
            <a:srgbClr val="D9D4C6">
              <a:alpha val="20000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2400" u="none" cap="none" strike="noStrik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let getFive = 5</a:t>
            </a:r>
            <a:endParaRPr b="1" i="0" sz="2400" u="none" cap="none" strike="noStrike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76" name="Google Shape;376;p34"/>
          <p:cNvSpPr/>
          <p:nvPr/>
        </p:nvSpPr>
        <p:spPr>
          <a:xfrm>
            <a:off x="2662875" y="510748"/>
            <a:ext cx="2737500" cy="872100"/>
          </a:xfrm>
          <a:prstGeom prst="wedgeRoundRectCallout">
            <a:avLst>
              <a:gd fmla="val -52122" name="adj1"/>
              <a:gd fmla="val 106820" name="adj2"/>
              <a:gd fmla="val 16667" name="adj3"/>
            </a:avLst>
          </a:prstGeom>
          <a:solidFill>
            <a:srgbClr val="663606">
              <a:alpha val="94509"/>
            </a:srgbClr>
          </a:solidFill>
          <a:ln cap="flat" cmpd="sng" w="19050">
            <a:solidFill>
              <a:srgbClr val="F8D49E">
                <a:alpha val="800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Литерал</a:t>
            </a:r>
            <a:endParaRPr b="0" i="0" sz="1500" u="none" cap="none" strike="noStrike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77" name="Google Shape;377;p34"/>
          <p:cNvSpPr txBox="1"/>
          <p:nvPr>
            <p:ph idx="1" type="body"/>
          </p:nvPr>
        </p:nvSpPr>
        <p:spPr>
          <a:xfrm>
            <a:off x="311700" y="3607125"/>
            <a:ext cx="8520600" cy="7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25" spcFirstLastPara="1" rIns="81025" wrap="square" tIns="27000">
            <a:noAutofit/>
          </a:bodyPr>
          <a:lstStyle/>
          <a:p>
            <a:pPr indent="-342900" lvl="0" marL="9144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</a:pPr>
            <a:r>
              <a:rPr lang="en" sz="1800"/>
              <a:t>Бележка: let се използва и при дефиниране на променлива в тялото на функция</a:t>
            </a:r>
            <a:endParaRPr sz="18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25" spcFirstLastPara="1" rIns="81025" wrap="square" tIns="270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Синтаксис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83" name="Google Shape;383;p35"/>
          <p:cNvSpPr txBox="1"/>
          <p:nvPr>
            <p:ph idx="1" type="body"/>
          </p:nvPr>
        </p:nvSpPr>
        <p:spPr>
          <a:xfrm>
            <a:off x="311700" y="1152475"/>
            <a:ext cx="8520600" cy="4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25" spcFirstLastPara="1" rIns="81025" wrap="square" tIns="27000">
            <a:noAutofit/>
          </a:bodyPr>
          <a:lstStyle/>
          <a:p>
            <a:pPr indent="-342900" lvl="0" marL="4572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</a:pPr>
            <a:r>
              <a:rPr lang="en" sz="1800"/>
              <a:t>Дефиниране на променлива</a:t>
            </a:r>
            <a:endParaRPr sz="1800"/>
          </a:p>
        </p:txBody>
      </p:sp>
      <p:sp>
        <p:nvSpPr>
          <p:cNvPr id="384" name="Google Shape;384;p35"/>
          <p:cNvSpPr/>
          <p:nvPr/>
        </p:nvSpPr>
        <p:spPr>
          <a:xfrm>
            <a:off x="525300" y="1672725"/>
            <a:ext cx="8093400" cy="572700"/>
          </a:xfrm>
          <a:prstGeom prst="rect">
            <a:avLst/>
          </a:prstGeom>
          <a:solidFill>
            <a:srgbClr val="D9D4C6">
              <a:alpha val="20000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2400" u="none" cap="none" strike="noStrik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getFive = 5</a:t>
            </a:r>
            <a:endParaRPr b="1" i="0" sz="2400" u="none" cap="none" strike="noStrike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85" name="Google Shape;385;p35"/>
          <p:cNvSpPr txBox="1"/>
          <p:nvPr>
            <p:ph idx="1" type="body"/>
          </p:nvPr>
        </p:nvSpPr>
        <p:spPr>
          <a:xfrm>
            <a:off x="311700" y="2420150"/>
            <a:ext cx="8520600" cy="4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25" spcFirstLastPara="1" rIns="81025" wrap="square" tIns="27000">
            <a:noAutofit/>
          </a:bodyPr>
          <a:lstStyle/>
          <a:p>
            <a:pPr indent="-342900" lvl="0" marL="4572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</a:pPr>
            <a:r>
              <a:rPr lang="en" sz="1800"/>
              <a:t>Дефиниране на променлива (в GHCi)</a:t>
            </a:r>
            <a:endParaRPr sz="1800"/>
          </a:p>
        </p:txBody>
      </p:sp>
      <p:sp>
        <p:nvSpPr>
          <p:cNvPr id="386" name="Google Shape;386;p35"/>
          <p:cNvSpPr/>
          <p:nvPr/>
        </p:nvSpPr>
        <p:spPr>
          <a:xfrm>
            <a:off x="525300" y="2951800"/>
            <a:ext cx="8093400" cy="572700"/>
          </a:xfrm>
          <a:prstGeom prst="rect">
            <a:avLst/>
          </a:prstGeom>
          <a:solidFill>
            <a:srgbClr val="D9D4C6">
              <a:alpha val="20000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2400" u="none" cap="none" strike="noStrik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let getFive = 5</a:t>
            </a:r>
            <a:endParaRPr b="1" i="0" sz="2400" u="none" cap="none" strike="noStrike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87" name="Google Shape;387;p35"/>
          <p:cNvSpPr/>
          <p:nvPr/>
        </p:nvSpPr>
        <p:spPr>
          <a:xfrm>
            <a:off x="2662875" y="510748"/>
            <a:ext cx="2737500" cy="872100"/>
          </a:xfrm>
          <a:prstGeom prst="wedgeRoundRectCallout">
            <a:avLst>
              <a:gd fmla="val -47566" name="adj1"/>
              <a:gd fmla="val 103455" name="adj2"/>
              <a:gd fmla="val 16667" name="adj3"/>
            </a:avLst>
          </a:prstGeom>
          <a:solidFill>
            <a:srgbClr val="663606">
              <a:alpha val="94509"/>
            </a:srgbClr>
          </a:solidFill>
          <a:ln cap="flat" cmpd="sng" w="19050">
            <a:solidFill>
              <a:srgbClr val="F8D49E">
                <a:alpha val="800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Не е нужно поставянето на ; на края на реда</a:t>
            </a:r>
            <a:endParaRPr b="0" i="0" sz="1500" u="none" cap="none" strike="noStrike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88" name="Google Shape;388;p35"/>
          <p:cNvSpPr txBox="1"/>
          <p:nvPr>
            <p:ph idx="1" type="body"/>
          </p:nvPr>
        </p:nvSpPr>
        <p:spPr>
          <a:xfrm>
            <a:off x="311700" y="3607125"/>
            <a:ext cx="8520600" cy="7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25" spcFirstLastPara="1" rIns="81025" wrap="square" tIns="27000">
            <a:noAutofit/>
          </a:bodyPr>
          <a:lstStyle/>
          <a:p>
            <a:pPr indent="-342900" lvl="0" marL="9144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</a:pPr>
            <a:r>
              <a:rPr lang="en" sz="1800"/>
              <a:t>Бележка: let се използва и при дефиниране на променлива в тялото на функция</a:t>
            </a:r>
            <a:endParaRPr sz="18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25" spcFirstLastPara="1" rIns="81025" wrap="square" tIns="270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Синтаксис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94" name="Google Shape;394;p36"/>
          <p:cNvSpPr txBox="1"/>
          <p:nvPr>
            <p:ph idx="1" type="body"/>
          </p:nvPr>
        </p:nvSpPr>
        <p:spPr>
          <a:xfrm>
            <a:off x="311700" y="1152475"/>
            <a:ext cx="8520600" cy="4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25" spcFirstLastPara="1" rIns="81025" wrap="square" tIns="27000">
            <a:noAutofit/>
          </a:bodyPr>
          <a:lstStyle/>
          <a:p>
            <a:pPr indent="-342900" lvl="0" marL="4572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</a:pPr>
            <a:r>
              <a:rPr lang="en" sz="1800"/>
              <a:t>Дефиниране на променлива</a:t>
            </a:r>
            <a:endParaRPr sz="1800"/>
          </a:p>
        </p:txBody>
      </p:sp>
      <p:sp>
        <p:nvSpPr>
          <p:cNvPr id="395" name="Google Shape;395;p36"/>
          <p:cNvSpPr/>
          <p:nvPr/>
        </p:nvSpPr>
        <p:spPr>
          <a:xfrm>
            <a:off x="525300" y="1672725"/>
            <a:ext cx="8093400" cy="572700"/>
          </a:xfrm>
          <a:prstGeom prst="rect">
            <a:avLst/>
          </a:prstGeom>
          <a:solidFill>
            <a:srgbClr val="D9D4C6">
              <a:alpha val="20000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2400" u="none" cap="none" strike="noStrik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getFive = 5</a:t>
            </a:r>
            <a:endParaRPr b="1" i="0" sz="2400" u="none" cap="none" strike="noStrike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96" name="Google Shape;396;p36"/>
          <p:cNvSpPr txBox="1"/>
          <p:nvPr>
            <p:ph idx="1" type="body"/>
          </p:nvPr>
        </p:nvSpPr>
        <p:spPr>
          <a:xfrm>
            <a:off x="311700" y="2420150"/>
            <a:ext cx="8520600" cy="4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25" spcFirstLastPara="1" rIns="81025" wrap="square" tIns="27000">
            <a:noAutofit/>
          </a:bodyPr>
          <a:lstStyle/>
          <a:p>
            <a:pPr indent="-342900" lvl="0" marL="4572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</a:pPr>
            <a:r>
              <a:rPr lang="en" sz="1800"/>
              <a:t>Дефиниране на променлива (в GHCi)</a:t>
            </a:r>
            <a:endParaRPr sz="1800"/>
          </a:p>
        </p:txBody>
      </p:sp>
      <p:sp>
        <p:nvSpPr>
          <p:cNvPr id="397" name="Google Shape;397;p36"/>
          <p:cNvSpPr/>
          <p:nvPr/>
        </p:nvSpPr>
        <p:spPr>
          <a:xfrm>
            <a:off x="525300" y="2951800"/>
            <a:ext cx="8093400" cy="572700"/>
          </a:xfrm>
          <a:prstGeom prst="rect">
            <a:avLst/>
          </a:prstGeom>
          <a:solidFill>
            <a:srgbClr val="D9D4C6">
              <a:alpha val="20000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2400" u="none" cap="none" strike="noStrik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let getFive = 5</a:t>
            </a:r>
            <a:endParaRPr b="1" i="0" sz="2400" u="none" cap="none" strike="noStrike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98" name="Google Shape;398;p36"/>
          <p:cNvSpPr txBox="1"/>
          <p:nvPr>
            <p:ph idx="1" type="body"/>
          </p:nvPr>
        </p:nvSpPr>
        <p:spPr>
          <a:xfrm>
            <a:off x="311700" y="3607125"/>
            <a:ext cx="8520600" cy="7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25" spcFirstLastPara="1" rIns="81025" wrap="square" tIns="27000">
            <a:noAutofit/>
          </a:bodyPr>
          <a:lstStyle/>
          <a:p>
            <a:pPr indent="-342900" lvl="0" marL="9144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</a:pPr>
            <a:r>
              <a:rPr lang="en" sz="1800"/>
              <a:t>Бележка: let се използва и при дефиниране на променлива в тялото на функция</a:t>
            </a:r>
            <a:endParaRPr sz="1800"/>
          </a:p>
        </p:txBody>
      </p:sp>
      <p:sp>
        <p:nvSpPr>
          <p:cNvPr id="399" name="Google Shape;399;p36"/>
          <p:cNvSpPr/>
          <p:nvPr/>
        </p:nvSpPr>
        <p:spPr>
          <a:xfrm>
            <a:off x="2163925" y="3739198"/>
            <a:ext cx="2737500" cy="872100"/>
          </a:xfrm>
          <a:prstGeom prst="wedgeRoundRectCallout">
            <a:avLst>
              <a:gd fmla="val -90719" name="adj1"/>
              <a:gd fmla="val -74911" name="adj2"/>
              <a:gd fmla="val 16667" name="adj3"/>
            </a:avLst>
          </a:prstGeom>
          <a:solidFill>
            <a:srgbClr val="663606">
              <a:alpha val="94509"/>
            </a:srgbClr>
          </a:solidFill>
          <a:ln cap="flat" cmpd="sng" w="19050">
            <a:solidFill>
              <a:srgbClr val="F8D49E">
                <a:alpha val="800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В контекста на GHCi е променливите се декларират с ключовата дума let</a:t>
            </a:r>
            <a:endParaRPr b="0" i="0" sz="1500" u="none" cap="none" strike="noStrike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25" spcFirstLastPara="1" rIns="81025" wrap="square" tIns="270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Синтаксис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05" name="Google Shape;405;p37"/>
          <p:cNvSpPr txBox="1"/>
          <p:nvPr>
            <p:ph idx="1" type="body"/>
          </p:nvPr>
        </p:nvSpPr>
        <p:spPr>
          <a:xfrm>
            <a:off x="311700" y="1152475"/>
            <a:ext cx="8520600" cy="25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25" spcFirstLastPara="1" rIns="81025" wrap="square" tIns="27000">
            <a:noAutofit/>
          </a:bodyPr>
          <a:lstStyle/>
          <a:p>
            <a:pPr indent="-342900" lvl="0" marL="4572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</a:pPr>
            <a:r>
              <a:rPr lang="en" sz="1800"/>
              <a:t>Оператори за сравнение:</a:t>
            </a:r>
            <a:endParaRPr sz="1800"/>
          </a:p>
          <a:p>
            <a:pPr indent="-342900" lvl="1" marL="9144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 sz="1800"/>
              <a:t>&lt;  - по-малко</a:t>
            </a:r>
            <a:endParaRPr sz="1800"/>
          </a:p>
          <a:p>
            <a:pPr indent="-342900" lvl="1" marL="9144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 sz="1800"/>
              <a:t>&gt; -  по-голямо</a:t>
            </a:r>
            <a:endParaRPr sz="1800"/>
          </a:p>
          <a:p>
            <a:pPr indent="-342900" lvl="1" marL="9144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 sz="1800"/>
              <a:t>&lt;= - по-малко или равно</a:t>
            </a:r>
            <a:endParaRPr sz="1800"/>
          </a:p>
          <a:p>
            <a:pPr indent="-342900" lvl="1" marL="9144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 sz="1800"/>
              <a:t>&gt;= - по-голямо или равно</a:t>
            </a:r>
            <a:endParaRPr sz="1800"/>
          </a:p>
          <a:p>
            <a:pPr indent="-342900" lvl="1" marL="9144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 sz="1800"/>
              <a:t>== - равно на </a:t>
            </a:r>
            <a:endParaRPr sz="1800"/>
          </a:p>
          <a:p>
            <a:pPr indent="-342900" lvl="1" marL="9144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 sz="1800"/>
              <a:t>/= - различно от</a:t>
            </a:r>
            <a:endParaRPr sz="1800"/>
          </a:p>
          <a:p>
            <a:pPr indent="-342900" lvl="0" marL="4572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</a:pPr>
            <a:r>
              <a:rPr lang="en" sz="1800"/>
              <a:t>Всеки от тези оператори връща булева стойност</a:t>
            </a:r>
            <a:endParaRPr sz="18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25" spcFirstLastPara="1" rIns="81025" wrap="square" tIns="270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Синтаксис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11" name="Google Shape;411;p38"/>
          <p:cNvSpPr txBox="1"/>
          <p:nvPr>
            <p:ph idx="1" type="body"/>
          </p:nvPr>
        </p:nvSpPr>
        <p:spPr>
          <a:xfrm>
            <a:off x="311700" y="1152475"/>
            <a:ext cx="8520600" cy="23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25" spcFirstLastPara="1" rIns="81025" wrap="square" tIns="27000">
            <a:noAutofit/>
          </a:bodyPr>
          <a:lstStyle/>
          <a:p>
            <a:pPr indent="-342900" lvl="0" marL="4572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</a:pPr>
            <a:r>
              <a:rPr lang="en" sz="1800"/>
              <a:t>Логически оператори:</a:t>
            </a:r>
            <a:endParaRPr sz="1800"/>
          </a:p>
          <a:p>
            <a:pPr indent="-342900" lvl="1" marL="9144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 sz="1800"/>
              <a:t>|| - логическо или</a:t>
            </a:r>
            <a:endParaRPr sz="1800"/>
          </a:p>
          <a:p>
            <a:pPr indent="-342900" lvl="1" marL="9144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 sz="1800"/>
              <a:t>&amp;&amp; - логическо и</a:t>
            </a:r>
            <a:endParaRPr sz="1800"/>
          </a:p>
          <a:p>
            <a:pPr indent="-342900" lvl="1" marL="9144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 sz="1800"/>
              <a:t>not(</a:t>
            </a:r>
            <a:r>
              <a:rPr i="1" lang="en" sz="1800"/>
              <a:t>BooleanExpression</a:t>
            </a:r>
            <a:r>
              <a:rPr lang="en" sz="1800"/>
              <a:t>) - обръща стойността на булевия израз</a:t>
            </a:r>
            <a:endParaRPr sz="1800"/>
          </a:p>
          <a:p>
            <a:pPr indent="-342900" lvl="1" marL="9144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 sz="1800"/>
              <a:t>.|. - логическо или (битова операция)</a:t>
            </a:r>
            <a:endParaRPr sz="1800"/>
          </a:p>
          <a:p>
            <a:pPr indent="-342900" lvl="1" marL="9144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 sz="1800"/>
              <a:t>.&amp;. - логическо и (битова операция)</a:t>
            </a:r>
            <a:endParaRPr sz="1800"/>
          </a:p>
          <a:p>
            <a:pPr indent="-342900" lvl="0" marL="4572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</a:pPr>
            <a:r>
              <a:rPr lang="en" sz="1800"/>
              <a:t>Всеки от тези оператори връща булева стойност</a:t>
            </a:r>
            <a:endParaRPr sz="1800"/>
          </a:p>
          <a:p>
            <a:pPr indent="0" lvl="0" marL="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25" spcFirstLastPara="1" rIns="81025" wrap="square" tIns="270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Синтаксис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17" name="Google Shape;417;p39"/>
          <p:cNvSpPr txBox="1"/>
          <p:nvPr>
            <p:ph idx="1" type="body"/>
          </p:nvPr>
        </p:nvSpPr>
        <p:spPr>
          <a:xfrm>
            <a:off x="311700" y="1152475"/>
            <a:ext cx="8520600" cy="23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25" spcFirstLastPara="1" rIns="81025" wrap="square" tIns="27000">
            <a:noAutofit/>
          </a:bodyPr>
          <a:lstStyle/>
          <a:p>
            <a:pPr indent="-342900" lvl="0" marL="4572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</a:pPr>
            <a:r>
              <a:rPr lang="en" sz="1800"/>
              <a:t>Оператори за математически операции:</a:t>
            </a:r>
            <a:endParaRPr sz="1800"/>
          </a:p>
          <a:p>
            <a:pPr indent="-342900" lvl="1" marL="9144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 sz="1800"/>
              <a:t>+ - събиране</a:t>
            </a:r>
            <a:endParaRPr sz="1800"/>
          </a:p>
          <a:p>
            <a:pPr indent="-342900" lvl="1" marL="9144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 sz="1800"/>
              <a:t>– - изваждане</a:t>
            </a:r>
            <a:endParaRPr sz="1800"/>
          </a:p>
          <a:p>
            <a:pPr indent="-342900" lvl="1" marL="9144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 sz="1800"/>
              <a:t>* - умножение</a:t>
            </a:r>
            <a:endParaRPr sz="1800"/>
          </a:p>
          <a:p>
            <a:pPr indent="-342900" lvl="1" marL="9144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 sz="1800"/>
              <a:t>/ - деление</a:t>
            </a:r>
            <a:endParaRPr sz="1800"/>
          </a:p>
          <a:p>
            <a:pPr indent="-342900" lvl="1" marL="9144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 sz="1800"/>
              <a:t>sqrt  - корен квадратен</a:t>
            </a:r>
            <a:endParaRPr sz="1800"/>
          </a:p>
          <a:p>
            <a:pPr indent="-342900" lvl="1" marL="9144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 sz="1800"/>
              <a:t>аbs - абсолютна стойност</a:t>
            </a:r>
            <a:endParaRPr sz="1800"/>
          </a:p>
          <a:p>
            <a:pPr indent="0" lvl="0" marL="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25" spcFirstLastPara="1" rIns="81025" wrap="square" tIns="270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Парадигми за програмиране (...)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24" name="Google Shape;124;p4"/>
          <p:cNvSpPr txBox="1"/>
          <p:nvPr>
            <p:ph idx="1" type="body"/>
          </p:nvPr>
        </p:nvSpPr>
        <p:spPr>
          <a:xfrm>
            <a:off x="311700" y="1152475"/>
            <a:ext cx="8520600" cy="36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25" spcFirstLastPara="1" rIns="81025" wrap="square" tIns="27000">
            <a:noAutofit/>
          </a:bodyPr>
          <a:lstStyle/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</a:pPr>
            <a:r>
              <a:rPr lang="en" sz="1800"/>
              <a:t>Функционална парадигма</a:t>
            </a:r>
            <a:endParaRPr sz="1800"/>
          </a:p>
          <a:p>
            <a:pPr indent="-342900" lvl="0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▪"/>
            </a:pPr>
            <a:r>
              <a:rPr lang="en" sz="1800"/>
              <a:t>Следва декларативен програмен модел</a:t>
            </a:r>
            <a:endParaRPr sz="1800"/>
          </a:p>
          <a:p>
            <a:pPr indent="-342900" lvl="0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▪"/>
            </a:pPr>
            <a:r>
              <a:rPr lang="en" sz="1800"/>
              <a:t>Функциите са стойности</a:t>
            </a:r>
            <a:endParaRPr sz="1800"/>
          </a:p>
          <a:p>
            <a:pPr indent="-342900" lvl="0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▪"/>
            </a:pPr>
            <a:r>
              <a:rPr lang="en" sz="1800"/>
              <a:t>Стойностите не се променят по време на изпълнение на програмата (неизменяеми данни)</a:t>
            </a:r>
            <a:endParaRPr sz="1800"/>
          </a:p>
          <a:p>
            <a:pPr indent="-342900" lvl="0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▪"/>
            </a:pPr>
            <a:r>
              <a:rPr lang="en" sz="1800"/>
              <a:t>Липсва концепцията за състояние</a:t>
            </a:r>
            <a:endParaRPr sz="1800"/>
          </a:p>
          <a:p>
            <a:pPr indent="-342900" lvl="0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▪"/>
            </a:pPr>
            <a:r>
              <a:rPr lang="en" sz="1800"/>
              <a:t>Висока ефективност на изпълнение</a:t>
            </a:r>
            <a:endParaRPr sz="1800"/>
          </a:p>
          <a:p>
            <a:pPr indent="-342900" lvl="0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▪"/>
            </a:pPr>
            <a:r>
              <a:rPr lang="en" sz="1800"/>
              <a:t>Отложено изпълнение на код</a:t>
            </a:r>
            <a:endParaRPr sz="1800"/>
          </a:p>
          <a:p>
            <a:pPr indent="-342900" lvl="0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▪"/>
            </a:pPr>
            <a:r>
              <a:rPr lang="en" sz="1800"/>
              <a:t>По-малко възможности за грешки</a:t>
            </a:r>
            <a:endParaRPr sz="18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25" spcFirstLastPara="1" rIns="81025" wrap="square" tIns="270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Синтаксис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23" name="Google Shape;423;p40"/>
          <p:cNvSpPr txBox="1"/>
          <p:nvPr>
            <p:ph idx="1" type="body"/>
          </p:nvPr>
        </p:nvSpPr>
        <p:spPr>
          <a:xfrm>
            <a:off x="311700" y="1152475"/>
            <a:ext cx="8520600" cy="23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25" spcFirstLastPara="1" rIns="81025" wrap="square" tIns="27000">
            <a:noAutofit/>
          </a:bodyPr>
          <a:lstStyle/>
          <a:p>
            <a:pPr indent="-342900" lvl="0" marL="4572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</a:pPr>
            <a:r>
              <a:rPr lang="en" sz="1800"/>
              <a:t>Условни оператори:</a:t>
            </a:r>
            <a:endParaRPr sz="1800"/>
          </a:p>
          <a:p>
            <a:pPr indent="-342900" lvl="1" marL="9144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 sz="1800"/>
              <a:t>if-else </a:t>
            </a:r>
            <a:endParaRPr sz="1800"/>
          </a:p>
          <a:p>
            <a:pPr indent="-342900" lvl="1" marL="9144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 sz="1800"/>
              <a:t>guards</a:t>
            </a:r>
            <a:endParaRPr sz="1800"/>
          </a:p>
          <a:p>
            <a:pPr indent="-342900" lvl="1" marL="9144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 sz="1800"/>
              <a:t>case </a:t>
            </a:r>
            <a:endParaRPr sz="18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25" spcFirstLastPara="1" rIns="81025" wrap="square" tIns="270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Синтаксис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29" name="Google Shape;429;p41"/>
          <p:cNvSpPr txBox="1"/>
          <p:nvPr>
            <p:ph idx="1" type="body"/>
          </p:nvPr>
        </p:nvSpPr>
        <p:spPr>
          <a:xfrm>
            <a:off x="311700" y="1152475"/>
            <a:ext cx="8520600" cy="4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25" spcFirstLastPara="1" rIns="81025" wrap="square" tIns="27000">
            <a:noAutofit/>
          </a:bodyPr>
          <a:lstStyle/>
          <a:p>
            <a:pPr indent="-342900" lvl="0" marL="4572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</a:pPr>
            <a:r>
              <a:rPr lang="en" sz="1800"/>
              <a:t>Условни оператори (if-else)</a:t>
            </a:r>
            <a:endParaRPr sz="1800"/>
          </a:p>
        </p:txBody>
      </p:sp>
      <p:sp>
        <p:nvSpPr>
          <p:cNvPr id="430" name="Google Shape;430;p41"/>
          <p:cNvSpPr/>
          <p:nvPr/>
        </p:nvSpPr>
        <p:spPr>
          <a:xfrm>
            <a:off x="525300" y="1672725"/>
            <a:ext cx="8093400" cy="2418300"/>
          </a:xfrm>
          <a:prstGeom prst="rect">
            <a:avLst/>
          </a:prstGeom>
          <a:solidFill>
            <a:srgbClr val="D9D4C6">
              <a:alpha val="20000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2400" u="none" cap="none" strike="noStrik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simpleFunction a = </a:t>
            </a:r>
            <a:endParaRPr b="1" i="0" sz="2400" u="none" cap="none" strike="noStrike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2400" u="none" cap="none" strike="noStrik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if a == 5</a:t>
            </a:r>
            <a:endParaRPr b="1" i="0" sz="2400" u="none" cap="none" strike="noStrike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2400" u="none" cap="none" strike="noStrik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then "It's five :)"</a:t>
            </a:r>
            <a:endParaRPr b="1" i="0" sz="2400" u="none" cap="none" strike="noStrike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2400" u="none" cap="none" strike="noStrik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else if a == 6 </a:t>
            </a:r>
            <a:endParaRPr b="1" i="0" sz="2400" u="none" cap="none" strike="noStrike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2400" u="none" cap="none" strike="noStrik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    then "It's six :)"</a:t>
            </a:r>
            <a:endParaRPr b="1" i="0" sz="2400" u="none" cap="none" strike="noStrike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2400" u="none" cap="none" strike="noStrik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    else "It's neither 5 nor 6 :("</a:t>
            </a:r>
            <a:endParaRPr b="1" i="0" sz="2400" u="none" cap="none" strike="noStrike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25" spcFirstLastPara="1" rIns="81025" wrap="square" tIns="270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Синтаксис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36" name="Google Shape;436;p42"/>
          <p:cNvSpPr txBox="1"/>
          <p:nvPr>
            <p:ph idx="1" type="body"/>
          </p:nvPr>
        </p:nvSpPr>
        <p:spPr>
          <a:xfrm>
            <a:off x="311700" y="1152475"/>
            <a:ext cx="8520600" cy="4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25" spcFirstLastPara="1" rIns="81025" wrap="square" tIns="27000">
            <a:noAutofit/>
          </a:bodyPr>
          <a:lstStyle/>
          <a:p>
            <a:pPr indent="-342900" lvl="0" marL="4572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</a:pPr>
            <a:r>
              <a:rPr lang="en" sz="1800"/>
              <a:t>Условни оператори (if-else)</a:t>
            </a:r>
            <a:endParaRPr sz="1800"/>
          </a:p>
        </p:txBody>
      </p:sp>
      <p:sp>
        <p:nvSpPr>
          <p:cNvPr id="437" name="Google Shape;437;p42"/>
          <p:cNvSpPr/>
          <p:nvPr/>
        </p:nvSpPr>
        <p:spPr>
          <a:xfrm>
            <a:off x="525300" y="1672725"/>
            <a:ext cx="8093400" cy="2418300"/>
          </a:xfrm>
          <a:prstGeom prst="rect">
            <a:avLst/>
          </a:prstGeom>
          <a:solidFill>
            <a:srgbClr val="D9D4C6">
              <a:alpha val="20000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2400" u="none" cap="none" strike="noStrik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simpleFunction a = </a:t>
            </a:r>
            <a:endParaRPr b="1" i="0" sz="2400" u="none" cap="none" strike="noStrike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2400" u="none" cap="none" strike="noStrik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if a == 5</a:t>
            </a:r>
            <a:endParaRPr b="1" i="0" sz="2400" u="none" cap="none" strike="noStrike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2400" u="none" cap="none" strike="noStrik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then "It's five :)"</a:t>
            </a:r>
            <a:endParaRPr b="1" i="0" sz="2400" u="none" cap="none" strike="noStrike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2400" u="none" cap="none" strike="noStrik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else if a == 6 </a:t>
            </a:r>
            <a:endParaRPr b="1" i="0" sz="2400" u="none" cap="none" strike="noStrike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2400" u="none" cap="none" strike="noStrik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    then "It's six :)"</a:t>
            </a:r>
            <a:endParaRPr b="1" i="0" sz="2400" u="none" cap="none" strike="noStrike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2400" u="none" cap="none" strike="noStrik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    else "It's neither 5 nor 6 :("</a:t>
            </a:r>
            <a:endParaRPr b="1" i="0" sz="2400" u="none" cap="none" strike="noStrike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38" name="Google Shape;438;p42"/>
          <p:cNvSpPr/>
          <p:nvPr/>
        </p:nvSpPr>
        <p:spPr>
          <a:xfrm>
            <a:off x="4387150" y="1435248"/>
            <a:ext cx="2737500" cy="872100"/>
          </a:xfrm>
          <a:prstGeom prst="wedgeRoundRectCallout">
            <a:avLst>
              <a:gd fmla="val -96348" name="adj1"/>
              <a:gd fmla="val 52133" name="adj2"/>
              <a:gd fmla="val 16667" name="adj3"/>
            </a:avLst>
          </a:prstGeom>
          <a:solidFill>
            <a:srgbClr val="663606">
              <a:alpha val="94509"/>
            </a:srgbClr>
          </a:solidFill>
          <a:ln cap="flat" cmpd="sng" w="19050">
            <a:solidFill>
              <a:srgbClr val="F8D49E">
                <a:alpha val="800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Булева променлива или израз, връщащ булев резултат</a:t>
            </a:r>
            <a:endParaRPr b="0" i="0" sz="1500" u="none" cap="none" strike="noStrike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25" spcFirstLastPara="1" rIns="81025" wrap="square" tIns="270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Синтаксис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44" name="Google Shape;444;p43"/>
          <p:cNvSpPr txBox="1"/>
          <p:nvPr>
            <p:ph idx="1" type="body"/>
          </p:nvPr>
        </p:nvSpPr>
        <p:spPr>
          <a:xfrm>
            <a:off x="311700" y="1152475"/>
            <a:ext cx="8520600" cy="4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25" spcFirstLastPara="1" rIns="81025" wrap="square" tIns="27000">
            <a:noAutofit/>
          </a:bodyPr>
          <a:lstStyle/>
          <a:p>
            <a:pPr indent="-342900" lvl="0" marL="4572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</a:pPr>
            <a:r>
              <a:rPr lang="en" sz="1800"/>
              <a:t>Условни оператори (if-else)</a:t>
            </a:r>
            <a:endParaRPr sz="1800"/>
          </a:p>
        </p:txBody>
      </p:sp>
      <p:sp>
        <p:nvSpPr>
          <p:cNvPr id="445" name="Google Shape;445;p43"/>
          <p:cNvSpPr/>
          <p:nvPr/>
        </p:nvSpPr>
        <p:spPr>
          <a:xfrm>
            <a:off x="525300" y="1672725"/>
            <a:ext cx="8093400" cy="2418300"/>
          </a:xfrm>
          <a:prstGeom prst="rect">
            <a:avLst/>
          </a:prstGeom>
          <a:solidFill>
            <a:srgbClr val="D9D4C6">
              <a:alpha val="20000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2400" u="none" cap="none" strike="noStrik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simpleFunction a = </a:t>
            </a:r>
            <a:endParaRPr b="1" i="0" sz="2400" u="none" cap="none" strike="noStrike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2400" u="none" cap="none" strike="noStrik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if a == 5</a:t>
            </a:r>
            <a:endParaRPr b="1" i="0" sz="2400" u="none" cap="none" strike="noStrike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2400" u="none" cap="none" strike="noStrik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then "It's five :)"</a:t>
            </a:r>
            <a:endParaRPr b="1" i="0" sz="2400" u="none" cap="none" strike="noStrike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2400" u="none" cap="none" strike="noStrik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else if a == 6 </a:t>
            </a:r>
            <a:endParaRPr b="1" i="0" sz="2400" u="none" cap="none" strike="noStrike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2400" u="none" cap="none" strike="noStrik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    then "It's six :)"</a:t>
            </a:r>
            <a:endParaRPr b="1" i="0" sz="2400" u="none" cap="none" strike="noStrike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2400" u="none" cap="none" strike="noStrik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    else "It's neither 5 nor 6 :("</a:t>
            </a:r>
            <a:endParaRPr b="1" i="0" sz="2400" u="none" cap="none" strike="noStrike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46" name="Google Shape;446;p43"/>
          <p:cNvSpPr/>
          <p:nvPr/>
        </p:nvSpPr>
        <p:spPr>
          <a:xfrm>
            <a:off x="4387150" y="1435248"/>
            <a:ext cx="2737500" cy="872100"/>
          </a:xfrm>
          <a:prstGeom prst="wedgeRoundRectCallout">
            <a:avLst>
              <a:gd fmla="val -77853" name="adj1"/>
              <a:gd fmla="val 64752" name="adj2"/>
              <a:gd fmla="val 16667" name="adj3"/>
            </a:avLst>
          </a:prstGeom>
          <a:solidFill>
            <a:srgbClr val="663606">
              <a:alpha val="94509"/>
            </a:srgbClr>
          </a:solidFill>
          <a:ln cap="flat" cmpd="sng" w="19050">
            <a:solidFill>
              <a:srgbClr val="F8D49E">
                <a:alpha val="800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Изпълнява се само в случай, че булевия израз връща True</a:t>
            </a:r>
            <a:endParaRPr b="0" i="0" sz="1500" u="none" cap="none" strike="noStrike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25" spcFirstLastPara="1" rIns="81025" wrap="square" tIns="270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Синтаксис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52" name="Google Shape;452;p44"/>
          <p:cNvSpPr txBox="1"/>
          <p:nvPr>
            <p:ph idx="1" type="body"/>
          </p:nvPr>
        </p:nvSpPr>
        <p:spPr>
          <a:xfrm>
            <a:off x="311700" y="1152475"/>
            <a:ext cx="8520600" cy="4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25" spcFirstLastPara="1" rIns="81025" wrap="square" tIns="27000">
            <a:noAutofit/>
          </a:bodyPr>
          <a:lstStyle/>
          <a:p>
            <a:pPr indent="-342900" lvl="0" marL="4572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</a:pPr>
            <a:r>
              <a:rPr lang="en" sz="1800"/>
              <a:t>Условни оператори (if-else)</a:t>
            </a:r>
            <a:endParaRPr sz="1800"/>
          </a:p>
        </p:txBody>
      </p:sp>
      <p:sp>
        <p:nvSpPr>
          <p:cNvPr id="453" name="Google Shape;453;p44"/>
          <p:cNvSpPr/>
          <p:nvPr/>
        </p:nvSpPr>
        <p:spPr>
          <a:xfrm>
            <a:off x="525300" y="1672725"/>
            <a:ext cx="8093400" cy="2418300"/>
          </a:xfrm>
          <a:prstGeom prst="rect">
            <a:avLst/>
          </a:prstGeom>
          <a:solidFill>
            <a:srgbClr val="D9D4C6">
              <a:alpha val="20000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2400" u="none" cap="none" strike="noStrik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simpleFunction a = </a:t>
            </a:r>
            <a:endParaRPr b="1" i="0" sz="2400" u="none" cap="none" strike="noStrike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2400" u="none" cap="none" strike="noStrik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if a == 5</a:t>
            </a:r>
            <a:endParaRPr b="1" i="0" sz="2400" u="none" cap="none" strike="noStrike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2400" u="none" cap="none" strike="noStrik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then "It's five :)"</a:t>
            </a:r>
            <a:endParaRPr b="1" i="0" sz="2400" u="none" cap="none" strike="noStrike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2400" u="none" cap="none" strike="noStrik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else if a == 6 </a:t>
            </a:r>
            <a:endParaRPr b="1" i="0" sz="2400" u="none" cap="none" strike="noStrike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2400" u="none" cap="none" strike="noStrik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    then "It's six :)"</a:t>
            </a:r>
            <a:endParaRPr b="1" i="0" sz="2400" u="none" cap="none" strike="noStrike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2400" u="none" cap="none" strike="noStrik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    else "It's neither 5 nor 6 :("</a:t>
            </a:r>
            <a:endParaRPr b="1" i="0" sz="2400" u="none" cap="none" strike="noStrike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54" name="Google Shape;454;p44"/>
          <p:cNvSpPr/>
          <p:nvPr/>
        </p:nvSpPr>
        <p:spPr>
          <a:xfrm>
            <a:off x="4387150" y="1435248"/>
            <a:ext cx="2737500" cy="872100"/>
          </a:xfrm>
          <a:prstGeom prst="wedgeRoundRectCallout">
            <a:avLst>
              <a:gd fmla="val -125295" name="adj1"/>
              <a:gd fmla="val 113551" name="adj2"/>
              <a:gd fmla="val 16667" name="adj3"/>
            </a:avLst>
          </a:prstGeom>
          <a:solidFill>
            <a:srgbClr val="663606">
              <a:alpha val="94509"/>
            </a:srgbClr>
          </a:solidFill>
          <a:ln cap="flat" cmpd="sng" w="19050">
            <a:solidFill>
              <a:srgbClr val="F8D49E">
                <a:alpha val="800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Вложено условие</a:t>
            </a:r>
            <a:endParaRPr b="0" i="0" sz="1500" u="none" cap="none" strike="noStrike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25" spcFirstLastPara="1" rIns="81025" wrap="square" tIns="270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Синтаксис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60" name="Google Shape;460;p45"/>
          <p:cNvSpPr txBox="1"/>
          <p:nvPr>
            <p:ph idx="1" type="body"/>
          </p:nvPr>
        </p:nvSpPr>
        <p:spPr>
          <a:xfrm>
            <a:off x="311700" y="1152475"/>
            <a:ext cx="8520600" cy="4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25" spcFirstLastPara="1" rIns="81025" wrap="square" tIns="27000">
            <a:noAutofit/>
          </a:bodyPr>
          <a:lstStyle/>
          <a:p>
            <a:pPr indent="-342900" lvl="0" marL="4572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</a:pPr>
            <a:r>
              <a:rPr lang="en" sz="1800"/>
              <a:t>Условни оператори (if-else)</a:t>
            </a:r>
            <a:endParaRPr sz="1800"/>
          </a:p>
        </p:txBody>
      </p:sp>
      <p:sp>
        <p:nvSpPr>
          <p:cNvPr id="461" name="Google Shape;461;p45"/>
          <p:cNvSpPr/>
          <p:nvPr/>
        </p:nvSpPr>
        <p:spPr>
          <a:xfrm>
            <a:off x="525300" y="1672725"/>
            <a:ext cx="8093400" cy="2418300"/>
          </a:xfrm>
          <a:prstGeom prst="rect">
            <a:avLst/>
          </a:prstGeom>
          <a:solidFill>
            <a:srgbClr val="D9D4C6">
              <a:alpha val="20000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2400" u="none" cap="none" strike="noStrik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simpleFunction a = </a:t>
            </a:r>
            <a:endParaRPr b="1" i="0" sz="2400" u="none" cap="none" strike="noStrike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2400" u="none" cap="none" strike="noStrik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if a == 5</a:t>
            </a:r>
            <a:endParaRPr b="1" i="0" sz="2400" u="none" cap="none" strike="noStrike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2400" u="none" cap="none" strike="noStrik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then "It's five :)"</a:t>
            </a:r>
            <a:endParaRPr b="1" i="0" sz="2400" u="none" cap="none" strike="noStrike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2400" u="none" cap="none" strike="noStrik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else if a == 6 </a:t>
            </a:r>
            <a:endParaRPr b="1" i="0" sz="2400" u="none" cap="none" strike="noStrike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2400" u="none" cap="none" strike="noStrik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    then "It's six :)"</a:t>
            </a:r>
            <a:endParaRPr b="1" i="0" sz="2400" u="none" cap="none" strike="noStrike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2400" u="none" cap="none" strike="noStrik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    else "It's neither 5 nor 6 :("</a:t>
            </a:r>
            <a:endParaRPr b="1" i="0" sz="2400" u="none" cap="none" strike="noStrike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62" name="Google Shape;462;p45"/>
          <p:cNvSpPr/>
          <p:nvPr/>
        </p:nvSpPr>
        <p:spPr>
          <a:xfrm>
            <a:off x="4387150" y="1435248"/>
            <a:ext cx="2737500" cy="872100"/>
          </a:xfrm>
          <a:prstGeom prst="wedgeRoundRectCallout">
            <a:avLst>
              <a:gd fmla="val -106801" name="adj1"/>
              <a:gd fmla="val 192639" name="adj2"/>
              <a:gd fmla="val 16667" name="adj3"/>
            </a:avLst>
          </a:prstGeom>
          <a:solidFill>
            <a:srgbClr val="663606">
              <a:alpha val="94509"/>
            </a:srgbClr>
          </a:solidFill>
          <a:ln cap="flat" cmpd="sng" w="19050">
            <a:solidFill>
              <a:srgbClr val="F8D49E">
                <a:alpha val="800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Изпълнява се, ако нито едно от условията не е удовлетворено</a:t>
            </a:r>
            <a:endParaRPr b="0" i="0" sz="1500" u="none" cap="none" strike="noStrike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25" spcFirstLastPara="1" rIns="81025" wrap="square" tIns="270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Синтаксис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68" name="Google Shape;468;p46"/>
          <p:cNvSpPr txBox="1"/>
          <p:nvPr>
            <p:ph idx="1" type="body"/>
          </p:nvPr>
        </p:nvSpPr>
        <p:spPr>
          <a:xfrm>
            <a:off x="311700" y="1152475"/>
            <a:ext cx="8520600" cy="4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25" spcFirstLastPara="1" rIns="81025" wrap="square" tIns="27000">
            <a:noAutofit/>
          </a:bodyPr>
          <a:lstStyle/>
          <a:p>
            <a:pPr indent="-342900" lvl="0" marL="4572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</a:pPr>
            <a:r>
              <a:rPr lang="en" sz="1800"/>
              <a:t>Условни оператори (guards)</a:t>
            </a:r>
            <a:endParaRPr sz="1800"/>
          </a:p>
        </p:txBody>
      </p:sp>
      <p:sp>
        <p:nvSpPr>
          <p:cNvPr id="469" name="Google Shape;469;p46"/>
          <p:cNvSpPr/>
          <p:nvPr/>
        </p:nvSpPr>
        <p:spPr>
          <a:xfrm>
            <a:off x="525300" y="1672725"/>
            <a:ext cx="8093400" cy="1709700"/>
          </a:xfrm>
          <a:prstGeom prst="rect">
            <a:avLst/>
          </a:prstGeom>
          <a:solidFill>
            <a:srgbClr val="D9D4C6">
              <a:alpha val="20000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2400" u="none" cap="none" strike="noStrik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simpleFunction' a </a:t>
            </a:r>
            <a:endParaRPr b="1" i="0" sz="2400" u="none" cap="none" strike="noStrike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2400" u="none" cap="none" strike="noStrik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| a == 5 = "It's five :)"</a:t>
            </a:r>
            <a:endParaRPr b="1" i="0" sz="2400" u="none" cap="none" strike="noStrike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2400" u="none" cap="none" strike="noStrik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| a == 6 = "It's six :)"</a:t>
            </a:r>
            <a:endParaRPr b="1" i="0" sz="2400" u="none" cap="none" strike="noStrike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2400" u="none" cap="none" strike="noStrik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| otherwise = "It's neither 5 nor 6 :("</a:t>
            </a:r>
            <a:endParaRPr b="1" i="0" sz="2400" u="none" cap="none" strike="noStrike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70" name="Google Shape;470;p46"/>
          <p:cNvSpPr txBox="1"/>
          <p:nvPr>
            <p:ph idx="1" type="body"/>
          </p:nvPr>
        </p:nvSpPr>
        <p:spPr>
          <a:xfrm>
            <a:off x="311700" y="3550125"/>
            <a:ext cx="8520600" cy="4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25" spcFirstLastPara="1" rIns="81025" wrap="square" tIns="27000">
            <a:noAutofit/>
          </a:bodyPr>
          <a:lstStyle/>
          <a:p>
            <a:pPr indent="-342900" lvl="0" marL="9144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</a:pPr>
            <a:r>
              <a:rPr lang="en" sz="1800"/>
              <a:t>Оператор подобен на switch-case използван в други езици</a:t>
            </a:r>
            <a:endParaRPr sz="180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25" spcFirstLastPara="1" rIns="81025" wrap="square" tIns="270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Синтаксис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76" name="Google Shape;476;p47"/>
          <p:cNvSpPr txBox="1"/>
          <p:nvPr>
            <p:ph idx="1" type="body"/>
          </p:nvPr>
        </p:nvSpPr>
        <p:spPr>
          <a:xfrm>
            <a:off x="311700" y="1152475"/>
            <a:ext cx="8520600" cy="4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25" spcFirstLastPara="1" rIns="81025" wrap="square" tIns="27000">
            <a:noAutofit/>
          </a:bodyPr>
          <a:lstStyle/>
          <a:p>
            <a:pPr indent="-342900" lvl="0" marL="4572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</a:pPr>
            <a:r>
              <a:rPr lang="en" sz="1800"/>
              <a:t>Условни оператори (guards)</a:t>
            </a:r>
            <a:endParaRPr sz="1800"/>
          </a:p>
        </p:txBody>
      </p:sp>
      <p:sp>
        <p:nvSpPr>
          <p:cNvPr id="477" name="Google Shape;477;p47"/>
          <p:cNvSpPr/>
          <p:nvPr/>
        </p:nvSpPr>
        <p:spPr>
          <a:xfrm>
            <a:off x="525300" y="1672725"/>
            <a:ext cx="8093400" cy="1709700"/>
          </a:xfrm>
          <a:prstGeom prst="rect">
            <a:avLst/>
          </a:prstGeom>
          <a:solidFill>
            <a:srgbClr val="D9D4C6">
              <a:alpha val="20000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2400" u="none" cap="none" strike="noStrik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simpleFunction' a </a:t>
            </a:r>
            <a:endParaRPr b="1" i="0" sz="2400" u="none" cap="none" strike="noStrike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2400" u="none" cap="none" strike="noStrik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| a == 5 = "It's five :)"</a:t>
            </a:r>
            <a:endParaRPr b="1" i="0" sz="2400" u="none" cap="none" strike="noStrike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2400" u="none" cap="none" strike="noStrik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| a == 6 = "It's six :)"</a:t>
            </a:r>
            <a:endParaRPr b="1" i="0" sz="2400" u="none" cap="none" strike="noStrike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2400" u="none" cap="none" strike="noStrik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| otherwise = "It's neither 5 nor 6 :("</a:t>
            </a:r>
            <a:endParaRPr b="1" i="0" sz="2400" u="none" cap="none" strike="noStrike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78" name="Google Shape;478;p47"/>
          <p:cNvSpPr txBox="1"/>
          <p:nvPr>
            <p:ph idx="1" type="body"/>
          </p:nvPr>
        </p:nvSpPr>
        <p:spPr>
          <a:xfrm>
            <a:off x="311700" y="3550125"/>
            <a:ext cx="8520600" cy="4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25" spcFirstLastPara="1" rIns="81025" wrap="square" tIns="27000">
            <a:noAutofit/>
          </a:bodyPr>
          <a:lstStyle/>
          <a:p>
            <a:pPr indent="-342900" lvl="0" marL="9144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</a:pPr>
            <a:r>
              <a:rPr lang="en" sz="1800"/>
              <a:t>Оператор подобен на switch-case използван в други езици</a:t>
            </a:r>
            <a:endParaRPr sz="1800"/>
          </a:p>
        </p:txBody>
      </p:sp>
      <p:sp>
        <p:nvSpPr>
          <p:cNvPr id="479" name="Google Shape;479;p47"/>
          <p:cNvSpPr/>
          <p:nvPr/>
        </p:nvSpPr>
        <p:spPr>
          <a:xfrm>
            <a:off x="2535325" y="792375"/>
            <a:ext cx="3016200" cy="916800"/>
          </a:xfrm>
          <a:prstGeom prst="wedgeRoundRectCallout">
            <a:avLst>
              <a:gd fmla="val -74794" name="adj1"/>
              <a:gd fmla="val 111871" name="adj2"/>
              <a:gd fmla="val 16667" name="adj3"/>
            </a:avLst>
          </a:prstGeom>
          <a:solidFill>
            <a:srgbClr val="663606">
              <a:alpha val="94509"/>
            </a:srgbClr>
          </a:solidFill>
          <a:ln cap="flat" cmpd="sng" w="19050">
            <a:solidFill>
              <a:srgbClr val="F8D49E">
                <a:alpha val="800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Условията се дефинират с оператора | - връща се резултат отговарящ на условието</a:t>
            </a:r>
            <a:endParaRPr b="0" i="0" sz="1500" u="none" cap="none" strike="noStrike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25" spcFirstLastPara="1" rIns="81025" wrap="square" tIns="270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Синтаксис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85" name="Google Shape;485;p48"/>
          <p:cNvSpPr txBox="1"/>
          <p:nvPr>
            <p:ph idx="1" type="body"/>
          </p:nvPr>
        </p:nvSpPr>
        <p:spPr>
          <a:xfrm>
            <a:off x="311700" y="1152475"/>
            <a:ext cx="8520600" cy="4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25" spcFirstLastPara="1" rIns="81025" wrap="square" tIns="27000">
            <a:noAutofit/>
          </a:bodyPr>
          <a:lstStyle/>
          <a:p>
            <a:pPr indent="-342900" lvl="0" marL="4572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</a:pPr>
            <a:r>
              <a:rPr lang="en" sz="1800"/>
              <a:t>Условни оператори (guards)</a:t>
            </a:r>
            <a:endParaRPr sz="1800"/>
          </a:p>
        </p:txBody>
      </p:sp>
      <p:sp>
        <p:nvSpPr>
          <p:cNvPr id="486" name="Google Shape;486;p48"/>
          <p:cNvSpPr/>
          <p:nvPr/>
        </p:nvSpPr>
        <p:spPr>
          <a:xfrm>
            <a:off x="525300" y="1672725"/>
            <a:ext cx="8093400" cy="1709700"/>
          </a:xfrm>
          <a:prstGeom prst="rect">
            <a:avLst/>
          </a:prstGeom>
          <a:solidFill>
            <a:srgbClr val="D9D4C6">
              <a:alpha val="20000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2400" u="none" cap="none" strike="noStrik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simpleFunction' a </a:t>
            </a:r>
            <a:endParaRPr b="1" i="0" sz="2400" u="none" cap="none" strike="noStrike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2400" u="none" cap="none" strike="noStrik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| a == 5 = "It's five :)"</a:t>
            </a:r>
            <a:endParaRPr b="1" i="0" sz="2400" u="none" cap="none" strike="noStrike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2400" u="none" cap="none" strike="noStrik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| a == 6 = "It's six :)"</a:t>
            </a:r>
            <a:endParaRPr b="1" i="0" sz="2400" u="none" cap="none" strike="noStrike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2400" u="none" cap="none" strike="noStrik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| otherwise = "It's neither 5 nor 6 :("</a:t>
            </a:r>
            <a:endParaRPr b="1" i="0" sz="2400" u="none" cap="none" strike="noStrike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87" name="Google Shape;487;p48"/>
          <p:cNvSpPr txBox="1"/>
          <p:nvPr>
            <p:ph idx="1" type="body"/>
          </p:nvPr>
        </p:nvSpPr>
        <p:spPr>
          <a:xfrm>
            <a:off x="311700" y="3550125"/>
            <a:ext cx="8520600" cy="4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25" spcFirstLastPara="1" rIns="81025" wrap="square" tIns="27000">
            <a:noAutofit/>
          </a:bodyPr>
          <a:lstStyle/>
          <a:p>
            <a:pPr indent="-342900" lvl="0" marL="9144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</a:pPr>
            <a:r>
              <a:rPr lang="en" sz="1800"/>
              <a:t>Оператор подобен на switch-case използван в други езици</a:t>
            </a:r>
            <a:endParaRPr sz="1800"/>
          </a:p>
        </p:txBody>
      </p:sp>
      <p:sp>
        <p:nvSpPr>
          <p:cNvPr id="488" name="Google Shape;488;p48"/>
          <p:cNvSpPr/>
          <p:nvPr/>
        </p:nvSpPr>
        <p:spPr>
          <a:xfrm>
            <a:off x="3467175" y="1372025"/>
            <a:ext cx="3016200" cy="916800"/>
          </a:xfrm>
          <a:prstGeom prst="wedgeRoundRectCallout">
            <a:avLst>
              <a:gd fmla="val -74794" name="adj1"/>
              <a:gd fmla="val 111871" name="adj2"/>
              <a:gd fmla="val 16667" name="adj3"/>
            </a:avLst>
          </a:prstGeom>
          <a:solidFill>
            <a:srgbClr val="663606">
              <a:alpha val="94509"/>
            </a:srgbClr>
          </a:solidFill>
          <a:ln cap="flat" cmpd="sng" w="19050">
            <a:solidFill>
              <a:srgbClr val="F8D49E">
                <a:alpha val="800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Ако нито едно условия не е удовлетворено се връща резултата след ключовата дума otherwise</a:t>
            </a:r>
            <a:endParaRPr b="0" i="0" sz="1500" u="none" cap="none" strike="noStrike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25" spcFirstLastPara="1" rIns="81025" wrap="square" tIns="270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Синтаксис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94" name="Google Shape;494;p49"/>
          <p:cNvSpPr txBox="1"/>
          <p:nvPr>
            <p:ph idx="1" type="body"/>
          </p:nvPr>
        </p:nvSpPr>
        <p:spPr>
          <a:xfrm>
            <a:off x="311700" y="1152475"/>
            <a:ext cx="8520600" cy="4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25" spcFirstLastPara="1" rIns="81025" wrap="square" tIns="27000">
            <a:noAutofit/>
          </a:bodyPr>
          <a:lstStyle/>
          <a:p>
            <a:pPr indent="-342900" lvl="0" marL="4572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</a:pPr>
            <a:r>
              <a:rPr lang="en" sz="1800"/>
              <a:t>Условни оператори (case)</a:t>
            </a:r>
            <a:endParaRPr sz="1800"/>
          </a:p>
        </p:txBody>
      </p:sp>
      <p:sp>
        <p:nvSpPr>
          <p:cNvPr id="495" name="Google Shape;495;p49"/>
          <p:cNvSpPr/>
          <p:nvPr/>
        </p:nvSpPr>
        <p:spPr>
          <a:xfrm>
            <a:off x="525300" y="1672725"/>
            <a:ext cx="8093400" cy="1709700"/>
          </a:xfrm>
          <a:prstGeom prst="rect">
            <a:avLst/>
          </a:prstGeom>
          <a:solidFill>
            <a:srgbClr val="D9D4C6">
              <a:alpha val="20000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2400" u="none" cap="none" strike="noStrik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simpleFunction'' a = case a of</a:t>
            </a:r>
            <a:endParaRPr b="1" i="0" sz="2400" u="none" cap="none" strike="noStrike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2400" u="none" cap="none" strike="noStrik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5 -&gt; "It's five :)"</a:t>
            </a:r>
            <a:endParaRPr b="1" i="0" sz="2400" u="none" cap="none" strike="noStrike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2400" u="none" cap="none" strike="noStrik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6 -&gt; "It's six :)"</a:t>
            </a:r>
            <a:endParaRPr b="1" i="0" sz="2400" u="none" cap="none" strike="noStrike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2400" u="none" cap="none" strike="noStrik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_  -&gt; "It's neither 5 nor 6 :("</a:t>
            </a:r>
            <a:endParaRPr b="1" i="0" sz="2400" u="none" cap="none" strike="noStrike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96" name="Google Shape;496;p49"/>
          <p:cNvSpPr txBox="1"/>
          <p:nvPr>
            <p:ph idx="1" type="body"/>
          </p:nvPr>
        </p:nvSpPr>
        <p:spPr>
          <a:xfrm>
            <a:off x="311700" y="3438475"/>
            <a:ext cx="8520600" cy="13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25" spcFirstLastPara="1" rIns="81025" wrap="square" tIns="27000">
            <a:noAutofit/>
          </a:bodyPr>
          <a:lstStyle/>
          <a:p>
            <a:pPr indent="-342900" lvl="0" marL="4572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</a:pPr>
            <a:r>
              <a:rPr lang="en" sz="1800"/>
              <a:t>Условният оператор започва с `case &lt;име на параметъра&gt; of`</a:t>
            </a:r>
            <a:endParaRPr sz="1800"/>
          </a:p>
          <a:p>
            <a:pPr indent="-342900" lvl="0" marL="4572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</a:pPr>
            <a:r>
              <a:rPr lang="en" sz="1800"/>
              <a:t>От лявата страна на оператора  `-&gt;` е условието, което трябва да е удовлетворено, а от дясната резултата, който се връща, ако това се случи</a:t>
            </a:r>
            <a:endParaRPr sz="1800"/>
          </a:p>
          <a:p>
            <a:pPr indent="-342900" lvl="0" marL="4572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</a:pPr>
            <a:r>
              <a:rPr lang="en" sz="1800"/>
              <a:t>`_` - хваща всички други случаи, които не са описани 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25" spcFirstLastPara="1" rIns="81025" wrap="square" tIns="270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Функционални езици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30" name="Google Shape;130;p5"/>
          <p:cNvSpPr txBox="1"/>
          <p:nvPr>
            <p:ph idx="1" type="body"/>
          </p:nvPr>
        </p:nvSpPr>
        <p:spPr>
          <a:xfrm>
            <a:off x="311700" y="1152475"/>
            <a:ext cx="8520600" cy="36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25" spcFirstLastPara="1" rIns="81025" wrap="square" tIns="27000">
            <a:noAutofit/>
          </a:bodyPr>
          <a:lstStyle/>
          <a:p>
            <a:pPr indent="-342900" lvl="0" marL="4572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</a:pPr>
            <a:r>
              <a:rPr lang="en" sz="1800"/>
              <a:t>Чисто функционални езици</a:t>
            </a:r>
            <a:endParaRPr sz="1800"/>
          </a:p>
          <a:p>
            <a:pPr indent="-342900" lvl="1" marL="9144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▪"/>
            </a:pPr>
            <a:r>
              <a:rPr lang="en" sz="1800"/>
              <a:t>Haskell</a:t>
            </a:r>
            <a:endParaRPr sz="1800"/>
          </a:p>
          <a:p>
            <a:pPr indent="-342900" lvl="1" marL="9144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▪"/>
            </a:pPr>
            <a:r>
              <a:rPr lang="en" sz="1800"/>
              <a:t>Mercury</a:t>
            </a:r>
            <a:endParaRPr sz="1800"/>
          </a:p>
          <a:p>
            <a:pPr indent="-342900" lvl="1" marL="9144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▪"/>
            </a:pPr>
            <a:r>
              <a:rPr lang="en" sz="1800"/>
              <a:t>Clean</a:t>
            </a:r>
            <a:endParaRPr sz="1800"/>
          </a:p>
          <a:p>
            <a:pPr indent="-342900" lvl="0" marL="4572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</a:pPr>
            <a:r>
              <a:rPr lang="en" sz="1800"/>
              <a:t>Нечисти функционални езици</a:t>
            </a:r>
            <a:endParaRPr sz="1800"/>
          </a:p>
          <a:p>
            <a:pPr indent="-342900" lvl="1" marL="9144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▪"/>
            </a:pPr>
            <a:r>
              <a:rPr lang="en" sz="1800"/>
              <a:t>Lisp</a:t>
            </a:r>
            <a:endParaRPr sz="1800"/>
          </a:p>
          <a:p>
            <a:pPr indent="-342900" lvl="1" marL="9144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▪"/>
            </a:pPr>
            <a:r>
              <a:rPr lang="en" sz="1800"/>
              <a:t>Scala</a:t>
            </a:r>
            <a:endParaRPr sz="1800"/>
          </a:p>
          <a:p>
            <a:pPr indent="-342900" lvl="1" marL="9144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▪"/>
            </a:pPr>
            <a:r>
              <a:rPr lang="en" sz="1800"/>
              <a:t>Clojure</a:t>
            </a:r>
            <a:endParaRPr sz="1800"/>
          </a:p>
          <a:p>
            <a:pPr indent="-342900" lvl="1" marL="9144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▪"/>
            </a:pPr>
            <a:r>
              <a:rPr lang="en" sz="1800"/>
              <a:t>F#</a:t>
            </a:r>
            <a:endParaRPr sz="180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25" spcFirstLastPara="1" rIns="81025" wrap="square" tIns="270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Обобщение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02" name="Google Shape;502;p50"/>
          <p:cNvSpPr txBox="1"/>
          <p:nvPr>
            <p:ph idx="1" type="body"/>
          </p:nvPr>
        </p:nvSpPr>
        <p:spPr>
          <a:xfrm>
            <a:off x="311700" y="1152475"/>
            <a:ext cx="61041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25" spcFirstLastPara="1" rIns="81025" wrap="square" tIns="27000">
            <a:noAutofit/>
          </a:bodyPr>
          <a:lstStyle/>
          <a:p>
            <a:pPr indent="-342900" lvl="0" marL="457200" marR="0" rtl="0" algn="just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</a:pPr>
            <a:r>
              <a:rPr lang="en" sz="1800"/>
              <a:t>Парадигми за програмиране</a:t>
            </a:r>
            <a:endParaRPr sz="1800"/>
          </a:p>
          <a:p>
            <a:pPr indent="-342900" lvl="0" marL="457200" marR="0" rtl="0" algn="just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</a:pPr>
            <a:r>
              <a:rPr lang="en" sz="1800"/>
              <a:t>Входно/изходни операции</a:t>
            </a:r>
            <a:endParaRPr sz="1800"/>
          </a:p>
          <a:p>
            <a:pPr indent="-342900" lvl="0" marL="457200" marR="0" rtl="0" algn="just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</a:pPr>
            <a:r>
              <a:rPr lang="en" sz="1800"/>
              <a:t>Състояние на програма</a:t>
            </a:r>
            <a:endParaRPr sz="1800"/>
          </a:p>
        </p:txBody>
      </p:sp>
      <p:pic>
        <p:nvPicPr>
          <p:cNvPr id="503" name="Google Shape;503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15926" y="2681076"/>
            <a:ext cx="2684200" cy="229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51"/>
          <p:cNvSpPr txBox="1"/>
          <p:nvPr>
            <p:ph type="title"/>
          </p:nvPr>
        </p:nvSpPr>
        <p:spPr>
          <a:xfrm>
            <a:off x="142839" y="29681"/>
            <a:ext cx="8857200" cy="83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25" spcFirstLastPara="1" rIns="81025" wrap="square" tIns="270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Въведение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25" spcFirstLastPara="1" rIns="81025" wrap="square" tIns="270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Лиценз</a:t>
            </a:r>
            <a:endParaRPr/>
          </a:p>
        </p:txBody>
      </p:sp>
      <p:sp>
        <p:nvSpPr>
          <p:cNvPr id="514" name="Google Shape;514;p52"/>
          <p:cNvSpPr txBox="1"/>
          <p:nvPr>
            <p:ph idx="1" type="body"/>
          </p:nvPr>
        </p:nvSpPr>
        <p:spPr>
          <a:xfrm>
            <a:off x="311700" y="1152475"/>
            <a:ext cx="8520600" cy="34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25" spcFirstLastPara="1" rIns="81025" wrap="square" tIns="27000">
            <a:noAutofit/>
          </a:bodyPr>
          <a:lstStyle/>
          <a:p>
            <a:pPr indent="-241246" lvl="0" marL="304746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Char char="▪"/>
            </a:pPr>
            <a:r>
              <a:rPr lang="en" sz="2400"/>
              <a:t>Настоящият курс (слайдове, примери, видео, задачи и др.) се разпространяват под свободен лиценз "</a:t>
            </a:r>
            <a:r>
              <a:rPr lang="en" sz="2400" u="sng">
                <a:solidFill>
                  <a:schemeClr val="hlink"/>
                </a:solidFill>
                <a:hlinkClick r:id="rId3"/>
              </a:rPr>
              <a:t>Creative Commons Attribution-NonCommercial-ShareAlike 4.0 International</a:t>
            </a:r>
            <a:r>
              <a:rPr lang="en" sz="2400"/>
              <a:t>"</a:t>
            </a:r>
            <a:endParaRPr sz="2400"/>
          </a:p>
        </p:txBody>
      </p:sp>
      <p:pic>
        <p:nvPicPr>
          <p:cNvPr id="515" name="Google Shape;515;p52" title="CC-BY-NC-SA License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851683" y="4286172"/>
            <a:ext cx="2175600" cy="761100"/>
          </a:xfrm>
          <a:prstGeom prst="roundRect">
            <a:avLst>
              <a:gd fmla="val 3940" name="adj"/>
            </a:avLst>
          </a:prstGeom>
          <a:solidFill>
            <a:srgbClr val="231F20">
              <a:alpha val="49411"/>
            </a:srgbClr>
          </a:solidFill>
          <a:ln cap="flat" cmpd="sng" w="9525">
            <a:solidFill>
              <a:srgbClr val="C87D0E">
                <a:alpha val="49411"/>
              </a:srgbClr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6"/>
          <p:cNvSpPr txBox="1"/>
          <p:nvPr>
            <p:ph type="title"/>
          </p:nvPr>
        </p:nvSpPr>
        <p:spPr>
          <a:xfrm>
            <a:off x="311700" y="469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25" spcFirstLastPara="1" rIns="81025" wrap="square" tIns="270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Haskell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36" name="Google Shape;136;p6"/>
          <p:cNvSpPr txBox="1"/>
          <p:nvPr>
            <p:ph idx="1" type="body"/>
          </p:nvPr>
        </p:nvSpPr>
        <p:spPr>
          <a:xfrm>
            <a:off x="311700" y="1152475"/>
            <a:ext cx="8520600" cy="36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25" spcFirstLastPara="1" rIns="81025" wrap="square" tIns="27000">
            <a:noAutofit/>
          </a:bodyPr>
          <a:lstStyle/>
          <a:p>
            <a:pPr indent="-342900" lvl="0" marL="4572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</a:pPr>
            <a:r>
              <a:rPr lang="en" sz="1800"/>
              <a:t>Чисто функционален език</a:t>
            </a:r>
            <a:endParaRPr sz="1800"/>
          </a:p>
          <a:p>
            <a:pPr indent="-342900" lvl="0" marL="4572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mbria"/>
              <a:buChar char="▪"/>
            </a:pPr>
            <a:r>
              <a:rPr lang="en" sz="1800"/>
              <a:t>Статично типизиран</a:t>
            </a:r>
            <a:endParaRPr sz="1800"/>
          </a:p>
          <a:p>
            <a:pPr indent="-342900" lvl="0" marL="4572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</a:pPr>
            <a:r>
              <a:rPr lang="en" sz="1800"/>
              <a:t>Бързодействие</a:t>
            </a:r>
            <a:endParaRPr sz="1800"/>
          </a:p>
          <a:p>
            <a:pPr indent="-342900" lvl="0" marL="4572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</a:pPr>
            <a:r>
              <a:rPr lang="en" sz="1800"/>
              <a:t>Отложено изпълнение</a:t>
            </a:r>
            <a:endParaRPr sz="1800"/>
          </a:p>
          <a:p>
            <a:pPr indent="-342900" lvl="0" marL="4572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</a:pPr>
            <a:r>
              <a:rPr lang="en" sz="1800"/>
              <a:t>Инструменти</a:t>
            </a:r>
            <a:endParaRPr sz="1800"/>
          </a:p>
          <a:p>
            <a:pPr indent="-342900" lvl="1" marL="9144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▪"/>
            </a:pPr>
            <a:r>
              <a:rPr lang="en" sz="1800"/>
              <a:t>Платформата Haskell </a:t>
            </a:r>
            <a:endParaRPr sz="1800"/>
          </a:p>
          <a:p>
            <a:pPr indent="-342900" lvl="1" marL="9144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▪"/>
            </a:pPr>
            <a:r>
              <a:rPr lang="en" sz="1800"/>
              <a:t>GHCi (Read, Evaluate, Print Loop)</a:t>
            </a:r>
            <a:endParaRPr sz="1800"/>
          </a:p>
          <a:p>
            <a:pPr indent="-342900" lvl="1" marL="9144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▪"/>
            </a:pPr>
            <a:r>
              <a:rPr lang="en" sz="1800"/>
              <a:t>VSCode with Haskell Syntax Highlighting plugin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25" spcFirstLastPara="1" rIns="81025" wrap="square" tIns="270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Hello World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42" name="Google Shape;142;p7"/>
          <p:cNvSpPr txBox="1"/>
          <p:nvPr>
            <p:ph idx="1" type="body"/>
          </p:nvPr>
        </p:nvSpPr>
        <p:spPr>
          <a:xfrm>
            <a:off x="311700" y="11524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25" spcFirstLastPara="1" rIns="81025" wrap="square" tIns="27000">
            <a:noAutofit/>
          </a:bodyPr>
          <a:lstStyle/>
          <a:p>
            <a:pPr indent="-342900" lvl="0" marL="4572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mbria"/>
              <a:buChar char="▪"/>
            </a:pPr>
            <a:r>
              <a:rPr lang="en" sz="1800"/>
              <a:t>Работа с конзолата</a:t>
            </a:r>
            <a:endParaRPr sz="1800"/>
          </a:p>
        </p:txBody>
      </p:sp>
      <p:pic>
        <p:nvPicPr>
          <p:cNvPr id="143" name="Google Shape;143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89450" y="1152475"/>
            <a:ext cx="5224111" cy="370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25" spcFirstLastPara="1" rIns="81025" wrap="square" tIns="270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Входно/изходни операции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49" name="Google Shape;149;p8"/>
          <p:cNvSpPr txBox="1"/>
          <p:nvPr>
            <p:ph idx="1" type="body"/>
          </p:nvPr>
        </p:nvSpPr>
        <p:spPr>
          <a:xfrm>
            <a:off x="311700" y="1146450"/>
            <a:ext cx="8520600" cy="28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25" spcFirstLastPara="1" rIns="81025" wrap="square" tIns="27000">
            <a:noAutofit/>
          </a:bodyPr>
          <a:lstStyle/>
          <a:p>
            <a:pPr indent="-342900" lvl="0" marL="4572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</a:pPr>
            <a:r>
              <a:rPr lang="en" sz="1800"/>
              <a:t>Всяка функция в Haskell си има тип - от какъв тип са функциите, които взаимодействат с външния свят?</a:t>
            </a:r>
            <a:endParaRPr sz="1800"/>
          </a:p>
          <a:p>
            <a:pPr indent="-342900" lvl="0" marL="4572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</a:pPr>
            <a:r>
              <a:rPr lang="en" sz="1800"/>
              <a:t>Входно/изходните операции в Haskell стават посредством IO действия</a:t>
            </a:r>
            <a:endParaRPr sz="1800"/>
          </a:p>
          <a:p>
            <a:pPr indent="-342900" lvl="0" marL="4572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</a:pPr>
            <a:r>
              <a:rPr lang="en" sz="1800"/>
              <a:t>Най-просто обяснено IO действията са парчета код, които взаимодействат с външния свят</a:t>
            </a:r>
            <a:endParaRPr sz="1800"/>
          </a:p>
          <a:p>
            <a:pPr indent="-342900" lvl="1" marL="9144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 sz="1800"/>
              <a:t>`main` сам по себе си е IO действие - това означава, че реално се изпълнява и всички странични ефекти реално се случват</a:t>
            </a:r>
            <a:endParaRPr sz="1800"/>
          </a:p>
          <a:p>
            <a:pPr indent="-342900" lvl="0" marL="4572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</a:pPr>
            <a:r>
              <a:rPr lang="en" sz="1800"/>
              <a:t>do-блоковете се използват, за да се опишат няколко последователни действия, които IO действието да изпълни</a:t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25" spcFirstLastPara="1" rIns="81025" wrap="square" tIns="270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Входно/изходни операции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55" name="Google Shape;155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404438"/>
            <a:ext cx="8839196" cy="23346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ster">
  <a:themeElements>
    <a:clrScheme name="SoftUni Color Theme">
      <a:dk1>
        <a:srgbClr val="000000"/>
      </a:dk1>
      <a:lt1>
        <a:srgbClr val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Master">
  <a:themeElements>
    <a:clrScheme name="SoftUni Color Theme">
      <a:dk1>
        <a:srgbClr val="000000"/>
      </a:dk1>
      <a:lt1>
        <a:srgbClr val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