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cr0IAEEIy8YLDMx4+R1bje5p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19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3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3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3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3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3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3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3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3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3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1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1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1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" name="Google Shape;35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1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28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8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22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2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Решение: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525300" y="1232700"/>
            <a:ext cx="8093400" cy="2744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 = sumNumbersLoop 0 1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sumNumbersLoop sum index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index &gt; 10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sum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(sum + index) + (sumNumbersLoop sum (index + 1))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Опашковата рекурсия е рекурсия, при която последното извършвано действие е рекурсивно извикване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Оптимизация наречена премахване на опашното извикване (tail call elimination)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Вместо с последващо връщане рекурсивното обръщение се реализира със преход без връщане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При тази рекурсия заделената в стека памет се преизползва вместо да се заделя нова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Намалява разхода на памет и обикновено подобрява бързината на алгоритъма, но по-трудно се откриват грешки</a:t>
            </a:r>
            <a:endParaRPr sz="1800"/>
          </a:p>
        </p:txBody>
      </p:sp>
      <p:sp>
        <p:nvSpPr>
          <p:cNvPr id="177" name="Google Shape;17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Опашкова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184" name="Google Shape;184;p12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192" name="Google Shape;192;p13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4378750" y="2700150"/>
            <a:ext cx="3288900" cy="1364700"/>
          </a:xfrm>
          <a:prstGeom prst="wedgeRoundRectCallout">
            <a:avLst>
              <a:gd fmla="val -93899" name="adj1"/>
              <a:gd fmla="val 4946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отново се изпозлва помощна функция, на която се подават 2 параметъра - стринга и колко повторения трябва да се направят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201" name="Google Shape;201;p14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4378750" y="2223225"/>
            <a:ext cx="3787800" cy="1841700"/>
          </a:xfrm>
          <a:prstGeom prst="wedgeRoundRectCallout">
            <a:avLst>
              <a:gd fmla="val -93899" name="adj1"/>
              <a:gd fmla="val 4946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функцията от своя страна извиква рекурсивния цикъл като задава стойности за низа, който ще се повтаря, текущия низ (в началото със същата стойност) и броя повторения, които се изискват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Опашкова рекурсия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311700" y="1000075"/>
            <a:ext cx="8520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1800"/>
          </a:p>
        </p:txBody>
      </p:sp>
      <p:sp>
        <p:nvSpPr>
          <p:cNvPr id="210" name="Google Shape;210;p15"/>
          <p:cNvSpPr/>
          <p:nvPr/>
        </p:nvSpPr>
        <p:spPr>
          <a:xfrm>
            <a:off x="525300" y="1781575"/>
            <a:ext cx="8093400" cy="2025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525300" y="3981350"/>
            <a:ext cx="8093400" cy="1009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892375" y="506275"/>
            <a:ext cx="3787800" cy="1841700"/>
          </a:xfrm>
          <a:prstGeom prst="wedgeRoundRectCallout">
            <a:avLst>
              <a:gd fmla="val 1764" name="adj1"/>
              <a:gd fmla="val 8545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забележете как вместо функцията да долепя низа със резултата от рекурсивното извикване на функция за (n - 1) директно извиква функцията като ѝ подава низа (досега), залепен с началният низ, който трябва да се повтаря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Рекурсия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224" name="Google Shape;224;p17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Рекурсивна реализация на цикли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Опашкова рекурсия</a:t>
            </a:r>
            <a:endParaRPr sz="1800"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11700" y="1152475"/>
            <a:ext cx="8520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няма цикли</a:t>
            </a:r>
            <a:endParaRPr sz="1800"/>
          </a:p>
          <a:p>
            <a:pPr indent="-3429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Циклите се реализират чрез рекурсия</a:t>
            </a:r>
            <a:endParaRPr sz="1800"/>
          </a:p>
          <a:p>
            <a:pPr indent="-3429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В Haskell всички функции са чисти (не могат да променят състояние)</a:t>
            </a:r>
            <a:endParaRPr sz="1800"/>
          </a:p>
          <a:p>
            <a:pPr indent="-3429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Итерациите се реализират с рекурсивни извиквания</a:t>
            </a:r>
            <a:endParaRPr sz="1800"/>
          </a:p>
          <a:p>
            <a:pPr indent="-342900" lvl="1" marL="9144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Итераторите се реализират като параметри и се променят при всяко рекурсивно извикване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525300" y="1210675"/>
            <a:ext cx="8093400" cy="2773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repeatString(String str, int n) {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String result = "";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for(int i = 0; i &lt; n; ++i)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result += str;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result;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782175" y="3037950"/>
            <a:ext cx="4123500" cy="1148400"/>
          </a:xfrm>
          <a:prstGeom prst="wedgeRoundRectCallout">
            <a:avLst>
              <a:gd fmla="val -70242" name="adj1"/>
              <a:gd fmla="val -4647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Java реализация на функция, която използва цикъл, който долепя даден символен низ до себе си n на брой пъти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525300" y="1210675"/>
            <a:ext cx="8093400" cy="1761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(n-1))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4782175" y="3037950"/>
            <a:ext cx="4123500" cy="1148400"/>
          </a:xfrm>
          <a:prstGeom prst="wedgeRoundRectCallout">
            <a:avLst>
              <a:gd fmla="val -70242" name="adj1"/>
              <a:gd fmla="val -46471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реализация на същата функция в Haskell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40" name="Google Shape;140;p6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48" name="Google Shape;148;p7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4672125" y="1690700"/>
            <a:ext cx="3122700" cy="718500"/>
          </a:xfrm>
          <a:prstGeom prst="wedgeRoundRectCallout">
            <a:avLst>
              <a:gd fmla="val -91657" name="adj1"/>
              <a:gd fmla="val 2878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525300" y="2050075"/>
            <a:ext cx="8093400" cy="1699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525300" y="1152500"/>
            <a:ext cx="8093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За функциите, които зависят от външно състояние се използва помощна функция</a:t>
            </a:r>
            <a:endParaRPr sz="1800"/>
          </a:p>
        </p:txBody>
      </p:sp>
      <p:sp>
        <p:nvSpPr>
          <p:cNvPr id="157" name="Google Shape;157;p8"/>
          <p:cNvSpPr/>
          <p:nvPr/>
        </p:nvSpPr>
        <p:spPr>
          <a:xfrm>
            <a:off x="525300" y="3979675"/>
            <a:ext cx="8093400" cy="663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106825" y="3338500"/>
            <a:ext cx="3892800" cy="1643700"/>
          </a:xfrm>
          <a:prstGeom prst="wedgeRoundRectCallout">
            <a:avLst>
              <a:gd fmla="val -60932" name="adj1"/>
              <a:gd fmla="val 8399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pow2 приема само един аргумент - на коя степен да се повдигне 2;</a:t>
            </a:r>
            <a:b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За начален индекс на цикъла се задава 0, а за начална стойност на произведението се задава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672125" y="1690700"/>
            <a:ext cx="3122700" cy="718500"/>
          </a:xfrm>
          <a:prstGeom prst="wedgeRoundRectCallout">
            <a:avLst>
              <a:gd fmla="val -91657" name="adj1"/>
              <a:gd fmla="val 2878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Дефинирайте функция, която намира сбора на първите 10 естествени числа</a:t>
            </a:r>
            <a:endParaRPr sz="1800"/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