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8" roundtripDataSignature="AMtx7mjMfRB1A0DXeMBhmYWPtTfqDsOJ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customschemas.google.com/relationships/presentationmetadata" Target="meta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hyperlink" Target="http://softuni.bg/" TargetMode="External"/><Relationship Id="rId4" Type="http://schemas.openxmlformats.org/officeDocument/2006/relationships/hyperlink" Target="http://softuni.org/" TargetMode="External"/><Relationship Id="rId11" Type="http://schemas.openxmlformats.org/officeDocument/2006/relationships/hyperlink" Target="http://www.introprogramming.info/" TargetMode="External"/><Relationship Id="rId10" Type="http://schemas.openxmlformats.org/officeDocument/2006/relationships/hyperlink" Target="http://www.youtube.com/SoftwareUniversity" TargetMode="External"/><Relationship Id="rId12" Type="http://schemas.openxmlformats.org/officeDocument/2006/relationships/image" Target="../media/image2.png"/><Relationship Id="rId9" Type="http://schemas.openxmlformats.org/officeDocument/2006/relationships/hyperlink" Target="https://twitter.com/softunibg" TargetMode="External"/><Relationship Id="rId5" Type="http://schemas.openxmlformats.org/officeDocument/2006/relationships/hyperlink" Target="http://www.nakov.com/" TargetMode="External"/><Relationship Id="rId6" Type="http://schemas.openxmlformats.org/officeDocument/2006/relationships/hyperlink" Target="http://forum.softuni.bg/" TargetMode="External"/><Relationship Id="rId7" Type="http://schemas.openxmlformats.org/officeDocument/2006/relationships/hyperlink" Target="http://judge.softuni.bg/" TargetMode="External"/><Relationship Id="rId8" Type="http://schemas.openxmlformats.org/officeDocument/2006/relationships/hyperlink" Target="https://www.facebook.com/SoftwareUniversity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hyperlink" Target="http://softuni.bg/" TargetMode="External"/><Relationship Id="rId4" Type="http://schemas.openxmlformats.org/officeDocument/2006/relationships/hyperlink" Target="http://softuni.org/" TargetMode="External"/><Relationship Id="rId11" Type="http://schemas.openxmlformats.org/officeDocument/2006/relationships/hyperlink" Target="http://www.introprogramming.info/" TargetMode="External"/><Relationship Id="rId10" Type="http://schemas.openxmlformats.org/officeDocument/2006/relationships/hyperlink" Target="http://www.youtube.com/SoftwareUniversity" TargetMode="External"/><Relationship Id="rId12" Type="http://schemas.openxmlformats.org/officeDocument/2006/relationships/image" Target="../media/image2.png"/><Relationship Id="rId9" Type="http://schemas.openxmlformats.org/officeDocument/2006/relationships/hyperlink" Target="https://twitter.com/softunibg" TargetMode="External"/><Relationship Id="rId5" Type="http://schemas.openxmlformats.org/officeDocument/2006/relationships/hyperlink" Target="http://www.nakov.com/" TargetMode="External"/><Relationship Id="rId6" Type="http://schemas.openxmlformats.org/officeDocument/2006/relationships/hyperlink" Target="http://forum.softuni.bg/" TargetMode="External"/><Relationship Id="rId7" Type="http://schemas.openxmlformats.org/officeDocument/2006/relationships/hyperlink" Target="http://judge.softuni.bg/" TargetMode="External"/><Relationship Id="rId8" Type="http://schemas.openxmlformats.org/officeDocument/2006/relationships/hyperlink" Target="https://www.facebook.com/SoftwareUniversity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tion Title Slide">
  <p:cSld name="Presentation 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3"/>
          <p:cNvSpPr txBox="1"/>
          <p:nvPr>
            <p:ph type="ctrTitle"/>
          </p:nvPr>
        </p:nvSpPr>
        <p:spPr>
          <a:xfrm>
            <a:off x="3275663" y="235727"/>
            <a:ext cx="55383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ts val="4100"/>
              <a:buNone/>
              <a:defRPr sz="4100">
                <a:solidFill>
                  <a:srgbClr val="F6D18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33"/>
          <p:cNvSpPr txBox="1"/>
          <p:nvPr>
            <p:ph idx="1" type="subTitle"/>
          </p:nvPr>
        </p:nvSpPr>
        <p:spPr>
          <a:xfrm>
            <a:off x="3275663" y="1759724"/>
            <a:ext cx="55383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cap="none">
                <a:solidFill>
                  <a:schemeClr val="accent1"/>
                </a:solidFill>
              </a:defRPr>
            </a:lvl1pPr>
            <a:lvl2pPr lvl="1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33"/>
          <p:cNvSpPr txBox="1"/>
          <p:nvPr>
            <p:ph idx="2" type="body"/>
          </p:nvPr>
        </p:nvSpPr>
        <p:spPr>
          <a:xfrm>
            <a:off x="570458" y="3123063"/>
            <a:ext cx="2391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b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>
                <a:solidFill>
                  <a:srgbClr val="EE792A"/>
                </a:solidFill>
              </a:defRPr>
            </a:lvl1pPr>
            <a:lvl2pPr indent="-2984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15" name="Google Shape;15;p33"/>
          <p:cNvSpPr/>
          <p:nvPr>
            <p:ph idx="3" type="pic"/>
          </p:nvPr>
        </p:nvSpPr>
        <p:spPr>
          <a:xfrm>
            <a:off x="3275663" y="3143250"/>
            <a:ext cx="5538300" cy="14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>
            <a:lvl1pPr lvl="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Cambria"/>
              <a:buNone/>
              <a:defRPr b="0" i="0" sz="26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mbria"/>
              <a:buChar char="▪"/>
              <a:defRPr b="0" i="0" sz="24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Cambria"/>
              <a:buChar char="▪"/>
              <a:defRPr b="0" i="0" sz="23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Cambria"/>
              <a:buChar char="▪"/>
              <a:defRPr b="0" i="0" sz="21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Cambria"/>
              <a:buChar char="▪"/>
              <a:defRPr b="0" i="0" sz="2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b="0"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b="0"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b="0"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b="0"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6" name="Google Shape;16;p33"/>
          <p:cNvSpPr txBox="1"/>
          <p:nvPr>
            <p:ph idx="4" type="body"/>
          </p:nvPr>
        </p:nvSpPr>
        <p:spPr>
          <a:xfrm>
            <a:off x="570458" y="3475487"/>
            <a:ext cx="23913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b="1" sz="1700">
                <a:solidFill>
                  <a:srgbClr val="F4B36C"/>
                </a:solidFill>
              </a:defRPr>
            </a:lvl1pPr>
            <a:lvl2pPr indent="-2984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17" name="Google Shape;17;p33"/>
          <p:cNvSpPr txBox="1"/>
          <p:nvPr>
            <p:ph idx="5" type="body"/>
          </p:nvPr>
        </p:nvSpPr>
        <p:spPr>
          <a:xfrm>
            <a:off x="570458" y="3758754"/>
            <a:ext cx="23913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>
                <a:solidFill>
                  <a:srgbClr val="F9D9A9"/>
                </a:solidFill>
              </a:defRPr>
            </a:lvl1pPr>
            <a:lvl2pPr indent="-2984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18" name="Google Shape;18;p33"/>
          <p:cNvSpPr txBox="1"/>
          <p:nvPr>
            <p:ph idx="6" type="body"/>
          </p:nvPr>
        </p:nvSpPr>
        <p:spPr>
          <a:xfrm>
            <a:off x="570458" y="4045954"/>
            <a:ext cx="23913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rgbClr val="F27A44"/>
                </a:solidFill>
              </a:defRPr>
            </a:lvl1pPr>
            <a:lvl2pPr indent="-2984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19" name="Google Shape;19;p33"/>
          <p:cNvSpPr txBox="1"/>
          <p:nvPr>
            <p:ph idx="7" type="body"/>
          </p:nvPr>
        </p:nvSpPr>
        <p:spPr>
          <a:xfrm>
            <a:off x="570458" y="4301825"/>
            <a:ext cx="2391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rgbClr val="F27A44"/>
                </a:solidFill>
              </a:defRPr>
            </a:lvl1pPr>
            <a:lvl2pPr indent="-2984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3"/>
          <p:cNvSpPr txBox="1"/>
          <p:nvPr>
            <p:ph idx="10" type="dt"/>
          </p:nvPr>
        </p:nvSpPr>
        <p:spPr>
          <a:xfrm>
            <a:off x="141648" y="4893752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43"/>
          <p:cNvSpPr txBox="1"/>
          <p:nvPr>
            <p:ph idx="11" type="ftr"/>
          </p:nvPr>
        </p:nvSpPr>
        <p:spPr>
          <a:xfrm>
            <a:off x="1061085" y="4893752"/>
            <a:ext cx="7614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43"/>
          <p:cNvSpPr txBox="1"/>
          <p:nvPr>
            <p:ph idx="12" type="sldNum"/>
          </p:nvPr>
        </p:nvSpPr>
        <p:spPr>
          <a:xfrm>
            <a:off x="8677068" y="4893752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43"/>
          <p:cNvSpPr txBox="1"/>
          <p:nvPr>
            <p:ph idx="1" type="body"/>
          </p:nvPr>
        </p:nvSpPr>
        <p:spPr>
          <a:xfrm>
            <a:off x="142847" y="863341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>
            <a:lvl1pPr indent="-39370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600"/>
              <a:buChar char="▪"/>
              <a:defRPr sz="2600"/>
            </a:lvl1pPr>
            <a:lvl2pPr indent="-3492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900"/>
              <a:buChar char="▪"/>
              <a:defRPr sz="2400"/>
            </a:lvl2pPr>
            <a:lvl3pPr indent="-3429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 sz="2300"/>
            </a:lvl3pPr>
            <a:lvl4pPr indent="-3365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700"/>
              <a:buChar char="▪"/>
              <a:defRPr sz="2100"/>
            </a:lvl4pPr>
            <a:lvl5pPr indent="-3302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2000"/>
            </a:lvl5pPr>
            <a:lvl6pPr indent="-3048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75" name="Google Shape;75;p43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4"/>
          <p:cNvSpPr txBox="1"/>
          <p:nvPr>
            <p:ph type="title"/>
          </p:nvPr>
        </p:nvSpPr>
        <p:spPr>
          <a:xfrm>
            <a:off x="684788" y="3714750"/>
            <a:ext cx="777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27000" lIns="27000" spcFirstLastPara="1" rIns="27000" wrap="square" tIns="270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100"/>
              <a:buFont typeface="Calibri"/>
              <a:buNone/>
              <a:defRPr b="1" sz="41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44"/>
          <p:cNvSpPr txBox="1"/>
          <p:nvPr>
            <p:ph idx="1" type="body"/>
          </p:nvPr>
        </p:nvSpPr>
        <p:spPr>
          <a:xfrm>
            <a:off x="684788" y="4316226"/>
            <a:ext cx="77745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27000" spcFirstLastPara="1" rIns="27000" wrap="square" tIns="27000">
            <a:noAutofit/>
          </a:bodyPr>
          <a:lstStyle>
            <a:lvl1pPr indent="-228600" lvl="0" marL="45720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27000" lIns="81025" spcFirstLastPara="1" rIns="81025" wrap="square" tIns="270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2" name="Google Shape;82;p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>
            <a:lvl1pPr lv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3" name="Google Shape;83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Slide">
  <p:cSld name="Questions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7">
            <a:hlinkClick r:id="rId3"/>
          </p:cNvPr>
          <p:cNvSpPr txBox="1"/>
          <p:nvPr/>
        </p:nvSpPr>
        <p:spPr>
          <a:xfrm rot="322337">
            <a:off x="7551780" y="1690138"/>
            <a:ext cx="227499" cy="3001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7">
            <a:hlinkClick r:id="rId4"/>
          </p:cNvPr>
          <p:cNvSpPr txBox="1"/>
          <p:nvPr/>
        </p:nvSpPr>
        <p:spPr>
          <a:xfrm rot="-969807">
            <a:off x="5677631" y="3255915"/>
            <a:ext cx="227388" cy="3001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7">
            <a:hlinkClick r:id="rId5"/>
          </p:cNvPr>
          <p:cNvSpPr txBox="1"/>
          <p:nvPr/>
        </p:nvSpPr>
        <p:spPr>
          <a:xfrm>
            <a:off x="8627368" y="3509728"/>
            <a:ext cx="191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7">
            <a:hlinkClick r:id="rId6"/>
          </p:cNvPr>
          <p:cNvSpPr txBox="1"/>
          <p:nvPr/>
        </p:nvSpPr>
        <p:spPr>
          <a:xfrm rot="-624257">
            <a:off x="4572027" y="4581940"/>
            <a:ext cx="201005" cy="23095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47">
            <a:hlinkClick r:id="rId7"/>
          </p:cNvPr>
          <p:cNvSpPr txBox="1"/>
          <p:nvPr/>
        </p:nvSpPr>
        <p:spPr>
          <a:xfrm rot="567739">
            <a:off x="6868821" y="3024508"/>
            <a:ext cx="218979" cy="2767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47">
            <a:hlinkClick r:id="rId8"/>
          </p:cNvPr>
          <p:cNvSpPr txBox="1"/>
          <p:nvPr/>
        </p:nvSpPr>
        <p:spPr>
          <a:xfrm rot="222700">
            <a:off x="5286844" y="1920198"/>
            <a:ext cx="245615" cy="3463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47">
            <a:hlinkClick r:id="rId9"/>
          </p:cNvPr>
          <p:cNvSpPr txBox="1"/>
          <p:nvPr/>
        </p:nvSpPr>
        <p:spPr>
          <a:xfrm rot="-624257">
            <a:off x="8818251" y="1740725"/>
            <a:ext cx="201005" cy="23095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47">
            <a:hlinkClick r:id="rId10"/>
          </p:cNvPr>
          <p:cNvSpPr txBox="1"/>
          <p:nvPr/>
        </p:nvSpPr>
        <p:spPr>
          <a:xfrm rot="557986">
            <a:off x="8833233" y="2585808"/>
            <a:ext cx="191213" cy="2076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47">
            <a:hlinkClick r:id="rId11"/>
          </p:cNvPr>
          <p:cNvSpPr txBox="1"/>
          <p:nvPr/>
        </p:nvSpPr>
        <p:spPr>
          <a:xfrm rot="571955">
            <a:off x="8354654" y="4219442"/>
            <a:ext cx="201077" cy="2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47"/>
          <p:cNvSpPr/>
          <p:nvPr/>
        </p:nvSpPr>
        <p:spPr>
          <a:xfrm rot="-650216">
            <a:off x="2039468" y="2479503"/>
            <a:ext cx="3406653" cy="711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3500"/>
              <a:buFont typeface="Noto Sans Symbols"/>
              <a:buNone/>
            </a:pPr>
            <a:r>
              <a:rPr b="1" i="0" lang="en" sz="5000" u="none" cap="none" strike="noStrike">
                <a:solidFill>
                  <a:srgbClr val="F3BE60"/>
                </a:solidFill>
                <a:latin typeface="Cambria"/>
                <a:ea typeface="Cambria"/>
                <a:cs typeface="Cambria"/>
                <a:sym typeface="Cambria"/>
              </a:rPr>
              <a:t>Въпроси?</a:t>
            </a:r>
            <a:endParaRPr b="1" i="0" sz="5000" u="none" cap="none" strike="noStrik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95" name="Google Shape;95;p4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 rot="-632287">
            <a:off x="378251" y="1513505"/>
            <a:ext cx="2136959" cy="24792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47"/>
          <p:cNvSpPr txBox="1"/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None/>
              <a:defRPr i="0" sz="3000" u="none" cap="none" strike="noStrike">
                <a:solidFill>
                  <a:srgbClr val="F3BE60"/>
                </a:solidFill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>
            <a:lvl1pPr indent="-39370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600"/>
              <a:buChar char="▪"/>
              <a:defRPr/>
            </a:lvl1pPr>
            <a:lvl2pPr indent="-3492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900"/>
              <a:buChar char="▪"/>
              <a:defRPr/>
            </a:lvl2pPr>
            <a:lvl3pPr indent="-3429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indent="-3365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700"/>
              <a:buChar char="▪"/>
              <a:defRPr/>
            </a:lvl4pPr>
            <a:lvl5pPr indent="-3302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/>
            </a:lvl5pPr>
            <a:lvl6pPr indent="-3048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23" name="Google Shape;2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Slide">
  <p:cSld name="Questions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5">
            <a:hlinkClick r:id="rId3"/>
          </p:cNvPr>
          <p:cNvSpPr txBox="1"/>
          <p:nvPr/>
        </p:nvSpPr>
        <p:spPr>
          <a:xfrm rot="322337">
            <a:off x="7551780" y="1690138"/>
            <a:ext cx="227499" cy="3001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5">
            <a:hlinkClick r:id="rId4"/>
          </p:cNvPr>
          <p:cNvSpPr txBox="1"/>
          <p:nvPr/>
        </p:nvSpPr>
        <p:spPr>
          <a:xfrm rot="-969807">
            <a:off x="5677631" y="3255915"/>
            <a:ext cx="227388" cy="3001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5">
            <a:hlinkClick r:id="rId5"/>
          </p:cNvPr>
          <p:cNvSpPr txBox="1"/>
          <p:nvPr/>
        </p:nvSpPr>
        <p:spPr>
          <a:xfrm>
            <a:off x="8627368" y="3509728"/>
            <a:ext cx="191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5">
            <a:hlinkClick r:id="rId6"/>
          </p:cNvPr>
          <p:cNvSpPr txBox="1"/>
          <p:nvPr/>
        </p:nvSpPr>
        <p:spPr>
          <a:xfrm rot="-624257">
            <a:off x="4572027" y="4581940"/>
            <a:ext cx="201005" cy="23095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5">
            <a:hlinkClick r:id="rId7"/>
          </p:cNvPr>
          <p:cNvSpPr txBox="1"/>
          <p:nvPr/>
        </p:nvSpPr>
        <p:spPr>
          <a:xfrm rot="567739">
            <a:off x="6868821" y="3024508"/>
            <a:ext cx="218979" cy="2767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5">
            <a:hlinkClick r:id="rId8"/>
          </p:cNvPr>
          <p:cNvSpPr txBox="1"/>
          <p:nvPr/>
        </p:nvSpPr>
        <p:spPr>
          <a:xfrm rot="222700">
            <a:off x="5286844" y="1920198"/>
            <a:ext cx="245615" cy="3463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5">
            <a:hlinkClick r:id="rId9"/>
          </p:cNvPr>
          <p:cNvSpPr txBox="1"/>
          <p:nvPr/>
        </p:nvSpPr>
        <p:spPr>
          <a:xfrm rot="-624257">
            <a:off x="8818251" y="1740725"/>
            <a:ext cx="201005" cy="23095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5">
            <a:hlinkClick r:id="rId10"/>
          </p:cNvPr>
          <p:cNvSpPr txBox="1"/>
          <p:nvPr/>
        </p:nvSpPr>
        <p:spPr>
          <a:xfrm rot="557986">
            <a:off x="8833233" y="2585808"/>
            <a:ext cx="191213" cy="2076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5">
            <a:hlinkClick r:id="rId11"/>
          </p:cNvPr>
          <p:cNvSpPr txBox="1"/>
          <p:nvPr/>
        </p:nvSpPr>
        <p:spPr>
          <a:xfrm rot="571955">
            <a:off x="8354654" y="4219442"/>
            <a:ext cx="201077" cy="2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5"/>
          <p:cNvSpPr/>
          <p:nvPr/>
        </p:nvSpPr>
        <p:spPr>
          <a:xfrm rot="-650216">
            <a:off x="2039468" y="2479503"/>
            <a:ext cx="3406653" cy="711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3500"/>
              <a:buFont typeface="Noto Sans Symbols"/>
              <a:buNone/>
            </a:pPr>
            <a:r>
              <a:rPr b="1" i="0" lang="en" sz="5000" u="none" cap="none" strike="noStrike">
                <a:solidFill>
                  <a:srgbClr val="F3BE60"/>
                </a:solidFill>
                <a:latin typeface="Cambria"/>
                <a:ea typeface="Cambria"/>
                <a:cs typeface="Cambria"/>
                <a:sym typeface="Cambria"/>
              </a:rPr>
              <a:t>Въпроси?</a:t>
            </a:r>
            <a:endParaRPr b="1" i="0" sz="5000" u="none" cap="none" strike="noStrik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5" name="Google Shape;35;p3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 rot="-632287">
            <a:off x="378251" y="1513505"/>
            <a:ext cx="2136959" cy="247925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35"/>
          <p:cNvSpPr txBox="1"/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None/>
              <a:defRPr i="0" sz="3000" u="none" cap="none" strike="noStrike">
                <a:solidFill>
                  <a:srgbClr val="F3BE60"/>
                </a:solidFill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i="0" sz="1400" u="none" cap="none" strike="noStrike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8"/>
          <p:cNvSpPr txBox="1"/>
          <p:nvPr>
            <p:ph idx="10" type="dt"/>
          </p:nvPr>
        </p:nvSpPr>
        <p:spPr>
          <a:xfrm>
            <a:off x="141648" y="4893752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38"/>
          <p:cNvSpPr txBox="1"/>
          <p:nvPr>
            <p:ph idx="11" type="ftr"/>
          </p:nvPr>
        </p:nvSpPr>
        <p:spPr>
          <a:xfrm>
            <a:off x="1061085" y="4893752"/>
            <a:ext cx="7614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p38"/>
          <p:cNvSpPr txBox="1"/>
          <p:nvPr>
            <p:ph idx="12" type="sldNum"/>
          </p:nvPr>
        </p:nvSpPr>
        <p:spPr>
          <a:xfrm>
            <a:off x="8677068" y="4893752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38"/>
          <p:cNvSpPr txBox="1"/>
          <p:nvPr>
            <p:ph idx="1" type="body"/>
          </p:nvPr>
        </p:nvSpPr>
        <p:spPr>
          <a:xfrm>
            <a:off x="142847" y="863341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>
            <a:lvl1pPr indent="-39370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600"/>
              <a:buChar char="▪"/>
              <a:defRPr sz="2600"/>
            </a:lvl1pPr>
            <a:lvl2pPr indent="-3492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900"/>
              <a:buChar char="▪"/>
              <a:defRPr sz="2400"/>
            </a:lvl2pPr>
            <a:lvl3pPr indent="-3429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 sz="2300"/>
            </a:lvl3pPr>
            <a:lvl4pPr indent="-3365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700"/>
              <a:buChar char="▪"/>
              <a:defRPr sz="2100"/>
            </a:lvl4pPr>
            <a:lvl5pPr indent="-3302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2000"/>
            </a:lvl5pPr>
            <a:lvl6pPr indent="-3048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42" name="Google Shape;42;p38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9"/>
          <p:cNvSpPr txBox="1"/>
          <p:nvPr>
            <p:ph type="title"/>
          </p:nvPr>
        </p:nvSpPr>
        <p:spPr>
          <a:xfrm>
            <a:off x="684788" y="3714750"/>
            <a:ext cx="777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27000" lIns="27000" spcFirstLastPara="1" rIns="27000" wrap="square" tIns="270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100"/>
              <a:buNone/>
              <a:defRPr sz="41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" name="Google Shape;45;p39"/>
          <p:cNvSpPr txBox="1"/>
          <p:nvPr>
            <p:ph idx="1" type="body"/>
          </p:nvPr>
        </p:nvSpPr>
        <p:spPr>
          <a:xfrm>
            <a:off x="684788" y="4316226"/>
            <a:ext cx="77745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27000" spcFirstLastPara="1" rIns="27000" wrap="square" tIns="27000">
            <a:noAutofit/>
          </a:bodyPr>
          <a:lstStyle>
            <a:lvl1pPr indent="-228600" lvl="0" marL="45720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27000" lIns="81025" spcFirstLastPara="1" rIns="81025" wrap="square" tIns="270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9" name="Google Shape;49;p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>
            <a:lvl1pPr lv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0" name="Google Shape;50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>
            <a:lvl1pPr indent="-39370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600"/>
              <a:buChar char="▪"/>
              <a:defRPr/>
            </a:lvl1pPr>
            <a:lvl2pPr indent="-3492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900"/>
              <a:buChar char="▪"/>
              <a:defRPr/>
            </a:lvl2pPr>
            <a:lvl3pPr indent="-3429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indent="-3365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700"/>
              <a:buChar char="▪"/>
              <a:defRPr/>
            </a:lvl4pPr>
            <a:lvl5pPr indent="-3302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/>
            </a:lvl5pPr>
            <a:lvl6pPr indent="-3048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60" name="Google Shape;60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tion Title Slide">
  <p:cSld name="Presentation 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2"/>
          <p:cNvSpPr txBox="1"/>
          <p:nvPr>
            <p:ph type="ctrTitle"/>
          </p:nvPr>
        </p:nvSpPr>
        <p:spPr>
          <a:xfrm>
            <a:off x="3275663" y="235727"/>
            <a:ext cx="55383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ts val="4100"/>
              <a:buFont typeface="Calibri"/>
              <a:buNone/>
              <a:defRPr sz="4100">
                <a:solidFill>
                  <a:srgbClr val="F6D18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42"/>
          <p:cNvSpPr txBox="1"/>
          <p:nvPr>
            <p:ph idx="1" type="subTitle"/>
          </p:nvPr>
        </p:nvSpPr>
        <p:spPr>
          <a:xfrm>
            <a:off x="3275663" y="1759724"/>
            <a:ext cx="55383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cap="none">
                <a:solidFill>
                  <a:schemeClr val="accent1"/>
                </a:solidFill>
              </a:defRPr>
            </a:lvl1pPr>
            <a:lvl2pPr lvl="1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p42"/>
          <p:cNvSpPr txBox="1"/>
          <p:nvPr>
            <p:ph idx="2" type="body"/>
          </p:nvPr>
        </p:nvSpPr>
        <p:spPr>
          <a:xfrm>
            <a:off x="570458" y="3123063"/>
            <a:ext cx="2391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b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>
                <a:solidFill>
                  <a:srgbClr val="EE792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65" name="Google Shape;65;p42"/>
          <p:cNvSpPr/>
          <p:nvPr>
            <p:ph idx="3" type="pic"/>
          </p:nvPr>
        </p:nvSpPr>
        <p:spPr>
          <a:xfrm>
            <a:off x="3275663" y="3143250"/>
            <a:ext cx="5538300" cy="14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>
            <a:lvl1pPr lvl="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Noto Sans Symbols"/>
              <a:buNone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42"/>
          <p:cNvSpPr txBox="1"/>
          <p:nvPr>
            <p:ph idx="4" type="body"/>
          </p:nvPr>
        </p:nvSpPr>
        <p:spPr>
          <a:xfrm>
            <a:off x="570458" y="3475487"/>
            <a:ext cx="23913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b="1" sz="1700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67" name="Google Shape;67;p42"/>
          <p:cNvSpPr txBox="1"/>
          <p:nvPr>
            <p:ph idx="5" type="body"/>
          </p:nvPr>
        </p:nvSpPr>
        <p:spPr>
          <a:xfrm>
            <a:off x="570458" y="3758754"/>
            <a:ext cx="23913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>
                <a:solidFill>
                  <a:srgbClr val="F9D9A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68" name="Google Shape;68;p42"/>
          <p:cNvSpPr txBox="1"/>
          <p:nvPr>
            <p:ph idx="6" type="body"/>
          </p:nvPr>
        </p:nvSpPr>
        <p:spPr>
          <a:xfrm>
            <a:off x="570458" y="4045954"/>
            <a:ext cx="23913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69" name="Google Shape;69;p42"/>
          <p:cNvSpPr txBox="1"/>
          <p:nvPr>
            <p:ph idx="7" type="body"/>
          </p:nvPr>
        </p:nvSpPr>
        <p:spPr>
          <a:xfrm>
            <a:off x="570458" y="4301825"/>
            <a:ext cx="2391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2pPr>
            <a:lvl3pPr indent="-29845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3pPr>
            <a:lvl4pPr indent="-2984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4pPr>
            <a:lvl5pPr indent="-2984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▪"/>
              <a:defRPr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2"/>
          <p:cNvSpPr txBox="1"/>
          <p:nvPr>
            <p:ph idx="10" type="dt"/>
          </p:nvPr>
        </p:nvSpPr>
        <p:spPr>
          <a:xfrm>
            <a:off x="141648" y="4893752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7" name="Google Shape;7;p32"/>
          <p:cNvSpPr txBox="1"/>
          <p:nvPr>
            <p:ph idx="11" type="ftr"/>
          </p:nvPr>
        </p:nvSpPr>
        <p:spPr>
          <a:xfrm>
            <a:off x="1061085" y="4893752"/>
            <a:ext cx="7614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8" name="Google Shape;8;p32"/>
          <p:cNvSpPr txBox="1"/>
          <p:nvPr>
            <p:ph idx="12" type="sldNum"/>
          </p:nvPr>
        </p:nvSpPr>
        <p:spPr>
          <a:xfrm>
            <a:off x="8677068" y="4893752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32"/>
          <p:cNvSpPr txBox="1"/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mbria"/>
              <a:buNone/>
              <a:defRPr b="1" i="0" sz="3000" u="none" cap="none" strike="noStrike">
                <a:solidFill>
                  <a:srgbClr val="F3BE6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mbria"/>
              <a:buNone/>
              <a:defRPr b="0" i="0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0" name="Google Shape;10;p32"/>
          <p:cNvSpPr txBox="1"/>
          <p:nvPr>
            <p:ph idx="1" type="body"/>
          </p:nvPr>
        </p:nvSpPr>
        <p:spPr>
          <a:xfrm>
            <a:off x="142847" y="863343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>
            <a:lvl1pPr indent="-3937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Cambria"/>
              <a:buChar char="▪"/>
              <a:defRPr b="0" i="0" sz="26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4925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mbria"/>
              <a:buChar char="▪"/>
              <a:defRPr b="0" i="0" sz="24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429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Cambria"/>
              <a:buChar char="▪"/>
              <a:defRPr b="0" i="0" sz="23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365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Cambria"/>
              <a:buChar char="▪"/>
              <a:defRPr b="0" i="0" sz="21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302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Cambria"/>
              <a:buChar char="▪"/>
              <a:defRPr b="0" i="0" sz="2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b="0"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b="0"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b="0"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mbria"/>
              <a:buChar char="•"/>
              <a:defRPr b="0" i="0" sz="15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138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6"/>
          <p:cNvSpPr txBox="1"/>
          <p:nvPr>
            <p:ph idx="10" type="dt"/>
          </p:nvPr>
        </p:nvSpPr>
        <p:spPr>
          <a:xfrm>
            <a:off x="141648" y="4893752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36"/>
          <p:cNvSpPr txBox="1"/>
          <p:nvPr>
            <p:ph idx="11" type="ftr"/>
          </p:nvPr>
        </p:nvSpPr>
        <p:spPr>
          <a:xfrm>
            <a:off x="1061085" y="4893752"/>
            <a:ext cx="76149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36"/>
          <p:cNvSpPr txBox="1"/>
          <p:nvPr>
            <p:ph idx="12" type="sldNum"/>
          </p:nvPr>
        </p:nvSpPr>
        <p:spPr>
          <a:xfrm>
            <a:off x="8677068" y="4893752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36"/>
          <p:cNvSpPr txBox="1"/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000"/>
              <a:buFont typeface="Calibri"/>
              <a:buNone/>
              <a:defRPr b="1" i="0" sz="3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36"/>
          <p:cNvSpPr txBox="1"/>
          <p:nvPr>
            <p:ph idx="1" type="body"/>
          </p:nvPr>
        </p:nvSpPr>
        <p:spPr>
          <a:xfrm>
            <a:off x="142847" y="863343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>
            <a:lvl1pPr indent="-3937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925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8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7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138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ctrTitle"/>
          </p:nvPr>
        </p:nvSpPr>
        <p:spPr>
          <a:xfrm>
            <a:off x="570456" y="235725"/>
            <a:ext cx="8243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"/>
              <a:t>Функции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2" name="Google Shape;102;p1"/>
          <p:cNvSpPr txBox="1"/>
          <p:nvPr>
            <p:ph idx="1" type="subTitle"/>
          </p:nvPr>
        </p:nvSpPr>
        <p:spPr>
          <a:xfrm>
            <a:off x="3275663" y="1759724"/>
            <a:ext cx="55383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ИТ Кариера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3" name="Google Shape;103;p1"/>
          <p:cNvSpPr/>
          <p:nvPr>
            <p:ph idx="3" type="pic"/>
          </p:nvPr>
        </p:nvSpPr>
        <p:spPr>
          <a:xfrm>
            <a:off x="3275663" y="3143250"/>
            <a:ext cx="5538300" cy="14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0" lvl="0" marL="0" marR="0" rtl="0" algn="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Cambria"/>
              <a:buNone/>
            </a:pPr>
            <a:r>
              <a:rPr b="0" i="0" lang="en" sz="2600" u="none" cap="none" strike="noStrike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У</a:t>
            </a:r>
            <a:r>
              <a:rPr b="0" i="0" lang="en" sz="1800" u="none" cap="none" strike="noStrike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чителски екип</a:t>
            </a:r>
            <a:br>
              <a:rPr b="0" i="0" lang="en" sz="1800" u="none" cap="none" strike="noStrike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b="0" i="0" lang="en" sz="1800" u="none" cap="none" strike="noStrike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Обучение за ИТ кариера</a:t>
            </a:r>
            <a:endParaRPr b="0" i="0" sz="1800" u="none" cap="none" strike="noStrike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2600"/>
              <a:buFont typeface="Cambria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https://it-kariera.mon.bg/e-learning/</a:t>
            </a:r>
            <a:endParaRPr b="0" i="0" sz="1800" u="none" cap="none" strike="noStrike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04" name="Google Shape;10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525" y="2656325"/>
            <a:ext cx="2008025" cy="220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" title="CC-BY-NC-SA License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38383" y="2382147"/>
            <a:ext cx="2175600" cy="761100"/>
          </a:xfrm>
          <a:prstGeom prst="roundRect">
            <a:avLst>
              <a:gd fmla="val 3940" name="adj"/>
            </a:avLst>
          </a:prstGeom>
          <a:solidFill>
            <a:srgbClr val="231F20">
              <a:alpha val="49411"/>
            </a:srgbClr>
          </a:solidFill>
          <a:ln cap="flat" cmpd="sng" w="9525">
            <a:solidFill>
              <a:srgbClr val="C87D0E">
                <a:alpha val="49411"/>
              </a:srgbClr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Изчисления върху списъци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2" name="Google Shape;172;p10"/>
          <p:cNvSpPr txBox="1"/>
          <p:nvPr>
            <p:ph idx="1" type="body"/>
          </p:nvPr>
        </p:nvSpPr>
        <p:spPr>
          <a:xfrm>
            <a:off x="311700" y="1152475"/>
            <a:ext cx="8520600" cy="8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1800"/>
              <a:t>Функцията `filter` тества всеки елемент от списък и връща само тези, които минават теста (функция, която връща тип boolean)</a:t>
            </a:r>
            <a:endParaRPr sz="1800"/>
          </a:p>
        </p:txBody>
      </p:sp>
      <p:sp>
        <p:nvSpPr>
          <p:cNvPr id="173" name="Google Shape;173;p10"/>
          <p:cNvSpPr/>
          <p:nvPr/>
        </p:nvSpPr>
        <p:spPr>
          <a:xfrm>
            <a:off x="525300" y="2014100"/>
            <a:ext cx="8093400" cy="9471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isEven x = x `mod` 2 == 0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removeOdd = filter isEven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4" name="Google Shape;174;p10"/>
          <p:cNvSpPr/>
          <p:nvPr/>
        </p:nvSpPr>
        <p:spPr>
          <a:xfrm>
            <a:off x="3634975" y="3287150"/>
            <a:ext cx="4477500" cy="1310700"/>
          </a:xfrm>
          <a:prstGeom prst="wedgeRoundRectCallout">
            <a:avLst>
              <a:gd fmla="val -47936" name="adj1"/>
              <a:gd fmla="val -77115" name="adj2"/>
              <a:gd fmla="val 16667" name="adj3"/>
            </a:avLst>
          </a:prstGeom>
          <a:solidFill>
            <a:srgbClr val="663606">
              <a:alpha val="94509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Само първият аргумент на функцията `filter` е снабден - това прави функцията `removeOdd` такава, която също приема 1 аргумент - неснабденият досега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Изчисления върху списъци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0" name="Google Shape;180;p11"/>
          <p:cNvSpPr txBox="1"/>
          <p:nvPr>
            <p:ph idx="1" type="body"/>
          </p:nvPr>
        </p:nvSpPr>
        <p:spPr>
          <a:xfrm>
            <a:off x="311700" y="1152475"/>
            <a:ext cx="8520600" cy="8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1800"/>
              <a:t>Функцията `filter` тества всеки елемент от списък и връща само тези, които минават теста (функция, която връща тип boolean)</a:t>
            </a:r>
            <a:endParaRPr sz="1800"/>
          </a:p>
        </p:txBody>
      </p:sp>
      <p:sp>
        <p:nvSpPr>
          <p:cNvPr id="181" name="Google Shape;181;p11"/>
          <p:cNvSpPr/>
          <p:nvPr/>
        </p:nvSpPr>
        <p:spPr>
          <a:xfrm>
            <a:off x="525300" y="2014100"/>
            <a:ext cx="8093400" cy="9471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isEven x = x `mod` 2 == 0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removeOdd = filter isEven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2" name="Google Shape;182;p11"/>
          <p:cNvSpPr/>
          <p:nvPr/>
        </p:nvSpPr>
        <p:spPr>
          <a:xfrm>
            <a:off x="525300" y="3891375"/>
            <a:ext cx="8093400" cy="6363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removeOdd [1,2,3,4,5,6,7,8] -- [2,4,6,8]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3" name="Google Shape;183;p11"/>
          <p:cNvSpPr txBox="1"/>
          <p:nvPr>
            <p:ph idx="1" type="body"/>
          </p:nvPr>
        </p:nvSpPr>
        <p:spPr>
          <a:xfrm>
            <a:off x="311700" y="324224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1800"/>
              <a:t>Резултат: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Изчисления върху списъци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9" name="Google Shape;189;p12"/>
          <p:cNvSpPr txBox="1"/>
          <p:nvPr>
            <p:ph idx="1" type="body"/>
          </p:nvPr>
        </p:nvSpPr>
        <p:spPr>
          <a:xfrm>
            <a:off x="311700" y="1152475"/>
            <a:ext cx="8520600" cy="3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1800"/>
              <a:t>Сгъване на списък - комбиниране на всички стойности от списъка в една.  Има две вградени функции, които правят това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Функцията `foldl` - действията се извършват от ляво надясно 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Функцията `foldr` - действията се извършват от дясно наляво</a:t>
            </a:r>
            <a:endParaRPr sz="1800"/>
          </a:p>
          <a:p>
            <a:pPr indent="-3429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И двете функции приемат три параметъра 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Акумулатор - функцията, която ще се извиква между елементите на списъка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Начална стойност, от която да започне изчислението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Самият списък</a:t>
            </a:r>
            <a:endParaRPr sz="1800"/>
          </a:p>
          <a:p>
            <a:pPr indent="-3429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И при двете функции изчисленията започват от стойността на акумулатора</a:t>
            </a:r>
            <a:endParaRPr sz="1800"/>
          </a:p>
          <a:p>
            <a:pPr indent="-3429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`foldl` е по-бърза функция</a:t>
            </a:r>
            <a:endParaRPr sz="1800"/>
          </a:p>
          <a:p>
            <a:pPr indent="-3429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`foldr` намира приложението си при работа с безкрайни списъци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Изчисления върху списъци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5" name="Google Shape;195;p13"/>
          <p:cNvSpPr/>
          <p:nvPr/>
        </p:nvSpPr>
        <p:spPr>
          <a:xfrm>
            <a:off x="525300" y="1766175"/>
            <a:ext cx="8093400" cy="9945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subtractList list = foldl (-) 0 list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subtractList' list = foldr (-) 0 list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6" name="Google Shape;196;p13"/>
          <p:cNvSpPr/>
          <p:nvPr/>
        </p:nvSpPr>
        <p:spPr>
          <a:xfrm>
            <a:off x="525300" y="3261300"/>
            <a:ext cx="8093400" cy="9945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subtractList [1,2,3,4,5] -- -15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subtractList' [1,2,3,4,5] -- 3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7" name="Google Shape;197;p13"/>
          <p:cNvSpPr txBox="1"/>
          <p:nvPr>
            <p:ph idx="1" type="body"/>
          </p:nvPr>
        </p:nvSpPr>
        <p:spPr>
          <a:xfrm>
            <a:off x="311700" y="1152475"/>
            <a:ext cx="85206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Примери: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Изчисления върху списъци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3" name="Google Shape;203;p14"/>
          <p:cNvSpPr txBox="1"/>
          <p:nvPr>
            <p:ph idx="1" type="body"/>
          </p:nvPr>
        </p:nvSpPr>
        <p:spPr>
          <a:xfrm>
            <a:off x="311700" y="1152475"/>
            <a:ext cx="8520600" cy="11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Функцията  `zip` приема като аргументи два списъка и връща като резултат списък от двойки, където първият елемент е от първият списък, а другият от вторият списък</a:t>
            </a:r>
            <a:endParaRPr sz="1800"/>
          </a:p>
        </p:txBody>
      </p:sp>
      <p:sp>
        <p:nvSpPr>
          <p:cNvPr id="204" name="Google Shape;204;p14"/>
          <p:cNvSpPr/>
          <p:nvPr/>
        </p:nvSpPr>
        <p:spPr>
          <a:xfrm>
            <a:off x="525300" y="2339625"/>
            <a:ext cx="8093400" cy="6243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zip [1,3,5] [2,4,6] -- [(1,2),(3,4),(5,6)]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5" name="Google Shape;205;p14"/>
          <p:cNvSpPr txBox="1"/>
          <p:nvPr>
            <p:ph idx="1" type="body"/>
          </p:nvPr>
        </p:nvSpPr>
        <p:spPr>
          <a:xfrm>
            <a:off x="311700" y="3098025"/>
            <a:ext cx="85206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Списъкът - резултат свършва, където свършва кой да е от подадените списъци</a:t>
            </a:r>
            <a:endParaRPr sz="1800"/>
          </a:p>
        </p:txBody>
      </p:sp>
      <p:sp>
        <p:nvSpPr>
          <p:cNvPr id="206" name="Google Shape;206;p14"/>
          <p:cNvSpPr/>
          <p:nvPr/>
        </p:nvSpPr>
        <p:spPr>
          <a:xfrm>
            <a:off x="525300" y="3649700"/>
            <a:ext cx="8093400" cy="935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zip [1,2] [3,4,5,6] -- [(1,3),(2,4)]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zip [] [1] -- []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Изчисления върху списъци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2" name="Google Shape;212;p15"/>
          <p:cNvSpPr txBox="1"/>
          <p:nvPr>
            <p:ph idx="1" type="body"/>
          </p:nvPr>
        </p:nvSpPr>
        <p:spPr>
          <a:xfrm>
            <a:off x="311700" y="1152475"/>
            <a:ext cx="85206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Функцията  `zipWith` освен два списъка приема и функция, която да използва при комбинирането на елементи от двата списъка</a:t>
            </a:r>
            <a:endParaRPr sz="1800"/>
          </a:p>
        </p:txBody>
      </p:sp>
      <p:sp>
        <p:nvSpPr>
          <p:cNvPr id="213" name="Google Shape;213;p15"/>
          <p:cNvSpPr/>
          <p:nvPr/>
        </p:nvSpPr>
        <p:spPr>
          <a:xfrm>
            <a:off x="525300" y="2060800"/>
            <a:ext cx="8093400" cy="9663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zipWith (+) [1,2,3,4,5] [9,8,7,6,5]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-- [10,10,10,10,10]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4" name="Google Shape;214;p15"/>
          <p:cNvSpPr txBox="1"/>
          <p:nvPr>
            <p:ph idx="1" type="body"/>
          </p:nvPr>
        </p:nvSpPr>
        <p:spPr>
          <a:xfrm>
            <a:off x="311700" y="3175900"/>
            <a:ext cx="85206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Вж. функциите `zipWith3`, `zipWith4` и тн.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Задача: 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0" name="Google Shape;220;p16"/>
          <p:cNvSpPr txBox="1"/>
          <p:nvPr>
            <p:ph idx="1" type="body"/>
          </p:nvPr>
        </p:nvSpPr>
        <p:spPr>
          <a:xfrm>
            <a:off x="311700" y="1152475"/>
            <a:ext cx="85206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Дефинирайте функция, която приема лист и връща най-големият елемент от нея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Използвайте някоя от научените функции за изчисления върху списък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Решение: 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6" name="Google Shape;226;p17"/>
          <p:cNvSpPr/>
          <p:nvPr/>
        </p:nvSpPr>
        <p:spPr>
          <a:xfrm>
            <a:off x="525300" y="1099025"/>
            <a:ext cx="8093400" cy="9888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maxFromList list = foldl max (head list) list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maxFromList [-1, 5, 10] -- 10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Анонимни функции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2" name="Google Shape;232;p18"/>
          <p:cNvSpPr/>
          <p:nvPr/>
        </p:nvSpPr>
        <p:spPr>
          <a:xfrm>
            <a:off x="525300" y="1687675"/>
            <a:ext cx="8093400" cy="6162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plus3 x y z = x + y + z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3" name="Google Shape;233;p18"/>
          <p:cNvSpPr txBox="1"/>
          <p:nvPr>
            <p:ph idx="1" type="body"/>
          </p:nvPr>
        </p:nvSpPr>
        <p:spPr>
          <a:xfrm>
            <a:off x="311700" y="1152475"/>
            <a:ext cx="85206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rtl="0" algn="just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Следният синтаксис често обърква и прави кода нечетим:</a:t>
            </a:r>
            <a:endParaRPr sz="1800"/>
          </a:p>
        </p:txBody>
      </p:sp>
      <p:sp>
        <p:nvSpPr>
          <p:cNvPr id="234" name="Google Shape;234;p18"/>
          <p:cNvSpPr txBox="1"/>
          <p:nvPr>
            <p:ph idx="1" type="body"/>
          </p:nvPr>
        </p:nvSpPr>
        <p:spPr>
          <a:xfrm>
            <a:off x="311700" y="2464175"/>
            <a:ext cx="85206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rtl="0" algn="just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В такива случаи много удобни за използване са анонимните функции</a:t>
            </a:r>
            <a:endParaRPr sz="1800"/>
          </a:p>
        </p:txBody>
      </p:sp>
      <p:sp>
        <p:nvSpPr>
          <p:cNvPr id="235" name="Google Shape;235;p18"/>
          <p:cNvSpPr/>
          <p:nvPr/>
        </p:nvSpPr>
        <p:spPr>
          <a:xfrm>
            <a:off x="525300" y="3050750"/>
            <a:ext cx="8093400" cy="6162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(\x y z -&gt; x + y + z)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Анонимни функции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1" name="Google Shape;241;p19"/>
          <p:cNvSpPr/>
          <p:nvPr/>
        </p:nvSpPr>
        <p:spPr>
          <a:xfrm>
            <a:off x="525300" y="1687675"/>
            <a:ext cx="8093400" cy="6162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plus3 x y z = x + y + z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2" name="Google Shape;242;p19"/>
          <p:cNvSpPr txBox="1"/>
          <p:nvPr>
            <p:ph idx="1" type="body"/>
          </p:nvPr>
        </p:nvSpPr>
        <p:spPr>
          <a:xfrm>
            <a:off x="311700" y="1152475"/>
            <a:ext cx="85206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rtl="0" algn="just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Следният синтаксис често обърква и прави кода нечетим</a:t>
            </a:r>
            <a:endParaRPr sz="1800"/>
          </a:p>
        </p:txBody>
      </p:sp>
      <p:sp>
        <p:nvSpPr>
          <p:cNvPr id="243" name="Google Shape;243;p19"/>
          <p:cNvSpPr txBox="1"/>
          <p:nvPr>
            <p:ph idx="1" type="body"/>
          </p:nvPr>
        </p:nvSpPr>
        <p:spPr>
          <a:xfrm>
            <a:off x="311700" y="2464175"/>
            <a:ext cx="85206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rtl="0" algn="just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В такива случаи много удобни за използване са анонимните функции</a:t>
            </a:r>
            <a:endParaRPr sz="1800"/>
          </a:p>
        </p:txBody>
      </p:sp>
      <p:sp>
        <p:nvSpPr>
          <p:cNvPr id="244" name="Google Shape;244;p19"/>
          <p:cNvSpPr/>
          <p:nvPr/>
        </p:nvSpPr>
        <p:spPr>
          <a:xfrm>
            <a:off x="525300" y="3050750"/>
            <a:ext cx="8093400" cy="6162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(\x y z -&gt; x + y + z)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5" name="Google Shape;245;p19"/>
          <p:cNvSpPr/>
          <p:nvPr/>
        </p:nvSpPr>
        <p:spPr>
          <a:xfrm>
            <a:off x="525300" y="4010250"/>
            <a:ext cx="8093400" cy="6162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(\x y z -&gt; x + y + z) 10 20 30 -- 60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Съдържание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1" name="Google Shape;11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rtl="0" algn="just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Абстракции чрез функции</a:t>
            </a:r>
            <a:endParaRPr sz="1800"/>
          </a:p>
          <a:p>
            <a:pPr indent="-34290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Изчисления върху списъци</a:t>
            </a:r>
            <a:endParaRPr sz="1800"/>
          </a:p>
          <a:p>
            <a:pPr indent="-34290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Анонимни функции</a:t>
            </a:r>
            <a:endParaRPr sz="1800"/>
          </a:p>
        </p:txBody>
      </p:sp>
      <p:pic>
        <p:nvPicPr>
          <p:cNvPr id="112" name="Google Shape;11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7279" y="1862150"/>
            <a:ext cx="2059725" cy="265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Анонимни функции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1" name="Google Shape;251;p20"/>
          <p:cNvSpPr/>
          <p:nvPr/>
        </p:nvSpPr>
        <p:spPr>
          <a:xfrm>
            <a:off x="525300" y="1687675"/>
            <a:ext cx="8093400" cy="6162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plus3 x y z = x + y + z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2" name="Google Shape;252;p20"/>
          <p:cNvSpPr txBox="1"/>
          <p:nvPr>
            <p:ph idx="1" type="body"/>
          </p:nvPr>
        </p:nvSpPr>
        <p:spPr>
          <a:xfrm>
            <a:off x="311700" y="1152475"/>
            <a:ext cx="85206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rtl="0" algn="just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Следният синтаксис често обърква и прави кода нечетим</a:t>
            </a:r>
            <a:endParaRPr sz="1800"/>
          </a:p>
        </p:txBody>
      </p:sp>
      <p:sp>
        <p:nvSpPr>
          <p:cNvPr id="253" name="Google Shape;253;p20"/>
          <p:cNvSpPr txBox="1"/>
          <p:nvPr>
            <p:ph idx="1" type="body"/>
          </p:nvPr>
        </p:nvSpPr>
        <p:spPr>
          <a:xfrm>
            <a:off x="311700" y="2464175"/>
            <a:ext cx="85206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rtl="0" algn="just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В такива случаи много удобни за използване са анонимните функции</a:t>
            </a:r>
            <a:endParaRPr sz="1800"/>
          </a:p>
        </p:txBody>
      </p:sp>
      <p:sp>
        <p:nvSpPr>
          <p:cNvPr id="254" name="Google Shape;254;p20"/>
          <p:cNvSpPr/>
          <p:nvPr/>
        </p:nvSpPr>
        <p:spPr>
          <a:xfrm>
            <a:off x="525300" y="3050750"/>
            <a:ext cx="8093400" cy="6162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(\x y z -&gt; x + y + z)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5" name="Google Shape;255;p20"/>
          <p:cNvSpPr/>
          <p:nvPr/>
        </p:nvSpPr>
        <p:spPr>
          <a:xfrm>
            <a:off x="525300" y="4010250"/>
            <a:ext cx="8093400" cy="6162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(\x y z -&gt; x + y + z) 10 20 30 -- 60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6" name="Google Shape;256;p20"/>
          <p:cNvSpPr/>
          <p:nvPr/>
        </p:nvSpPr>
        <p:spPr>
          <a:xfrm>
            <a:off x="4141200" y="3478050"/>
            <a:ext cx="4477500" cy="1148400"/>
          </a:xfrm>
          <a:prstGeom prst="wedgeRoundRectCallout">
            <a:avLst>
              <a:gd fmla="val -84642" name="adj1"/>
              <a:gd fmla="val -35317" name="adj2"/>
              <a:gd fmla="val 16667" name="adj3"/>
            </a:avLst>
          </a:prstGeom>
          <a:solidFill>
            <a:srgbClr val="663606">
              <a:alpha val="94509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В Haskell анонимните функции се дефинират, като се заграждат в скоби `()` и започват със символа `\` последван от параметрите, които функцията приема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Анонимни функции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2" name="Google Shape;262;p21"/>
          <p:cNvSpPr/>
          <p:nvPr/>
        </p:nvSpPr>
        <p:spPr>
          <a:xfrm>
            <a:off x="525300" y="1687675"/>
            <a:ext cx="8093400" cy="6162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plus3 x y z = x + y + z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3" name="Google Shape;263;p21"/>
          <p:cNvSpPr txBox="1"/>
          <p:nvPr>
            <p:ph idx="1" type="body"/>
          </p:nvPr>
        </p:nvSpPr>
        <p:spPr>
          <a:xfrm>
            <a:off x="311700" y="1152475"/>
            <a:ext cx="85206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rtl="0" algn="just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Следният синтаксис често обърква и прави кода нечетим</a:t>
            </a:r>
            <a:endParaRPr sz="1800"/>
          </a:p>
        </p:txBody>
      </p:sp>
      <p:sp>
        <p:nvSpPr>
          <p:cNvPr id="264" name="Google Shape;264;p21"/>
          <p:cNvSpPr txBox="1"/>
          <p:nvPr>
            <p:ph idx="1" type="body"/>
          </p:nvPr>
        </p:nvSpPr>
        <p:spPr>
          <a:xfrm>
            <a:off x="311700" y="2464175"/>
            <a:ext cx="85206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rtl="0" algn="just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В такива случаи много удобни за използване са анонимните функции</a:t>
            </a:r>
            <a:endParaRPr sz="1800"/>
          </a:p>
        </p:txBody>
      </p:sp>
      <p:sp>
        <p:nvSpPr>
          <p:cNvPr id="265" name="Google Shape;265;p21"/>
          <p:cNvSpPr/>
          <p:nvPr/>
        </p:nvSpPr>
        <p:spPr>
          <a:xfrm>
            <a:off x="525300" y="3050750"/>
            <a:ext cx="8093400" cy="6162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(\x y z -&gt; x + y + z)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6" name="Google Shape;266;p21"/>
          <p:cNvSpPr/>
          <p:nvPr/>
        </p:nvSpPr>
        <p:spPr>
          <a:xfrm>
            <a:off x="525300" y="4010250"/>
            <a:ext cx="8093400" cy="6162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(\x y z -&gt; x + y + z) 10 20 30 -- 60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7" name="Google Shape;267;p21"/>
          <p:cNvSpPr/>
          <p:nvPr/>
        </p:nvSpPr>
        <p:spPr>
          <a:xfrm>
            <a:off x="4141200" y="3478050"/>
            <a:ext cx="4477500" cy="1148400"/>
          </a:xfrm>
          <a:prstGeom prst="wedgeRoundRectCallout">
            <a:avLst>
              <a:gd fmla="val -84642" name="adj1"/>
              <a:gd fmla="val -35317" name="adj2"/>
              <a:gd fmla="val 16667" name="adj3"/>
            </a:avLst>
          </a:prstGeom>
          <a:solidFill>
            <a:srgbClr val="663606">
              <a:alpha val="94509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От дясната страна на стрелката `-&gt;` е резултатът, който функцията връща след изпълнението си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Анонимни функции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3" name="Google Shape;273;p22"/>
          <p:cNvSpPr txBox="1"/>
          <p:nvPr>
            <p:ph idx="1" type="body"/>
          </p:nvPr>
        </p:nvSpPr>
        <p:spPr>
          <a:xfrm>
            <a:off x="311700" y="1152475"/>
            <a:ext cx="85206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rtl="0" algn="just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Кога да използваме анонимна функция?</a:t>
            </a:r>
            <a:endParaRPr sz="1800"/>
          </a:p>
        </p:txBody>
      </p:sp>
      <p:sp>
        <p:nvSpPr>
          <p:cNvPr id="274" name="Google Shape;274;p22"/>
          <p:cNvSpPr/>
          <p:nvPr/>
        </p:nvSpPr>
        <p:spPr>
          <a:xfrm>
            <a:off x="525300" y="1687675"/>
            <a:ext cx="8093400" cy="6162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(\ x -&gt; x ++ [(head (tail x))] ++ [head x])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5" name="Google Shape;275;p22"/>
          <p:cNvSpPr/>
          <p:nvPr/>
        </p:nvSpPr>
        <p:spPr>
          <a:xfrm>
            <a:off x="525300" y="3813825"/>
            <a:ext cx="8093400" cy="6162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(\ x -&gt; 2 * x)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Анонимни функции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81" name="Google Shape;281;p23"/>
          <p:cNvSpPr txBox="1"/>
          <p:nvPr>
            <p:ph idx="1" type="body"/>
          </p:nvPr>
        </p:nvSpPr>
        <p:spPr>
          <a:xfrm>
            <a:off x="311700" y="1152475"/>
            <a:ext cx="85206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rtl="0" algn="just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Кога да използваме анонимна функция?</a:t>
            </a:r>
            <a:endParaRPr sz="1800"/>
          </a:p>
        </p:txBody>
      </p:sp>
      <p:sp>
        <p:nvSpPr>
          <p:cNvPr id="282" name="Google Shape;282;p23"/>
          <p:cNvSpPr/>
          <p:nvPr/>
        </p:nvSpPr>
        <p:spPr>
          <a:xfrm>
            <a:off x="525300" y="1687675"/>
            <a:ext cx="8093400" cy="6162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(\ x -&gt; x ++ [(head (tail x))] ++ [head x])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3" name="Google Shape;283;p23"/>
          <p:cNvSpPr/>
          <p:nvPr/>
        </p:nvSpPr>
        <p:spPr>
          <a:xfrm>
            <a:off x="525300" y="3813825"/>
            <a:ext cx="8093400" cy="6162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(\ x -&gt; 2 * x)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4" name="Google Shape;284;p23"/>
          <p:cNvSpPr/>
          <p:nvPr/>
        </p:nvSpPr>
        <p:spPr>
          <a:xfrm>
            <a:off x="3307375" y="2536800"/>
            <a:ext cx="4477500" cy="1148400"/>
          </a:xfrm>
          <a:prstGeom prst="wedgeRoundRectCallout">
            <a:avLst>
              <a:gd fmla="val -33573" name="adj1"/>
              <a:gd fmla="val -73113" name="adj2"/>
              <a:gd fmla="val 16667" name="adj3"/>
            </a:avLst>
          </a:prstGeom>
          <a:solidFill>
            <a:srgbClr val="663606">
              <a:alpha val="94509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Колкото по-дълга и сложна е една функция, толкова по-добра идея е да се напише като отделна наименована функция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Анонимни функции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0" name="Google Shape;290;p24"/>
          <p:cNvSpPr txBox="1"/>
          <p:nvPr>
            <p:ph idx="1" type="body"/>
          </p:nvPr>
        </p:nvSpPr>
        <p:spPr>
          <a:xfrm>
            <a:off x="311700" y="1152475"/>
            <a:ext cx="85206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rtl="0" algn="just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Кога да използваме анонимна функция?</a:t>
            </a:r>
            <a:endParaRPr sz="1800"/>
          </a:p>
        </p:txBody>
      </p:sp>
      <p:sp>
        <p:nvSpPr>
          <p:cNvPr id="291" name="Google Shape;291;p24"/>
          <p:cNvSpPr/>
          <p:nvPr/>
        </p:nvSpPr>
        <p:spPr>
          <a:xfrm>
            <a:off x="525300" y="1687675"/>
            <a:ext cx="8093400" cy="6162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(\ x -&gt; x ++ [(head (tail x))] ++ [head x])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2" name="Google Shape;292;p24"/>
          <p:cNvSpPr/>
          <p:nvPr/>
        </p:nvSpPr>
        <p:spPr>
          <a:xfrm>
            <a:off x="525300" y="3813825"/>
            <a:ext cx="8093400" cy="6162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(\ x -&gt; 2 * x)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3" name="Google Shape;293;p24"/>
          <p:cNvSpPr/>
          <p:nvPr/>
        </p:nvSpPr>
        <p:spPr>
          <a:xfrm>
            <a:off x="3307375" y="2536800"/>
            <a:ext cx="4477500" cy="1148400"/>
          </a:xfrm>
          <a:prstGeom prst="wedgeRoundRectCallout">
            <a:avLst>
              <a:gd fmla="val -77819" name="adj1"/>
              <a:gd fmla="val 51757" name="adj2"/>
              <a:gd fmla="val 16667" name="adj3"/>
            </a:avLst>
          </a:prstGeom>
          <a:solidFill>
            <a:srgbClr val="663606">
              <a:alpha val="94509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Обратно - ако функцията е проста и лесно се вижда какво прави е добра идея да се напише като анонимна функция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Анонимни функции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9" name="Google Shape;299;p25"/>
          <p:cNvSpPr txBox="1"/>
          <p:nvPr>
            <p:ph idx="1" type="body"/>
          </p:nvPr>
        </p:nvSpPr>
        <p:spPr>
          <a:xfrm>
            <a:off x="311700" y="1152475"/>
            <a:ext cx="85206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rtl="0" algn="just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Кога да използваме анонимна функция?</a:t>
            </a:r>
            <a:endParaRPr sz="1800"/>
          </a:p>
        </p:txBody>
      </p:sp>
      <p:sp>
        <p:nvSpPr>
          <p:cNvPr id="300" name="Google Shape;300;p25"/>
          <p:cNvSpPr/>
          <p:nvPr/>
        </p:nvSpPr>
        <p:spPr>
          <a:xfrm>
            <a:off x="525300" y="1687675"/>
            <a:ext cx="8093400" cy="6162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(\ x -&gt; x ++ [(head (tail x))] ++ [head x])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1" name="Google Shape;301;p25"/>
          <p:cNvSpPr/>
          <p:nvPr/>
        </p:nvSpPr>
        <p:spPr>
          <a:xfrm>
            <a:off x="525300" y="3813825"/>
            <a:ext cx="8093400" cy="6162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(\ x -&gt; 2 * x)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2" name="Google Shape;302;p25"/>
          <p:cNvSpPr/>
          <p:nvPr/>
        </p:nvSpPr>
        <p:spPr>
          <a:xfrm>
            <a:off x="3307375" y="2536800"/>
            <a:ext cx="4477500" cy="1148400"/>
          </a:xfrm>
          <a:prstGeom prst="wedgeRoundRectCallout">
            <a:avLst>
              <a:gd fmla="val -50124" name="adj1"/>
              <a:gd fmla="val 22366" name="adj2"/>
              <a:gd fmla="val 16667" name="adj3"/>
            </a:avLst>
          </a:prstGeom>
          <a:solidFill>
            <a:srgbClr val="663606">
              <a:alpha val="94509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Анонимните функции не могат да се преизползват, но ако функцията се използва само веднъж няма причина тя да не е анонимна</a:t>
            </a:r>
            <a:endParaRPr b="0" i="0" sz="15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Анонимни функции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8" name="Google Shape;308;p26"/>
          <p:cNvSpPr txBox="1"/>
          <p:nvPr>
            <p:ph idx="1" type="body"/>
          </p:nvPr>
        </p:nvSpPr>
        <p:spPr>
          <a:xfrm>
            <a:off x="311700" y="1152475"/>
            <a:ext cx="85206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rtl="0" algn="just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В Haskell е възможно и да се дават имена на анонимни функции, ако по някаква причина това е нужно</a:t>
            </a:r>
            <a:endParaRPr sz="1800"/>
          </a:p>
        </p:txBody>
      </p:sp>
      <p:sp>
        <p:nvSpPr>
          <p:cNvPr id="309" name="Google Shape;309;p26"/>
          <p:cNvSpPr/>
          <p:nvPr/>
        </p:nvSpPr>
        <p:spPr>
          <a:xfrm>
            <a:off x="525300" y="2016175"/>
            <a:ext cx="8093400" cy="572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plus3' = (\ x y z -&gt; x + y + z)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0" name="Google Shape;310;p26"/>
          <p:cNvSpPr txBox="1"/>
          <p:nvPr>
            <p:ph idx="1" type="body"/>
          </p:nvPr>
        </p:nvSpPr>
        <p:spPr>
          <a:xfrm>
            <a:off x="311700" y="2778000"/>
            <a:ext cx="85206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rtl="0" algn="just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Анонимните функции имат огромно приложение при използването на вградените в Haskell функции `map` и `foldl/foldr` при работа със списъци</a:t>
            </a:r>
            <a:endParaRPr sz="1800"/>
          </a:p>
        </p:txBody>
      </p:sp>
      <p:sp>
        <p:nvSpPr>
          <p:cNvPr id="311" name="Google Shape;311;p26"/>
          <p:cNvSpPr/>
          <p:nvPr/>
        </p:nvSpPr>
        <p:spPr>
          <a:xfrm>
            <a:off x="525300" y="3663525"/>
            <a:ext cx="8093400" cy="9936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addOneList list = map (\x -&gt; x + 1) list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addOneList [1,1,1] -- [2,2,2]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Задача: 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7" name="Google Shape;317;p27"/>
          <p:cNvSpPr txBox="1"/>
          <p:nvPr>
            <p:ph idx="1" type="body"/>
          </p:nvPr>
        </p:nvSpPr>
        <p:spPr>
          <a:xfrm>
            <a:off x="311700" y="1152475"/>
            <a:ext cx="8520600" cy="11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rtl="0" algn="just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Използвайте вградената в Haskell функция `zipWith`, като за първи параметър (функция) използвате ваша анонимна функция, която връща сбора на два елемента</a:t>
            </a: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Решение: 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23" name="Google Shape;323;p28"/>
          <p:cNvSpPr/>
          <p:nvPr/>
        </p:nvSpPr>
        <p:spPr>
          <a:xfrm>
            <a:off x="525300" y="1194400"/>
            <a:ext cx="8093400" cy="6162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zipWith (\ x y  -&gt; x + y ) [10,12] [3,4]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4" name="Google Shape;324;p28"/>
          <p:cNvSpPr/>
          <p:nvPr/>
        </p:nvSpPr>
        <p:spPr>
          <a:xfrm>
            <a:off x="525300" y="2696875"/>
            <a:ext cx="8093400" cy="6162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[13,16]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5" name="Google Shape;325;p28"/>
          <p:cNvSpPr txBox="1"/>
          <p:nvPr>
            <p:ph idx="1" type="body"/>
          </p:nvPr>
        </p:nvSpPr>
        <p:spPr>
          <a:xfrm>
            <a:off x="311700" y="2021125"/>
            <a:ext cx="85206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rtl="0" algn="just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Резултат: </a:t>
            </a: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Обобщение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1" name="Google Shape;331;p29"/>
          <p:cNvSpPr txBox="1"/>
          <p:nvPr>
            <p:ph idx="1" type="body"/>
          </p:nvPr>
        </p:nvSpPr>
        <p:spPr>
          <a:xfrm>
            <a:off x="311700" y="1152475"/>
            <a:ext cx="6104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rtl="0" algn="just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Абстракции чрез функции</a:t>
            </a:r>
            <a:endParaRPr sz="1800"/>
          </a:p>
          <a:p>
            <a:pPr indent="-34290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Изчисления върху списъци</a:t>
            </a:r>
            <a:endParaRPr sz="1800"/>
          </a:p>
          <a:p>
            <a:pPr indent="-34290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Анонимни функции</a:t>
            </a:r>
            <a:endParaRPr sz="1800"/>
          </a:p>
        </p:txBody>
      </p:sp>
      <p:pic>
        <p:nvPicPr>
          <p:cNvPr id="332" name="Google Shape;33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5926" y="2681076"/>
            <a:ext cx="2684200" cy="229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Абстракции чрез функции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" name="Google Shape;118;p3"/>
          <p:cNvSpPr txBox="1"/>
          <p:nvPr>
            <p:ph idx="1" type="body"/>
          </p:nvPr>
        </p:nvSpPr>
        <p:spPr>
          <a:xfrm>
            <a:off x="311700" y="1152475"/>
            <a:ext cx="8520600" cy="3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1800"/>
              <a:t> Haskell предлага възможност за абстракция чрез функция</a:t>
            </a:r>
            <a:endParaRPr sz="1800"/>
          </a:p>
          <a:p>
            <a:pPr indent="-342900" lvl="0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Ако функция a приема като параметри b, c и друга функция func и връща резултат извиканата функция func с параметри b и c, то резултатът всеки път ще е различен</a:t>
            </a:r>
            <a:endParaRPr sz="1800"/>
          </a:p>
          <a:p>
            <a:pPr indent="-342900" lvl="0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Резултатът зависи от подадената функция func, като единственото условие е тя да приема същия брой параметри, които и се подават в тялото на a</a:t>
            </a:r>
            <a:endParaRPr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0"/>
          <p:cNvSpPr txBox="1"/>
          <p:nvPr>
            <p:ph type="title"/>
          </p:nvPr>
        </p:nvSpPr>
        <p:spPr>
          <a:xfrm>
            <a:off x="142839" y="29681"/>
            <a:ext cx="88572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Функции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Лиценз</a:t>
            </a:r>
            <a:endParaRPr/>
          </a:p>
        </p:txBody>
      </p:sp>
      <p:sp>
        <p:nvSpPr>
          <p:cNvPr id="343" name="Google Shape;343;p31"/>
          <p:cNvSpPr txBox="1"/>
          <p:nvPr>
            <p:ph idx="1" type="body"/>
          </p:nvPr>
        </p:nvSpPr>
        <p:spPr>
          <a:xfrm>
            <a:off x="311700" y="1152475"/>
            <a:ext cx="8520600" cy="3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241246" lvl="0" marL="304746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Char char="▪"/>
            </a:pPr>
            <a:r>
              <a:rPr lang="en" sz="2400"/>
              <a:t>Настоящият курс (слайдове, примери, видео, задачи и др.) се разпространяват под свободен лиценз "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Creative Commons Attribution-NonCommercial-ShareAlike 4.0 International</a:t>
            </a:r>
            <a:r>
              <a:rPr lang="en" sz="2400"/>
              <a:t>"</a:t>
            </a:r>
            <a:endParaRPr sz="2400"/>
          </a:p>
        </p:txBody>
      </p:sp>
      <p:pic>
        <p:nvPicPr>
          <p:cNvPr id="344" name="Google Shape;344;p31" title="CC-BY-NC-SA License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51683" y="4286172"/>
            <a:ext cx="2175600" cy="761100"/>
          </a:xfrm>
          <a:prstGeom prst="roundRect">
            <a:avLst>
              <a:gd fmla="val 3940" name="adj"/>
            </a:avLst>
          </a:prstGeom>
          <a:solidFill>
            <a:srgbClr val="231F20">
              <a:alpha val="49411"/>
            </a:srgbClr>
          </a:solidFill>
          <a:ln cap="flat" cmpd="sng" w="9525">
            <a:solidFill>
              <a:srgbClr val="C87D0E">
                <a:alpha val="49411"/>
              </a:srgbClr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Абстракции чрез функции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525300" y="1162975"/>
            <a:ext cx="8093400" cy="16473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abstThroughFunction a b func = func a b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firstFunc a b = (a * b)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secondFunc a b = (a  + b)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thirdFunc a b = (a - b)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525300" y="3196575"/>
            <a:ext cx="8093400" cy="13140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abstThroughFunction 10 10 firstFunc --100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abstThroughFunction 10 10 secondFunc -- 20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abstThroughFunction 10 10 thirdFunc -- 0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Абстракции чрез функции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525300" y="1162975"/>
            <a:ext cx="8093400" cy="16473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abstThroughFunction a b func = func a b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firstFunc a b = (a * b)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secondFunc a b = (a  + b)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thirdFunc a b = (a - b)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2" name="Google Shape;132;p5"/>
          <p:cNvSpPr/>
          <p:nvPr/>
        </p:nvSpPr>
        <p:spPr>
          <a:xfrm>
            <a:off x="525300" y="3196575"/>
            <a:ext cx="8093400" cy="13140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abstThroughFunction 10 10 firstFunc --100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abstThroughFunction 10 10 secondFunc -- 20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abstThroughFunction 10 10 thirdFunc -- 0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" name="Google Shape;133;p5"/>
          <p:cNvSpPr/>
          <p:nvPr/>
        </p:nvSpPr>
        <p:spPr>
          <a:xfrm>
            <a:off x="4009175" y="1558275"/>
            <a:ext cx="3548400" cy="1310700"/>
          </a:xfrm>
          <a:prstGeom prst="wedgeRoundRectCallout">
            <a:avLst>
              <a:gd fmla="val -15325" name="adj1"/>
              <a:gd fmla="val 82464" name="adj2"/>
              <a:gd fmla="val 16667" name="adj3"/>
            </a:avLst>
          </a:prstGeom>
          <a:solidFill>
            <a:srgbClr val="663606">
              <a:alpha val="94509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В зависимост от функцията резултатът е различен при едни и същи параметри (a - 10, b - 10)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Изчисления върху списъци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9" name="Google Shape;139;p6"/>
          <p:cNvSpPr txBox="1"/>
          <p:nvPr>
            <p:ph idx="1" type="body"/>
          </p:nvPr>
        </p:nvSpPr>
        <p:spPr>
          <a:xfrm>
            <a:off x="311700" y="1152475"/>
            <a:ext cx="8520600" cy="13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Haskell предлага много възможности за изчисления върху списъци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Функцията `map` приема като параметри функция и списък и връща като резултат нов списък, като върху един елемент от първоначалният списък е извикана подадената функция</a:t>
            </a:r>
            <a:endParaRPr sz="1800"/>
          </a:p>
        </p:txBody>
      </p:sp>
      <p:sp>
        <p:nvSpPr>
          <p:cNvPr id="140" name="Google Shape;140;p6"/>
          <p:cNvSpPr/>
          <p:nvPr/>
        </p:nvSpPr>
        <p:spPr>
          <a:xfrm>
            <a:off x="525300" y="2571750"/>
            <a:ext cx="8093400" cy="983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absoluteList list = map abs list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absoluteList [1,2,-3,-4] -- [1,2,3,4]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1" name="Google Shape;141;p6"/>
          <p:cNvSpPr/>
          <p:nvPr/>
        </p:nvSpPr>
        <p:spPr>
          <a:xfrm>
            <a:off x="525300" y="3817400"/>
            <a:ext cx="8093400" cy="983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plus1List list = map (1 + ) list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plus1List [1,2,3,4,5] -- [2,3,4,5,6]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Изчисления върху списъци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7" name="Google Shape;147;p7"/>
          <p:cNvSpPr txBox="1"/>
          <p:nvPr>
            <p:ph idx="1" type="body"/>
          </p:nvPr>
        </p:nvSpPr>
        <p:spPr>
          <a:xfrm>
            <a:off x="311700" y="1152475"/>
            <a:ext cx="8520600" cy="13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Haskell предлага много възможности за изчисления върху списъци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Функцията `map` приема като параметри функция и списък и връща като резултат нов списък, като върху всеки елемент от първоначалният списък е извикана подадената функция</a:t>
            </a:r>
            <a:endParaRPr sz="1800"/>
          </a:p>
        </p:txBody>
      </p:sp>
      <p:sp>
        <p:nvSpPr>
          <p:cNvPr id="148" name="Google Shape;148;p7"/>
          <p:cNvSpPr/>
          <p:nvPr/>
        </p:nvSpPr>
        <p:spPr>
          <a:xfrm>
            <a:off x="525300" y="2571750"/>
            <a:ext cx="8093400" cy="983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absoluteList list = map abs list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absoluteList [1,2,-3,-4] -- [1,2,3,4]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9" name="Google Shape;149;p7"/>
          <p:cNvSpPr/>
          <p:nvPr/>
        </p:nvSpPr>
        <p:spPr>
          <a:xfrm>
            <a:off x="525300" y="3817400"/>
            <a:ext cx="8093400" cy="983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plus1List list = map (1 + ) list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plus1List [1,2,3,4,5] -- [2,3,4,5,6]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0" name="Google Shape;150;p7"/>
          <p:cNvSpPr/>
          <p:nvPr/>
        </p:nvSpPr>
        <p:spPr>
          <a:xfrm>
            <a:off x="4141200" y="3478050"/>
            <a:ext cx="4477500" cy="983700"/>
          </a:xfrm>
          <a:prstGeom prst="wedgeRoundRectCallout">
            <a:avLst>
              <a:gd fmla="val -33842" name="adj1"/>
              <a:gd fmla="val -79402" name="adj2"/>
              <a:gd fmla="val 16667" name="adj3"/>
            </a:avLst>
          </a:prstGeom>
          <a:solidFill>
            <a:srgbClr val="663606">
              <a:alpha val="94509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Функцията `abs` е извикана за всеки елемент от списъка - резултатът е списък с елементи само положителни числа (модули)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Изчисления върху списъци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6" name="Google Shape;156;p8"/>
          <p:cNvSpPr txBox="1"/>
          <p:nvPr>
            <p:ph idx="1" type="body"/>
          </p:nvPr>
        </p:nvSpPr>
        <p:spPr>
          <a:xfrm>
            <a:off x="311700" y="1152475"/>
            <a:ext cx="8520600" cy="13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</a:pPr>
            <a:r>
              <a:rPr lang="en" sz="1800"/>
              <a:t>Haskell предлага много възможности за изчисления върху списъци</a:t>
            </a:r>
            <a:endParaRPr sz="1800"/>
          </a:p>
          <a:p>
            <a:pPr indent="-34290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Функцията `map` приема като параметри функция и списък и връща като резултат нов списък, като върху всеки елемент от първоначалният списък е извикана подадената функция</a:t>
            </a:r>
            <a:endParaRPr sz="1800"/>
          </a:p>
        </p:txBody>
      </p:sp>
      <p:sp>
        <p:nvSpPr>
          <p:cNvPr id="157" name="Google Shape;157;p8"/>
          <p:cNvSpPr/>
          <p:nvPr/>
        </p:nvSpPr>
        <p:spPr>
          <a:xfrm>
            <a:off x="525300" y="2571750"/>
            <a:ext cx="8093400" cy="983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absoluteList list = map abs list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absoluteList [1,2,-3,-4] -- [1,2,3,4]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8" name="Google Shape;158;p8"/>
          <p:cNvSpPr/>
          <p:nvPr/>
        </p:nvSpPr>
        <p:spPr>
          <a:xfrm>
            <a:off x="525300" y="3817400"/>
            <a:ext cx="8093400" cy="983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plus1List list = map (1 + ) list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plus1List [1,2,3,4,5] -- [2,3,4,5,6]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" name="Google Shape;159;p8"/>
          <p:cNvSpPr/>
          <p:nvPr/>
        </p:nvSpPr>
        <p:spPr>
          <a:xfrm>
            <a:off x="4273300" y="2142525"/>
            <a:ext cx="4477500" cy="1310700"/>
          </a:xfrm>
          <a:prstGeom prst="wedgeRoundRectCallout">
            <a:avLst>
              <a:gd fmla="val -37939" name="adj1"/>
              <a:gd fmla="val 92038" name="adj2"/>
              <a:gd fmla="val 16667" name="adj3"/>
            </a:avLst>
          </a:prstGeom>
          <a:solidFill>
            <a:srgbClr val="663606">
              <a:alpha val="94509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Можем да се възползваме от факта, че операторът `+` (както и всички оператори в Haskell) е функция. Използвано е също и така нареченото частично снабдяване на параметри за функция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Изчисления върху списъци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5" name="Google Shape;165;p9"/>
          <p:cNvSpPr txBox="1"/>
          <p:nvPr>
            <p:ph idx="1" type="body"/>
          </p:nvPr>
        </p:nvSpPr>
        <p:spPr>
          <a:xfrm>
            <a:off x="311700" y="1152475"/>
            <a:ext cx="8520600" cy="8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4290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1800"/>
              <a:t>Функцията `filter` тества всеки елемент от списък и връща само тези, които минават теста (функция, която връща тип boolean)</a:t>
            </a:r>
            <a:endParaRPr sz="1800"/>
          </a:p>
        </p:txBody>
      </p:sp>
      <p:sp>
        <p:nvSpPr>
          <p:cNvPr id="166" name="Google Shape;166;p9"/>
          <p:cNvSpPr/>
          <p:nvPr/>
        </p:nvSpPr>
        <p:spPr>
          <a:xfrm>
            <a:off x="525300" y="2014100"/>
            <a:ext cx="8093400" cy="9471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isEven x = x `mod` 2 == 0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removeOdd = filter isEven</a:t>
            </a:r>
            <a:endParaRPr b="1" i="0" sz="2400" u="none" cap="none" strike="noStrik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ster">
  <a:themeElements>
    <a:clrScheme name="SoftUni Color Theme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ster">
  <a:themeElements>
    <a:clrScheme name="SoftUni Color Theme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