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7"/>
  </p:notesMasterIdLst>
  <p:handoutMasterIdLst>
    <p:handoutMasterId r:id="rId28"/>
  </p:handoutMasterIdLst>
  <p:sldIdLst>
    <p:sldId id="460" r:id="rId3"/>
    <p:sldId id="276" r:id="rId4"/>
    <p:sldId id="420" r:id="rId5"/>
    <p:sldId id="415" r:id="rId6"/>
    <p:sldId id="418" r:id="rId7"/>
    <p:sldId id="426" r:id="rId8"/>
    <p:sldId id="436" r:id="rId9"/>
    <p:sldId id="434" r:id="rId10"/>
    <p:sldId id="421" r:id="rId11"/>
    <p:sldId id="431" r:id="rId12"/>
    <p:sldId id="438" r:id="rId13"/>
    <p:sldId id="432" r:id="rId14"/>
    <p:sldId id="439" r:id="rId15"/>
    <p:sldId id="433" r:id="rId16"/>
    <p:sldId id="454" r:id="rId17"/>
    <p:sldId id="451" r:id="rId18"/>
    <p:sldId id="452" r:id="rId19"/>
    <p:sldId id="455" r:id="rId20"/>
    <p:sldId id="456" r:id="rId21"/>
    <p:sldId id="457" r:id="rId22"/>
    <p:sldId id="442" r:id="rId23"/>
    <p:sldId id="349" r:id="rId24"/>
    <p:sldId id="458" r:id="rId25"/>
    <p:sldId id="481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6010200E-ED5B-4B8A-9CD9-64D1194FCE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6901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6EE3526-942F-4AA2-A5CC-2646C76F8E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1921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DBC2439-16FF-4461-BD59-1F1039ADA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419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A72DE76-FD9F-404E-9CB6-3D1189B3B7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9476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E2C243D-A80B-4E0E-9924-2200E935A3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7407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6.jpeg"/><Relationship Id="rId4" Type="http://schemas.openxmlformats.org/officeDocument/2006/relationships/image" Target="../media/image23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6096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785201"/>
            <a:ext cx="7910299" cy="1311301"/>
          </a:xfrm>
        </p:spPr>
        <p:txBody>
          <a:bodyPr>
            <a:normAutofit/>
          </a:bodyPr>
          <a:lstStyle/>
          <a:p>
            <a:r>
              <a:rPr lang="ru-RU" dirty="0"/>
              <a:t>Вложени If конструкции и</a:t>
            </a:r>
            <a:br>
              <a:rPr lang="ru-RU" dirty="0"/>
            </a:br>
            <a:r>
              <a:rPr lang="ru-RU" dirty="0"/>
              <a:t>по-сложни логически условия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  <p:pic>
        <p:nvPicPr>
          <p:cNvPr id="22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D6B0D6EA-F3A7-41F2-9864-F22A3D28A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5783" y="407677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6DAF9124-CBE8-4EA8-B7B6-FA1876E165E3}"/>
              </a:ext>
            </a:extLst>
          </p:cNvPr>
          <p:cNvSpPr txBox="1">
            <a:spLocks/>
          </p:cNvSpPr>
          <p:nvPr/>
        </p:nvSpPr>
        <p:spPr bwMode="auto">
          <a:xfrm>
            <a:off x="760413" y="4998598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/>
              <a:t> екип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B74AB0CE-6212-4ED1-9186-36BB6725ED87}"/>
              </a:ext>
            </a:extLst>
          </p:cNvPr>
          <p:cNvSpPr txBox="1">
            <a:spLocks/>
          </p:cNvSpPr>
          <p:nvPr/>
        </p:nvSpPr>
        <p:spPr bwMode="auto">
          <a:xfrm>
            <a:off x="760412" y="5403725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Обучение за ИТ кариера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29E82210-CCD2-4072-88E2-7C203289C7C7}"/>
              </a:ext>
            </a:extLst>
          </p:cNvPr>
          <p:cNvSpPr txBox="1">
            <a:spLocks/>
          </p:cNvSpPr>
          <p:nvPr/>
        </p:nvSpPr>
        <p:spPr bwMode="auto">
          <a:xfrm>
            <a:off x="760412" y="5690893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6"/>
              </a:rPr>
              <a:t>https://it-kariera.mon.bg/e-learning/</a:t>
            </a:r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EC29F3-3A12-441B-BB33-56C69737A973}"/>
              </a:ext>
            </a:extLst>
          </p:cNvPr>
          <p:cNvSpPr txBox="1"/>
          <p:nvPr/>
        </p:nvSpPr>
        <p:spPr>
          <a:xfrm rot="1555229">
            <a:off x="5533382" y="3560334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F9E0F82-A61D-4AE8-A3C8-E05A49A2FD2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50931" y="394055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9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&amp;&amp;</a:t>
            </a:r>
            <a:r>
              <a:rPr lang="bg-BG" dirty="0"/>
              <a:t>) означава няколко условия да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точка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br>
              <a:rPr lang="bg-BG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се намира вътре в правоъгълника</a:t>
            </a:r>
            <a:br>
              <a:rPr lang="bg-BG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/>
              <a:t>Необходимо е точката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/>
              <a:t>надясно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x1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bg-BG" dirty="0"/>
              <a:t>наляво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x2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br>
              <a:rPr lang="bg-BG" dirty="0"/>
            </a:br>
            <a:r>
              <a:rPr lang="bg-BG" dirty="0"/>
              <a:t>надолу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y1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bg-BG" dirty="0"/>
              <a:t>нагоре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26327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34875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4BED4A3-7231-4E85-BBD5-114657B70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62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Точка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/>
              <a:t> за даден правоъгълник, ако е: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страна, наляво то 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56563"/>
            <a:ext cx="10777184" cy="2970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x1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y1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for x2,y2,x,y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Console.WriteLine("Inside");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Console.WriteLine("Outside"); 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079" y="3712022"/>
            <a:ext cx="2121346" cy="1659126"/>
          </a:xfrm>
          <a:prstGeom prst="roundRect">
            <a:avLst>
              <a:gd name="adj" fmla="val 1444"/>
            </a:avLst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B2F08FD-470B-4A3B-8C89-48484197D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79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||</a:t>
            </a:r>
            <a:r>
              <a:rPr lang="bg-BG" dirty="0"/>
              <a:t>) означава да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Задача: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/>
              <a:t> или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/>
              <a:t>?</a:t>
            </a:r>
            <a:endParaRPr lang="bg-BG" dirty="0"/>
          </a:p>
          <a:p>
            <a:pPr lvl="1"/>
            <a:r>
              <a:rPr lang="bg-BG" dirty="0"/>
              <a:t>Плодовете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/>
              <a:t>"</a:t>
            </a:r>
            <a:r>
              <a:rPr lang="bg-BG" dirty="0"/>
              <a:t> са: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Зеленчуците</a:t>
            </a:r>
            <a:r>
              <a:rPr lang="en-US" dirty="0"/>
              <a:t>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/>
              <a:t>"</a:t>
            </a:r>
            <a:r>
              <a:rPr lang="bg-BG" dirty="0"/>
              <a:t> са: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Всички останали са</a:t>
            </a:r>
            <a:r>
              <a:rPr lang="en-US" dirty="0"/>
              <a:t>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 == "banana"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"kiwi")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Console.WriteLine("fruit");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90835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908357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603146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C9D50EB-3E29-47B7-B287-A0AD4A93B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8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Решение на задачата "плод или зеленчук":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50408"/>
            <a:ext cx="103632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Console.ReadLine();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 == "banana"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"kiwi"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"cherry"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"lemon"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"grapes")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Console.WriteLine("fruit");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(s == "tomato"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"cucumber"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== "pepper"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"carrot")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Console.WriteLine("vegetable");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Console.WriteLine("unknown"); 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1EEF844-7B42-422D-98F0-22B480798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593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!</a:t>
            </a:r>
            <a:r>
              <a:rPr lang="en-US" dirty="0"/>
              <a:t>) </a:t>
            </a:r>
            <a:r>
              <a:rPr lang="bg-BG" dirty="0"/>
              <a:t>означава да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</a:p>
          <a:p>
            <a:pPr>
              <a:lnSpc>
                <a:spcPct val="100000"/>
              </a:lnSpc>
            </a:pPr>
            <a:r>
              <a:rPr lang="bg-BG" dirty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Дадено число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dirty="0"/>
              <a:t>, ако е в диапазона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/>
              <a:t>]</a:t>
            </a:r>
            <a:r>
              <a:rPr lang="bg-BG" dirty="0"/>
              <a:t> или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Да се направи проверка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065440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inRange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&gt;= 100 &amp;&amp; num &lt;= 200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num ==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Console.WriteLine("invalid"); 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6FE7E8A-43C5-4098-9C6F-91638A7A8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49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Да се напише програма, която чете 6 десетични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</a:t>
            </a:r>
            <a:endParaRPr lang="bg-BG" sz="3200" dirty="0"/>
          </a:p>
          <a:p>
            <a:pPr lvl="1"/>
            <a:r>
              <a:rPr lang="bg-BG" sz="3000" dirty="0"/>
              <a:t>Печата дали точката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върху страна от правоъгълника </a:t>
            </a:r>
            <a:r>
              <a:rPr lang="bg-BG" sz="3000" dirty="0"/>
              <a:t>или не</a:t>
            </a:r>
          </a:p>
          <a:p>
            <a:pPr lvl="1"/>
            <a:r>
              <a:rPr lang="bg-BG" sz="3000" dirty="0"/>
              <a:t>Ограничения: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x2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y2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Пример: Точка върху страна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635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12" y="3733800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042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311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86E72D15-B3F6-4724-BD19-D33D1C38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1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Точка лежи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</a:t>
            </a:r>
            <a:r>
              <a:rPr lang="en-US" dirty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x1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x2</a:t>
            </a:r>
            <a:r>
              <a:rPr lang="en-US" dirty="0"/>
              <a:t> </a:t>
            </a:r>
            <a:r>
              <a:rPr lang="bg-BG" dirty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</a:t>
            </a:r>
            <a:r>
              <a:rPr lang="en-US" dirty="0"/>
              <a:t> </a:t>
            </a:r>
            <a:r>
              <a:rPr lang="bg-BG" dirty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y2</a:t>
            </a:r>
            <a:r>
              <a:rPr lang="bg-BG" dirty="0"/>
              <a:t> или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</a:t>
            </a:r>
            <a:r>
              <a:rPr lang="en-US" dirty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y1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y2</a:t>
            </a:r>
            <a:r>
              <a:rPr lang="en-US" dirty="0"/>
              <a:t> </a:t>
            </a:r>
            <a:r>
              <a:rPr lang="bg-BG" dirty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</a:t>
            </a:r>
            <a:r>
              <a:rPr lang="en-US" dirty="0"/>
              <a:t> </a:t>
            </a:r>
            <a:r>
              <a:rPr lang="bg-BG" dirty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x2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4" y="3146612"/>
            <a:ext cx="10515598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|| x == x2)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(y &gt;= y1) &amp;&amp; (y &lt;= y2)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|| y == y2)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(x &gt;= x1) &amp;&amp; (x &lt;= x2)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Console.WriteLine("Border");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Console.WriteLine("Inside / Outside"); 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2" y="3291954"/>
            <a:ext cx="3372137" cy="2629234"/>
          </a:xfrm>
          <a:prstGeom prst="roundRect">
            <a:avLst>
              <a:gd name="adj" fmla="val 1444"/>
            </a:avLst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0B2C34D-3E88-4F00-9971-C9C3701B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27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Предходното условие може да се опрости</a:t>
            </a:r>
            <a:r>
              <a:rPr lang="en-US" dirty="0"/>
              <a:t> </a:t>
            </a:r>
            <a:r>
              <a:rPr lang="bg-BG" dirty="0"/>
              <a:t>ето така: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40429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onLeftSide = (x == x1)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onRightSide = (x == x2)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onUpSide = (y == y1) &amp;&amp; (x &gt;= x1) &amp;&amp; (x &lt;= x2);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onDownSide 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(onLeftSide || onRightSide || </a:t>
            </a:r>
            <a:b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|| onDownSide)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Console.WriteLine("Border");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Console.WriteLine("Inside / Outside"); 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745350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14452F5-7EFD-4AFC-BDE7-5ACC1E167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836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bg-BG" dirty="0"/>
              <a:t>По-доброто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</a:rPr>
              <a:t>if-else-if-else</a:t>
            </a:r>
            <a:r>
              <a:rPr lang="en-US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861" y="4601024"/>
            <a:ext cx="10815551" cy="885376"/>
          </a:xfrm>
        </p:spPr>
        <p:txBody>
          <a:bodyPr/>
          <a:lstStyle/>
          <a:p>
            <a:pPr lvl="0"/>
            <a:r>
              <a:rPr lang="bg-BG" dirty="0"/>
              <a:t>Условна конструкция </a:t>
            </a:r>
            <a:r>
              <a:rPr lang="en-US" dirty="0"/>
              <a:t>Switch-case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pic>
        <p:nvPicPr>
          <p:cNvPr id="5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446212" y="1315818"/>
            <a:ext cx="8938472" cy="29513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82B5F51-94F2-476C-81F8-6FCF25DAB16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945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Switch-case</a:t>
            </a:r>
            <a:r>
              <a:rPr lang="en-US" sz="3200" dirty="0"/>
              <a:t> </a:t>
            </a: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if-else-if-else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</a:t>
            </a:r>
            <a:r>
              <a:rPr lang="en-US" sz="3200" dirty="0"/>
              <a:t>: </a:t>
            </a:r>
            <a:r>
              <a:rPr lang="bg-BG" sz="3200" dirty="0"/>
              <a:t>изведете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на английски</a:t>
            </a:r>
            <a:r>
              <a:rPr lang="en-US" sz="3200" dirty="0"/>
              <a:t>)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(1…7)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898411" y="2887531"/>
            <a:ext cx="10377602" cy="35132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Console.WriteLine("Monday");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Console.WriteLine("Tuesday");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7: Console.WriteLine("Sunday");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Console.WriteLine("Error");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25D7B1C-9D7F-45B6-8037-74468151C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626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351797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Вложени проверки</a:t>
            </a:r>
            <a:endParaRPr lang="en-US" dirty="0"/>
          </a:p>
          <a:p>
            <a:pPr marL="723900" lvl="1" indent="-421005"/>
            <a:r>
              <a:rPr lang="bg-BG" dirty="0"/>
              <a:t>Задачи 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По-сложни проверки</a:t>
            </a:r>
          </a:p>
          <a:p>
            <a:pPr marL="723900" lvl="1" indent="-421005"/>
            <a:r>
              <a:rPr lang="bg-BG" dirty="0">
                <a:sym typeface="+mn-ea"/>
              </a:rPr>
              <a:t>л</a:t>
            </a:r>
            <a:r>
              <a:rPr lang="bg-BG" dirty="0"/>
              <a:t>огическо </a:t>
            </a:r>
            <a:r>
              <a:rPr lang="bg-BG" dirty="0">
                <a:sym typeface="+mn-ea"/>
              </a:rPr>
              <a:t>„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>
                <a:sym typeface="+mn-ea"/>
              </a:rPr>
              <a:t>"</a:t>
            </a:r>
            <a:endParaRPr lang="bg-BG" dirty="0"/>
          </a:p>
          <a:p>
            <a:pPr marL="723900" lvl="1" indent="-421005"/>
            <a:r>
              <a:rPr lang="bg-BG" dirty="0"/>
              <a:t>логическо </a:t>
            </a:r>
            <a:r>
              <a:rPr lang="bg-BG" dirty="0">
                <a:sym typeface="+mn-ea"/>
              </a:rPr>
              <a:t>„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>
                <a:sym typeface="+mn-ea"/>
              </a:rPr>
              <a:t>"</a:t>
            </a:r>
            <a:endParaRPr lang="bg-BG" dirty="0"/>
          </a:p>
          <a:p>
            <a:pPr marL="723900" lvl="1" indent="-421005"/>
            <a:r>
              <a:rPr lang="bg-BG" dirty="0"/>
              <a:t>логическо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817245" lvl="1" indent="-514350"/>
            <a:r>
              <a:rPr lang="bg-BG" dirty="0"/>
              <a:t>Задачи със сложни проверки</a:t>
            </a:r>
          </a:p>
          <a:p>
            <a:pPr marL="513080" indent="-514350">
              <a:buFont typeface="+mj-lt"/>
              <a:buAutoNum type="arabicPeriod"/>
            </a:pPr>
            <a:r>
              <a:rPr lang="bg-BG" dirty="0"/>
              <a:t>Условна конструкция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switch-case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9D9A8-0E4F-49C2-9E15-19C06DFC3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371600"/>
            <a:ext cx="4762500" cy="49149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837E8A4-230D-4968-8727-298B5A761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859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и</a:t>
            </a:r>
            <a:r>
              <a:rPr lang="bg-BG" sz="3200" dirty="0">
                <a:sym typeface="+mn-ea"/>
              </a:rPr>
              <a:t>звежда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вида на животно според името му</a:t>
            </a:r>
            <a:r>
              <a:rPr lang="en-US" sz="3200" dirty="0"/>
              <a:t>:</a:t>
            </a:r>
            <a:r>
              <a:rPr lang="bg-BG" sz="3200" dirty="0"/>
              <a:t> </a:t>
            </a:r>
            <a:r>
              <a:rPr lang="en-US" sz="3000" dirty="0"/>
              <a:t>dog </a:t>
            </a:r>
            <a:r>
              <a:rPr lang="en-US" sz="3000" dirty="0">
                <a:sym typeface="Wingdings" charset="2"/>
              </a:rPr>
              <a:t> mammal; crocodile, tortoise, snake  reptile;</a:t>
            </a:r>
            <a:r>
              <a:rPr lang="bg-BG" sz="3000" dirty="0">
                <a:sym typeface="Wingdings" charset="2"/>
              </a:rPr>
              <a:t> </a:t>
            </a:r>
            <a:r>
              <a:rPr lang="en-US" sz="3000" dirty="0">
                <a:sym typeface="Wingdings" charset="2"/>
              </a:rPr>
              <a:t>others  unknown</a:t>
            </a:r>
            <a:endParaRPr lang="bg-BG" sz="30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Множество етикети в </a:t>
            </a:r>
            <a:r>
              <a:rPr lang="en-US"/>
              <a:t>Switch-case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749859" y="2667000"/>
            <a:ext cx="10453800" cy="3588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(animal)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"dog": Console.WriteLine("mammal");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"crocodile":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"tortoise":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"snake": Console.WriteLine("reptile");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Console.WriteLine("unknown");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85836D0-40B3-4CBB-BE78-FBFC9F6E3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18222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/>
              <a:t>Задачи с 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494AB0F-0D91-41E1-AED0-3FA123C5AE0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65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Вложени проверки: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По-сложни проверки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&amp;&amp;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||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!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44918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Console.WriteLine("Point on the left or right side.");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F87B88F-9323-4779-8566-094AECFD1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254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Сложни проверки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https://it-kariera.mon.bg/e-learning/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72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C4780E1-21DC-4C6A-8107-05D6A4C64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5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bg-BG" dirty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D2C4C80D-BE7F-475E-8AC1-4C9884421F6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57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46212" y="3069608"/>
            <a:ext cx="9753600" cy="2201552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59460"/>
            <a:ext cx="10653600" cy="43057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Console.WriteLine("condition2 valid");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Console.WriteLine("condition2 not valid"); }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Конструкциите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r>
              <a:rPr lang="bg-BG" dirty="0"/>
              <a:t> могат да се влагат една в друга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70612" y="2371854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981063AA-B0B7-4B17-A518-FD4E8D948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61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59039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/>
              <a:t>Според въведени </a:t>
            </a:r>
            <a:r>
              <a:rPr lang="bg-BG" sz="3500" b="1" dirty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/>
              <a:t> и </a:t>
            </a:r>
            <a:r>
              <a:rPr lang="bg-BG" sz="3500" b="1" dirty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/>
              <a:t> (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</a:t>
            </a:r>
            <a:r>
              <a:rPr lang="en-US" sz="3500" dirty="0"/>
              <a:t>)</a:t>
            </a:r>
            <a:r>
              <a:rPr lang="bg-BG" sz="3500" dirty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Mr.</a:t>
            </a:r>
            <a:r>
              <a:rPr lang="en-US" sz="3000" dirty="0"/>
              <a:t>” – </a:t>
            </a:r>
            <a:r>
              <a:rPr lang="bg-BG" sz="3000" dirty="0"/>
              <a:t>мъж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Master</a:t>
            </a:r>
            <a:r>
              <a:rPr lang="en-US" sz="3000" dirty="0"/>
              <a:t>” </a:t>
            </a:r>
            <a:r>
              <a:rPr lang="bg-BG" sz="3000" dirty="0"/>
              <a:t>– момче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Ms.</a:t>
            </a:r>
            <a:r>
              <a:rPr lang="en-US" sz="3000" dirty="0"/>
              <a:t>” </a:t>
            </a:r>
            <a:r>
              <a:rPr lang="bg-BG" sz="3000" dirty="0"/>
              <a:t>– жена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Miss</a:t>
            </a:r>
            <a:r>
              <a:rPr lang="en-US" sz="3000" dirty="0"/>
              <a:t>” </a:t>
            </a:r>
            <a:r>
              <a:rPr lang="bg-BG" sz="3000" dirty="0"/>
              <a:t>– момиче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</a:t>
            </a:r>
            <a:r>
              <a:rPr lang="en-US" sz="3000" dirty="0"/>
              <a:t>”)</a:t>
            </a:r>
            <a:r>
              <a:rPr lang="bg-BG" sz="3000" dirty="0"/>
              <a:t> под 16 години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>
            <a:fillRect/>
          </a:stretch>
        </p:blipFill>
        <p:spPr bwMode="auto">
          <a:xfrm>
            <a:off x="6248410" y="2364399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EDED08F8-3DEF-41B2-A5DE-734CD6A22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03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gender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(gender == "f")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 { Console.WriteLine("Miss");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Console.WriteLine("Ms.");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 { Console.WriteLine("Master");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Console.WriteLine("Mr.");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2C589B3-CBDB-4FCC-8A1C-7FC37A29F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10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/>
              <a:t>Предприемчив българин отваря по едно квартално магазинче в няколко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/>
              <a:t> с различни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/>
              <a:t> за следните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/>
              <a:t>:</a:t>
            </a:r>
          </a:p>
          <a:p>
            <a:endParaRPr lang="bg-BG" sz="3000" dirty="0"/>
          </a:p>
          <a:p>
            <a:endParaRPr lang="bg-BG" sz="3000" dirty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/>
              <a:t>По даден град, продукт и количество да се пресметне колко струва.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peanuts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0.40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1.15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1.30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1.50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Varna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0.45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1.10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1.35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1.55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55749904-1022-4F39-83D4-E60F6C49E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3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126153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quantity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(product == "coffee")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 Console.WriteLine(0.50 * quantity);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"varna") {}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"plovdiv") {}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TODO: finish this …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0227793-E05B-4142-A78B-D43EFCEC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1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213996"/>
            <a:ext cx="9296398" cy="1339204"/>
          </a:xfrm>
        </p:spPr>
        <p:txBody>
          <a:bodyPr/>
          <a:lstStyle/>
          <a:p>
            <a:r>
              <a:rPr lang="bg-BG" dirty="0"/>
              <a:t>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", 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логическо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3AF44DE-6EF2-40A6-945A-B4B49F2BEF2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43216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7139</TotalTime>
  <Words>1736</Words>
  <Application>Microsoft Office PowerPoint</Application>
  <PresentationFormat>Custom</PresentationFormat>
  <Paragraphs>283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Сложни проверки</vt:lpstr>
      <vt:lpstr>Съдържание</vt:lpstr>
      <vt:lpstr>Вложени проверки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По-сложни проверки</vt:lpstr>
      <vt:lpstr>Логическо "И"</vt:lpstr>
      <vt:lpstr>Пример: Точка в правоъгълник</vt:lpstr>
      <vt:lpstr>Логическо "ИЛИ"</vt:lpstr>
      <vt:lpstr>Пример: Плод или зеленчук?</vt:lpstr>
      <vt:lpstr>Логическо отрицание</vt:lpstr>
      <vt:lpstr>Пример: Точка върху страна на правоъгълник</vt:lpstr>
      <vt:lpstr>По-сложни логически условия</vt:lpstr>
      <vt:lpstr>Опростяване на логически условия</vt:lpstr>
      <vt:lpstr>Условна конструкция Switch-case</vt:lpstr>
      <vt:lpstr>Условна конструкция Switch-case</vt:lpstr>
      <vt:lpstr>Множество етикети в Switch-case</vt:lpstr>
      <vt:lpstr>Задачи с по-сложни проверки</vt:lpstr>
      <vt:lpstr>Какво научихме днес?</vt:lpstr>
      <vt:lpstr>Сложни проверки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Сложни проверки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2019-12-16T18:40:34Z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