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394" r:id="rId3"/>
    <p:sldId id="571" r:id="rId4"/>
    <p:sldId id="600" r:id="rId5"/>
    <p:sldId id="609" r:id="rId6"/>
    <p:sldId id="601" r:id="rId7"/>
    <p:sldId id="602" r:id="rId8"/>
    <p:sldId id="603" r:id="rId9"/>
    <p:sldId id="604" r:id="rId10"/>
    <p:sldId id="605" r:id="rId11"/>
    <p:sldId id="606" r:id="rId12"/>
    <p:sldId id="607" r:id="rId13"/>
    <p:sldId id="608" r:id="rId14"/>
    <p:sldId id="594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F796C82-29C6-46C4-B6D3-2C3EAB1E0947}">
          <p14:sldIdLst>
            <p14:sldId id="394"/>
            <p14:sldId id="571"/>
          </p14:sldIdLst>
        </p14:section>
        <p14:section name="Въведение в алгоритмите. Сложност на алгоритъм" id="{98575DD1-C912-46EF-A783-A4802498334D}">
          <p14:sldIdLst>
            <p14:sldId id="600"/>
            <p14:sldId id="609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</p14:sldIdLst>
        </p14:section>
        <p14:section name="Conclusion" id="{4C1DB705-CA0F-4AE7-A5BC-0F2F082FA905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A8E928F-9060-40D5-870E-08A5851E95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05295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676B0F9-EE11-4A8A-9AB8-FBEAE0F10C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54778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533D506-11FD-4880-82DD-ADCECB9127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95364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0A3D670-DB40-41EE-AE90-61269CB36B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29705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129291-0D21-4442-B5DC-AF4EB27B8D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81799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78A63B7-19A0-49DA-B60B-9C30FCDBB8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9394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F7A1774-94D4-4D2F-82A3-8FB0C5F9DF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11333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C7FF934-0888-4D06-97D6-334F5D05D2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0177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836BBB3-F4B5-4EEA-9512-0469E4FA90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32314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8A55EBC-1E90-42A4-8969-8DC525F5F2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4918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0C7429C-C22D-4BC6-ABAE-9F1B9064DA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79970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1CA3660-F32E-4AD7-8AB8-C8FF06EB81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70329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4517219-27C9-4AFD-BC03-7289ED3508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5935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2.jpeg"/><Relationship Id="rId4" Type="http://schemas.openxmlformats.org/officeDocument/2006/relationships/image" Target="../media/image19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1522412" y="533400"/>
            <a:ext cx="10043899" cy="188210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Въведение в алгоритмите. Сложност на алгоритъм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530283" cy="2524722"/>
            <a:chOff x="745783" y="3624633"/>
            <a:chExt cx="6530283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948635">
              <a:off x="4710685" y="3718330"/>
              <a:ext cx="256538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алгоритмите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3377" y="5055986"/>
            <a:ext cx="3247725" cy="14210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6689" y="2576169"/>
            <a:ext cx="2922022" cy="34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0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dirty="0">
                <a:ea typeface="굴림" pitchFamily="50" charset="-127"/>
              </a:rPr>
              <a:t>Някои изрази нарастват много по-бързо от други</a:t>
            </a: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По-високия степенен показател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доминира</a:t>
            </a:r>
            <a:r>
              <a:rPr lang="en-US" dirty="0">
                <a:ea typeface="굴림" pitchFamily="50" charset="-127"/>
              </a:rPr>
              <a:t> </a:t>
            </a:r>
            <a:r>
              <a:rPr lang="bg-BG" dirty="0">
                <a:ea typeface="굴림" pitchFamily="50" charset="-127"/>
              </a:rPr>
              <a:t>по-малкия степенен показател </a:t>
            </a:r>
            <a:r>
              <a:rPr lang="en-US" dirty="0">
                <a:ea typeface="굴림" pitchFamily="50" charset="-127"/>
              </a:rPr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 &gt; 2</a:t>
            </a:r>
            <a:r>
              <a:rPr lang="en-US" dirty="0">
                <a:ea typeface="굴림" pitchFamily="50" charset="-127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&gt; n</a:t>
            </a:r>
            <a:r>
              <a:rPr lang="en-US" dirty="0">
                <a:ea typeface="굴림" pitchFamily="50" charset="-127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3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&gt; 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Константните множители може да бъдат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пропуснати</a:t>
            </a:r>
            <a:r>
              <a:rPr lang="en-US" dirty="0">
                <a:ea typeface="굴림" pitchFamily="50" charset="-127"/>
              </a:rPr>
              <a:t>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12n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dirty="0">
                <a:ea typeface="굴림" pitchFamily="50" charset="-127"/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  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b="1" baseline="30000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altLang="ko-KR" dirty="0">
                <a:ea typeface="굴림" pitchFamily="50" charset="-127"/>
              </a:rPr>
              <a:t>Опростяване и намаляване на броя стъпки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0979" y="17419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Contains(int[] array, int element)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array.Length;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 return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13812" y="1984545"/>
            <a:ext cx="2971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 = 1000</a:t>
            </a:r>
          </a:p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стъпки</a:t>
            </a:r>
            <a:r>
              <a:rPr lang="en-US" sz="2800" b="1" dirty="0">
                <a:solidFill>
                  <a:srgbClr val="FFFFFF"/>
                </a:solidFill>
              </a:rPr>
              <a:t>: 4000 + 4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232046" y="3544719"/>
            <a:ext cx="2876119" cy="541206"/>
          </a:xfrm>
          <a:prstGeom prst="wedgeRoundRectCallout">
            <a:avLst>
              <a:gd name="adj1" fmla="val -63251"/>
              <a:gd name="adj2" fmla="val -48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Съответна част</a:t>
            </a:r>
            <a:r>
              <a:rPr lang="en-US" sz="2800" dirty="0">
                <a:solidFill>
                  <a:srgbClr val="FFFFFF"/>
                </a:solidFill>
              </a:rPr>
              <a:t>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E19BC67-7C14-4311-AE30-5313F66E5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1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Изчислете стъпките за намиране на </a:t>
            </a:r>
            <a:r>
              <a:rPr lang="en-US" altLang="ko-KR" dirty="0">
                <a:ea typeface="굴림" pitchFamily="50" charset="-127"/>
              </a:rPr>
              <a:t>n</a:t>
            </a:r>
            <a:r>
              <a:rPr lang="bg-BG" altLang="ko-KR" baseline="30000" dirty="0">
                <a:ea typeface="굴림" pitchFamily="50" charset="-127"/>
              </a:rPr>
              <a:t>ти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dirty="0">
                <a:ea typeface="굴림" pitchFamily="50" charset="-127"/>
              </a:rPr>
              <a:t>член на редицата от числа на Фибоначи рекурсивно</a:t>
            </a:r>
            <a:endParaRPr lang="en-US" altLang="ko-KR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но</a:t>
            </a:r>
            <a:r>
              <a:rPr lang="en-US" dirty="0">
                <a:ea typeface="굴림" pitchFamily="50" charset="-127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</a:t>
            </a:r>
            <a:r>
              <a:rPr lang="en-US" b="1" baseline="-25000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=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</a:t>
            </a:r>
            <a:r>
              <a:rPr lang="en-US" b="1" baseline="-25000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– 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</a:t>
            </a:r>
            <a:r>
              <a:rPr lang="en-US" b="1" baseline="-25000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– 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, което е</a:t>
            </a:r>
            <a:r>
              <a:rPr lang="en-US" dirty="0">
                <a:ea typeface="굴림" pitchFamily="50" charset="-127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≤ T(n)</a:t>
            </a:r>
          </a:p>
          <a:p>
            <a:pPr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обаче</a:t>
            </a:r>
            <a:r>
              <a:rPr lang="en-US" dirty="0">
                <a:ea typeface="굴림" pitchFamily="50" charset="-127"/>
              </a:rPr>
              <a:t>, </a:t>
            </a:r>
            <a:r>
              <a:rPr lang="bg-BG" dirty="0">
                <a:ea typeface="굴림" pitchFamily="50" charset="-127"/>
              </a:rPr>
              <a:t>примерно</a:t>
            </a:r>
            <a:r>
              <a:rPr lang="en-US" dirty="0">
                <a:ea typeface="굴림" pitchFamily="50" charset="-127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40</a:t>
            </a:r>
            <a:r>
              <a:rPr lang="en-US" dirty="0">
                <a:ea typeface="굴림" pitchFamily="50" charset="-127"/>
              </a:rPr>
              <a:t> = </a:t>
            </a:r>
            <a:r>
              <a:rPr lang="en-GB" dirty="0"/>
              <a:t>102,334,155!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>
                <a:ea typeface="굴림" pitchFamily="50" charset="-127"/>
              </a:rPr>
              <a:t>Задача</a:t>
            </a:r>
            <a:r>
              <a:rPr lang="en-US" altLang="ko-KR" dirty="0">
                <a:ea typeface="굴림" pitchFamily="50" charset="-127"/>
              </a:rPr>
              <a:t>: </a:t>
            </a:r>
            <a:r>
              <a:rPr lang="bg-BG" altLang="ko-KR" dirty="0">
                <a:ea typeface="굴림" pitchFamily="50" charset="-127"/>
              </a:rPr>
              <a:t>Брой стъпки в задачата Фибоначи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13353" y="23515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Fibonacci(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== 0) return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== 1) return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Fibonacci(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n-1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Fibonacci(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n-2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84812" y="2133600"/>
            <a:ext cx="4343400" cy="990600"/>
          </a:xfrm>
          <a:prstGeom prst="wedgeRoundRectCallout">
            <a:avLst>
              <a:gd name="adj1" fmla="val -59490"/>
              <a:gd name="adj2" fmla="val -70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Решение</a:t>
            </a:r>
            <a:r>
              <a:rPr lang="en-US" sz="2800" dirty="0">
                <a:solidFill>
                  <a:srgbClr val="FFFFFF"/>
                </a:solidFill>
              </a:rPr>
              <a:t>: 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T(n) = 3 + T(n - 1) + T(n - 2)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13612" y="5956981"/>
            <a:ext cx="3657600" cy="553635"/>
          </a:xfrm>
          <a:prstGeom prst="wedgeRoundRectCallout">
            <a:avLst>
              <a:gd name="adj1" fmla="val -59196"/>
              <a:gd name="adj2" fmla="val -193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Стъпки</a:t>
            </a:r>
            <a:r>
              <a:rPr lang="en-US" sz="2800" dirty="0">
                <a:solidFill>
                  <a:srgbClr val="FFFFFF"/>
                </a:solidFill>
              </a:rPr>
              <a:t>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800" b="1" baseline="30000" dirty="0">
                <a:solidFill>
                  <a:schemeClr val="tx2">
                    <a:lumMod val="75000"/>
                  </a:schemeClr>
                </a:solidFill>
              </a:rPr>
              <a:t>0.694n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≈ (1.6)</a:t>
            </a:r>
            <a:r>
              <a:rPr lang="en-US" sz="2800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en-US" sz="2800" b="1" baseline="30000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45D1AA3B-9678-4B0B-A58D-1085ED319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0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прави около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dirty="0"/>
              <a:t> </a:t>
            </a:r>
            <a:r>
              <a:rPr lang="bg-BG" dirty="0"/>
              <a:t>рекурсивни извиквания</a:t>
            </a:r>
            <a:endParaRPr lang="en-US" dirty="0"/>
          </a:p>
          <a:p>
            <a:r>
              <a:rPr lang="bg-BG" dirty="0"/>
              <a:t>Една стойност се изчислява много много пъти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Рекурсивно дърво на Фибоначи</a:t>
            </a:r>
            <a:endParaRPr lang="en-US" dirty="0"/>
          </a:p>
        </p:txBody>
      </p:sp>
      <p:pic>
        <p:nvPicPr>
          <p:cNvPr id="11" name="Picture 4" descr="C:\Trash\Fibonacci.pn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3812" y="2519363"/>
            <a:ext cx="9220200" cy="4033837"/>
          </a:xfrm>
          <a:prstGeom prst="rect">
            <a:avLst/>
          </a:prstGeom>
          <a:noFill/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757D952-75E2-4AA5-8297-B10D3D302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2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алгоритмите. Сложност на алгоритъм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2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B3166B1-4917-435C-B09D-A66B6F56E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5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01770" y="2594310"/>
            <a:ext cx="2833885" cy="365409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7885199" cy="5530010"/>
          </a:xfrm>
        </p:spPr>
        <p:txBody>
          <a:bodyPr>
            <a:normAutofit/>
          </a:bodyPr>
          <a:lstStyle/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/>
              <a:t>Анализ на алгоритъм. Брой операции в алгоритъм</a:t>
            </a:r>
          </a:p>
          <a:p>
            <a:pPr marL="819097" lvl="2" indent="-514350">
              <a:buClr>
                <a:srgbClr val="F2B254"/>
              </a:buClr>
              <a:buSzPct val="100000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Ресурси : </a:t>
            </a:r>
            <a:r>
              <a:rPr lang="en-US" dirty="0"/>
              <a:t>CPU, RAM, </a:t>
            </a:r>
            <a:r>
              <a:rPr lang="bg-BG" dirty="0"/>
              <a:t>шина, външна памет, други</a:t>
            </a:r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Най-добър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среден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най-лош </a:t>
            </a:r>
            <a:r>
              <a:rPr lang="bg-BG" dirty="0"/>
              <a:t>случай</a:t>
            </a:r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/>
              <a:t>Опростяване и намаляване на броя на стъпките</a:t>
            </a:r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/>
              <a:t>Задачи за изчисляване на сложност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D73FBAB-53E5-4E53-8CD6-0C0EF8944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6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180599" cy="557035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Определение за алгоритъм (неформално) </a:t>
            </a:r>
          </a:p>
          <a:p>
            <a:pPr lvl="1"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краен брой, еднозначно определени стъпки (команди), водещи до решаването на даден проблем</a:t>
            </a:r>
          </a:p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Видове алгоритми – линейни, разклонени</a:t>
            </a:r>
          </a:p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По-важни свойства на алгоритмите:  </a:t>
            </a:r>
          </a:p>
          <a:p>
            <a:pPr lvl="1"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дискретност</a:t>
            </a:r>
          </a:p>
          <a:p>
            <a:pPr lvl="1"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определеност</a:t>
            </a:r>
          </a:p>
          <a:p>
            <a:pPr lvl="1"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крайност</a:t>
            </a:r>
          </a:p>
          <a:p>
            <a:pPr lvl="1"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масовост </a:t>
            </a:r>
          </a:p>
          <a:p>
            <a:pPr lvl="1">
              <a:lnSpc>
                <a:spcPct val="110000"/>
              </a:lnSpc>
            </a:pPr>
            <a:r>
              <a:rPr lang="bg-BG" altLang="ko-KR" b="1" dirty="0">
                <a:solidFill>
                  <a:srgbClr val="D2A010"/>
                </a:solidFill>
                <a:ea typeface="굴림" pitchFamily="50" charset="-127"/>
              </a:rPr>
              <a:t>сложност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>
                <a:ea typeface="굴림" pitchFamily="50" charset="-127"/>
              </a:rPr>
              <a:t>Анализ на алгоритъм</a:t>
            </a:r>
            <a:endParaRPr lang="bg-BG" dirty="0"/>
          </a:p>
        </p:txBody>
      </p:sp>
      <p:pic>
        <p:nvPicPr>
          <p:cNvPr id="3074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976875"/>
            <a:ext cx="1371599" cy="1371599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749" y="1295400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9992888" y="4724400"/>
            <a:ext cx="1360542" cy="1598861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5EB3FFA-2776-4775-8F13-83B0F67BC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5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561599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Защо трябва да анализираме алгоритмите</a:t>
            </a:r>
            <a:r>
              <a:rPr lang="en-US" altLang="ko-KR" dirty="0">
                <a:ea typeface="굴림" pitchFamily="50" charset="-127"/>
              </a:rPr>
              <a:t>?</a:t>
            </a:r>
          </a:p>
          <a:p>
            <a:pPr lvl="1"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Предсказване на небходимите </a:t>
            </a: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ресурси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dirty="0">
                <a:ea typeface="굴림" pitchFamily="50" charset="-127"/>
              </a:rPr>
              <a:t>за алгритъма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Изчислително време</a:t>
            </a:r>
            <a:r>
              <a:rPr lang="en-US" altLang="ko-KR" dirty="0">
                <a:ea typeface="굴림" pitchFamily="50" charset="-127"/>
              </a:rPr>
              <a:t> (</a:t>
            </a:r>
            <a:r>
              <a:rPr lang="bg-BG" altLang="ko-KR" dirty="0">
                <a:ea typeface="굴림" pitchFamily="50" charset="-127"/>
              </a:rPr>
              <a:t>работа на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CPU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Необходимо количество оперативна памет</a:t>
            </a:r>
            <a:r>
              <a:rPr lang="en-US" altLang="ko-KR" dirty="0">
                <a:ea typeface="굴림" pitchFamily="50" charset="-127"/>
              </a:rPr>
              <a:t>(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RAM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Ползване на </a:t>
            </a:r>
            <a:r>
              <a:rPr lang="bg-BG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честотната лента (шина)</a:t>
            </a:r>
            <a:r>
              <a:rPr lang="bg-BG" altLang="ko-KR" dirty="0">
                <a:solidFill>
                  <a:srgbClr val="FFCC00"/>
                </a:solidFill>
                <a:ea typeface="굴림" pitchFamily="50" charset="-127"/>
              </a:rPr>
              <a:t> </a:t>
            </a:r>
            <a:r>
              <a:rPr lang="bg-BG" altLang="ko-KR" dirty="0">
                <a:ea typeface="굴림" pitchFamily="50" charset="-127"/>
              </a:rPr>
              <a:t>за комуникация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Операции с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твърдия диск</a:t>
            </a:r>
          </a:p>
          <a:p>
            <a:pPr lvl="2"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Употреба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всякакви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времеемки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и енергоемки ресурси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>
                <a:ea typeface="굴림" pitchFamily="50" charset="-127"/>
              </a:rPr>
              <a:t>Анализ на алгоритъм(2)</a:t>
            </a:r>
            <a:endParaRPr lang="bg-BG" dirty="0"/>
          </a:p>
        </p:txBody>
      </p:sp>
      <p:pic>
        <p:nvPicPr>
          <p:cNvPr id="3074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976875"/>
            <a:ext cx="1371599" cy="1371599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749" y="1295400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9992888" y="4724400"/>
            <a:ext cx="1360542" cy="1598861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2C2C04D-F1A7-408E-A986-56C501918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4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180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Очакваното </a:t>
            </a: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време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bg-BG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за изпълнение </a:t>
            </a:r>
            <a:r>
              <a:rPr lang="bg-BG" altLang="ko-KR" dirty="0">
                <a:ea typeface="굴림" pitchFamily="50" charset="-127"/>
              </a:rPr>
              <a:t>на алгоритъма е: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Общият брой изпълнени </a:t>
            </a: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елементарни операции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</a:t>
            </a:r>
            <a:r>
              <a:rPr lang="bg-BG" altLang="ko-KR" dirty="0">
                <a:ea typeface="굴림" pitchFamily="50" charset="-127"/>
              </a:rPr>
              <a:t>машинно-зависими стъпки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Също позната като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сложност на алгоритъма</a:t>
            </a: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Сравняване на алгоритмите, като се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изключват детайлит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e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като</a:t>
            </a:r>
            <a:r>
              <a:rPr lang="en-US" dirty="0">
                <a:ea typeface="굴림" pitchFamily="50" charset="-127"/>
              </a:rPr>
              <a:t> </a:t>
            </a:r>
            <a:r>
              <a:rPr lang="bg-BG" dirty="0">
                <a:ea typeface="굴림" pitchFamily="50" charset="-127"/>
              </a:rPr>
              <a:t>език или хардуер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>
                <a:ea typeface="굴림" pitchFamily="50" charset="-127"/>
              </a:rPr>
              <a:t>Анализ на алгоритъм</a:t>
            </a:r>
            <a:r>
              <a:rPr lang="en-US" altLang="ko-KR" dirty="0">
                <a:ea typeface="굴림" pitchFamily="50" charset="-127"/>
              </a:rPr>
              <a:t>(</a:t>
            </a:r>
            <a:r>
              <a:rPr lang="bg-BG" altLang="ko-KR" dirty="0">
                <a:ea typeface="굴림" pitchFamily="50" charset="-127"/>
              </a:rPr>
              <a:t>3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bg-BG" dirty="0"/>
          </a:p>
        </p:txBody>
      </p:sp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749" y="1295400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976875"/>
            <a:ext cx="1371599" cy="1371599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9992888" y="4724400"/>
            <a:ext cx="1360542" cy="1598861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6323B50-F8FF-4C53-AD73-48B3B1F1B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84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bg-BG" altLang="ko-KR" b="1" dirty="0">
                <a:ea typeface="굴림" pitchFamily="50" charset="-127"/>
              </a:rPr>
              <a:t>Какво измерва</a:t>
            </a:r>
            <a:r>
              <a:rPr lang="en-US" altLang="ko-KR" b="1" dirty="0">
                <a:ea typeface="굴림" pitchFamily="50" charset="-127"/>
              </a:rPr>
              <a:t>?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CPU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dirty="0">
                <a:ea typeface="굴림" pitchFamily="50" charset="-127"/>
              </a:rPr>
              <a:t>време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bg-BG" altLang="ko-KR" dirty="0">
                <a:ea typeface="굴림" pitchFamily="50" charset="-127"/>
              </a:rPr>
              <a:t>Консумация на </a:t>
            </a: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памет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bg-BG" altLang="ko-KR" dirty="0">
                <a:ea typeface="굴림" pitchFamily="50" charset="-127"/>
              </a:rPr>
              <a:t>Брой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стъпки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bg-BG" altLang="ko-KR" dirty="0">
                <a:ea typeface="굴림" pitchFamily="50" charset="-127"/>
              </a:rPr>
              <a:t>Брой </a:t>
            </a: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частични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операции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bg-BG" altLang="ko-KR" dirty="0">
                <a:ea typeface="굴림" pitchFamily="50" charset="-127"/>
              </a:rPr>
              <a:t>Брой дискови операции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bg-BG" altLang="ko-KR" dirty="0">
                <a:ea typeface="굴림" pitchFamily="50" charset="-127"/>
              </a:rPr>
              <a:t>Брой мрежови пакети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bg-BG" altLang="ko-KR" dirty="0">
                <a:ea typeface="굴림" pitchFamily="50" charset="-127"/>
              </a:rPr>
              <a:t>Асимптотична </a:t>
            </a: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сложност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Сложност на алгоритъм</a:t>
            </a:r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27" y="1127363"/>
            <a:ext cx="1970042" cy="106382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4" name="Picture 4" descr="http://darkub.files.wordpress.com/2008/01/cpu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817">
            <a:off x="7077289" y="2604873"/>
            <a:ext cx="2014142" cy="183958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945" y="4827654"/>
            <a:ext cx="2064102" cy="154609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098" name="Picture 2" descr="http://pngimg.com/upload/clock_PNG662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762" y="2378709"/>
            <a:ext cx="1766123" cy="229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E2F152F-F2D3-416F-A986-BFB5855E5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Изчислете максималния брой стъпки за намиране на сбора от нечетните елементи в масив</a:t>
            </a:r>
            <a:endParaRPr lang="en-US" altLang="ko-KR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Предполагаме, че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една стъпка</a:t>
            </a:r>
            <a:r>
              <a:rPr lang="en-US" dirty="0">
                <a:ea typeface="굴림" pitchFamily="50" charset="-127"/>
              </a:rPr>
              <a:t> </a:t>
            </a:r>
            <a:r>
              <a:rPr lang="bg-BG" dirty="0">
                <a:ea typeface="굴림" pitchFamily="50" charset="-127"/>
              </a:rPr>
              <a:t>е една инструкция на </a:t>
            </a:r>
            <a:r>
              <a:rPr lang="en-US" dirty="0">
                <a:ea typeface="굴림" pitchFamily="50" charset="-127"/>
              </a:rPr>
              <a:t>CPU: </a:t>
            </a:r>
          </a:p>
          <a:p>
            <a:pPr lvl="1"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Подредби, търсения на елемент в масив</a:t>
            </a:r>
            <a:r>
              <a:rPr lang="en-US" dirty="0">
                <a:ea typeface="굴림" pitchFamily="50" charset="-127"/>
              </a:rPr>
              <a:t>, </a:t>
            </a:r>
            <a:r>
              <a:rPr lang="bg-BG" dirty="0">
                <a:ea typeface="굴림" pitchFamily="50" charset="-127"/>
              </a:rPr>
              <a:t>сравнения</a:t>
            </a:r>
            <a:r>
              <a:rPr lang="en-US" dirty="0">
                <a:ea typeface="굴림" pitchFamily="50" charset="-127"/>
              </a:rPr>
              <a:t>, </a:t>
            </a:r>
            <a:r>
              <a:rPr lang="bg-BG" dirty="0">
                <a:ea typeface="굴림" pitchFamily="50" charset="-127"/>
              </a:rPr>
              <a:t>аритметични операции</a:t>
            </a:r>
            <a:endParaRPr lang="en-US" dirty="0"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>
                <a:ea typeface="굴림" pitchFamily="50" charset="-127"/>
              </a:rPr>
              <a:t>Задача</a:t>
            </a:r>
            <a:r>
              <a:rPr lang="en-US" altLang="ko-KR" dirty="0">
                <a:ea typeface="굴림" pitchFamily="50" charset="-127"/>
              </a:rPr>
              <a:t>: </a:t>
            </a:r>
            <a:r>
              <a:rPr lang="bg-BG" altLang="ko-KR" dirty="0">
                <a:ea typeface="굴림" pitchFamily="50" charset="-127"/>
              </a:rPr>
              <a:t>Намерете сбора от стъпките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GetSumEven(int[] 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array.Length;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 sum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56412" y="2049314"/>
            <a:ext cx="3352800" cy="990600"/>
          </a:xfrm>
          <a:prstGeom prst="wedgeRoundRectCallout">
            <a:avLst>
              <a:gd name="adj1" fmla="val -68830"/>
              <a:gd name="adj2" fmla="val -125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Решение</a:t>
            </a:r>
            <a:r>
              <a:rPr lang="en-US" sz="2800" dirty="0">
                <a:solidFill>
                  <a:srgbClr val="FFFFFF"/>
                </a:solidFill>
              </a:rPr>
              <a:t>: 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T(n) = 9n + 3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418011" y="4187003"/>
            <a:ext cx="6910940" cy="892084"/>
          </a:xfrm>
          <a:prstGeom prst="wedgeRoundRectCallout">
            <a:avLst>
              <a:gd name="adj1" fmla="val -56213"/>
              <a:gd name="adj2" fmla="val -485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Изчисляването на максималния брой стъпки се нарича анализ 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Най-лош случай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4B593137-213C-4481-865A-2B67FCE91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9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309390" y="1211445"/>
            <a:ext cx="7519807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Най-лош случай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ru-RU" altLang="ko-KR" dirty="0">
                <a:ea typeface="굴림" pitchFamily="50" charset="-127"/>
              </a:rPr>
              <a:t>Горна граница на времето за изпълнение</a:t>
            </a:r>
          </a:p>
          <a:p>
            <a:pPr>
              <a:lnSpc>
                <a:spcPct val="100000"/>
              </a:lnSpc>
            </a:pP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Средно аритметичен случай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Средно време за изпълнение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Най-добър случай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ru-RU" altLang="ko-KR" dirty="0">
                <a:ea typeface="굴림" pitchFamily="50" charset="-127"/>
              </a:rPr>
              <a:t>Долна граница на времето за изпълнение </a:t>
            </a:r>
            <a:r>
              <a:rPr lang="en-US" altLang="ko-KR" dirty="0">
                <a:ea typeface="굴림" pitchFamily="50" charset="-127"/>
              </a:rPr>
              <a:t>(</a:t>
            </a:r>
            <a:r>
              <a:rPr lang="bg-BG" altLang="ko-KR" dirty="0">
                <a:ea typeface="굴림" pitchFamily="50" charset="-127"/>
              </a:rPr>
              <a:t>оптимален случай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bg-BG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altLang="ko-KR" dirty="0">
                <a:ea typeface="굴림" pitchFamily="50" charset="-127"/>
              </a:rPr>
              <a:t>Време за изпълнение и екстремални случаи</a:t>
            </a:r>
            <a:endParaRPr lang="bg-BG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572" y="1145244"/>
            <a:ext cx="4621640" cy="5385636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EBD1C0F-DB09-4E31-A433-C58C6F027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Изчислете максималния брой стъпки за намиране на съществуващ в масива елемент</a:t>
            </a:r>
            <a:endParaRPr lang="en-US" altLang="ko-KR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Предполагаме, че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една стъпка</a:t>
            </a:r>
            <a:r>
              <a:rPr lang="en-US" dirty="0">
                <a:ea typeface="굴림" pitchFamily="50" charset="-127"/>
              </a:rPr>
              <a:t> </a:t>
            </a:r>
            <a:r>
              <a:rPr lang="bg-BG" dirty="0">
                <a:ea typeface="굴림" pitchFamily="50" charset="-127"/>
              </a:rPr>
              <a:t>е една инструкция на </a:t>
            </a:r>
            <a:r>
              <a:rPr lang="en-US" dirty="0">
                <a:ea typeface="굴림" pitchFamily="50" charset="-127"/>
              </a:rPr>
              <a:t>CPU</a:t>
            </a:r>
            <a:r>
              <a:rPr lang="bg-BG" dirty="0">
                <a:ea typeface="굴림" pitchFamily="50" charset="-127"/>
              </a:rPr>
              <a:t>, като</a:t>
            </a:r>
            <a:r>
              <a:rPr lang="en-US" dirty="0">
                <a:ea typeface="굴림" pitchFamily="50" charset="-127"/>
              </a:rPr>
              <a:t>: </a:t>
            </a:r>
          </a:p>
          <a:p>
            <a:pPr lvl="1"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подредба</a:t>
            </a:r>
            <a:r>
              <a:rPr lang="en-US" dirty="0">
                <a:ea typeface="굴림" pitchFamily="50" charset="-127"/>
              </a:rPr>
              <a:t>, </a:t>
            </a:r>
            <a:r>
              <a:rPr lang="bg-BG" dirty="0">
                <a:ea typeface="굴림" pitchFamily="50" charset="-127"/>
              </a:rPr>
              <a:t>търсене в масив</a:t>
            </a:r>
            <a:r>
              <a:rPr lang="en-US" dirty="0">
                <a:ea typeface="굴림" pitchFamily="50" charset="-127"/>
              </a:rPr>
              <a:t>, </a:t>
            </a:r>
            <a:r>
              <a:rPr lang="bg-BG" dirty="0">
                <a:ea typeface="굴림" pitchFamily="50" charset="-127"/>
              </a:rPr>
              <a:t>сравнения</a:t>
            </a:r>
            <a:r>
              <a:rPr lang="en-US" dirty="0">
                <a:ea typeface="굴림" pitchFamily="50" charset="-127"/>
              </a:rPr>
              <a:t>, </a:t>
            </a:r>
            <a:r>
              <a:rPr lang="bg-BG" dirty="0">
                <a:ea typeface="굴림" pitchFamily="50" charset="-127"/>
              </a:rPr>
              <a:t>аритметични операции</a:t>
            </a:r>
            <a:endParaRPr lang="en-US" dirty="0"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>
                <a:ea typeface="굴림" pitchFamily="50" charset="-127"/>
              </a:rPr>
              <a:t>Задача</a:t>
            </a:r>
            <a:r>
              <a:rPr lang="en-US" altLang="ko-KR" dirty="0">
                <a:ea typeface="굴림" pitchFamily="50" charset="-127"/>
              </a:rPr>
              <a:t>: </a:t>
            </a:r>
            <a:r>
              <a:rPr lang="bg-BG" altLang="ko-KR" dirty="0">
                <a:ea typeface="굴림" pitchFamily="50" charset="-127"/>
              </a:rPr>
              <a:t>Изчисляване броя на стъпки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60649" y="2324100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Contains(int[] array, int element)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array.Length;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 return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1412" y="2450398"/>
            <a:ext cx="2314835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Решение</a:t>
            </a:r>
            <a:r>
              <a:rPr lang="en-US" sz="2800" dirty="0">
                <a:solidFill>
                  <a:srgbClr val="FFFFFF"/>
                </a:solidFill>
              </a:rPr>
              <a:t>: 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T(n) = 4n + 4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0AEA156-0D4D-40D2-A48F-D8266A13A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7172</TotalTime>
  <Words>1128</Words>
  <Application>Microsoft Office PowerPoint</Application>
  <PresentationFormat>Custom</PresentationFormat>
  <Paragraphs>180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Анализ на алгоритъм</vt:lpstr>
      <vt:lpstr>Анализ на алгоритъм(2)</vt:lpstr>
      <vt:lpstr>Анализ на алгоритъм(3)</vt:lpstr>
      <vt:lpstr>Сложност на алгоритъм</vt:lpstr>
      <vt:lpstr>Задача: Намерете сбора от стъпките</vt:lpstr>
      <vt:lpstr>Време за изпълнение и екстремални случаи</vt:lpstr>
      <vt:lpstr>Задача: Изчисляване броя на стъпки</vt:lpstr>
      <vt:lpstr>Опростяване и намаляване на броя стъпки</vt:lpstr>
      <vt:lpstr>Задача: Брой стъпки в задачата Фибоначи</vt:lpstr>
      <vt:lpstr>Рекурсивно дърво на Фибоначи</vt:lpstr>
      <vt:lpstr>Въведение в алгоритмите. Сложност на алгоритъм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2019-12-17T07:48:54Z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