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59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7BF14C-9F20-414B-B9F4-9F91C9123098}">
          <p14:sldIdLst>
            <p14:sldId id="394"/>
            <p14:sldId id="571"/>
          </p14:sldIdLst>
        </p14:section>
        <p14:section name="Асимптотична нотация" id="{A7287B5E-CE21-42F5-8C5E-BC3E9AC1522C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Conclusion" id="{9B48FCFE-AA24-47FF-ADD9-38647C7ABFB8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D02BC6E-DE46-40AA-B03D-41FA7BC72A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87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0161BC-822A-4675-8E94-6B7521AC0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0310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>
                <a:solidFill>
                  <a:prstClr val="black"/>
                </a:solidFill>
              </a:rPr>
              <a:pPr/>
              <a:t>5</a:t>
            </a:fld>
            <a:r>
              <a:rPr lang="en-US" dirty="0">
                <a:solidFill>
                  <a:prstClr val="black"/>
                </a:solidFill>
              </a:rPr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59FB65B-850B-4243-8B19-A1BCF4E0E7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571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EBEA311-3A04-4971-9247-B58E724D23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53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F657488-C9FE-48F2-8876-015A55826E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909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Асимптотична нотация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937922"/>
            <a:ext cx="6631319" cy="2211433"/>
            <a:chOff x="745783" y="3937922"/>
            <a:chExt cx="6631319" cy="221143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07497" y="4089012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988015">
              <a:off x="4811721" y="3937922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Yaacov Apelbaum-big-o Plot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53" y="3624633"/>
            <a:ext cx="4164479" cy="261814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8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Времева сложност и скорост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414" y="1219199"/>
          <a:ext cx="10943997" cy="5105401"/>
        </p:xfrm>
        <a:graphic>
          <a:graphicData uri="http://schemas.openxmlformats.org/drawingml/2006/table">
            <a:tbl>
              <a:tblPr/>
              <a:tblGrid>
                <a:gridCol w="204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Сложност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часа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дни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дни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с.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мин.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увисва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8C06201-A691-4464-8438-2B2C168B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2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Използваната памет </a:t>
            </a:r>
            <a:r>
              <a:rPr lang="ru-RU" sz="3600" dirty="0"/>
              <a:t>също така трябва да се разглежда</a:t>
            </a:r>
            <a:r>
              <a:rPr lang="en-US" sz="3600" dirty="0"/>
              <a:t>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Съхраняване на елементите на матрица от ранг </a:t>
            </a:r>
            <a:r>
              <a:rPr lang="en-US" dirty="0"/>
              <a:t>N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Попълване на матрицата – време за изпълнение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200" dirty="0"/>
          </a:p>
          <a:p>
            <a:pPr lvl="2">
              <a:lnSpc>
                <a:spcPct val="110000"/>
              </a:lnSpc>
            </a:pPr>
            <a:r>
              <a:rPr lang="bg-BG" sz="3200" dirty="0"/>
              <a:t>Намиране на елемент по индекс – време за изпълнение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200" dirty="0"/>
          </a:p>
          <a:p>
            <a:pPr lvl="2">
              <a:lnSpc>
                <a:spcPct val="110000"/>
              </a:lnSpc>
            </a:pPr>
            <a:r>
              <a:rPr lang="bg-BG" sz="3200" dirty="0"/>
              <a:t>Необходима памет 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Необходима памет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739E37-CDFA-4B90-A9E9-A18869AF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Асимптотични нотации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DB7C85-2C05-443E-99CE-ACB648D6A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3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Сложност на алгоритъм – асимптотична нотация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Монотонност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Асимптотични функции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Типове сложност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Времева сложност и скорост на изпълнение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Необходима памет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E58295-8860-41F8-BB34-CF89C9E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Сложност на алгоритъм</a:t>
            </a:r>
            <a:r>
              <a:rPr lang="en-US" sz="3200" dirty="0"/>
              <a:t>– </a:t>
            </a:r>
            <a:r>
              <a:rPr lang="ru-RU" sz="3200" dirty="0"/>
              <a:t>груба преценка на броя на изпълняваните стъпки, в зависимост от входните данни</a:t>
            </a:r>
            <a:endParaRPr lang="en-US" sz="3000" dirty="0"/>
          </a:p>
          <a:p>
            <a:r>
              <a:rPr lang="bg-BG" sz="3200" dirty="0"/>
              <a:t>Имерват се с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асимптотчна нотация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O(f(n))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>
                <a:cs typeface="Consolas" pitchFamily="49" charset="0"/>
              </a:rPr>
              <a:t> чете се</a:t>
            </a:r>
            <a:r>
              <a:rPr lang="en-US" sz="3000" dirty="0">
                <a:cs typeface="Consolas" pitchFamily="49" charset="0"/>
              </a:rPr>
              <a:t>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Big oh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Θ(f(n))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>
                <a:cs typeface="Consolas" pitchFamily="49" charset="0"/>
              </a:rPr>
              <a:t>чете се</a:t>
            </a:r>
            <a:r>
              <a:rPr lang="en-US" sz="3000" dirty="0">
                <a:cs typeface="Consolas" pitchFamily="49" charset="0"/>
              </a:rPr>
              <a:t>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Theta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– </a:t>
            </a:r>
            <a:r>
              <a:rPr lang="bg-BG" sz="3000" dirty="0">
                <a:cs typeface="Consolas" pitchFamily="49" charset="0"/>
              </a:rPr>
              <a:t>чете се</a:t>
            </a:r>
            <a:r>
              <a:rPr lang="en-US" sz="3000" dirty="0">
                <a:cs typeface="Consolas" pitchFamily="49" charset="0"/>
              </a:rPr>
              <a:t>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Omega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GB" sz="3000" dirty="0">
              <a:cs typeface="Consolas" pitchFamily="49" charset="0"/>
            </a:endParaRPr>
          </a:p>
          <a:p>
            <a:pPr lvl="2"/>
            <a:r>
              <a:rPr lang="bg-BG" sz="2600" dirty="0"/>
              <a:t>където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2600" dirty="0"/>
              <a:t> </a:t>
            </a:r>
            <a:r>
              <a:rPr lang="bg-BG" sz="2600" dirty="0"/>
              <a:t>е функция, зависеща от входните данни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алгоритъм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02647DE-54D7-4843-BCF8-308AACFB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O(f(n))</a:t>
            </a:r>
            <a:r>
              <a:rPr lang="en-US" sz="2600" dirty="0"/>
              <a:t> </a:t>
            </a:r>
            <a:r>
              <a:rPr lang="en-US" sz="3200" dirty="0"/>
              <a:t>– </a:t>
            </a:r>
            <a:r>
              <a:rPr lang="bg-BG" sz="3200" dirty="0"/>
              <a:t>Горна граница</a:t>
            </a:r>
            <a:endParaRPr lang="en-US" sz="3200" dirty="0"/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j =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 O(g)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O(h)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Θ(f(n))</a:t>
            </a:r>
            <a:r>
              <a:rPr lang="en-US" dirty="0">
                <a:cs typeface="Consolas" pitchFamily="49" charset="0"/>
              </a:rPr>
              <a:t> – </a:t>
            </a:r>
            <a:r>
              <a:rPr lang="bg-BG" dirty="0">
                <a:cs typeface="Consolas" pitchFamily="49" charset="0"/>
              </a:rPr>
              <a:t>Горна </a:t>
            </a:r>
            <a:r>
              <a:rPr lang="en-US" dirty="0">
                <a:cs typeface="Consolas" pitchFamily="49" charset="0"/>
              </a:rPr>
              <a:t>&amp;</a:t>
            </a:r>
            <a:r>
              <a:rPr lang="bg-BG" dirty="0">
                <a:cs typeface="Consolas" pitchFamily="49" charset="0"/>
              </a:rPr>
              <a:t> долна граница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Θ(j)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Θ(g)</a:t>
            </a:r>
          </a:p>
          <a:p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(f(n))</a:t>
            </a:r>
            <a:r>
              <a:rPr lang="en-US" sz="3200" dirty="0">
                <a:cs typeface="Consolas" pitchFamily="49" charset="0"/>
              </a:rPr>
              <a:t> – </a:t>
            </a:r>
            <a:r>
              <a:rPr lang="bg-BG" sz="3200" dirty="0">
                <a:cs typeface="Consolas" pitchFamily="49" charset="0"/>
              </a:rPr>
              <a:t>Долна граница</a:t>
            </a:r>
            <a:endParaRPr lang="en-US" sz="32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h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Асимптотични нотации</a:t>
            </a:r>
            <a:endParaRPr lang="en-US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629449"/>
            <a:ext cx="4768968" cy="484755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1A8E4A9-BDA0-458F-8049-F3D2A4086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ko-KR" sz="3000" dirty="0">
                <a:ea typeface="굴림" pitchFamily="50" charset="-127"/>
              </a:rPr>
              <a:t>За дадена функция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bg-BG" altLang="ko-KR" sz="3000" dirty="0">
                <a:ea typeface="굴림" pitchFamily="50" charset="-127"/>
              </a:rPr>
              <a:t>ние отбелязваме с</a:t>
            </a:r>
            <a:r>
              <a:rPr lang="en-US" altLang="ko-KR" sz="3000" dirty="0">
                <a:ea typeface="굴림" pitchFamily="50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>
                <a:ea typeface="굴림" pitchFamily="50" charset="-127"/>
              </a:rPr>
              <a:t> </a:t>
            </a:r>
            <a:r>
              <a:rPr lang="bg-BG" altLang="ko-KR" sz="3000" dirty="0">
                <a:ea typeface="굴림" pitchFamily="50" charset="-127"/>
              </a:rPr>
              <a:t>множеството от функции, които са различни от</a:t>
            </a:r>
            <a:r>
              <a:rPr lang="en-US" altLang="ko-KR" sz="3000" dirty="0">
                <a:ea typeface="굴림" pitchFamily="50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 </a:t>
            </a:r>
            <a:r>
              <a:rPr lang="bg-BG" altLang="ko-KR" sz="3000" dirty="0">
                <a:ea typeface="굴림" pitchFamily="50" charset="-127"/>
              </a:rPr>
              <a:t>с константа</a:t>
            </a:r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r>
              <a:rPr lang="bg-BG" altLang="ko-KR" sz="3000" dirty="0">
                <a:ea typeface="굴림" pitchFamily="50" charset="-127"/>
              </a:rPr>
              <a:t>Примери</a:t>
            </a:r>
            <a:r>
              <a:rPr lang="en-US" altLang="ko-KR" sz="3000" dirty="0">
                <a:ea typeface="굴림" pitchFamily="50" charset="-127"/>
              </a:rPr>
              <a:t>: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10n + 4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="1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ko-KR" dirty="0">
                <a:ea typeface="굴림" pitchFamily="50" charset="-127"/>
              </a:rPr>
              <a:t>Асимптотична нотация: определение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361148" y="2315184"/>
            <a:ext cx="9457664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A19574">
                    <a:lumMod val="20000"/>
                    <a:lumOff val="80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{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: </a:t>
            </a:r>
            <a:r>
              <a:rPr lang="bg-BG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където съществува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bg-BG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&gt;0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bg-BG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и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bg-BG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, такова че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bg-BG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за всички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rgbClr val="FBEEC9">
                    <a:lumMod val="75000"/>
                  </a:srgb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solidFill>
                  <a:prstClr val="white">
                    <a:lumMod val="20000"/>
                    <a:lumOff val="80000"/>
                  </a:prstClr>
                </a:solidFill>
                <a:ea typeface="굴림" pitchFamily="50" charset="-127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4466660-1506-487F-9F81-5D4D156D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n)</a:t>
            </a:r>
            <a:r>
              <a:rPr lang="en-US" dirty="0"/>
              <a:t> </a:t>
            </a:r>
            <a:r>
              <a:rPr lang="bg-BG" dirty="0"/>
              <a:t>означава, че функцията расте</a:t>
            </a:r>
            <a:br>
              <a:rPr lang="en-US" dirty="0"/>
            </a:br>
            <a:r>
              <a:rPr lang="bg-BG" dirty="0"/>
              <a:t>линейно, когато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расте</a:t>
            </a:r>
            <a:endParaRPr lang="en-US" dirty="0"/>
          </a:p>
          <a:p>
            <a:pPr lvl="1"/>
            <a:r>
              <a:rPr lang="bg-BG" dirty="0"/>
              <a:t>Например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означава, че функцията расте</a:t>
            </a:r>
            <a:br>
              <a:rPr lang="en-US" dirty="0"/>
            </a:br>
            <a:r>
              <a:rPr lang="bg-BG" dirty="0"/>
              <a:t>експоненциално, когато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расте</a:t>
            </a:r>
            <a:endParaRPr lang="en-US" dirty="0"/>
          </a:p>
          <a:p>
            <a:endParaRPr lang="en-US" dirty="0"/>
          </a:p>
          <a:p>
            <a:pPr lvl="1"/>
            <a:r>
              <a:rPr lang="bg-BG" dirty="0"/>
              <a:t>например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bg-BG" dirty="0"/>
              <a:t>означава, че функцията не расте,</a:t>
            </a:r>
          </a:p>
          <a:p>
            <a:pPr marL="0" indent="0">
              <a:buNone/>
            </a:pPr>
            <a:r>
              <a:rPr lang="bg-BG" dirty="0"/>
              <a:t> когато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расте</a:t>
            </a:r>
            <a:endParaRPr lang="en-US" dirty="0"/>
          </a:p>
          <a:p>
            <a:endParaRPr lang="en-US" dirty="0"/>
          </a:p>
          <a:p>
            <a:pPr lvl="1"/>
            <a:r>
              <a:rPr lang="bg-BG" dirty="0"/>
              <a:t>Например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Монотонност (растене) на функция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14540"/>
              </p:ext>
            </p:extLst>
          </p:nvPr>
        </p:nvGraphicFramePr>
        <p:xfrm>
          <a:off x="7015851" y="1274586"/>
          <a:ext cx="438912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3819" y="47475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258530" y="36781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76538" y="31136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01419" y="25566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7412" y="6248982"/>
            <a:ext cx="4648200" cy="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9955" y="585542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21657" y="6182380"/>
            <a:ext cx="46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72879" y="919129"/>
            <a:ext cx="79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2953" y="5028607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710929" y="5029792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03" name="Straight Connector 102"/>
          <p:cNvCxnSpPr>
            <a:endCxn id="138" idx="6"/>
          </p:cNvCxnSpPr>
          <p:nvPr/>
        </p:nvCxnSpPr>
        <p:spPr>
          <a:xfrm>
            <a:off x="7237412" y="5110892"/>
            <a:ext cx="4248156" cy="83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1378" y="4759689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715349" y="3385529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976037" y="1742227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3915793" y="1942976"/>
            <a:ext cx="2414081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buClr>
                <a:srgbClr val="A19574">
                  <a:lumMod val="40000"/>
                  <a:lumOff val="60000"/>
                </a:srgbClr>
              </a:buClr>
            </a:pP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ƒ(n)=n+1</a:t>
            </a:r>
            <a:endParaRPr altLang="ko-KR" sz="3200" noProof="1"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945141" y="3802772"/>
            <a:ext cx="301746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buClr>
                <a:srgbClr val="A19574">
                  <a:lumMod val="40000"/>
                  <a:lumOff val="60000"/>
                </a:srgbClr>
              </a:buClr>
            </a:pPr>
            <a:r>
              <a:rPr sz="3200" dirty="0"/>
              <a:t>ƒ(n)=n</a:t>
            </a:r>
            <a:r>
              <a:rPr sz="3200" baseline="30000" dirty="0"/>
              <a:t>2</a:t>
            </a:r>
            <a:r>
              <a:rPr sz="3200" dirty="0"/>
              <a:t>+2n+2</a:t>
            </a:r>
            <a:endParaRPr altLang="ko-KR" sz="3200" noProof="1"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997413" y="6020314"/>
            <a:ext cx="1766939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</a:t>
            </a: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(n)=4</a:t>
            </a:r>
            <a:endParaRPr lang="en-US" altLang="ko-KR" sz="3200" b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06540" y="20012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967370" y="502466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235346" y="502584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479346" y="5024629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747322" y="5025814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258530" y="5035877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9526506" y="5037062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9776777" y="5034692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0044753" y="5035877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295024" y="503625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563000" y="503743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806540" y="504578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1074516" y="504696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1331644" y="504301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47322" y="42075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22387" y="1521279"/>
            <a:ext cx="4199270" cy="444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1212" y="5590438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08883" y="6266764"/>
            <a:ext cx="429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4547" y="1408269"/>
            <a:ext cx="41213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>
                <a:solidFill>
                  <a:prstClr val="white"/>
                </a:solidFill>
              </a:rPr>
              <a:t>1</a:t>
            </a:r>
          </a:p>
          <a:p>
            <a:pPr algn="r"/>
            <a:r>
              <a:rPr lang="en-US" sz="160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1691" y="530751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56600" y="1011117"/>
            <a:ext cx="17564" cy="52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5272" y="5023457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242463" y="1248671"/>
            <a:ext cx="879857" cy="4410186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Slide Number Placeholder">
            <a:extLst>
              <a:ext uri="{FF2B5EF4-FFF2-40B4-BE49-F238E27FC236}">
                <a16:creationId xmlns:a16="http://schemas.microsoft.com/office/drawing/2014/main" id="{DC4A9328-2E14-408E-B658-817748C77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Асимптотни функции</a:t>
            </a:r>
            <a:endParaRPr lang="en-US" dirty="0"/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447800"/>
            <a:ext cx="6400800" cy="4724400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79BBB23-AD54-4437-845C-7E61CC543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2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307414"/>
              </p:ext>
            </p:extLst>
          </p:nvPr>
        </p:nvGraphicFramePr>
        <p:xfrm>
          <a:off x="497013" y="1206736"/>
          <a:ext cx="11159999" cy="5194064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Сложност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Нотация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en-US" sz="3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константна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логаритмична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линейна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Линейно-логаритмична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O(n*log 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7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Квадратична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42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Кубична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29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Експоненциална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865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сложности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B75CA9B-05AF-43FC-98FC-D73C20AC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1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функциите</a:t>
            </a:r>
            <a:endParaRPr lang="en-US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1152386"/>
            <a:ext cx="10669588" cy="5324614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2A95504-0A3D-4B07-ACE8-BE11565A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804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7174</TotalTime>
  <Words>1046</Words>
  <Application>Microsoft Office PowerPoint</Application>
  <PresentationFormat>Custom</PresentationFormat>
  <Paragraphs>220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Сложност на алгоритъм</vt:lpstr>
      <vt:lpstr>Асимптотични нотации</vt:lpstr>
      <vt:lpstr>Асимптотична нотация: определение</vt:lpstr>
      <vt:lpstr>Монотонност (растене) на функция</vt:lpstr>
      <vt:lpstr>Асимптотни функции</vt:lpstr>
      <vt:lpstr>Типове сложности</vt:lpstr>
      <vt:lpstr>Стойности на функциите</vt:lpstr>
      <vt:lpstr>Времева сложност и скорост на програмата</vt:lpstr>
      <vt:lpstr>Необходима памет</vt:lpstr>
      <vt:lpstr>Асимптотични нотации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2019-12-17T07:50:35Z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