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394" r:id="rId3"/>
    <p:sldId id="571" r:id="rId4"/>
    <p:sldId id="576" r:id="rId5"/>
    <p:sldId id="606" r:id="rId6"/>
    <p:sldId id="609" r:id="rId7"/>
    <p:sldId id="610" r:id="rId8"/>
    <p:sldId id="612" r:id="rId9"/>
    <p:sldId id="613" r:id="rId10"/>
    <p:sldId id="614" r:id="rId11"/>
    <p:sldId id="594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72AE803-E673-470E-9125-BC3888F126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00788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615A3FA-B056-4F5C-A5A5-6E1C92941E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3298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00F7DA4-75DD-4CEE-A100-771893E34C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3949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456B649-FC04-49B7-8AD4-26331A048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9228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90EC90C-F699-471B-AD00-07904D14A9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41222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59DB7E7-7AA4-4ABC-B2DD-16CCEAC1C9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2563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Стек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787331" cy="2524722"/>
            <a:chOff x="745783" y="3624633"/>
            <a:chExt cx="5787331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45719" y="3707206"/>
              <a:ext cx="148739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АСД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016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Стек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1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6C9DA62-84E6-4B9D-A9FA-18BBE3E40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53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стек?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Статичен стек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Динамичен стек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4047C6D-FB49-4A16-90C7-B2F4E4C48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2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Стекът </a:t>
            </a:r>
            <a:r>
              <a:rPr lang="bg-BG" sz="3600" dirty="0"/>
              <a:t>е структура от данни, </a:t>
            </a:r>
            <a:br>
              <a:rPr lang="bg-BG" sz="3600" dirty="0"/>
            </a:br>
            <a:r>
              <a:rPr lang="bg-BG" sz="3600" dirty="0"/>
              <a:t>която има поведение от тип</a:t>
            </a:r>
            <a:br>
              <a:rPr lang="bg-BG" sz="3600" dirty="0"/>
            </a:br>
            <a:r>
              <a:rPr lang="bg-BG" sz="3600" dirty="0"/>
              <a:t>„последен влязъл, първи излиза“</a:t>
            </a:r>
          </a:p>
          <a:p>
            <a:pPr lvl="1"/>
            <a:r>
              <a:rPr lang="bg-BG" sz="3400" dirty="0"/>
              <a:t>Т.е. можем да добавяме и</a:t>
            </a:r>
            <a:br>
              <a:rPr lang="bg-BG" sz="3400" dirty="0"/>
            </a:br>
            <a:r>
              <a:rPr lang="bg-BG" sz="3400" dirty="0"/>
              <a:t>извличаме елемент само</a:t>
            </a:r>
            <a:br>
              <a:rPr lang="bg-BG" sz="3400" dirty="0"/>
            </a:br>
            <a:r>
              <a:rPr lang="bg-BG" sz="3400" dirty="0"/>
              <a:t>от “най-горния“ край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стек?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3156683"/>
            <a:ext cx="4713651" cy="3466557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6F8AAAD-3EE9-4493-B24D-6395C9361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3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3600" dirty="0"/>
              <a:t> – добавя елемент най-горе</a:t>
            </a:r>
            <a:br>
              <a:rPr lang="bg-BG" sz="3600" dirty="0"/>
            </a:br>
            <a:r>
              <a:rPr lang="bg-BG" sz="3600" dirty="0"/>
              <a:t>в стека</a:t>
            </a:r>
          </a:p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sz="3600" dirty="0"/>
              <a:t> – </a:t>
            </a:r>
            <a:r>
              <a:rPr lang="bg-BG" sz="3600" dirty="0"/>
              <a:t>премахва най-горния</a:t>
            </a:r>
            <a:br>
              <a:rPr lang="bg-BG" sz="3600" dirty="0"/>
            </a:br>
            <a:r>
              <a:rPr lang="bg-BG" sz="3600" dirty="0"/>
              <a:t>елемент в стека</a:t>
            </a:r>
          </a:p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Peek </a:t>
            </a:r>
            <a:r>
              <a:rPr lang="en-US" sz="3600" dirty="0"/>
              <a:t>– </a:t>
            </a:r>
            <a:r>
              <a:rPr lang="bg-BG" sz="3600" dirty="0"/>
              <a:t>връща най-горния</a:t>
            </a:r>
            <a:br>
              <a:rPr lang="bg-BG" sz="3600" dirty="0"/>
            </a:br>
            <a:r>
              <a:rPr lang="bg-BG" sz="3600" dirty="0"/>
              <a:t>елемент в стека, без да го премахва</a:t>
            </a:r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при стек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47CF893-44DB-4D40-B23C-9D3118B1E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69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Статичен стек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Статична </a:t>
            </a:r>
            <a:r>
              <a:rPr lang="en-US" dirty="0"/>
              <a:t>(</a:t>
            </a:r>
            <a:r>
              <a:rPr lang="bg-BG" dirty="0"/>
              <a:t>базирана на масив</a:t>
            </a:r>
            <a:r>
              <a:rPr lang="en-US" dirty="0"/>
              <a:t>) </a:t>
            </a:r>
            <a:r>
              <a:rPr lang="bg-BG" dirty="0"/>
              <a:t>имплементация</a:t>
            </a:r>
            <a:endParaRPr lang="en-US" dirty="0"/>
          </a:p>
          <a:p>
            <a:pPr lvl="1"/>
            <a:r>
              <a:rPr lang="bg-BG" dirty="0"/>
              <a:t>Има фиксиран капацитет</a:t>
            </a:r>
            <a:endParaRPr lang="en-US" dirty="0"/>
          </a:p>
          <a:p>
            <a:pPr lvl="1"/>
            <a:r>
              <a:rPr lang="bg-BG" dirty="0"/>
              <a:t>Има индекс, който оказва най-горния елемент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top</a:t>
            </a:r>
            <a:r>
              <a:rPr lang="en-US" dirty="0"/>
              <a:t>)</a:t>
            </a:r>
            <a:r>
              <a:rPr lang="bg-BG" dirty="0"/>
              <a:t>, който се движи наляво/надясно според това дали е премахнат</a:t>
            </a:r>
            <a:r>
              <a:rPr lang="en-US" dirty="0"/>
              <a:t> / </a:t>
            </a:r>
            <a:r>
              <a:rPr lang="bg-BG" dirty="0"/>
              <a:t>добавен елемент</a:t>
            </a:r>
            <a:endParaRPr lang="en-US" dirty="0"/>
          </a:p>
          <a:p>
            <a:pPr lvl="1"/>
            <a:r>
              <a:rPr lang="bg-BG" dirty="0"/>
              <a:t>При запълване на капацитета, се заделя двойно място, по принципа на разтегливия масив</a:t>
            </a:r>
            <a:endParaRPr lang="en-US" dirty="0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6704012" y="5181600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graphicFrame>
        <p:nvGraphicFramePr>
          <p:cNvPr id="3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663170"/>
              </p:ext>
            </p:extLst>
          </p:nvPr>
        </p:nvGraphicFramePr>
        <p:xfrm>
          <a:off x="7182980" y="5218176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347484" y="4766102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0   1   2   3   4   5   6   7</a:t>
            </a: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 flipV="1">
            <a:off x="9218612" y="5775420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899637" y="61823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BAAE08D-B45A-49E7-B349-A9BE6606A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6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3840340" y="4495795"/>
            <a:ext cx="766211" cy="68580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5579724" y="4495795"/>
            <a:ext cx="767807" cy="6858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7338132" y="4495799"/>
            <a:ext cx="767809" cy="68579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Свързан стек</a:t>
            </a:r>
            <a:endParaRPr lang="en-US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Динамична </a:t>
            </a:r>
            <a:r>
              <a:rPr lang="en-US" dirty="0"/>
              <a:t>(</a:t>
            </a:r>
            <a:r>
              <a:rPr lang="bg-BG" dirty="0"/>
              <a:t>свързана</a:t>
            </a:r>
            <a:r>
              <a:rPr lang="en-US" dirty="0"/>
              <a:t>) </a:t>
            </a:r>
            <a:r>
              <a:rPr lang="bg-BG" dirty="0"/>
              <a:t>реализация</a:t>
            </a:r>
            <a:endParaRPr lang="en-US" dirty="0"/>
          </a:p>
          <a:p>
            <a:pPr lvl="1"/>
            <a:r>
              <a:rPr lang="bg-BG" dirty="0"/>
              <a:t>Всеки възел (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bg-BG" dirty="0"/>
              <a:t>има</a:t>
            </a:r>
            <a:r>
              <a:rPr lang="en-US" dirty="0"/>
              <a:t> 2 </a:t>
            </a:r>
            <a:r>
              <a:rPr lang="bg-BG" dirty="0"/>
              <a:t>полета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</a:p>
          <a:p>
            <a:pPr lvl="1"/>
            <a:r>
              <a:rPr lang="bg-BG" dirty="0">
                <a:cs typeface="Times New Roman" pitchFamily="18" charset="0"/>
              </a:rPr>
              <a:t>Специален указател съдържа най-горния елемент</a:t>
            </a:r>
            <a:endParaRPr lang="en-US" dirty="0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354237" y="374398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8" name="Group 134"/>
          <p:cNvGraphicFramePr>
            <a:graphicFrameLocks/>
          </p:cNvGraphicFramePr>
          <p:nvPr/>
        </p:nvGraphicFramePr>
        <p:xfrm>
          <a:off x="2848142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4"/>
          <p:cNvGraphicFramePr>
            <a:graphicFrameLocks/>
          </p:cNvGraphicFramePr>
          <p:nvPr/>
        </p:nvGraphicFramePr>
        <p:xfrm>
          <a:off x="4600742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2973238" y="322076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6347533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4"/>
          <p:cNvGraphicFramePr>
            <a:graphicFrameLocks/>
          </p:cNvGraphicFramePr>
          <p:nvPr/>
        </p:nvGraphicFramePr>
        <p:xfrm>
          <a:off x="8105942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8128878" y="5837388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8622085" y="5303988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218C430C-BCAE-4B06-A7D3-633C952C0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7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  <p:bldP spid="27" grpId="0" animBg="1"/>
      <p:bldP spid="30" grpId="0"/>
      <p:bldP spid="36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Реализиран посредством масив</a:t>
            </a:r>
            <a:endParaRPr lang="en-US" dirty="0"/>
          </a:p>
          <a:p>
            <a:pPr lvl="1"/>
            <a:r>
              <a:rPr lang="bg-BG" dirty="0"/>
              <a:t>Елементите са от един и същ тип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bg-BG" dirty="0"/>
              <a:t>може да бъде всякакъв тип</a:t>
            </a:r>
            <a:r>
              <a:rPr lang="en-US" dirty="0"/>
              <a:t>, </a:t>
            </a: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  <a:r>
              <a:rPr lang="en-US" dirty="0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Stack&lt;Customer&gt;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Размерът се увеличава автоматично при растене на стека</a:t>
            </a:r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Stack&lt;T&gt; Class </a:t>
            </a:r>
            <a:r>
              <a:rPr lang="bg-BG" dirty="0"/>
              <a:t>в </a:t>
            </a:r>
            <a:r>
              <a:rPr lang="en-US" dirty="0"/>
              <a:t>.NET Framework</a:t>
            </a:r>
            <a:endParaRPr lang="bg-BG" dirty="0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5995CC5-BA07-42DB-BDB8-793015975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37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Push(T)</a:t>
            </a:r>
            <a:r>
              <a:rPr lang="en-US" dirty="0"/>
              <a:t> – </a:t>
            </a:r>
            <a:r>
              <a:rPr lang="bg-BG" dirty="0"/>
              <a:t>добавя елемент към стека</a:t>
            </a:r>
            <a:endParaRPr lang="en-US" dirty="0"/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/>
              <a:t> – </a:t>
            </a:r>
            <a:r>
              <a:rPr lang="bg-BG" dirty="0"/>
              <a:t>премахва и връща елемента най-горе в стека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/>
              <a:t> – </a:t>
            </a:r>
            <a:r>
              <a:rPr lang="bg-BG" dirty="0"/>
              <a:t>връща елемента най-горе в стека без да го маха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връща броя елементи в стека</a:t>
            </a:r>
            <a:endParaRPr lang="en-US" dirty="0"/>
          </a:p>
          <a:p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Stack&lt;T&gt;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базова функционалност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8013" y="19050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8012" y="33090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8012" y="47244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Peek()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60522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elementCount =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75A439C2-3C72-42C0-9B06-ACED9E8BA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34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  <a:r>
              <a:rPr lang="en-US" dirty="0"/>
              <a:t> – </a:t>
            </a:r>
            <a:r>
              <a:rPr lang="bg-BG" dirty="0"/>
              <a:t>премахва всички елементи</a:t>
            </a:r>
            <a:endParaRPr lang="en-US" dirty="0"/>
          </a:p>
          <a:p>
            <a:endParaRPr lang="bg-BG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Contains(T)</a:t>
            </a:r>
            <a:r>
              <a:rPr lang="en-US" dirty="0"/>
              <a:t> – </a:t>
            </a:r>
            <a:r>
              <a:rPr lang="bg-BG" dirty="0"/>
              <a:t>проверява дали елемент се среща в стека</a:t>
            </a:r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dirty="0"/>
              <a:t> – </a:t>
            </a:r>
            <a:r>
              <a:rPr lang="bg-BG" dirty="0"/>
              <a:t>преобразува стека в обикновен масив</a:t>
            </a:r>
            <a:endParaRPr lang="en-US" dirty="0"/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TrimExcess()</a:t>
            </a:r>
            <a:r>
              <a:rPr lang="en-US" dirty="0"/>
              <a:t> – </a:t>
            </a:r>
            <a:r>
              <a:rPr lang="bg-BG" dirty="0"/>
              <a:t>изтрива допълнителното място</a:t>
            </a:r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Stack&lt;T&gt;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базова функционалност (2)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8013" y="19050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8012" y="33090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isFound =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8012" y="46806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60522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747FB3B-E66B-4EDE-8083-942B42B49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4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7182</TotalTime>
  <Words>621</Words>
  <Application>Microsoft Office PowerPoint</Application>
  <PresentationFormat>Custom</PresentationFormat>
  <Paragraphs>104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Какво е стек?</vt:lpstr>
      <vt:lpstr>Операции при стек</vt:lpstr>
      <vt:lpstr>Статичен стек</vt:lpstr>
      <vt:lpstr>Свързан стек</vt:lpstr>
      <vt:lpstr>Stack&lt;T&gt; Class в .NET Framework</vt:lpstr>
      <vt:lpstr>Stack&lt;T&gt;: базова функционалност</vt:lpstr>
      <vt:lpstr>Stack&lt;T&gt;: базова функционалност (2)</vt:lpstr>
      <vt:lpstr>Стек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2019-12-17T07:58:14Z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