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71AE51-C8F0-4BF4-8A66-C49CEFCFBD26}">
          <p14:sldIdLst>
            <p14:sldId id="394"/>
            <p14:sldId id="601"/>
          </p14:sldIdLst>
        </p14:section>
        <p14:section name="Алгоритми със стек и опашка" id="{E1588085-A9D8-4D00-A72B-B4D7A40FA9BE}">
          <p14:sldIdLst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Conclusion" id="{66DA4EB3-1AE5-4197-A91D-80CD50F86FE0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02696BF-A8DA-4CD1-ADD0-74CE35EDB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7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71BE1ED-FA12-4FD8-9B3A-E0220A9D72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9495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016979-B2B9-4A35-B80F-C7B3B896BB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028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19AAB0-0DE7-4541-B077-BDDA1F3282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4252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6.jpeg"/><Relationship Id="rId4" Type="http://schemas.openxmlformats.org/officeDocument/2006/relationships/image" Target="../media/image13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745784" y="609600"/>
            <a:ext cx="10820528" cy="17072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/>
              <a:t>Алгоритми </a:t>
            </a:r>
            <a:r>
              <a:rPr lang="bg-BG" sz="4800"/>
              <a:t>върху линейни</a:t>
            </a:r>
            <a:br>
              <a:rPr lang="bg-BG" sz="4800"/>
            </a:br>
            <a:r>
              <a:rPr lang="bg-BG" sz="4800"/>
              <a:t>структури </a:t>
            </a:r>
            <a:r>
              <a:rPr lang="bg-BG" sz="4800" dirty="0"/>
              <a:t>от данни. Стек и опашка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530497" cy="2524722"/>
            <a:chOff x="745783" y="3624633"/>
            <a:chExt cx="6530497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135137">
              <a:off x="4710899" y="3759127"/>
              <a:ext cx="25653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алгоритмите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812" y="2867098"/>
            <a:ext cx="2241884" cy="24977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854" y="4121754"/>
            <a:ext cx="3613758" cy="25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88815" y="40340"/>
            <a:ext cx="11823173" cy="1331259"/>
          </a:xfrm>
        </p:spPr>
        <p:txBody>
          <a:bodyPr>
            <a:normAutofit/>
          </a:bodyPr>
          <a:lstStyle/>
          <a:p>
            <a:r>
              <a:rPr lang="bg-BG" dirty="0"/>
              <a:t>Алгоритми върху линейни структури</a:t>
            </a:r>
            <a:br>
              <a:rPr lang="bg-BG" dirty="0"/>
            </a:br>
            <a:r>
              <a:rPr lang="bg-BG" dirty="0"/>
              <a:t>от данни. Стек и опашка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5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C2ACED6-B60E-4342-B85F-02A00BE3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Що е стек?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Задачи със стек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Задачи с опашка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2667000"/>
            <a:ext cx="2866155" cy="369569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DFF0CD4-D271-4D95-9FFE-3752FB089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Стекът е малко парче памет с фиксиран размер</a:t>
            </a:r>
            <a:r>
              <a:rPr lang="en-US" dirty="0"/>
              <a:t> (</a:t>
            </a:r>
            <a:r>
              <a:rPr lang="bg-BG" dirty="0"/>
              <a:t>напр.</a:t>
            </a:r>
            <a:r>
              <a:rPr lang="en-US" dirty="0"/>
              <a:t> 1MB)</a:t>
            </a:r>
          </a:p>
          <a:p>
            <a:r>
              <a:rPr lang="bg-BG" dirty="0"/>
              <a:t>Пази </a:t>
            </a:r>
            <a:r>
              <a:rPr lang="bg-BG" b="1" dirty="0">
                <a:solidFill>
                  <a:srgbClr val="F3BE60"/>
                </a:solidFill>
              </a:rPr>
              <a:t>точката</a:t>
            </a:r>
            <a:r>
              <a:rPr lang="bg-BG" dirty="0"/>
              <a:t> в която всяка активна подпрограма трябва да </a:t>
            </a:r>
            <a:r>
              <a:rPr lang="bg-BG" b="1" dirty="0">
                <a:solidFill>
                  <a:srgbClr val="F3BE60"/>
                </a:solidFill>
              </a:rPr>
              <a:t>върне контрола</a:t>
            </a:r>
            <a:r>
              <a:rPr lang="bg-BG" dirty="0"/>
              <a:t>, когато </a:t>
            </a:r>
            <a:r>
              <a:rPr lang="bg-BG" b="1" dirty="0">
                <a:solidFill>
                  <a:srgbClr val="F3BE60"/>
                </a:solidFill>
              </a:rPr>
              <a:t>завърши изпълнението си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Що е стек?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39049" y="4075671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</a:t>
            </a:r>
            <a:r>
              <a:rPr lang="en-US" noProof="1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А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245403" y="4943873"/>
            <a:ext cx="1612805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noProof="1">
                <a:solidFill>
                  <a:prstClr val="white"/>
                </a:solidFill>
              </a:rPr>
              <a:t>Главна програма</a:t>
            </a:r>
            <a:endParaRPr lang="en-US" sz="2000" noProof="1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6000" y="3299381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bg-BG" sz="20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Извикване на стека</a:t>
            </a:r>
            <a:endParaRPr lang="en-US" sz="2000" b="1" dirty="0">
              <a:solidFill>
                <a:srgbClr val="FBEEC9">
                  <a:lumMod val="75000"/>
                </a:srgb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132740" cy="801165"/>
            <a:chOff x="2867036" y="4066509"/>
            <a:chExt cx="1132740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132740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извиква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-136341" y="5204368"/>
            <a:ext cx="1524001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dirty="0">
                <a:solidFill>
                  <a:prstClr val="white"/>
                </a:solidFill>
              </a:rPr>
              <a:t>НАЧАЛО</a:t>
            </a:r>
            <a:endParaRPr lang="en-GB" sz="2000" dirty="0">
              <a:solidFill>
                <a:prstClr val="white"/>
              </a:solidFill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231115" y="4947446"/>
            <a:ext cx="1612805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noProof="1">
                <a:solidFill>
                  <a:prstClr val="white"/>
                </a:solidFill>
              </a:rPr>
              <a:t>Главна програма</a:t>
            </a:r>
            <a:endParaRPr lang="en-US" sz="2000" noProof="1">
              <a:solidFill>
                <a:prstClr val="white"/>
              </a:solidFill>
            </a:endParaRP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7795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А</a:t>
            </a:r>
            <a:endParaRPr lang="en-US" noProof="1">
              <a:solidFill>
                <a:prstClr val="white"/>
              </a:solidFill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79693" y="504335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>
                <a:solidFill>
                  <a:prstClr val="white"/>
                </a:solidFill>
              </a:rPr>
              <a:t>Метод </a:t>
            </a:r>
            <a:r>
              <a:rPr lang="en-US" noProof="1">
                <a:solidFill>
                  <a:prstClr val="white"/>
                </a:solidFill>
              </a:rPr>
              <a:t>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257996" cy="780464"/>
            <a:chOff x="4788791" y="4087210"/>
            <a:chExt cx="1257996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257996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извиква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774314" cy="648998"/>
            <a:chOff x="4685576" y="5632686"/>
            <a:chExt cx="177431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77431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Се връща към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6" y="5705838"/>
            <a:ext cx="1766855" cy="656740"/>
            <a:chOff x="2755931" y="5629638"/>
            <a:chExt cx="1766855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1" y="5896076"/>
              <a:ext cx="1766855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dirty="0">
                  <a:solidFill>
                    <a:prstClr val="white"/>
                  </a:solidFill>
                </a:rPr>
                <a:t>Се връща към</a:t>
              </a:r>
              <a:endParaRPr lang="en-GB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Slide Number Placeholder">
            <a:extLst>
              <a:ext uri="{FF2B5EF4-FFF2-40B4-BE49-F238E27FC236}">
                <a16:creationId xmlns:a16="http://schemas.microsoft.com/office/drawing/2014/main" id="{56B12628-A590-4CFA-9507-0F2B148F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8776E-6 3.33333E-6 L 0.53803 0.09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95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Запазете историята на браузъра</a:t>
            </a:r>
            <a:r>
              <a:rPr lang="en-US" dirty="0"/>
              <a:t>. </a:t>
            </a:r>
            <a:r>
              <a:rPr lang="bg-BG" dirty="0"/>
              <a:t>Ще получите възможни команди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URL – </a:t>
            </a:r>
            <a:r>
              <a:rPr lang="bg-BG" dirty="0"/>
              <a:t>отваря дадената страница</a:t>
            </a:r>
            <a:endParaRPr lang="en-US" dirty="0"/>
          </a:p>
          <a:p>
            <a:pPr lvl="1"/>
            <a:r>
              <a:rPr lang="en-US" dirty="0"/>
              <a:t>back – </a:t>
            </a:r>
            <a:r>
              <a:rPr lang="bg-BG" dirty="0"/>
              <a:t>връща към предната страница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exit – </a:t>
            </a:r>
            <a:r>
              <a:rPr lang="bg-BG" dirty="0"/>
              <a:t>спира програмата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„</a:t>
            </a:r>
            <a:r>
              <a:rPr lang="en-US" dirty="0"/>
              <a:t>Undo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списък от адреси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49351" y="2207238"/>
            <a:ext cx="35814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www.judge.softuni.bg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www.kids.softuni.bg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847012" y="5491270"/>
            <a:ext cx="35814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www.judge.softuni.bg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</a:p>
        </p:txBody>
      </p:sp>
      <p:sp>
        <p:nvSpPr>
          <p:cNvPr id="2" name="Arrow: Right 1"/>
          <p:cNvSpPr/>
          <p:nvPr/>
        </p:nvSpPr>
        <p:spPr>
          <a:xfrm rot="5400000">
            <a:off x="9104312" y="4618585"/>
            <a:ext cx="1066800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78CF301-719F-44A0-B23D-817B5A5A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„</a:t>
            </a:r>
            <a:r>
              <a:rPr lang="en-US" dirty="0"/>
              <a:t>Undo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списък от адреси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6612" y="1190887"/>
            <a:ext cx="10515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(command == "back")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(stack.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0) 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Console.WriteLine(stack.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previous = null;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(previous != null) {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.Push(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        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previous = command;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CF762BA-37A8-422B-BB49-8289BC2F6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3200" dirty="0"/>
              <a:t>Даден е аритметичен израз със скоби (може и вложени) </a:t>
            </a:r>
          </a:p>
          <a:p>
            <a:pPr>
              <a:lnSpc>
                <a:spcPct val="110000"/>
              </a:lnSpc>
            </a:pPr>
            <a:r>
              <a:rPr lang="ru-RU" sz="3200" dirty="0"/>
              <a:t>Цел: извличане на всички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под-изрази</a:t>
            </a:r>
            <a:r>
              <a:rPr lang="ru-RU" sz="3200" dirty="0"/>
              <a:t> в скоби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Съответстващи си квадратни скоби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92083" y="3080468"/>
            <a:ext cx="8604660" cy="5355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09139" y="4665106"/>
            <a:ext cx="7170549" cy="14219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6" name="Arrow: Right 5"/>
          <p:cNvSpPr/>
          <p:nvPr/>
        </p:nvSpPr>
        <p:spPr>
          <a:xfrm rot="5400000">
            <a:off x="5691951" y="3883245"/>
            <a:ext cx="798549" cy="452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3600">
              <a:solidFill>
                <a:prstClr val="white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2DA600B-A029-40AF-BE3B-3D307EDC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Съответстващи си квадратни скоби</a:t>
            </a:r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684212" y="1371600"/>
            <a:ext cx="108204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expression.Length; index++)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char ch = expression[index];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(ch == '(')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Push(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Pop()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length = index - startIndex + 1;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contents = expression.Substring(startIndex, length);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630650A-7D10-4104-B3EB-2DFD476F0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дадено число </a:t>
            </a:r>
            <a:r>
              <a:rPr lang="en-US" dirty="0"/>
              <a:t>N</a:t>
            </a:r>
            <a:r>
              <a:rPr lang="bg-BG" dirty="0"/>
              <a:t>, намерете членът на редицата с индекс </a:t>
            </a:r>
            <a:r>
              <a:rPr lang="en-US" dirty="0"/>
              <a:t>P</a:t>
            </a:r>
            <a:r>
              <a:rPr lang="bg-BG" dirty="0"/>
              <a:t>. Номерацията започва от 1. Редицата изглежда така:</a:t>
            </a:r>
          </a:p>
          <a:p>
            <a:endParaRPr lang="bg-BG" dirty="0"/>
          </a:p>
          <a:p>
            <a:r>
              <a:rPr lang="en-US" dirty="0"/>
              <a:t>S = N,</a:t>
            </a:r>
            <a:r>
              <a:rPr lang="bg-BG" dirty="0"/>
              <a:t> </a:t>
            </a:r>
            <a:r>
              <a:rPr lang="en-US" dirty="0"/>
              <a:t>N+1, 2*N, N+2, 2*(N+1), 2*N+1, 4*N, …</a:t>
            </a:r>
          </a:p>
          <a:p>
            <a:pPr lvl="1"/>
            <a:endParaRPr lang="en-US" dirty="0"/>
          </a:p>
          <a:p>
            <a:r>
              <a:rPr lang="en-US" dirty="0"/>
              <a:t>S = 3, 4, 6, 5, 8, 7, 12, 6, 10, 9, 16, 8, 14, …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</a:t>
            </a:r>
            <a:r>
              <a:rPr lang="en-US" dirty="0"/>
              <a:t> N, N+1, 2*N</a:t>
            </a:r>
            <a:r>
              <a:rPr lang="bg-BG" dirty="0"/>
              <a:t> ...</a:t>
            </a:r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456122" y="2944673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428517" y="3555224"/>
            <a:ext cx="1470947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465751" y="2436559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1749130" y="3996337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005707" y="2924746"/>
            <a:ext cx="166230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628566" y="2416821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1969426" y="3574673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2982133" y="4040874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305846" y="291380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444334" y="2442411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64330" y="3537972"/>
            <a:ext cx="44100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5175475" y="4049999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44968" y="5237915"/>
            <a:ext cx="88698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3 16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982133" y="5237915"/>
            <a:ext cx="5734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1620461" y="5176250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126368" y="5252577"/>
            <a:ext cx="9144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7 27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677077" y="5252577"/>
            <a:ext cx="7258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258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5269368" y="5190912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36368" y="5252577"/>
            <a:ext cx="9144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0 15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0487077" y="5252577"/>
            <a:ext cx="7258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138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9079368" y="5190912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6" name="Slide Number Placeholder">
            <a:extLst>
              <a:ext uri="{FF2B5EF4-FFF2-40B4-BE49-F238E27FC236}">
                <a16:creationId xmlns:a16="http://schemas.microsoft.com/office/drawing/2014/main" id="{7414B869-38AB-4B74-91C9-3422CE08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Редица </a:t>
            </a:r>
            <a:r>
              <a:rPr lang="en-US" dirty="0"/>
              <a:t>N, N+1, 2*N</a:t>
            </a:r>
            <a:r>
              <a:rPr lang="bg-BG" dirty="0"/>
              <a:t> ...  (с опашка)</a:t>
            </a:r>
            <a:endParaRPr lang="en-US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22416" y="990600"/>
            <a:ext cx="10943996" cy="55784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3, p = 16;</a:t>
            </a:r>
          </a:p>
          <a:p>
            <a:pPr eaLnBrk="0" hangingPunct="0">
              <a:spcBef>
                <a:spcPct val="50000"/>
              </a:spcBef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 0)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current = 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p)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618412" y="2140760"/>
            <a:ext cx="3527425" cy="1532334"/>
          </a:xfrm>
          <a:prstGeom prst="wedgeRoundRectCallout">
            <a:avLst>
              <a:gd name="adj1" fmla="val -74316"/>
              <a:gd name="adj2" fmla="val 36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Незавършено</a:t>
            </a:r>
            <a:r>
              <a:rPr lang="en-US" sz="2800" noProof="1">
                <a:solidFill>
                  <a:srgbClr val="FFFFFF"/>
                </a:solidFill>
              </a:rPr>
              <a:t>: </a:t>
            </a:r>
            <a:r>
              <a:rPr lang="bg-BG" sz="2800" noProof="1">
                <a:solidFill>
                  <a:srgbClr val="FFFFFF"/>
                </a:solidFill>
              </a:rPr>
              <a:t>този код се чупи в случай че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bg-BG" sz="2800" noProof="1">
                <a:solidFill>
                  <a:srgbClr val="FFFFFF"/>
                </a:solidFill>
              </a:rPr>
              <a:t>е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bg-BG" sz="2800" noProof="1">
                <a:solidFill>
                  <a:srgbClr val="FFFFFF"/>
                </a:solidFill>
              </a:rPr>
              <a:t>недостъпно</a:t>
            </a:r>
            <a:r>
              <a:rPr lang="en-US" sz="28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9A3D628-5E8A-46C4-95A9-AEDBDC3C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7184</TotalTime>
  <Words>832</Words>
  <Application>Microsoft Office PowerPoint</Application>
  <PresentationFormat>Custom</PresentationFormat>
  <Paragraphs>135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Що е стек?</vt:lpstr>
      <vt:lpstr>Задача: „Undo“ списък от адреси</vt:lpstr>
      <vt:lpstr>Решение: „Undo“ списък от адреси</vt:lpstr>
      <vt:lpstr>Задача: Съответстващи си квадратни скоби</vt:lpstr>
      <vt:lpstr>Решение: Съответстващи си квадратни скоби</vt:lpstr>
      <vt:lpstr>Задача: Редица N, N+1, 2*N ...</vt:lpstr>
      <vt:lpstr>Решение: Редица N, N+1, 2*N ...  (с опашка)</vt:lpstr>
      <vt:lpstr>Алгоритми върху линейни структури от данни. Стек и опашка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2019-12-17T08:01:06Z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