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01" r:id="rId4"/>
    <p:sldId id="602" r:id="rId5"/>
    <p:sldId id="612" r:id="rId6"/>
    <p:sldId id="617" r:id="rId7"/>
    <p:sldId id="613" r:id="rId8"/>
    <p:sldId id="614" r:id="rId9"/>
    <p:sldId id="615" r:id="rId10"/>
    <p:sldId id="616" r:id="rId11"/>
    <p:sldId id="618" r:id="rId12"/>
    <p:sldId id="59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05E3B37-B1F8-4A81-9965-7EB3FF3928A8}">
          <p14:sldIdLst>
            <p14:sldId id="394"/>
            <p14:sldId id="601"/>
          </p14:sldIdLst>
        </p14:section>
        <p14:section name="АлгОбединение и сечение на списъци" id="{62F51691-AC7F-47A5-8224-1F1AFC12F211}">
          <p14:sldIdLst>
            <p14:sldId id="602"/>
            <p14:sldId id="612"/>
            <p14:sldId id="617"/>
            <p14:sldId id="613"/>
            <p14:sldId id="614"/>
            <p14:sldId id="615"/>
            <p14:sldId id="616"/>
            <p14:sldId id="618"/>
          </p14:sldIdLst>
        </p14:section>
        <p14:section name="Conclusion" id="{237965C9-A741-4D6B-ACB9-CC5C4BEC063E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F8F1B10-E000-4A2E-AD2C-CFB69282FB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062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72058E6-6AB9-4D1C-9E51-675633FE2D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359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5879C07-E552-47EE-B417-222294CF61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879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C064BB9-D4E8-42D6-8D32-6B08C415A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00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6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293812" y="609600"/>
            <a:ext cx="10272499" cy="1374734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Алгоритми върху линейни структури от данни. </a:t>
            </a:r>
            <a:r>
              <a:rPr lang="ru-RU" dirty="0"/>
              <a:t>Обединение и сечение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026" name="Picture 2" descr="clip_image0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2" y="4366449"/>
            <a:ext cx="1504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p_image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83" y="4366449"/>
            <a:ext cx="14954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48493"/>
              </p:ext>
            </p:extLst>
          </p:nvPr>
        </p:nvGraphicFramePr>
        <p:xfrm>
          <a:off x="8219636" y="2583128"/>
          <a:ext cx="2265210" cy="48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159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46908"/>
              </p:ext>
            </p:extLst>
          </p:nvPr>
        </p:nvGraphicFramePr>
        <p:xfrm>
          <a:off x="8652384" y="3426977"/>
          <a:ext cx="13997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22648"/>
              </p:ext>
            </p:extLst>
          </p:nvPr>
        </p:nvGraphicFramePr>
        <p:xfrm>
          <a:off x="9328758" y="5818177"/>
          <a:ext cx="23622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54092"/>
              </p:ext>
            </p:extLst>
          </p:nvPr>
        </p:nvGraphicFramePr>
        <p:xfrm>
          <a:off x="7574100" y="5832645"/>
          <a:ext cx="942514" cy="5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27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76626" y="5248216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обединение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32662" y="530942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сечение</a:t>
            </a:r>
          </a:p>
        </p:txBody>
      </p:sp>
    </p:spTree>
    <p:extLst>
      <p:ext uri="{BB962C8B-B14F-4D97-AF65-F5344CB8AC3E}">
        <p14:creationId xmlns:p14="http://schemas.microsoft.com/office/powerpoint/2010/main" val="82265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/>
          </a:bodyPr>
          <a:lstStyle/>
          <a:p>
            <a:r>
              <a:rPr lang="ru-RU" sz="3200" dirty="0"/>
              <a:t>Обединение и сечение на списъци – Вариант 2 с</a:t>
            </a:r>
            <a:r>
              <a:rPr lang="bg-BG" sz="3200" b="0" dirty="0"/>
              <a:t> </a:t>
            </a:r>
            <a:r>
              <a:rPr lang="en-US" sz="3200" dirty="0" err="1"/>
              <a:t>AddRange</a:t>
            </a:r>
            <a:r>
              <a:rPr lang="bg-BG" sz="3200" dirty="0"/>
              <a:t>(2)</a:t>
            </a:r>
            <a:endParaRPr lang="ru-RU" sz="3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114" y="2895600"/>
            <a:ext cx="9182197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1800" dirty="0"/>
              <a:t>. . .</a:t>
            </a:r>
          </a:p>
          <a:p>
            <a:endParaRPr lang="bg-BG" sz="1800" dirty="0"/>
          </a:p>
          <a:p>
            <a:r>
              <a:rPr lang="en-US" sz="1800" dirty="0"/>
              <a:t>     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List&lt;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intersectList</a:t>
            </a:r>
            <a:r>
              <a:rPr lang="en-US" sz="1800" dirty="0">
                <a:solidFill>
                  <a:schemeClr val="tx1"/>
                </a:solidFill>
              </a:rPr>
              <a:t> = new List&lt;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&gt;();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      </a:t>
            </a:r>
            <a:r>
              <a:rPr lang="en-US" sz="1800" dirty="0" err="1">
                <a:solidFill>
                  <a:schemeClr val="tx1"/>
                </a:solidFill>
              </a:rPr>
              <a:t>intersectList</a:t>
            </a:r>
            <a:r>
              <a:rPr lang="en-US" sz="1800" dirty="0" err="1">
                <a:solidFill>
                  <a:schemeClr val="accent1"/>
                </a:solidFill>
              </a:rPr>
              <a:t>.AddRange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  <a:r>
              <a:rPr lang="en-US" sz="1800" dirty="0" err="1">
                <a:solidFill>
                  <a:schemeClr val="accent1"/>
                </a:solidFill>
              </a:rPr>
              <a:t>firstList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/>
              <a:t>      for (</a:t>
            </a:r>
            <a:r>
              <a:rPr lang="en-US" sz="1800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= intersectList.Count-1; </a:t>
            </a:r>
            <a:r>
              <a:rPr lang="en-US" sz="1800" dirty="0" err="1"/>
              <a:t>i</a:t>
            </a:r>
            <a:r>
              <a:rPr lang="en-US" sz="1800" dirty="0"/>
              <a:t> &gt;= 0; </a:t>
            </a:r>
            <a:r>
              <a:rPr lang="en-US" sz="1800" dirty="0" err="1"/>
              <a:t>i</a:t>
            </a:r>
            <a:r>
              <a:rPr lang="en-US" sz="1800" dirty="0"/>
              <a:t>--)</a:t>
            </a:r>
          </a:p>
          <a:p>
            <a:r>
              <a:rPr lang="en-US" sz="1800" dirty="0"/>
              <a:t>      {      if (!</a:t>
            </a:r>
            <a:r>
              <a:rPr lang="en-US" sz="1800" dirty="0" err="1"/>
              <a:t>secondList.Contains</a:t>
            </a:r>
            <a:r>
              <a:rPr lang="en-US" sz="1800" dirty="0"/>
              <a:t>(</a:t>
            </a:r>
            <a:r>
              <a:rPr lang="en-US" sz="1800" dirty="0" err="1"/>
              <a:t>intersectList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]))</a:t>
            </a:r>
          </a:p>
          <a:p>
            <a:r>
              <a:rPr lang="en-US" sz="1800" dirty="0"/>
              <a:t>            {      </a:t>
            </a:r>
            <a:r>
              <a:rPr lang="en-US" sz="1800" dirty="0" err="1"/>
              <a:t>intersectList.</a:t>
            </a:r>
            <a:r>
              <a:rPr lang="en-US" sz="1800" dirty="0" err="1">
                <a:solidFill>
                  <a:schemeClr val="accent1"/>
                </a:solidFill>
              </a:rPr>
              <a:t>RemoveAt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r>
              <a:rPr lang="en-US" sz="1800" dirty="0"/>
              <a:t>            }      </a:t>
            </a:r>
            <a:endParaRPr lang="bg-BG" sz="1800" dirty="0"/>
          </a:p>
          <a:p>
            <a:r>
              <a:rPr lang="bg-BG" sz="1800" dirty="0"/>
              <a:t>       </a:t>
            </a:r>
            <a:r>
              <a:rPr lang="en-US" sz="1800" dirty="0"/>
              <a:t>}    </a:t>
            </a:r>
            <a:endParaRPr lang="bg-BG" sz="1800" dirty="0"/>
          </a:p>
          <a:p>
            <a:r>
              <a:rPr lang="bg-BG" sz="1800" dirty="0"/>
              <a:t>      </a:t>
            </a:r>
            <a:r>
              <a:rPr lang="en-US" sz="1800" dirty="0" err="1"/>
              <a:t>Console.Write</a:t>
            </a:r>
            <a:r>
              <a:rPr lang="en-US" sz="1800" dirty="0"/>
              <a:t>("intersect = ");</a:t>
            </a:r>
          </a:p>
          <a:p>
            <a:r>
              <a:rPr lang="en-US" sz="1800" dirty="0"/>
              <a:t>      </a:t>
            </a:r>
            <a:r>
              <a:rPr lang="en-US" sz="1800" dirty="0" err="1"/>
              <a:t>PrintList</a:t>
            </a:r>
            <a:r>
              <a:rPr lang="en-US" sz="1800" dirty="0"/>
              <a:t>(</a:t>
            </a:r>
            <a:r>
              <a:rPr lang="en-US" sz="1800" dirty="0" err="1"/>
              <a:t>intersectList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1066800"/>
            <a:ext cx="10934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/>
              <a:t>Конструираме</a:t>
            </a:r>
            <a:r>
              <a:rPr lang="bg-BG" b="1" dirty="0">
                <a:solidFill>
                  <a:schemeClr val="accent1"/>
                </a:solidFill>
              </a:rPr>
              <a:t> Сечението</a:t>
            </a:r>
            <a:r>
              <a:rPr lang="bg-BG" dirty="0"/>
              <a:t> така: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/>
              <a:t>Добавяме елементите на първия с </a:t>
            </a:r>
            <a:r>
              <a:rPr lang="en-US" dirty="0" err="1">
                <a:solidFill>
                  <a:schemeClr val="accent1"/>
                </a:solidFill>
              </a:rPr>
              <a:t>AddRange</a:t>
            </a:r>
            <a:endParaRPr lang="bg-BG" dirty="0">
              <a:solidFill>
                <a:schemeClr val="accent1"/>
              </a:solidFill>
            </a:endParaRP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/>
              <a:t>С </a:t>
            </a:r>
            <a:r>
              <a:rPr lang="en-US" dirty="0" err="1">
                <a:solidFill>
                  <a:schemeClr val="accent1"/>
                </a:solidFill>
              </a:rPr>
              <a:t>RemoveAt</a:t>
            </a:r>
            <a:r>
              <a:rPr lang="en-US" dirty="0"/>
              <a:t>() </a:t>
            </a:r>
            <a:r>
              <a:rPr lang="bg-BG" dirty="0"/>
              <a:t>премахваме всички, които Не се съдържат и във втория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/>
              <a:t> извеждаме списъка 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PrintList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08C6F-6A0F-4EF2-AAC7-979F7183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Алгоритми върху линейни структури от данни. </a:t>
            </a:r>
            <a:r>
              <a:rPr lang="ru-RU" dirty="0"/>
              <a:t>Обединение и сечение на 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2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D0EA110-C996-4FF3-A2CE-E83B488EA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Обединение и сечение на списъци</a:t>
            </a:r>
          </a:p>
          <a:p>
            <a:pPr marL="819096" lvl="1" indent="-514350"/>
            <a:r>
              <a:rPr lang="ru-RU" sz="2800" dirty="0"/>
              <a:t>директно</a:t>
            </a:r>
          </a:p>
          <a:p>
            <a:pPr marL="819096" lvl="1" indent="-514350"/>
            <a:r>
              <a:rPr lang="ru-RU" sz="2800" dirty="0"/>
              <a:t>с </a:t>
            </a:r>
            <a:r>
              <a:rPr lang="bg-BG" sz="2800" dirty="0"/>
              <a:t>метода 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AddRange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&lt;T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A8485A-4E86-4182-A71C-3B1734CDA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Нека сега разгледаме един по-интересен пример - да напишем програма, която може да намира обединенията и сеченията на две множества числа.</a:t>
            </a:r>
          </a:p>
          <a:p>
            <a:r>
              <a:rPr lang="ru-RU" dirty="0"/>
              <a:t>Можем да приемем, че имаме два списъка и искаме да вземем елементите, които се намират и в двата едновременно (сечение) или търсим тези, които се намират поне в единия от двата (обединение).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Обединение и сечение на списъци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39410"/>
              </p:ext>
            </p:extLst>
          </p:nvPr>
        </p:nvGraphicFramePr>
        <p:xfrm>
          <a:off x="455613" y="5410200"/>
          <a:ext cx="449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65933"/>
              </p:ext>
            </p:extLst>
          </p:nvPr>
        </p:nvGraphicFramePr>
        <p:xfrm>
          <a:off x="455612" y="6096000"/>
          <a:ext cx="26974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3733"/>
              </p:ext>
            </p:extLst>
          </p:nvPr>
        </p:nvGraphicFramePr>
        <p:xfrm>
          <a:off x="7085012" y="5410200"/>
          <a:ext cx="4724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19278"/>
              </p:ext>
            </p:extLst>
          </p:nvPr>
        </p:nvGraphicFramePr>
        <p:xfrm>
          <a:off x="7085012" y="6096000"/>
          <a:ext cx="22341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8012" y="4724400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обединение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1780" y="609679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сечение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6A1A4BA-EB7B-40CA-A5DB-5EDC3A99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812" y="1066800"/>
            <a:ext cx="5562599" cy="5419358"/>
          </a:xfrm>
        </p:spPr>
        <p:txBody>
          <a:bodyPr>
            <a:normAutofit/>
          </a:bodyPr>
          <a:lstStyle/>
          <a:p>
            <a:r>
              <a:rPr lang="ru-RU" sz="2800" dirty="0"/>
              <a:t>Едно възможно решение е с директно следване на  определенията за обединение и сечение на множества</a:t>
            </a:r>
          </a:p>
          <a:p>
            <a:pPr lvl="1"/>
            <a:r>
              <a:rPr lang="ru-RU" sz="2600" dirty="0"/>
              <a:t>Използваме методите 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</a:rPr>
              <a:t>"съдържа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</a:rPr>
              <a:t>ли се"</a:t>
            </a:r>
            <a:r>
              <a:rPr lang="ru-RU" sz="2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600" dirty="0"/>
              <a:t>елемент в списък и </a:t>
            </a:r>
            <a:r>
              <a:rPr lang="ru-RU" sz="2600" b="1" dirty="0">
                <a:solidFill>
                  <a:schemeClr val="tx2">
                    <a:lumMod val="75000"/>
                  </a:schemeClr>
                </a:solidFill>
              </a:rPr>
              <a:t>"добави"</a:t>
            </a:r>
            <a:r>
              <a:rPr lang="ru-RU" sz="2600" dirty="0"/>
              <a:t> елемент към списък</a:t>
            </a:r>
          </a:p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Обединение</a:t>
            </a:r>
            <a:r>
              <a:rPr lang="bg-BG" sz="2800" dirty="0"/>
              <a:t> – това са елементите на първия и тези от втория, </a:t>
            </a:r>
            <a:r>
              <a:rPr lang="ru-RU" sz="2800" dirty="0"/>
              <a:t>които се срещат само в него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</a:t>
            </a:r>
            <a:r>
              <a:rPr lang="bg-BG" dirty="0"/>
              <a:t> Вариант 1</a:t>
            </a:r>
            <a:r>
              <a:rPr lang="ru-RU" dirty="0"/>
              <a:t> пример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789612" y="990600"/>
            <a:ext cx="6096000" cy="55272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00" dirty="0"/>
              <a:t>public static List&lt;</a:t>
            </a:r>
            <a:r>
              <a:rPr lang="en-GB" sz="2300" dirty="0" err="1"/>
              <a:t>int</a:t>
            </a:r>
            <a:r>
              <a:rPr lang="en-GB" sz="2300" dirty="0"/>
              <a:t>&gt; </a:t>
            </a:r>
            <a:r>
              <a:rPr lang="en-GB" sz="2300" dirty="0">
                <a:solidFill>
                  <a:schemeClr val="tx2">
                    <a:lumMod val="75000"/>
                  </a:schemeClr>
                </a:solidFill>
              </a:rPr>
              <a:t>Union</a:t>
            </a:r>
            <a:r>
              <a:rPr lang="en-GB" sz="2300" dirty="0"/>
              <a:t>(</a:t>
            </a:r>
          </a:p>
          <a:p>
            <a:r>
              <a:rPr lang="en-GB" sz="2300" dirty="0"/>
              <a:t>    List&lt;</a:t>
            </a:r>
            <a:r>
              <a:rPr lang="en-GB" sz="2300" dirty="0" err="1"/>
              <a:t>int</a:t>
            </a:r>
            <a:r>
              <a:rPr lang="en-GB" sz="2300" dirty="0"/>
              <a:t>&gt; </a:t>
            </a:r>
            <a:r>
              <a:rPr lang="en-GB" sz="2300" dirty="0" err="1"/>
              <a:t>firstList</a:t>
            </a:r>
            <a:r>
              <a:rPr lang="en-GB" sz="2300" dirty="0"/>
              <a:t>, </a:t>
            </a:r>
          </a:p>
          <a:p>
            <a:r>
              <a:rPr lang="en-GB" sz="2300" dirty="0"/>
              <a:t>    List&lt;</a:t>
            </a:r>
            <a:r>
              <a:rPr lang="en-GB" sz="2300" dirty="0" err="1"/>
              <a:t>int</a:t>
            </a:r>
            <a:r>
              <a:rPr lang="en-GB" sz="2300" dirty="0"/>
              <a:t>&gt; </a:t>
            </a:r>
            <a:r>
              <a:rPr lang="en-GB" sz="2300" dirty="0" err="1"/>
              <a:t>secondList</a:t>
            </a:r>
            <a:r>
              <a:rPr lang="en-GB" sz="2300" dirty="0"/>
              <a:t> )</a:t>
            </a:r>
          </a:p>
          <a:p>
            <a:r>
              <a:rPr lang="en-GB" sz="2300" dirty="0"/>
              <a:t>{</a:t>
            </a:r>
          </a:p>
          <a:p>
            <a:r>
              <a:rPr lang="en-GB" sz="2300" dirty="0"/>
              <a:t>  List&lt;</a:t>
            </a:r>
            <a:r>
              <a:rPr lang="en-GB" sz="2300" dirty="0" err="1"/>
              <a:t>int</a:t>
            </a:r>
            <a:r>
              <a:rPr lang="en-GB" sz="2300" dirty="0"/>
              <a:t>&gt; union = new List&lt;</a:t>
            </a:r>
            <a:r>
              <a:rPr lang="en-GB" sz="2300" dirty="0" err="1"/>
              <a:t>int</a:t>
            </a:r>
            <a:r>
              <a:rPr lang="en-GB" sz="2300" dirty="0"/>
              <a:t>&gt;();</a:t>
            </a:r>
          </a:p>
          <a:p>
            <a:r>
              <a:rPr lang="en-GB" sz="2300" dirty="0"/>
              <a:t>  </a:t>
            </a:r>
            <a:r>
              <a:rPr lang="en-GB" sz="2300" dirty="0" err="1"/>
              <a:t>union.AddRange</a:t>
            </a:r>
            <a:r>
              <a:rPr lang="en-GB" sz="2300" dirty="0"/>
              <a:t>(</a:t>
            </a:r>
            <a:r>
              <a:rPr lang="en-GB" sz="2300" dirty="0" err="1"/>
              <a:t>firstList</a:t>
            </a:r>
            <a:r>
              <a:rPr lang="en-GB" sz="2300" dirty="0"/>
              <a:t>);</a:t>
            </a:r>
          </a:p>
          <a:p>
            <a:r>
              <a:rPr lang="en-GB" sz="2300" dirty="0"/>
              <a:t>  </a:t>
            </a:r>
            <a:r>
              <a:rPr lang="en-GB" sz="2300" dirty="0" err="1"/>
              <a:t>foreach</a:t>
            </a:r>
            <a:r>
              <a:rPr lang="en-GB" sz="2300" dirty="0"/>
              <a:t> (</a:t>
            </a:r>
            <a:r>
              <a:rPr lang="en-GB" sz="2300" dirty="0" err="1"/>
              <a:t>var</a:t>
            </a:r>
            <a:r>
              <a:rPr lang="en-GB" sz="2300" dirty="0"/>
              <a:t> item in </a:t>
            </a:r>
            <a:r>
              <a:rPr lang="en-GB" sz="2300" dirty="0" err="1"/>
              <a:t>secondList</a:t>
            </a:r>
            <a:r>
              <a:rPr lang="en-GB" sz="2300" dirty="0"/>
              <a:t>)</a:t>
            </a:r>
          </a:p>
          <a:p>
            <a:r>
              <a:rPr lang="en-GB" sz="2300" dirty="0"/>
              <a:t>  {</a:t>
            </a:r>
          </a:p>
          <a:p>
            <a:r>
              <a:rPr lang="en-GB" sz="2300" dirty="0"/>
              <a:t>    if (!</a:t>
            </a:r>
            <a:r>
              <a:rPr lang="en-GB" sz="2300" dirty="0" err="1"/>
              <a:t>union.</a:t>
            </a:r>
            <a:r>
              <a:rPr lang="en-GB" sz="2300" dirty="0" err="1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GB" sz="2300" dirty="0"/>
              <a:t>(item))</a:t>
            </a:r>
          </a:p>
          <a:p>
            <a:r>
              <a:rPr lang="en-GB" sz="2300" dirty="0"/>
              <a:t>    {</a:t>
            </a:r>
          </a:p>
          <a:p>
            <a:r>
              <a:rPr lang="en-GB" sz="2300" dirty="0"/>
              <a:t>       </a:t>
            </a:r>
            <a:r>
              <a:rPr lang="en-GB" sz="2300" dirty="0" err="1"/>
              <a:t>union.</a:t>
            </a:r>
            <a:r>
              <a:rPr lang="en-GB" sz="2300" dirty="0" err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GB" sz="2300" dirty="0"/>
              <a:t>(item);</a:t>
            </a:r>
          </a:p>
          <a:p>
            <a:r>
              <a:rPr lang="en-GB" sz="2300" dirty="0"/>
              <a:t>    }</a:t>
            </a:r>
          </a:p>
          <a:p>
            <a:r>
              <a:rPr lang="en-GB" sz="2300" dirty="0"/>
              <a:t>  }</a:t>
            </a:r>
          </a:p>
          <a:p>
            <a:r>
              <a:rPr lang="en-GB" sz="2300" dirty="0"/>
              <a:t>  return union;</a:t>
            </a:r>
          </a:p>
          <a:p>
            <a:r>
              <a:rPr lang="en-GB" sz="2300" dirty="0"/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899EDFC-BC6A-44B7-B396-C6ED1826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8815" y="1683949"/>
            <a:ext cx="4305397" cy="4178819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accent1"/>
                </a:solidFill>
              </a:rPr>
              <a:t>Сечение</a:t>
            </a:r>
            <a:r>
              <a:rPr lang="bg-BG" sz="3200" dirty="0"/>
              <a:t> – това са елементите на единия списък, които се съдържат в другия</a:t>
            </a:r>
            <a:endParaRPr lang="ru-RU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5393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</a:t>
            </a:r>
            <a:r>
              <a:rPr lang="bg-BG" dirty="0"/>
              <a:t> Вариант 1</a:t>
            </a:r>
            <a:r>
              <a:rPr lang="ru-RU" dirty="0"/>
              <a:t> пример(1)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1009" y="1078981"/>
            <a:ext cx="7123199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 static List&lt;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>
                <a:solidFill>
                  <a:schemeClr val="accent1"/>
                </a:solidFill>
              </a:rPr>
              <a:t>Intersect</a:t>
            </a:r>
            <a:r>
              <a:rPr lang="en-GB" dirty="0">
                <a:solidFill>
                  <a:schemeClr val="tx1"/>
                </a:solidFill>
              </a:rPr>
              <a:t>(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</a:t>
            </a:r>
            <a:r>
              <a:rPr lang="en-GB" dirty="0"/>
              <a:t>List&lt;</a:t>
            </a:r>
            <a:r>
              <a:rPr lang="en-GB" dirty="0" err="1"/>
              <a:t>int</a:t>
            </a:r>
            <a:r>
              <a:rPr lang="en-GB" dirty="0"/>
              <a:t>&gt;</a:t>
            </a:r>
            <a:r>
              <a:rPr lang="bg-BG" dirty="0"/>
              <a:t> </a:t>
            </a:r>
            <a:r>
              <a:rPr lang="en-GB" dirty="0" err="1"/>
              <a:t>firstList</a:t>
            </a:r>
            <a:r>
              <a:rPr lang="en-GB" dirty="0"/>
              <a:t>,</a:t>
            </a:r>
            <a:endParaRPr lang="bg-BG" dirty="0"/>
          </a:p>
          <a:p>
            <a:r>
              <a:rPr lang="bg-BG" dirty="0"/>
              <a:t>    </a:t>
            </a:r>
            <a:r>
              <a:rPr lang="en-GB" dirty="0"/>
              <a:t> List&lt;</a:t>
            </a:r>
            <a:r>
              <a:rPr lang="en-GB" dirty="0" err="1"/>
              <a:t>int</a:t>
            </a:r>
            <a:r>
              <a:rPr lang="en-GB" dirty="0"/>
              <a:t>&gt;</a:t>
            </a:r>
            <a:r>
              <a:rPr lang="bg-BG" dirty="0"/>
              <a:t> </a:t>
            </a:r>
            <a:r>
              <a:rPr lang="en-GB" dirty="0" err="1"/>
              <a:t>secondList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  List&lt;</a:t>
            </a:r>
            <a:r>
              <a:rPr lang="en-GB" dirty="0" err="1"/>
              <a:t>int</a:t>
            </a:r>
            <a:r>
              <a:rPr lang="en-GB" dirty="0"/>
              <a:t>&gt; intersect = new List&lt;</a:t>
            </a:r>
            <a:r>
              <a:rPr lang="en-GB" dirty="0" err="1"/>
              <a:t>int</a:t>
            </a:r>
            <a:r>
              <a:rPr lang="en-GB" dirty="0"/>
              <a:t>&gt;();</a:t>
            </a:r>
          </a:p>
          <a:p>
            <a:r>
              <a:rPr lang="en-GB" dirty="0"/>
              <a:t>  </a:t>
            </a:r>
            <a:r>
              <a:rPr lang="en-GB" dirty="0" err="1"/>
              <a:t>foreach</a:t>
            </a:r>
            <a:r>
              <a:rPr lang="en-GB" dirty="0"/>
              <a:t> (</a:t>
            </a:r>
            <a:r>
              <a:rPr lang="en-GB" dirty="0" err="1"/>
              <a:t>var</a:t>
            </a:r>
            <a:r>
              <a:rPr lang="en-GB" dirty="0"/>
              <a:t> item in </a:t>
            </a:r>
            <a:r>
              <a:rPr lang="en-GB" dirty="0" err="1"/>
              <a:t>firstList</a:t>
            </a:r>
            <a:r>
              <a:rPr lang="en-GB" dirty="0"/>
              <a:t>)</a:t>
            </a:r>
          </a:p>
          <a:p>
            <a:r>
              <a:rPr lang="en-GB" dirty="0"/>
              <a:t>  {</a:t>
            </a:r>
          </a:p>
          <a:p>
            <a:r>
              <a:rPr lang="en-GB" dirty="0"/>
              <a:t>    if (</a:t>
            </a:r>
            <a:r>
              <a:rPr lang="en-GB" dirty="0" err="1"/>
              <a:t>secondList.</a:t>
            </a:r>
            <a:r>
              <a:rPr lang="en-GB" dirty="0" err="1">
                <a:solidFill>
                  <a:schemeClr val="accent1"/>
                </a:solidFill>
              </a:rPr>
              <a:t>Contains</a:t>
            </a:r>
            <a:r>
              <a:rPr lang="en-GB" dirty="0"/>
              <a:t>(item))</a:t>
            </a:r>
          </a:p>
          <a:p>
            <a:r>
              <a:rPr lang="en-GB" dirty="0"/>
              <a:t>    {</a:t>
            </a:r>
          </a:p>
          <a:p>
            <a:r>
              <a:rPr lang="en-GB" dirty="0"/>
              <a:t>       </a:t>
            </a:r>
            <a:r>
              <a:rPr lang="en-GB" dirty="0" err="1"/>
              <a:t>intersect.</a:t>
            </a:r>
            <a:r>
              <a:rPr lang="en-GB" dirty="0" err="1">
                <a:solidFill>
                  <a:schemeClr val="accent1"/>
                </a:solidFill>
              </a:rPr>
              <a:t>Add</a:t>
            </a:r>
            <a:r>
              <a:rPr lang="en-GB" dirty="0"/>
              <a:t>(item);</a:t>
            </a:r>
          </a:p>
          <a:p>
            <a:r>
              <a:rPr lang="en-GB" dirty="0"/>
              <a:t>    }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  return intersect;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1BB225-E86E-4586-9A72-7D1A5A7B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 Вариант 1 пример(2)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508415" y="1295400"/>
            <a:ext cx="6057997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 static void </a:t>
            </a:r>
            <a:r>
              <a:rPr lang="en-US" sz="2800" dirty="0" err="1">
                <a:solidFill>
                  <a:schemeClr val="accent1"/>
                </a:solidFill>
              </a:rPr>
              <a:t>PrintList</a:t>
            </a:r>
            <a:r>
              <a:rPr lang="en-US" sz="2800" dirty="0"/>
              <a:t>(</a:t>
            </a:r>
            <a:endParaRPr lang="bg-BG" sz="2800" dirty="0"/>
          </a:p>
          <a:p>
            <a:r>
              <a:rPr lang="bg-BG" sz="2800" dirty="0"/>
              <a:t>  </a:t>
            </a:r>
            <a:r>
              <a:rPr lang="en-US" sz="2800" dirty="0"/>
              <a:t>List&lt;</a:t>
            </a:r>
            <a:r>
              <a:rPr lang="en-US" sz="2800" dirty="0" err="1"/>
              <a:t>int</a:t>
            </a:r>
            <a:r>
              <a:rPr lang="en-US" sz="2800" dirty="0"/>
              <a:t>&gt; list)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Console.Write</a:t>
            </a:r>
            <a:r>
              <a:rPr lang="en-US" sz="2800" dirty="0"/>
              <a:t>("{ ");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foreach</a:t>
            </a:r>
            <a:r>
              <a:rPr lang="en-US" sz="2800" dirty="0"/>
              <a:t> (</a:t>
            </a:r>
            <a:r>
              <a:rPr lang="en-US" sz="2800" dirty="0" err="1"/>
              <a:t>var</a:t>
            </a:r>
            <a:r>
              <a:rPr lang="en-US" sz="2800" dirty="0"/>
              <a:t> item in list)</a:t>
            </a:r>
          </a:p>
          <a:p>
            <a:r>
              <a:rPr lang="en-US" sz="2800" dirty="0"/>
              <a:t>  {</a:t>
            </a:r>
          </a:p>
          <a:p>
            <a:r>
              <a:rPr lang="en-US" sz="2800" dirty="0"/>
              <a:t>  </a:t>
            </a:r>
            <a:r>
              <a:rPr lang="bg-BG" sz="2800" dirty="0"/>
              <a:t> </a:t>
            </a:r>
            <a:r>
              <a:rPr lang="en-US" sz="2800" dirty="0"/>
              <a:t> </a:t>
            </a:r>
            <a:r>
              <a:rPr lang="en-US" sz="2800" dirty="0" err="1"/>
              <a:t>Console.Write</a:t>
            </a:r>
            <a:r>
              <a:rPr lang="en-US" sz="2800" dirty="0"/>
              <a:t>(item);</a:t>
            </a:r>
          </a:p>
          <a:p>
            <a:r>
              <a:rPr lang="en-US" sz="2800" dirty="0"/>
              <a:t>    </a:t>
            </a:r>
            <a:r>
              <a:rPr lang="en-US" sz="2800" dirty="0" err="1"/>
              <a:t>Console.Write</a:t>
            </a:r>
            <a:r>
              <a:rPr lang="en-US" sz="2800" dirty="0"/>
              <a:t>(" ");</a:t>
            </a:r>
          </a:p>
          <a:p>
            <a:r>
              <a:rPr lang="en-US" sz="2800" dirty="0"/>
              <a:t>  }</a:t>
            </a:r>
          </a:p>
          <a:p>
            <a:r>
              <a:rPr lang="bg-BG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("}");</a:t>
            </a:r>
          </a:p>
          <a:p>
            <a:r>
              <a:rPr lang="en-US" sz="2800" dirty="0"/>
              <a:t>}</a:t>
            </a:r>
            <a:endParaRPr lang="en-GB" sz="2800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591278" y="1981200"/>
            <a:ext cx="4542685" cy="3882140"/>
          </a:xfrm>
        </p:spPr>
        <p:txBody>
          <a:bodyPr>
            <a:normAutofit/>
          </a:bodyPr>
          <a:lstStyle/>
          <a:p>
            <a:r>
              <a:rPr lang="bg-BG" sz="3200" dirty="0"/>
              <a:t>Извеждаме списък с метода </a:t>
            </a:r>
            <a:r>
              <a:rPr lang="en-US" sz="3200" b="1" dirty="0" err="1">
                <a:solidFill>
                  <a:schemeClr val="accent1"/>
                </a:solidFill>
              </a:rPr>
              <a:t>PrintList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CB948C5-9CD5-4AFD-BFF8-58AD443C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 Вариант 1 пример(</a:t>
            </a:r>
            <a:r>
              <a:rPr lang="bg-BG" dirty="0"/>
              <a:t>3</a:t>
            </a:r>
            <a:r>
              <a:rPr lang="ru-RU" dirty="0"/>
              <a:t>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5327" y="1653910"/>
            <a:ext cx="11885613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1800" dirty="0"/>
              <a:t>public static void Main()</a:t>
            </a:r>
          </a:p>
          <a:p>
            <a:r>
              <a:rPr lang="en-GB" sz="1800" dirty="0"/>
              <a:t>{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firstList</a:t>
            </a:r>
            <a:r>
              <a:rPr lang="en-GB" sz="1800" dirty="0"/>
              <a:t> = new List&lt;</a:t>
            </a:r>
            <a:r>
              <a:rPr lang="en-GB" sz="1800" dirty="0" err="1"/>
              <a:t>int</a:t>
            </a:r>
            <a:r>
              <a:rPr lang="en-GB" sz="1800" dirty="0"/>
              <a:t>&gt;();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(1);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(2);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(3);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(4);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(5); </a:t>
            </a:r>
            <a:r>
              <a:rPr lang="bg-BG" sz="1800" dirty="0"/>
              <a:t>    </a:t>
            </a:r>
            <a:r>
              <a:rPr lang="en-GB" sz="1800" dirty="0" err="1"/>
              <a:t>Console.Write</a:t>
            </a:r>
            <a:r>
              <a:rPr lang="en-GB" sz="1800" dirty="0"/>
              <a:t>("</a:t>
            </a:r>
            <a:r>
              <a:rPr lang="en-GB" sz="1800" dirty="0" err="1"/>
              <a:t>firstList</a:t>
            </a:r>
            <a:r>
              <a:rPr lang="en-GB" sz="1800" dirty="0"/>
              <a:t>=");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PrintList</a:t>
            </a:r>
            <a:r>
              <a:rPr lang="en-GB" sz="1800" dirty="0"/>
              <a:t>(</a:t>
            </a:r>
            <a:r>
              <a:rPr lang="en-GB" sz="1800" dirty="0" err="1"/>
              <a:t>firstList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secondList</a:t>
            </a:r>
            <a:r>
              <a:rPr lang="en-GB" sz="1800" dirty="0"/>
              <a:t> = new List&lt;</a:t>
            </a:r>
            <a:r>
              <a:rPr lang="en-GB" sz="1800" dirty="0" err="1"/>
              <a:t>int</a:t>
            </a:r>
            <a:r>
              <a:rPr lang="en-GB" sz="1800" dirty="0"/>
              <a:t>&gt;();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secondList.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(2); </a:t>
            </a:r>
            <a:r>
              <a:rPr lang="en-GB" sz="1800" dirty="0" err="1"/>
              <a:t>secondList.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(4);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secondList.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(6); </a:t>
            </a:r>
          </a:p>
          <a:p>
            <a:r>
              <a:rPr lang="en-GB" sz="1800" dirty="0"/>
              <a:t>   </a:t>
            </a:r>
            <a:r>
              <a:rPr lang="en-GB" sz="1800" dirty="0" err="1"/>
              <a:t>Console.Write</a:t>
            </a:r>
            <a:r>
              <a:rPr lang="en-GB" sz="1800" dirty="0"/>
              <a:t>("</a:t>
            </a:r>
            <a:r>
              <a:rPr lang="en-GB" sz="1800" dirty="0" err="1"/>
              <a:t>secondList</a:t>
            </a:r>
            <a:r>
              <a:rPr lang="en-GB" sz="1800" dirty="0"/>
              <a:t> = ");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PrintList</a:t>
            </a:r>
            <a:r>
              <a:rPr lang="en-GB" sz="1800" dirty="0"/>
              <a:t>(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unionList</a:t>
            </a:r>
            <a:r>
              <a:rPr lang="en-GB" sz="1800" dirty="0"/>
              <a:t> = </a:t>
            </a:r>
            <a:r>
              <a:rPr lang="en-GB" sz="1800" dirty="0">
                <a:solidFill>
                  <a:schemeClr val="accent1"/>
                </a:solidFill>
              </a:rPr>
              <a:t>Union</a:t>
            </a:r>
            <a:r>
              <a:rPr lang="en-GB" sz="1800" dirty="0"/>
              <a:t>(</a:t>
            </a:r>
            <a:r>
              <a:rPr lang="en-GB" sz="1800" dirty="0" err="1"/>
              <a:t>firstList</a:t>
            </a:r>
            <a:r>
              <a:rPr lang="en-GB" sz="1800" dirty="0"/>
              <a:t>, 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Console.Write</a:t>
            </a:r>
            <a:r>
              <a:rPr lang="en-GB" sz="1800" dirty="0"/>
              <a:t>("union = ");</a:t>
            </a:r>
          </a:p>
          <a:p>
            <a:r>
              <a:rPr lang="en-GB" sz="1800" dirty="0"/>
              <a:t>   </a:t>
            </a:r>
            <a:r>
              <a:rPr lang="en-GB" sz="1800" dirty="0" err="1">
                <a:solidFill>
                  <a:schemeClr val="accent1"/>
                </a:solidFill>
              </a:rPr>
              <a:t>PrintList</a:t>
            </a:r>
            <a:r>
              <a:rPr lang="en-GB" sz="1800" dirty="0"/>
              <a:t>(</a:t>
            </a:r>
            <a:r>
              <a:rPr lang="en-GB" sz="1800" dirty="0" err="1"/>
              <a:t>unionList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intersectList</a:t>
            </a:r>
            <a:r>
              <a:rPr lang="en-GB" sz="1800" dirty="0"/>
              <a:t> = </a:t>
            </a:r>
            <a:r>
              <a:rPr lang="en-GB" sz="1800" dirty="0">
                <a:solidFill>
                  <a:schemeClr val="accent1"/>
                </a:solidFill>
              </a:rPr>
              <a:t>Intersect</a:t>
            </a:r>
            <a:r>
              <a:rPr lang="en-GB" sz="1800" dirty="0"/>
              <a:t>(</a:t>
            </a:r>
            <a:r>
              <a:rPr lang="en-GB" sz="1800" dirty="0" err="1"/>
              <a:t>firstList</a:t>
            </a:r>
            <a:r>
              <a:rPr lang="en-GB" sz="1800" dirty="0"/>
              <a:t>, 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Console.Write</a:t>
            </a:r>
            <a:r>
              <a:rPr lang="en-GB" sz="1800" dirty="0"/>
              <a:t>("intersect = ");</a:t>
            </a:r>
          </a:p>
          <a:p>
            <a:r>
              <a:rPr lang="en-GB" sz="1800" dirty="0"/>
              <a:t>   </a:t>
            </a:r>
            <a:r>
              <a:rPr lang="en-GB" sz="1800" dirty="0" err="1">
                <a:solidFill>
                  <a:schemeClr val="accent1"/>
                </a:solidFill>
              </a:rPr>
              <a:t>PrintList</a:t>
            </a:r>
            <a:r>
              <a:rPr lang="en-GB" sz="1800" dirty="0"/>
              <a:t>(</a:t>
            </a:r>
            <a:r>
              <a:rPr lang="en-GB" sz="1800" dirty="0" err="1"/>
              <a:t>intersectList</a:t>
            </a:r>
            <a:r>
              <a:rPr lang="en-GB" sz="1800" dirty="0"/>
              <a:t>);</a:t>
            </a:r>
          </a:p>
          <a:p>
            <a:r>
              <a:rPr lang="en-GB" sz="1800" dirty="0"/>
              <a:t>}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88815" y="1012301"/>
            <a:ext cx="11544397" cy="641610"/>
          </a:xfrm>
        </p:spPr>
        <p:txBody>
          <a:bodyPr>
            <a:normAutofit/>
          </a:bodyPr>
          <a:lstStyle/>
          <a:p>
            <a:r>
              <a:rPr lang="bg-BG" sz="2800" dirty="0"/>
              <a:t>В </a:t>
            </a:r>
            <a:r>
              <a:rPr lang="en-US" sz="2800" dirty="0"/>
              <a:t>Main() </a:t>
            </a:r>
            <a:r>
              <a:rPr lang="bg-BG" sz="2800" dirty="0"/>
              <a:t>извикваме методите </a:t>
            </a:r>
            <a:r>
              <a:rPr lang="en-US" sz="2800" b="1" dirty="0">
                <a:solidFill>
                  <a:schemeClr val="accent1"/>
                </a:solidFill>
              </a:rPr>
              <a:t>Add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chemeClr val="accent1"/>
                </a:solidFill>
              </a:rPr>
              <a:t>Union</a:t>
            </a:r>
            <a:r>
              <a:rPr lang="en-US" sz="2800" dirty="0"/>
              <a:t>(), </a:t>
            </a:r>
            <a:r>
              <a:rPr lang="en-US" sz="2800" b="1" dirty="0" err="1">
                <a:solidFill>
                  <a:schemeClr val="accent1"/>
                </a:solidFill>
              </a:rPr>
              <a:t>Interesect</a:t>
            </a:r>
            <a:r>
              <a:rPr lang="en-US" sz="2800" dirty="0"/>
              <a:t>() </a:t>
            </a:r>
            <a:r>
              <a:rPr lang="bg-BG" sz="2800" dirty="0"/>
              <a:t>и </a:t>
            </a:r>
            <a:r>
              <a:rPr lang="en-US" sz="2800" b="1" dirty="0" err="1">
                <a:solidFill>
                  <a:schemeClr val="accent1"/>
                </a:solidFill>
              </a:rPr>
              <a:t>PrintList</a:t>
            </a:r>
            <a:r>
              <a:rPr lang="en-US" sz="2800" dirty="0"/>
              <a:t>()</a:t>
            </a:r>
            <a:endParaRPr lang="bg-BG" sz="2800" dirty="0"/>
          </a:p>
          <a:p>
            <a:endParaRPr lang="ru-RU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4A1EC55-4757-49CB-999E-7F809359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1925397" cy="1110780"/>
          </a:xfrm>
        </p:spPr>
        <p:txBody>
          <a:bodyPr>
            <a:normAutofit/>
          </a:bodyPr>
          <a:lstStyle/>
          <a:p>
            <a:r>
              <a:rPr lang="ru-RU" sz="3200" dirty="0"/>
              <a:t>Обединение и сечение на списъци – Вариант 2 с </a:t>
            </a:r>
            <a:r>
              <a:rPr lang="en-US" sz="3200" dirty="0" err="1"/>
              <a:t>AddRange</a:t>
            </a:r>
            <a:endParaRPr lang="ru-RU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199" y="2438400"/>
            <a:ext cx="11352213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000" dirty="0"/>
              <a:t>public static void 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   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firstList</a:t>
            </a:r>
            <a:r>
              <a:rPr lang="en-GB" sz="2000" dirty="0"/>
              <a:t>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/>
              <a:t>   </a:t>
            </a:r>
            <a:r>
              <a:rPr lang="en-GB" sz="2000" dirty="0" err="1"/>
              <a:t>firstList.Add</a:t>
            </a:r>
            <a:r>
              <a:rPr lang="en-GB" sz="2000" dirty="0"/>
              <a:t>(1); </a:t>
            </a:r>
            <a:r>
              <a:rPr lang="en-GB" sz="2000" dirty="0" err="1"/>
              <a:t>firstList.Add</a:t>
            </a:r>
            <a:r>
              <a:rPr lang="en-GB" sz="2000" dirty="0"/>
              <a:t>(2);</a:t>
            </a:r>
            <a:r>
              <a:rPr lang="bg-BG" sz="2000" dirty="0"/>
              <a:t> </a:t>
            </a:r>
            <a:r>
              <a:rPr lang="en-GB" sz="2000" dirty="0" err="1"/>
              <a:t>firstList.Add</a:t>
            </a:r>
            <a:r>
              <a:rPr lang="en-GB" sz="2000" dirty="0"/>
              <a:t>(3); </a:t>
            </a:r>
            <a:r>
              <a:rPr lang="en-GB" sz="2000" dirty="0" err="1"/>
              <a:t>firstList.Add</a:t>
            </a:r>
            <a:r>
              <a:rPr lang="en-GB" sz="2000" dirty="0"/>
              <a:t>(4);</a:t>
            </a:r>
          </a:p>
          <a:p>
            <a:r>
              <a:rPr lang="en-GB" sz="2000" dirty="0"/>
              <a:t>   </a:t>
            </a:r>
            <a:r>
              <a:rPr lang="en-GB" sz="2000" dirty="0" err="1"/>
              <a:t>firstList.Add</a:t>
            </a:r>
            <a:r>
              <a:rPr lang="en-GB" sz="2000" dirty="0"/>
              <a:t>(5); </a:t>
            </a:r>
            <a:r>
              <a:rPr lang="en-GB" sz="2000" dirty="0" err="1"/>
              <a:t>Console.Write</a:t>
            </a:r>
            <a:r>
              <a:rPr lang="en-GB" sz="2000" dirty="0"/>
              <a:t>("</a:t>
            </a:r>
            <a:r>
              <a:rPr lang="en-GB" sz="2000" dirty="0" err="1"/>
              <a:t>firstList</a:t>
            </a:r>
            <a:r>
              <a:rPr lang="en-GB" sz="2000" dirty="0"/>
              <a:t>=");           </a:t>
            </a:r>
          </a:p>
          <a:p>
            <a:r>
              <a:rPr lang="en-GB" sz="2000" dirty="0"/>
              <a:t>   </a:t>
            </a:r>
            <a:r>
              <a:rPr lang="en-GB" sz="2000" dirty="0" err="1"/>
              <a:t>PrintList</a:t>
            </a:r>
            <a:r>
              <a:rPr lang="en-GB" sz="2000" dirty="0"/>
              <a:t>(</a:t>
            </a:r>
            <a:r>
              <a:rPr lang="en-GB" sz="2000" dirty="0" err="1"/>
              <a:t>firstList</a:t>
            </a:r>
            <a:r>
              <a:rPr lang="en-GB" sz="2000" dirty="0"/>
              <a:t>);</a:t>
            </a:r>
          </a:p>
          <a:p>
            <a:r>
              <a:rPr lang="en-GB" sz="2000" dirty="0"/>
              <a:t>   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secondList</a:t>
            </a:r>
            <a:r>
              <a:rPr lang="en-GB" sz="2000" dirty="0"/>
              <a:t>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/>
              <a:t>   </a:t>
            </a:r>
            <a:r>
              <a:rPr lang="en-GB" sz="2000" dirty="0" err="1"/>
              <a:t>secondList.Add</a:t>
            </a:r>
            <a:r>
              <a:rPr lang="en-GB" sz="2000" dirty="0"/>
              <a:t>(2); </a:t>
            </a:r>
            <a:r>
              <a:rPr lang="en-GB" sz="2000" dirty="0" err="1"/>
              <a:t>secondList.Add</a:t>
            </a:r>
            <a:r>
              <a:rPr lang="en-GB" sz="2000" dirty="0"/>
              <a:t>(4);</a:t>
            </a:r>
            <a:r>
              <a:rPr lang="bg-BG" sz="2000" dirty="0"/>
              <a:t> </a:t>
            </a:r>
            <a:r>
              <a:rPr lang="en-GB" sz="2000" dirty="0" err="1"/>
              <a:t>secondList.Add</a:t>
            </a:r>
            <a:r>
              <a:rPr lang="en-GB" sz="2000" dirty="0"/>
              <a:t>(6); </a:t>
            </a:r>
            <a:endParaRPr lang="bg-BG" sz="2000" dirty="0"/>
          </a:p>
          <a:p>
            <a:r>
              <a:rPr lang="bg-BG" sz="2000" dirty="0"/>
              <a:t>   </a:t>
            </a:r>
            <a:r>
              <a:rPr lang="en-GB" sz="2000" dirty="0" err="1"/>
              <a:t>Console.Write</a:t>
            </a:r>
            <a:r>
              <a:rPr lang="en-GB" sz="2000" dirty="0"/>
              <a:t>("</a:t>
            </a:r>
            <a:r>
              <a:rPr lang="en-GB" sz="2000" dirty="0" err="1"/>
              <a:t>secondList</a:t>
            </a:r>
            <a:r>
              <a:rPr lang="en-GB" sz="2000" dirty="0"/>
              <a:t>=");</a:t>
            </a:r>
            <a:r>
              <a:rPr lang="bg-BG" sz="2000" dirty="0"/>
              <a:t> </a:t>
            </a:r>
          </a:p>
          <a:p>
            <a:r>
              <a:rPr lang="bg-BG" sz="2000" dirty="0"/>
              <a:t>   </a:t>
            </a:r>
            <a:r>
              <a:rPr lang="en-GB" sz="2000" dirty="0" err="1"/>
              <a:t>PrintList</a:t>
            </a:r>
            <a:r>
              <a:rPr lang="en-GB" sz="2000" dirty="0"/>
              <a:t>(</a:t>
            </a:r>
            <a:r>
              <a:rPr lang="en-GB" sz="2000" dirty="0" err="1"/>
              <a:t>secondList</a:t>
            </a:r>
            <a:r>
              <a:rPr lang="en-GB" sz="2000" dirty="0"/>
              <a:t>);</a:t>
            </a:r>
          </a:p>
          <a:p>
            <a:r>
              <a:rPr lang="en-GB" sz="2000" dirty="0"/>
              <a:t>   </a:t>
            </a:r>
            <a:r>
              <a:rPr lang="bg-BG" sz="2000" dirty="0"/>
              <a:t>. . 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815" y="1176521"/>
            <a:ext cx="10934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/>
              <a:t>В </a:t>
            </a:r>
            <a:r>
              <a:rPr lang="en-US" dirty="0"/>
              <a:t>Main() </a:t>
            </a:r>
            <a:r>
              <a:rPr lang="bg-BG" dirty="0"/>
              <a:t>въвеждаме списъците</a:t>
            </a:r>
            <a:r>
              <a:rPr lang="en-US" dirty="0"/>
              <a:t> </a:t>
            </a:r>
            <a:r>
              <a:rPr lang="bg-BG" dirty="0"/>
              <a:t>с метода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()</a:t>
            </a:r>
            <a:endParaRPr lang="bg-B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bg-BG" dirty="0"/>
              <a:t>извеждаме двата списъка 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PrintList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90C0B34-1FAD-4330-8949-9244C8424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2000010" cy="1110780"/>
          </a:xfrm>
        </p:spPr>
        <p:txBody>
          <a:bodyPr>
            <a:normAutofit/>
          </a:bodyPr>
          <a:lstStyle/>
          <a:p>
            <a:r>
              <a:rPr lang="ru-RU" sz="3200" dirty="0"/>
              <a:t>Обединение и сечение на списъци – Вариант 2 с</a:t>
            </a:r>
            <a:r>
              <a:rPr lang="bg-BG" sz="3200" b="0" dirty="0"/>
              <a:t> </a:t>
            </a:r>
            <a:r>
              <a:rPr lang="en-US" sz="3200" dirty="0" err="1"/>
              <a:t>AddRange</a:t>
            </a:r>
            <a:r>
              <a:rPr lang="bg-BG" sz="3200" dirty="0"/>
              <a:t>(1)</a:t>
            </a:r>
            <a:endParaRPr lang="ru-RU" sz="3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103812" y="1151121"/>
            <a:ext cx="6553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000" dirty="0"/>
              <a:t>. . .</a:t>
            </a:r>
          </a:p>
          <a:p>
            <a:endParaRPr lang="bg-BG" sz="2000" dirty="0"/>
          </a:p>
          <a:p>
            <a:r>
              <a:rPr lang="en-GB" sz="2000" dirty="0"/>
              <a:t>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unionList</a:t>
            </a:r>
            <a:r>
              <a:rPr lang="en-GB" sz="2000" dirty="0"/>
              <a:t>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 err="1"/>
              <a:t>unionList.</a:t>
            </a:r>
            <a:r>
              <a:rPr lang="en-GB" sz="2000" dirty="0" err="1">
                <a:solidFill>
                  <a:schemeClr val="accent1"/>
                </a:solidFill>
              </a:rPr>
              <a:t>AddRange</a:t>
            </a:r>
            <a:r>
              <a:rPr lang="en-GB" sz="2000" dirty="0"/>
              <a:t>(</a:t>
            </a:r>
            <a:r>
              <a:rPr lang="en-GB" sz="2000" dirty="0" err="1"/>
              <a:t>firstList</a:t>
            </a:r>
            <a:r>
              <a:rPr lang="en-GB" sz="2000" dirty="0"/>
              <a:t>);</a:t>
            </a:r>
          </a:p>
          <a:p>
            <a:r>
              <a:rPr lang="en-GB" sz="2000" dirty="0"/>
              <a:t>for (</a:t>
            </a:r>
            <a:r>
              <a:rPr lang="en-GB" sz="2000" dirty="0" err="1"/>
              <a:t>int</a:t>
            </a:r>
            <a:r>
              <a:rPr lang="en-GB" sz="2000" dirty="0"/>
              <a:t> </a:t>
            </a:r>
            <a:r>
              <a:rPr lang="en-GB" sz="2000" dirty="0" err="1"/>
              <a:t>i</a:t>
            </a:r>
            <a:r>
              <a:rPr lang="en-GB" sz="2000" dirty="0"/>
              <a:t> = unionList.Count-1; </a:t>
            </a:r>
            <a:r>
              <a:rPr lang="en-GB" sz="2000" dirty="0" err="1"/>
              <a:t>i</a:t>
            </a:r>
            <a:r>
              <a:rPr lang="en-GB" sz="2000" dirty="0"/>
              <a:t> &gt;= 0; </a:t>
            </a:r>
            <a:r>
              <a:rPr lang="en-GB" sz="2000" dirty="0" err="1"/>
              <a:t>i</a:t>
            </a:r>
            <a:r>
              <a:rPr lang="en-GB" sz="2000" dirty="0"/>
              <a:t>--)</a:t>
            </a:r>
          </a:p>
          <a:p>
            <a:r>
              <a:rPr lang="en-GB" sz="2000" dirty="0"/>
              <a:t>{ </a:t>
            </a:r>
            <a:endParaRPr lang="bg-BG" sz="2000" dirty="0"/>
          </a:p>
          <a:p>
            <a:r>
              <a:rPr lang="en-GB" sz="2000" dirty="0"/>
              <a:t>  if (</a:t>
            </a:r>
            <a:r>
              <a:rPr lang="en-GB" sz="2000" dirty="0" err="1"/>
              <a:t>secondList.Contains</a:t>
            </a:r>
            <a:r>
              <a:rPr lang="en-GB" sz="2000" dirty="0"/>
              <a:t>(</a:t>
            </a:r>
            <a:r>
              <a:rPr lang="en-GB" sz="2000" dirty="0" err="1"/>
              <a:t>unionList</a:t>
            </a:r>
            <a:r>
              <a:rPr lang="en-GB" sz="2000" dirty="0"/>
              <a:t>[</a:t>
            </a:r>
            <a:r>
              <a:rPr lang="en-GB" sz="2000" dirty="0" err="1"/>
              <a:t>i</a:t>
            </a:r>
            <a:r>
              <a:rPr lang="en-GB" sz="2000" dirty="0"/>
              <a:t>]))</a:t>
            </a:r>
          </a:p>
          <a:p>
            <a:r>
              <a:rPr lang="en-GB" sz="2000" dirty="0"/>
              <a:t>    {</a:t>
            </a:r>
          </a:p>
          <a:p>
            <a:r>
              <a:rPr lang="bg-BG" sz="2000" dirty="0"/>
              <a:t> </a:t>
            </a:r>
            <a:r>
              <a:rPr lang="en-GB" sz="2000" dirty="0"/>
              <a:t>     </a:t>
            </a:r>
            <a:r>
              <a:rPr lang="en-GB" sz="2000" dirty="0" err="1"/>
              <a:t>unionList.</a:t>
            </a:r>
            <a:r>
              <a:rPr lang="en-GB" sz="2000" dirty="0" err="1">
                <a:solidFill>
                  <a:schemeClr val="accent1"/>
                </a:solidFill>
              </a:rPr>
              <a:t>RemoveAt</a:t>
            </a:r>
            <a:r>
              <a:rPr lang="en-GB" sz="2000" dirty="0"/>
              <a:t>(</a:t>
            </a:r>
            <a:r>
              <a:rPr lang="en-GB" sz="2000" dirty="0" err="1"/>
              <a:t>i</a:t>
            </a:r>
            <a:r>
              <a:rPr lang="en-GB" sz="2000" dirty="0"/>
              <a:t>);</a:t>
            </a:r>
          </a:p>
          <a:p>
            <a:r>
              <a:rPr lang="en-GB" sz="2000" dirty="0"/>
              <a:t>    }</a:t>
            </a:r>
          </a:p>
          <a:p>
            <a:r>
              <a:rPr lang="en-GB" sz="2000" dirty="0"/>
              <a:t> }</a:t>
            </a:r>
          </a:p>
          <a:p>
            <a:endParaRPr lang="bg-BG" sz="2000" dirty="0"/>
          </a:p>
          <a:p>
            <a:r>
              <a:rPr lang="en-US" sz="2000" dirty="0" err="1"/>
              <a:t>unionList.AddRange</a:t>
            </a:r>
            <a:r>
              <a:rPr lang="en-US" sz="2000" dirty="0"/>
              <a:t>(</a:t>
            </a:r>
            <a:r>
              <a:rPr lang="en-US" sz="2000" dirty="0" err="1"/>
              <a:t>secondList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Console.Write</a:t>
            </a:r>
            <a:r>
              <a:rPr lang="en-US" sz="2000" dirty="0"/>
              <a:t>("union = ");</a:t>
            </a:r>
          </a:p>
          <a:p>
            <a:r>
              <a:rPr lang="en-US" sz="2000" dirty="0" err="1"/>
              <a:t>PrintList</a:t>
            </a:r>
            <a:r>
              <a:rPr lang="en-US" sz="2000" dirty="0"/>
              <a:t>(</a:t>
            </a:r>
            <a:r>
              <a:rPr lang="en-US" sz="2000" dirty="0" err="1"/>
              <a:t>unionList</a:t>
            </a:r>
            <a:r>
              <a:rPr lang="en-US" sz="2000" dirty="0"/>
              <a:t>);</a:t>
            </a:r>
          </a:p>
          <a:p>
            <a:r>
              <a:rPr lang="bg-BG" sz="2000" dirty="0"/>
              <a:t>. . 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8815" y="1176521"/>
            <a:ext cx="4991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/>
              <a:t>Обединението се конструира така: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/>
              <a:t>Добавяме всички елементи от първия списък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/>
              <a:t>Премахваме тези, които се срещат и във втория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/>
              <a:t>Добавяме елементите на втория с метода </a:t>
            </a:r>
            <a:r>
              <a:rPr lang="en-US" dirty="0" err="1"/>
              <a:t>AddRange</a:t>
            </a:r>
            <a:r>
              <a:rPr lang="en-US" dirty="0"/>
              <a:t> </a:t>
            </a:r>
            <a:endParaRPr lang="bg-BG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/>
              <a:t>извеждаме списъка 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PrintList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FE77B93-ED12-4792-B795-3779D2726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7189</TotalTime>
  <Words>1347</Words>
  <Application>Microsoft Office PowerPoint</Application>
  <PresentationFormat>Custom</PresentationFormat>
  <Paragraphs>196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Обединение и сечение на списъци</vt:lpstr>
      <vt:lpstr>Обединение и сечение на списъци – Вариант 1 пример</vt:lpstr>
      <vt:lpstr>Обединение и сечение на списъци – Вариант 1 пример(1)</vt:lpstr>
      <vt:lpstr>Обединение и сечение на списъци – Вариант 1 пример(2)</vt:lpstr>
      <vt:lpstr>Обединение и сечение на списъци – Вариант 1 пример(3)</vt:lpstr>
      <vt:lpstr>Обединение и сечение на списъци – Вариант 2 с AddRange</vt:lpstr>
      <vt:lpstr>Обединение и сечение на списъци – Вариант 2 с AddRange(1)</vt:lpstr>
      <vt:lpstr>Обединение и сечение на списъци – Вариант 2 с AddRange(2)</vt:lpstr>
      <vt:lpstr>Алгоритми върху линейни структури от данни. Обединение и сечение на 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2019-12-17T08:05:41Z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