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8"/>
  </p:notesMasterIdLst>
  <p:handoutMasterIdLst>
    <p:handoutMasterId r:id="rId49"/>
  </p:handoutMasterIdLst>
  <p:sldIdLst>
    <p:sldId id="673" r:id="rId3"/>
    <p:sldId id="669" r:id="rId4"/>
    <p:sldId id="619" r:id="rId5"/>
    <p:sldId id="618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8" r:id="rId21"/>
    <p:sldId id="639" r:id="rId22"/>
    <p:sldId id="640" r:id="rId23"/>
    <p:sldId id="641" r:id="rId24"/>
    <p:sldId id="642" r:id="rId25"/>
    <p:sldId id="643" r:id="rId26"/>
    <p:sldId id="646" r:id="rId27"/>
    <p:sldId id="647" r:id="rId28"/>
    <p:sldId id="648" r:id="rId29"/>
    <p:sldId id="649" r:id="rId30"/>
    <p:sldId id="650" r:id="rId31"/>
    <p:sldId id="653" r:id="rId32"/>
    <p:sldId id="654" r:id="rId33"/>
    <p:sldId id="655" r:id="rId34"/>
    <p:sldId id="656" r:id="rId35"/>
    <p:sldId id="659" r:id="rId36"/>
    <p:sldId id="660" r:id="rId37"/>
    <p:sldId id="661" r:id="rId38"/>
    <p:sldId id="664" r:id="rId39"/>
    <p:sldId id="665" r:id="rId40"/>
    <p:sldId id="667" r:id="rId41"/>
    <p:sldId id="620" r:id="rId42"/>
    <p:sldId id="583" r:id="rId43"/>
    <p:sldId id="621" r:id="rId44"/>
    <p:sldId id="436" r:id="rId45"/>
    <p:sldId id="671" r:id="rId46"/>
    <p:sldId id="481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B6C75-8CF9-41E8-874A-D9647FB359B2}">
          <p14:sldIdLst>
            <p14:sldId id="673"/>
            <p14:sldId id="669"/>
          </p14:sldIdLst>
        </p14:section>
        <p14:section name="Метод на мехурчето" id="{B6FFFF6D-E3E4-4BAA-A13F-7AC2F3B2EFCE}">
          <p14:sldIdLst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20"/>
            <p14:sldId id="583"/>
            <p14:sldId id="621"/>
          </p14:sldIdLst>
        </p14:section>
        <p14:section name="Заключение" id="{1F16896E-BC3D-4D38-B3EA-EC22724D087C}">
          <p14:sldIdLst>
            <p14:sldId id="436"/>
            <p14:sldId id="67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899F02F-6262-4C9C-86E9-2B39C3A3A1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91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67747F7-FF1D-422B-97D0-7DC2A1823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860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A172A50-B52D-432E-8902-FF0F6F9218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524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134BC2-D2CC-4DC1-B1B4-1C5B2614A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305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92E481-1929-47D9-ACA1-5DCC4473D1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492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B580DE-79E9-49F7-8364-9C5DF6812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3362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sertion_sor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9.jpeg"/><Relationship Id="rId4" Type="http://schemas.openxmlformats.org/officeDocument/2006/relationships/image" Target="../media/image26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/>
          </a:bodyPr>
          <a:lstStyle/>
          <a:p>
            <a:r>
              <a:rPr lang="bg-BG" dirty="0"/>
              <a:t>Сортиране чрез вмъкване и по метода на мехурчето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0C6385-68FB-4CC5-92CC-7E17E5027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36" y="3550645"/>
            <a:ext cx="2916310" cy="26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707F924-1AFA-4476-8AB3-40F7E850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0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E2489870-D3A9-4FAA-BFAE-9584B4B6A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45E1408-F26D-4108-A409-0BC8D5125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2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2F2FACAE-C6F9-437C-A410-5C59E56FB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7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F0041AAD-F584-4282-93B0-BE68957C8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2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91D1BB52-7252-4F00-8089-1060B03D1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0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A5CBB62-C335-4F12-B4BF-BE17899E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ECBC6375-0C6D-4E93-AC92-063D30DEE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4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36DBFB3-05DF-41AC-B843-FA251B47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7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7AA2A489-8B3D-4A94-922F-3AFF2E866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9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 на мехурчето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чрез вмъкване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Сравнение на алгоритмите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D1836D6-5906-49B3-804E-1CB622145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CFA761D9-BD95-4335-9E6E-5B59918B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8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98BA83C4-7B01-4F38-AA75-6990CBFBD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92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C0CA39D7-3545-4ACF-B80C-F8A5E9882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5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BAB124C9-4786-43C8-B97D-3420554A1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9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4D6CF20-CE67-4291-B805-841E0B6D6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8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A4D6B44C-C912-4935-A731-A0AD4844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7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EC852677-75A5-41EE-BA31-B9ED9C1C9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8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7B95C629-479A-433C-B0B0-3B5E384C3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9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9CCA1CC8-3B87-443E-9EDB-90BB7926F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5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2A09E06-B688-4A41-8A69-4513E329F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4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метода на мехурчето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hlinkClick r:id="rId3"/>
              </a:rPr>
              <a:t>Метод на мехурчето (</a:t>
            </a:r>
            <a:r>
              <a:rPr lang="en-US" sz="3200" dirty="0">
                <a:hlinkClick r:id="rId3"/>
              </a:rPr>
              <a:t>bubble sort)</a:t>
            </a:r>
            <a:r>
              <a:rPr lang="en-US" sz="3200" dirty="0"/>
              <a:t> – </a:t>
            </a:r>
            <a:r>
              <a:rPr lang="bg-BG" sz="3200" dirty="0"/>
              <a:t>прост, но неефективен алгоритъм</a:t>
            </a:r>
            <a:r>
              <a:rPr lang="en-US" sz="3200" dirty="0"/>
              <a:t> (</a:t>
            </a:r>
            <a:r>
              <a:rPr lang="bg-BG" sz="3200" dirty="0">
                <a:hlinkClick r:id="rId4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Размяна на съседни елементи, които не са подредени, до пълно сортиране</a:t>
            </a:r>
            <a:endParaRPr lang="en-US" sz="3000" dirty="0"/>
          </a:p>
          <a:p>
            <a:pPr lvl="1"/>
            <a:r>
              <a:rPr lang="bg-BG" sz="3000" dirty="0"/>
              <a:t>Памет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O(1)</a:t>
            </a:r>
          </a:p>
          <a:p>
            <a:pPr lvl="1">
              <a:buClr>
                <a:srgbClr val="F0A22E"/>
              </a:buClr>
            </a:pPr>
            <a:r>
              <a:rPr lang="bg-BG" sz="2800" dirty="0">
                <a:solidFill>
                  <a:prstClr val="white"/>
                </a:solidFill>
              </a:rPr>
              <a:t>Стабилен</a:t>
            </a:r>
            <a:r>
              <a:rPr lang="en-US" sz="2800" dirty="0">
                <a:solidFill>
                  <a:prstClr val="white"/>
                </a:solidFill>
              </a:rPr>
              <a:t>: </a:t>
            </a:r>
            <a:r>
              <a:rPr lang="bg-BG" sz="2800" dirty="0">
                <a:solidFill>
                  <a:prstClr val="white"/>
                </a:solidFill>
              </a:rPr>
              <a:t>Да</a:t>
            </a:r>
            <a:endParaRPr lang="en-US" sz="2800" dirty="0">
              <a:solidFill>
                <a:prstClr val="white"/>
              </a:solidFill>
            </a:endParaRPr>
          </a:p>
          <a:p>
            <a:pPr lvl="1">
              <a:buClr>
                <a:srgbClr val="F0A22E"/>
              </a:buClr>
            </a:pPr>
            <a:r>
              <a:rPr lang="bg-BG" sz="2800" dirty="0">
                <a:solidFill>
                  <a:prstClr val="white"/>
                </a:solidFill>
              </a:rPr>
              <a:t>Метод</a:t>
            </a:r>
            <a:r>
              <a:rPr lang="en-US" sz="2800" dirty="0">
                <a:solidFill>
                  <a:prstClr val="white"/>
                </a:solidFill>
              </a:rPr>
              <a:t>: </a:t>
            </a:r>
            <a:r>
              <a:rPr lang="bg-BG" sz="2800" dirty="0">
                <a:solidFill>
                  <a:prstClr val="white"/>
                </a:solidFill>
              </a:rPr>
              <a:t>Размяна</a:t>
            </a:r>
            <a:endParaRPr lang="en-US" sz="2800" dirty="0">
              <a:solidFill>
                <a:prstClr val="white"/>
              </a:solidFill>
            </a:endParaRPr>
          </a:p>
          <a:p>
            <a:pPr lvl="1"/>
            <a:endParaRPr lang="en-US" sz="30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C9C376-FF95-4EED-AD02-030792E57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5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4986A81A-573F-4DBA-81BB-0A1EB69E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8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5AF90B5-F402-4CE6-AF2A-CFCBBDB7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8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4FDDEB6D-B3D7-4816-97D4-D4A29513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2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273D8A63-9651-4A11-8729-DEA2D8990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5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B7465E5F-B97D-453E-A5EC-AC6C09707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2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E895318C-6946-4470-A3ED-4D15E2997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5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E0F2CF5E-ACFA-4427-ACCF-0A7E2B118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1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B98E65D9-2DC5-450F-A22D-C0FE7278E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1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AA27435E-17A8-410C-890C-E202FE99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6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77FE517-7311-42C7-A021-D4158739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2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9C42E4B-473F-4890-91E2-E63265613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99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сортиращите алгоритми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42456"/>
              </p:ext>
            </p:extLst>
          </p:nvPr>
        </p:nvGraphicFramePr>
        <p:xfrm>
          <a:off x="433200" y="1219200"/>
          <a:ext cx="11274297" cy="228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Размяна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28FF370-A00E-44A6-BA2E-762CCC8D4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hlinkClick r:id="rId2"/>
              </a:rPr>
              <a:t>Сортиране чрез вмъкване (</a:t>
            </a:r>
            <a:r>
              <a:rPr lang="en-US" sz="3200" dirty="0">
                <a:hlinkClick r:id="rId2"/>
              </a:rPr>
              <a:t>insertion sort)</a:t>
            </a:r>
            <a:r>
              <a:rPr lang="en-US" sz="3200" dirty="0"/>
              <a:t> – </a:t>
            </a:r>
            <a:r>
              <a:rPr lang="bg-BG" sz="3200" dirty="0"/>
              <a:t>прост, но неефективен алгоритъм</a:t>
            </a:r>
            <a:r>
              <a:rPr lang="en-US" sz="3200" dirty="0"/>
              <a:t> (</a:t>
            </a:r>
            <a:r>
              <a:rPr lang="bg-BG" sz="3200" dirty="0">
                <a:hlinkClick r:id="rId3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Преместване на първия несортиран елемент  наляво на мястото му</a:t>
            </a:r>
            <a:endParaRPr lang="en-US" sz="3000" dirty="0"/>
          </a:p>
          <a:p>
            <a:pPr lvl="1"/>
            <a:r>
              <a:rPr lang="bg-BG" sz="3000" dirty="0"/>
              <a:t>Памет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O(1)</a:t>
            </a:r>
          </a:p>
          <a:p>
            <a:pPr lvl="1">
              <a:buClr>
                <a:srgbClr val="F0A22E"/>
              </a:buClr>
            </a:pPr>
            <a:r>
              <a:rPr lang="bg-BG" sz="2800" dirty="0">
                <a:solidFill>
                  <a:prstClr val="white"/>
                </a:solidFill>
              </a:rPr>
              <a:t>Стабилен</a:t>
            </a:r>
            <a:r>
              <a:rPr lang="en-US" sz="2800" dirty="0">
                <a:solidFill>
                  <a:prstClr val="white"/>
                </a:solidFill>
              </a:rPr>
              <a:t>: </a:t>
            </a:r>
            <a:r>
              <a:rPr lang="bg-BG" sz="2800" dirty="0">
                <a:solidFill>
                  <a:prstClr val="white"/>
                </a:solidFill>
              </a:rPr>
              <a:t>Да</a:t>
            </a:r>
            <a:endParaRPr lang="en-US" sz="2800" dirty="0">
              <a:solidFill>
                <a:prstClr val="white"/>
              </a:solidFill>
            </a:endParaRPr>
          </a:p>
          <a:p>
            <a:pPr lvl="1">
              <a:buClr>
                <a:srgbClr val="F0A22E"/>
              </a:buClr>
            </a:pPr>
            <a:r>
              <a:rPr lang="bg-BG" sz="2800" dirty="0">
                <a:solidFill>
                  <a:prstClr val="white"/>
                </a:solidFill>
              </a:rPr>
              <a:t>Метод</a:t>
            </a:r>
            <a:r>
              <a:rPr lang="en-US" sz="2800" dirty="0">
                <a:solidFill>
                  <a:prstClr val="white"/>
                </a:solidFill>
              </a:rPr>
              <a:t>: </a:t>
            </a:r>
            <a:r>
              <a:rPr lang="bg-BG" sz="2800" dirty="0">
                <a:solidFill>
                  <a:prstClr val="white"/>
                </a:solidFill>
              </a:rPr>
              <a:t>Вмъкване</a:t>
            </a:r>
            <a:endParaRPr lang="en-US" sz="2800" dirty="0">
              <a:solidFill>
                <a:prstClr val="white"/>
              </a:solidFill>
            </a:endParaRPr>
          </a:p>
          <a:p>
            <a:pPr lvl="1"/>
            <a:endParaRPr lang="en-US" sz="30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чрез вмъкване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903F0D9-97B1-4EE6-BBC5-C6EE9E33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сортиращите алгоритми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00437"/>
              </p:ext>
            </p:extLst>
          </p:nvPr>
        </p:nvGraphicFramePr>
        <p:xfrm>
          <a:off x="458915" y="1385658"/>
          <a:ext cx="11274297" cy="295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Размяна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>
                          <a:solidFill>
                            <a:schemeClr val="tx1"/>
                          </a:solidFill>
                        </a:rPr>
                        <a:t>Вмъкване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E8FF619-3D25-4F30-B511-86194585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2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62" y="1676401"/>
            <a:ext cx="2680606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Метод на мехурчето</a:t>
            </a:r>
            <a:r>
              <a:rPr lang="en-US" sz="32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Прост, но неефективен алгоритъм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Стабилен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Метод: размяна на елементи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Сортиране чрез вмъкване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Прост, но неефективен алгоритъм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Стабилен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Метод: вмъкване на елементи</a:t>
            </a:r>
            <a:endParaRPr lang="en-US" sz="30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041D7F-B49F-46C0-8FE5-BC28299E0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dirty="0"/>
              <a:t>Сортиране чрез вмъкване и с метод на мехурчето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8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8B12CDE-B574-434F-A356-77509E81C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0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7D49879C-4FCC-4CF4-A4B0-CC1792FAF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8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3EE06FF8-7309-4FDA-B0AB-78CCA8B98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6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C0AAD96-9CFB-4884-9F33-D485375B6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86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00ED9457-024F-40EB-AB39-9B75D5D4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5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96265A53-1788-4625-8812-607620FCF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731</Words>
  <Application>Microsoft Office PowerPoint</Application>
  <PresentationFormat>Custom</PresentationFormat>
  <Paragraphs>252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Сортиране чрез вмъкване и по метода на мехурчето</vt:lpstr>
      <vt:lpstr>Съдържание</vt:lpstr>
      <vt:lpstr>Сортиране чрез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Сравнение на сортиращите алгоритми</vt:lpstr>
      <vt:lpstr>Сортиране чрез вмъкване</vt:lpstr>
      <vt:lpstr>Сравнение на сортиращите алгоритми</vt:lpstr>
      <vt:lpstr>Обобщение</vt:lpstr>
      <vt:lpstr>Сортиране чрез вмъкване и с метод на мехурчето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>Software University Foundation</dc:creator>
  <cp:keywords>data structures; algorithms; complexity; asymptotic notation; trees; lists; graphs; programming;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2019-12-17T07:39:51Z</dcterms:modified>
  <cp:category>Data Structures; Algorithms; COmplexity; Asymptotic Notation; Trees; Lists; Graphs; Programming; SoftUni; Software University; Programming; Software Development; Software Engineering;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