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603" r:id="rId3"/>
    <p:sldId id="604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436" r:id="rId12"/>
    <p:sldId id="605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5CA17A-0896-48A5-9CEC-C27CC6C2F0A9}">
          <p14:sldIdLst>
            <p14:sldId id="603"/>
            <p14:sldId id="604"/>
          </p14:sldIdLst>
        </p14:section>
        <p14:section name="Searching Algorithms" id="{1CB7359D-1178-471B-B6D4-3019502BBBD5}">
          <p14:sldIdLst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Заключение" id="{2CB0FCE2-053B-4F8F-B595-9BBC7A437721}">
          <p14:sldIdLst>
            <p14:sldId id="436"/>
            <p14:sldId id="6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397F6D-0C38-4389-8F5F-4C51D6664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3199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29AF8A-1B62-4920-ABA0-C300A72B70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042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1015AF0-3413-4610-8B6C-68E18D111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775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5626B0E-7E9E-4926-8BE6-8A00952AA3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767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698A62-E497-4588-86F9-883161DDA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1569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sv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1187795">
            <a:off x="4559747" y="3643005"/>
            <a:ext cx="25653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Увод в алгоритмите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665412" y="662936"/>
            <a:ext cx="8778542" cy="1815850"/>
          </a:xfrm>
        </p:spPr>
        <p:txBody>
          <a:bodyPr>
            <a:normAutofit/>
          </a:bodyPr>
          <a:lstStyle/>
          <a:p>
            <a:r>
              <a:rPr lang="bg-BG" sz="6600" dirty="0"/>
              <a:t>Алгоритми за търсене</a:t>
            </a:r>
            <a:endParaRPr lang="en-US" sz="6600" dirty="0"/>
          </a:p>
        </p:txBody>
      </p:sp>
      <p:pic>
        <p:nvPicPr>
          <p:cNvPr id="16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1812" y="3005760"/>
            <a:ext cx="3372601" cy="3372601"/>
          </a:xfrm>
          <a:prstGeom prst="rect">
            <a:avLst/>
          </a:prstGeom>
        </p:spPr>
      </p:pic>
      <p:pic>
        <p:nvPicPr>
          <p:cNvPr id="17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7701" y="3502948"/>
            <a:ext cx="1742511" cy="17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Алгоритмите за търсене </a:t>
            </a:r>
            <a:r>
              <a:rPr lang="bg-BG" sz="3200"/>
              <a:t>намират широко приложение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Последователното търсене се използва за неподредени списъци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Двоичното търсене е за сортирани списъци, на всяка стъпка изключваме половината елементи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Търсенето чрез интерполация е дори още по-бързо, изчисляваме къде е елемента</a:t>
            </a:r>
            <a:endParaRPr lang="en-US" sz="30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E38D9B5-3F18-4572-866B-A1A85F19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>
            <a:normAutofit/>
          </a:bodyPr>
          <a:lstStyle/>
          <a:p>
            <a:r>
              <a:rPr lang="bg-BG" sz="4800" dirty="0"/>
              <a:t>Алгоритми за търсене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8115336-579D-4F46-B6CA-2B7D35EF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Типове търсене и тяхното приложение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Последователно търсене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Двоично търсене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Търсене чрез интерполация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C5960B3-F867-47CB-AD7E-AB081446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Алгоритъм за търсене </a:t>
            </a:r>
            <a:r>
              <a:rPr lang="en-US" dirty="0"/>
              <a:t>== </a:t>
            </a:r>
            <a:r>
              <a:rPr lang="bg-BG" dirty="0"/>
              <a:t>алгоритъм за намиране на елемент с указани свойства всред колекция от елементи</a:t>
            </a:r>
            <a:endParaRPr lang="en-US" dirty="0"/>
          </a:p>
          <a:p>
            <a:r>
              <a:rPr lang="bg-BG" dirty="0"/>
              <a:t>Различни типове алгоритми за търсене</a:t>
            </a:r>
            <a:endParaRPr lang="en-US" dirty="0"/>
          </a:p>
          <a:p>
            <a:pPr lvl="1"/>
            <a:r>
              <a:rPr lang="bg-BG" dirty="0"/>
              <a:t>За виртуални пространства за търсене</a:t>
            </a:r>
            <a:endParaRPr lang="en-US" dirty="0"/>
          </a:p>
          <a:p>
            <a:pPr lvl="2"/>
            <a:r>
              <a:rPr lang="bg-BG" dirty="0"/>
              <a:t>Удовлетворяващи дадени математически равенства</a:t>
            </a:r>
            <a:endParaRPr lang="en-US" dirty="0"/>
          </a:p>
          <a:p>
            <a:pPr lvl="2"/>
            <a:r>
              <a:rPr lang="bg-BG" dirty="0"/>
              <a:t>Опит за ползване на частично знание за структура</a:t>
            </a:r>
            <a:endParaRPr lang="en-US" dirty="0"/>
          </a:p>
          <a:p>
            <a:pPr lvl="1"/>
            <a:r>
              <a:rPr lang="bg-BG" dirty="0"/>
              <a:t>За подструктура на дадена структура</a:t>
            </a:r>
            <a:endParaRPr lang="en-US" dirty="0"/>
          </a:p>
          <a:p>
            <a:pPr lvl="2"/>
            <a:r>
              <a:rPr lang="bg-BG" dirty="0"/>
              <a:t>Граф, низ, крайна група</a:t>
            </a:r>
            <a:endParaRPr lang="en-US" dirty="0"/>
          </a:p>
          <a:p>
            <a:pPr lvl="1"/>
            <a:r>
              <a:rPr lang="bg-BG" dirty="0"/>
              <a:t>Търсене на</a:t>
            </a:r>
            <a:r>
              <a:rPr lang="en-US" dirty="0"/>
              <a:t> min / max </a:t>
            </a:r>
            <a:r>
              <a:rPr lang="bg-BG" dirty="0"/>
              <a:t>на функция и т.н.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за търсене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3B0071-B54B-410C-A2E5-C228CF583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hlinkClick r:id="rId2"/>
              </a:rPr>
              <a:t>Последователно (или линейно) търсене (</a:t>
            </a:r>
            <a:r>
              <a:rPr lang="en-US" sz="3200" dirty="0">
                <a:hlinkClick r:id="rId2"/>
              </a:rPr>
              <a:t>linear search)</a:t>
            </a:r>
            <a:r>
              <a:rPr lang="en-US" sz="3200" dirty="0"/>
              <a:t> </a:t>
            </a:r>
            <a:r>
              <a:rPr lang="bg-BG" sz="3200" dirty="0"/>
              <a:t>намира определена стойност в списък</a:t>
            </a:r>
            <a:r>
              <a:rPr lang="en-US" sz="3200" dirty="0"/>
              <a:t> (</a:t>
            </a:r>
            <a:r>
              <a:rPr lang="bg-BG" sz="3200" dirty="0">
                <a:hlinkClick r:id="rId3"/>
              </a:rPr>
              <a:t>онагледяване</a:t>
            </a:r>
            <a:r>
              <a:rPr lang="en-US" sz="3200" dirty="0"/>
              <a:t>)</a:t>
            </a:r>
          </a:p>
          <a:p>
            <a:pPr lvl="1"/>
            <a:r>
              <a:rPr lang="bg-BG" sz="2800" dirty="0"/>
              <a:t>Проверява всеки от елементите</a:t>
            </a:r>
            <a:endParaRPr lang="en-US" sz="2800" dirty="0"/>
          </a:p>
          <a:p>
            <a:pPr lvl="1"/>
            <a:r>
              <a:rPr lang="bg-BG" sz="2800" dirty="0"/>
              <a:t>Един по един, последователно</a:t>
            </a:r>
            <a:endParaRPr lang="en-US" sz="2800" dirty="0"/>
          </a:p>
          <a:p>
            <a:pPr lvl="1"/>
            <a:r>
              <a:rPr lang="bg-BG" sz="2800" dirty="0"/>
              <a:t>Докато открием желания</a:t>
            </a:r>
            <a:endParaRPr lang="en-US" sz="2800" dirty="0"/>
          </a:p>
          <a:p>
            <a:r>
              <a:rPr lang="bg-BG" sz="3200" dirty="0"/>
              <a:t>Най-лошо и средно изпълнение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Последователно (линейно) търсене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459" y="4831140"/>
            <a:ext cx="646355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85" y="2502559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1E21BF7-FDAC-4B85-9FCE-D4B6822D7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hlinkClick r:id="rId2"/>
              </a:rPr>
              <a:t>Двоичното търсене (</a:t>
            </a:r>
            <a:r>
              <a:rPr lang="en-US" sz="3200" dirty="0">
                <a:hlinkClick r:id="rId2"/>
              </a:rPr>
              <a:t>binary search)</a:t>
            </a:r>
            <a:r>
              <a:rPr lang="en-US" sz="3200" dirty="0"/>
              <a:t> </a:t>
            </a:r>
            <a:r>
              <a:rPr lang="bg-BG" sz="3200" dirty="0"/>
              <a:t>намира елемент в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подредена структура от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На всяка стъпка, сравнява въведеното със средния елемент</a:t>
            </a:r>
            <a:endParaRPr lang="en-US" sz="3200" dirty="0"/>
          </a:p>
          <a:p>
            <a:pPr lvl="1"/>
            <a:r>
              <a:rPr lang="bg-BG" sz="2800" dirty="0"/>
              <a:t>Алгоритъмът продължава да търси в лявата или дясната подструктура</a:t>
            </a:r>
            <a:endParaRPr lang="en-US" sz="2800" dirty="0"/>
          </a:p>
          <a:p>
            <a:r>
              <a:rPr lang="bg-BG" sz="3200" dirty="0"/>
              <a:t>Обичайно изпълнение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O(log(n))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276812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276812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733845" y="3497532"/>
            <a:ext cx="5062989" cy="588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169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Вижте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  <a:hlinkClick r:id="rId5"/>
              </a:rPr>
              <a:t>онагледяването</a:t>
            </a:r>
            <a:endParaRPr lang="en-US" sz="32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276812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5BC0424-5E7F-43D5-9C1A-209CB1F8E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рекурсивно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(end &lt; start)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key, 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(arr[mid]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key,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end);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ED8927-7F51-473F-8938-008473855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5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с итерация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03354BB-C69E-4C13-9B57-2C377674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hlinkClick r:id="rId2"/>
              </a:rPr>
              <a:t>Търсене чрез интерполация (</a:t>
            </a:r>
            <a:r>
              <a:rPr lang="en-US" dirty="0">
                <a:hlinkClick r:id="rId2"/>
              </a:rPr>
              <a:t>Interpolation search)</a:t>
            </a:r>
            <a:r>
              <a:rPr lang="en-US" dirty="0"/>
              <a:t> == </a:t>
            </a:r>
            <a:r>
              <a:rPr lang="bg-BG" dirty="0"/>
              <a:t>алгоритъм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търсене </a:t>
            </a:r>
            <a:r>
              <a:rPr lang="bg-BG" dirty="0"/>
              <a:t>по даден ключ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подреден индексиран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Подобно на това как хората търсят в телефонен указател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Изчислява къде в оставащата част трябва да е търсения елемент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/>
              <a:t>Двоичното търсене винаги избира средния елемент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bg-BG" dirty="0"/>
              <a:t>Може да имаме по-добро попадение</a:t>
            </a:r>
            <a:r>
              <a:rPr lang="en-US" dirty="0"/>
              <a:t>, </a:t>
            </a: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</a:rPr>
              <a:t>Ангел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е в началото, а не в средата на телефонния указател, нали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bg-BG" dirty="0"/>
              <a:t>Обичайният случай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/>
              <a:t>, </a:t>
            </a:r>
            <a:r>
              <a:rPr lang="bg-BG" dirty="0"/>
              <a:t>Най-лошия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http://youtube.com/watch?v=l1ed_bTv7Hw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Търсене чрез интерполация</a:t>
            </a:r>
            <a:endParaRPr lang="en-US" sz="44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EDD097C-F73D-460A-969D-4E364AA6D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Търсене чрез интерполация</a:t>
            </a:r>
            <a:r>
              <a:rPr lang="en-US" sz="3800" dirty="0"/>
              <a:t> – </a:t>
            </a:r>
            <a:r>
              <a:rPr lang="bg-BG" sz="3800" dirty="0"/>
              <a:t>примерна реализация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07D9AE5-FB9A-4A83-A1A1-9AB18DEB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95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906</Words>
  <Application>Microsoft Office PowerPoint</Application>
  <PresentationFormat>Custom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Алгоритми за търсене</vt:lpstr>
      <vt:lpstr>Съдържание</vt:lpstr>
      <vt:lpstr>Алгоритъм за търсене</vt:lpstr>
      <vt:lpstr>Последователно (линейно) търсене</vt:lpstr>
      <vt:lpstr>Двоично търсене</vt:lpstr>
      <vt:lpstr>Двоично търсене (рекурсивно)</vt:lpstr>
      <vt:lpstr>Двоично търсене (с итерация)</vt:lpstr>
      <vt:lpstr>Търсене чрез интерполация</vt:lpstr>
      <vt:lpstr>Търсене чрез интерполация – примерна реализация</vt:lpstr>
      <vt:lpstr>Обобщение</vt:lpstr>
      <vt:lpstr>Алгоритми за търсене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Software Development Course</dc:subject>
  <dc:creator>Software University Foundation</dc:creator>
  <cp:keywords>data structures; algorithms; complexity; asymptotic notation; trees; lists; graphs;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2019-12-17T07:41:28Z</dcterms:modified>
  <cp:category>Data Structures; Algorithms; COmplexity; Asymptotic Notation; Trees; Lists; Graphs;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