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394" r:id="rId3"/>
    <p:sldId id="571" r:id="rId4"/>
    <p:sldId id="612" r:id="rId5"/>
    <p:sldId id="576" r:id="rId6"/>
    <p:sldId id="606" r:id="rId7"/>
    <p:sldId id="598" r:id="rId8"/>
    <p:sldId id="609" r:id="rId9"/>
    <p:sldId id="610" r:id="rId10"/>
    <p:sldId id="611" r:id="rId11"/>
    <p:sldId id="607" r:id="rId12"/>
    <p:sldId id="608" r:id="rId13"/>
    <p:sldId id="59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ED8BC96-8384-483A-8BAD-FAF586885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929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C151C8-A5A3-4ED4-9B85-B80D248892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0332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668729B-567E-4F09-8BF8-588900A1AA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242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7A24B4-90C0-48D5-96EC-68889AF739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459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B27F75-432C-4EE6-8CB7-D0B3A5A3C2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94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F26ADAB-B1A2-4E4C-AB08-587751566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79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5E4FBEB-02EC-49F9-B868-A4E56640C3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488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2105925-9F36-4719-BA9A-7CA3B64234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15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1580B39-9783-4B17-8E82-442D1245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36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8C7891-F9FE-4824-A6EE-C369000490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0758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AFBCE9-C706-4058-A4C1-353894B9C5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511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D9AEE29-D47D-4F22-8C32-E863258CB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4155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Разтеглив масив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697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.NET </a:t>
            </a:r>
            <a:r>
              <a:rPr lang="bg-BG" dirty="0"/>
              <a:t>ни предоставят „наготово“ доста структури от 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 т.ч. разполагаме и с няколко списъчни такива: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bg-BG" dirty="0"/>
              <a:t>, който реализира разтеглив масив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bg-BG" dirty="0"/>
              <a:t>, който реализира списък</a:t>
            </a: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LinkedList&lt;T&gt;</a:t>
            </a:r>
            <a:r>
              <a:rPr lang="bg-BG" dirty="0"/>
              <a:t>, който реализира свързан списък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Списъчни структури в </a:t>
            </a:r>
            <a:r>
              <a:rPr lang="en-US" dirty="0"/>
              <a:t>.NET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8D20EE7-511B-4CC1-B82A-97F5F30F0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bg-BG" dirty="0"/>
              <a:t>Коя от всичките списъчни структури да ползваме?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81623"/>
              </p:ext>
            </p:extLst>
          </p:nvPr>
        </p:nvGraphicFramePr>
        <p:xfrm>
          <a:off x="608012" y="1386840"/>
          <a:ext cx="10820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Структура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Добавяне/изтриване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Търсене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Достъп до индекс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Използвана памет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икономичен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неикономичен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бързо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неикономичен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264023-F829-4D9F-A77B-96CD4ABE0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6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Разтеглив масив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4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F3976E6-BE1A-4265-976D-BFCB4C2E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разтеглив масив?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Подобие със статичен списък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Списъчни структури в </a:t>
            </a:r>
            <a:r>
              <a:rPr lang="en-US" dirty="0"/>
              <a:t>C#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3C68ABC-E759-40EB-9CDA-F3046F071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Структурата от данни </a:t>
            </a:r>
            <a:r>
              <a:rPr lang="bg-BG" sz="3600" dirty="0"/>
              <a:t>е </a:t>
            </a:r>
            <a:r>
              <a:rPr lang="bg-BG" sz="3600"/>
              <a:t>начинът, </a:t>
            </a:r>
            <a:r>
              <a:rPr lang="bg-BG" sz="3600" dirty="0"/>
              <a:t>по който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обработваме</a:t>
            </a:r>
            <a:r>
              <a:rPr lang="bg-BG" sz="3600" dirty="0"/>
              <a:t> данните, така че те да могат да бъдат </a:t>
            </a:r>
            <a:r>
              <a:rPr lang="bg-BG" sz="3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ефективно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структурите от данни?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A0D5852-1D1D-4A65-87A2-CF73EAF17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Разтеглив масив </a:t>
            </a:r>
            <a:r>
              <a:rPr lang="bg-BG" sz="3600" dirty="0"/>
              <a:t>е структура от данни, която е масив по своята същност, но за разлика от обикновеният масив може да променя размера си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разтеглив масив?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C6C1EF1-4A88-4AE1-BCFB-908AB4A3C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r>
              <a:rPr lang="bg-BG" sz="3600" dirty="0"/>
              <a:t>При запълване се заделя двойно повече място, спрямо наличното до сега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Заделяне на памет при разтеглив масив</a:t>
            </a:r>
            <a:endParaRPr lang="en-US" dirty="0"/>
          </a:p>
        </p:txBody>
      </p:sp>
      <p:sp>
        <p:nvSpPr>
          <p:cNvPr id="13" name="Arrow: Right 4"/>
          <p:cNvSpPr/>
          <p:nvPr/>
        </p:nvSpPr>
        <p:spPr>
          <a:xfrm>
            <a:off x="3884612" y="4419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Oval 14"/>
          <p:cNvSpPr/>
          <p:nvPr/>
        </p:nvSpPr>
        <p:spPr>
          <a:xfrm>
            <a:off x="8243714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94551"/>
              </p:ext>
            </p:extLst>
          </p:nvPr>
        </p:nvGraphicFramePr>
        <p:xfrm>
          <a:off x="8835465" y="3954436"/>
          <a:ext cx="23038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77115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Брой </a:t>
            </a:r>
            <a:r>
              <a:rPr lang="en-GB" sz="2800" dirty="0"/>
              <a:t>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77115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Капацитет </a:t>
            </a:r>
            <a:r>
              <a:rPr lang="en-GB" sz="2800" dirty="0"/>
              <a:t>= 4</a:t>
            </a:r>
          </a:p>
        </p:txBody>
      </p:sp>
      <p:sp>
        <p:nvSpPr>
          <p:cNvPr id="19" name="Oval 18"/>
          <p:cNvSpPr/>
          <p:nvPr/>
        </p:nvSpPr>
        <p:spPr>
          <a:xfrm>
            <a:off x="4570413" y="3581400"/>
            <a:ext cx="3018566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7005"/>
              </p:ext>
            </p:extLst>
          </p:nvPr>
        </p:nvGraphicFramePr>
        <p:xfrm>
          <a:off x="5499912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94608" y="4800600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Брой </a:t>
            </a:r>
            <a:r>
              <a:rPr lang="en-GB" sz="2800" dirty="0"/>
              <a:t>=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0540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Капацитет </a:t>
            </a:r>
            <a:r>
              <a:rPr lang="en-GB" sz="2800" dirty="0"/>
              <a:t>= 2</a:t>
            </a:r>
          </a:p>
        </p:txBody>
      </p:sp>
      <p:sp>
        <p:nvSpPr>
          <p:cNvPr id="23" name="Oval 22"/>
          <p:cNvSpPr/>
          <p:nvPr/>
        </p:nvSpPr>
        <p:spPr>
          <a:xfrm>
            <a:off x="455613" y="3581400"/>
            <a:ext cx="3247168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4380"/>
              </p:ext>
            </p:extLst>
          </p:nvPr>
        </p:nvGraphicFramePr>
        <p:xfrm>
          <a:off x="1461312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89013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Брой </a:t>
            </a:r>
            <a:r>
              <a:rPr lang="en-GB" sz="2800" dirty="0"/>
              <a:t>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9013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Капацитет </a:t>
            </a:r>
            <a:r>
              <a:rPr lang="en-GB" sz="2800" dirty="0"/>
              <a:t>= 2</a:t>
            </a:r>
          </a:p>
        </p:txBody>
      </p:sp>
      <p:sp>
        <p:nvSpPr>
          <p:cNvPr id="27" name="Arrow: Right 37"/>
          <p:cNvSpPr/>
          <p:nvPr/>
        </p:nvSpPr>
        <p:spPr>
          <a:xfrm>
            <a:off x="7660616" y="4419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Slide Number Placeholder">
            <a:extLst>
              <a:ext uri="{FF2B5EF4-FFF2-40B4-BE49-F238E27FC236}">
                <a16:creationId xmlns:a16="http://schemas.microsoft.com/office/drawing/2014/main" id="{AC53702D-91EF-474F-94F9-5ABB8F4E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/>
      <p:bldP spid="18" grpId="0"/>
      <p:bldP spid="19" grpId="0" animBg="1"/>
      <p:bldP spid="21" grpId="0"/>
      <p:bldP spid="22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bg-BG" dirty="0"/>
              <a:t>За реализацията на разтеглив масив се създава клас, в който се създават две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bg-BG" dirty="0"/>
              <a:t>:</a:t>
            </a:r>
          </a:p>
          <a:p>
            <a:pPr lvl="2">
              <a:lnSpc>
                <a:spcPct val="100000"/>
              </a:lnSpc>
            </a:pPr>
            <a:r>
              <a:rPr lang="bg-BG" sz="3200" dirty="0"/>
              <a:t>Масив от тип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bg-BG" sz="3200" dirty="0"/>
              <a:t>променлива, в която се пази броя на елементите, които се намират в списъка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Методи за: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Добавяне на елемент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Извличане на елемент по даден индекс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Задаване на стойност на елемент на даден индекс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Изтриване от даден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Разтеглив масив</a:t>
            </a:r>
            <a:endParaRPr lang="en-US" sz="44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638337-B272-411D-B599-38A843E50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>
                <a:ea typeface="굴림" pitchFamily="50" charset="-127"/>
              </a:rPr>
              <a:t>Разтеглив масив</a:t>
            </a:r>
            <a:endParaRPr lang="bg-BG" sz="4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1143000"/>
            <a:ext cx="10515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ArrayList&lt;T&gt; : IEnumerable&lt;T&gt;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T[] items;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Count { get; private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this[int index]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Get(int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Set(int index, 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RemoveAt(int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1B04C25-7C23-422E-9A0A-C2C514ECC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>
                <a:ea typeface="굴림" pitchFamily="50" charset="-127"/>
              </a:rPr>
              <a:t>Разтеглив масив</a:t>
            </a:r>
            <a:endParaRPr lang="bg-BG" sz="44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13353" y="437394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елемента на индекса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3353" y="152400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== Capacity)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Преоразмери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(Capacity *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добавяме елемент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индекс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увеличаваме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412EF5-F0F8-4DE5-85A7-445C3B095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ko-KR" sz="4400" dirty="0">
                <a:ea typeface="굴림" pitchFamily="50" charset="-127"/>
              </a:rPr>
              <a:t>Разтеглив масив</a:t>
            </a:r>
            <a:endParaRPr lang="bg-BG" sz="44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13353" y="129540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проверяваме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задаваме елемента на индекса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3353" y="3160455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премахваме елемента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преместваме останалите елементи наляво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намаляме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7DDD556-2186-4605-AD3A-E155DC37C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859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7176</TotalTime>
  <Words>853</Words>
  <Application>Microsoft Office PowerPoint</Application>
  <PresentationFormat>Custom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са структурите от данни?</vt:lpstr>
      <vt:lpstr>Какво е разтеглив масив?</vt:lpstr>
      <vt:lpstr>Заделяне на памет при разтеглив масив</vt:lpstr>
      <vt:lpstr>Разтеглив масив</vt:lpstr>
      <vt:lpstr>Разтеглив масив</vt:lpstr>
      <vt:lpstr>Разтеглив масив</vt:lpstr>
      <vt:lpstr>Разтеглив масив</vt:lpstr>
      <vt:lpstr>Списъчни структури в .NET</vt:lpstr>
      <vt:lpstr>Коя от всичките списъчни структури да ползваме?</vt:lpstr>
      <vt:lpstr>Разтеглив масив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2019-12-17T07:52:43Z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