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394" r:id="rId3"/>
    <p:sldId id="601" r:id="rId4"/>
    <p:sldId id="620" r:id="rId5"/>
    <p:sldId id="612" r:id="rId6"/>
    <p:sldId id="621" r:id="rId7"/>
    <p:sldId id="622" r:id="rId8"/>
    <p:sldId id="616" r:id="rId9"/>
    <p:sldId id="623" r:id="rId10"/>
    <p:sldId id="625" r:id="rId11"/>
    <p:sldId id="624" r:id="rId12"/>
    <p:sldId id="619" r:id="rId13"/>
    <p:sldId id="594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732B5A-DABE-464E-8BA5-4F74DF7B8B33}">
          <p14:sldIdLst>
            <p14:sldId id="394"/>
            <p14:sldId id="601"/>
          </p14:sldIdLst>
        </p14:section>
        <p14:section name="АлгОбединение и сечение на списъци" id="{6435DDBE-F3F1-40C2-B4B5-D004A48A97DD}">
          <p14:sldIdLst>
            <p14:sldId id="620"/>
            <p14:sldId id="612"/>
            <p14:sldId id="621"/>
            <p14:sldId id="622"/>
            <p14:sldId id="616"/>
            <p14:sldId id="623"/>
            <p14:sldId id="625"/>
            <p14:sldId id="624"/>
            <p14:sldId id="619"/>
          </p14:sldIdLst>
        </p14:section>
        <p14:section name="Conclusion" id="{6F53912E-1498-45C5-8D25-51BD47B2E687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>
        <p:scale>
          <a:sx n="80" d="100"/>
          <a:sy n="80" d="100"/>
        </p:scale>
        <p:origin x="638" y="1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8293AD5-4101-4883-A6E1-E488F4C8D0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21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245F41A-80F1-4D67-944F-A246432BF6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781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460CD1-A3EB-41D4-88B2-8DB97B8B6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967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B70E8C-770D-4711-8A0A-A38EC82F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00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827212" y="685800"/>
            <a:ext cx="9739099" cy="137473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/>
              <a:t>Алгоритми върху линейни структури от данни. П</a:t>
            </a:r>
            <a:r>
              <a:rPr lang="ru-RU" sz="4800" dirty="0"/>
              <a:t>одредици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04212" y="5442941"/>
            <a:ext cx="353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accent1">
                    <a:lumMod val="75000"/>
                  </a:schemeClr>
                </a:solidFill>
              </a:rPr>
              <a:t>най-голяма площадка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36637"/>
              </p:ext>
            </p:extLst>
          </p:nvPr>
        </p:nvGraphicFramePr>
        <p:xfrm>
          <a:off x="6780212" y="2793454"/>
          <a:ext cx="50521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15410"/>
              </p:ext>
            </p:extLst>
          </p:nvPr>
        </p:nvGraphicFramePr>
        <p:xfrm>
          <a:off x="8685212" y="4390112"/>
          <a:ext cx="2057400" cy="47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30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0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3" y="1078981"/>
            <a:ext cx="9677400" cy="597419"/>
          </a:xfrm>
        </p:spPr>
        <p:txBody>
          <a:bodyPr>
            <a:noAutofit/>
          </a:bodyPr>
          <a:lstStyle/>
          <a:p>
            <a:r>
              <a:rPr lang="bg-BG" sz="2800" dirty="0"/>
              <a:t>Ако временния списък надмине максималния до момента – се взема текущия за максимален, а текущия се нулира за да чете нови последователности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Подредици – </a:t>
            </a:r>
            <a:r>
              <a:rPr lang="bg-BG" dirty="0"/>
              <a:t>най-дълга подредица от равни числа – Решение със списъци (2)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2519101"/>
            <a:ext cx="982980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. . .</a:t>
            </a:r>
          </a:p>
          <a:p>
            <a:r>
              <a:rPr lang="en-US" dirty="0"/>
              <a:t>   if (</a:t>
            </a:r>
            <a:r>
              <a:rPr lang="en-US" dirty="0" err="1"/>
              <a:t>maxSubSequence.Count</a:t>
            </a:r>
            <a:r>
              <a:rPr lang="en-US" dirty="0"/>
              <a:t>() &lt; </a:t>
            </a:r>
            <a:r>
              <a:rPr lang="en-US" dirty="0" err="1"/>
              <a:t>tempSubSequence.Count</a:t>
            </a:r>
            <a:r>
              <a:rPr lang="en-US" dirty="0"/>
              <a:t>())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</a:t>
            </a:r>
            <a:r>
              <a:rPr lang="en-US" dirty="0" err="1"/>
              <a:t>maxSubSequence.Clear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maxSubSequence.AddRange</a:t>
            </a:r>
            <a:r>
              <a:rPr lang="en-US" dirty="0"/>
              <a:t>(</a:t>
            </a:r>
            <a:r>
              <a:rPr lang="en-US" dirty="0" err="1"/>
              <a:t>tempSubSequence</a:t>
            </a:r>
            <a:r>
              <a:rPr lang="en-US" dirty="0"/>
              <a:t>);</a:t>
            </a:r>
          </a:p>
          <a:p>
            <a:r>
              <a:rPr lang="en-US" dirty="0"/>
              <a:t>   };</a:t>
            </a:r>
          </a:p>
          <a:p>
            <a:r>
              <a:rPr lang="en-US" dirty="0"/>
              <a:t>   </a:t>
            </a:r>
            <a:r>
              <a:rPr lang="en-US" dirty="0" err="1"/>
              <a:t>tempSubSequence.Clear</a:t>
            </a:r>
            <a:r>
              <a:rPr lang="en-US" dirty="0"/>
              <a:t>();              </a:t>
            </a:r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++;             </a:t>
            </a:r>
          </a:p>
          <a:p>
            <a:r>
              <a:rPr lang="en-US" dirty="0"/>
              <a:t> } while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list.Count</a:t>
            </a:r>
            <a:r>
              <a:rPr lang="en-US" dirty="0"/>
              <a:t>()); </a:t>
            </a:r>
          </a:p>
          <a:p>
            <a:r>
              <a:rPr lang="en-US" dirty="0"/>
              <a:t> return </a:t>
            </a:r>
            <a:r>
              <a:rPr lang="en-US" dirty="0" err="1"/>
              <a:t>maxSubSequence</a:t>
            </a:r>
            <a:r>
              <a:rPr lang="en-US" dirty="0"/>
              <a:t>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A721481-07C5-4BB8-9D39-0F8337306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заменим знака за сравнение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bg-BG" dirty="0"/>
              <a:t> с: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dirty="0"/>
              <a:t>    - ще намерим най-дългата растяща редица</a:t>
            </a:r>
          </a:p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dirty="0"/>
              <a:t>    - ще намерим най-дългата намаляваща редица</a:t>
            </a:r>
          </a:p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&lt;=</a:t>
            </a:r>
            <a:r>
              <a:rPr lang="bg-BG" dirty="0"/>
              <a:t>  - ще намерим най-дългата нестрого растяща редица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&gt;=</a:t>
            </a:r>
            <a:r>
              <a:rPr lang="bg-BG" dirty="0"/>
              <a:t>  - ще намерим най-дългата нестрого намаляваща редица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Модификации на алгоритъма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24B0657-BA04-45E1-81E4-99FDE3CC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5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0"/>
            <a:ext cx="11823173" cy="1407459"/>
          </a:xfrm>
        </p:spPr>
        <p:txBody>
          <a:bodyPr>
            <a:normAutofit/>
          </a:bodyPr>
          <a:lstStyle/>
          <a:p>
            <a:r>
              <a:rPr lang="bg-BG" dirty="0"/>
              <a:t>Алгоритми върху линейни структури от данни. П</a:t>
            </a:r>
            <a:r>
              <a:rPr lang="ru-RU" dirty="0"/>
              <a:t>одредици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1BB3DB-BC52-42FC-8EEB-B5BF29BF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3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Подредици</a:t>
            </a:r>
            <a:r>
              <a:rPr lang="bg-BG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най-дълга нарастваща, 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най-дълга намаляваща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площадка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033BA62-7D37-4305-9BED-2FDABECF2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2" y="1752600"/>
            <a:ext cx="11161799" cy="1439679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/>
              <a:t>Дадена е последователност от числа. Върнете като резултат числото, което се повтаря последователно най-много пъти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Задача: </a:t>
            </a:r>
            <a:r>
              <a:rPr lang="ru-RU" dirty="0"/>
              <a:t>Подредици – </a:t>
            </a:r>
            <a:r>
              <a:rPr lang="bg-BG" dirty="0"/>
              <a:t>най-дълга подредица от равни числа </a:t>
            </a:r>
            <a:endParaRPr lang="ru-RU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96CEDFA-BFA0-44E5-BE8E-245A0A0CA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2" y="1300287"/>
            <a:ext cx="11161799" cy="1439679"/>
          </a:xfrm>
        </p:spPr>
        <p:txBody>
          <a:bodyPr>
            <a:normAutofit/>
          </a:bodyPr>
          <a:lstStyle/>
          <a:p>
            <a:r>
              <a:rPr lang="bg-BG" sz="3200" dirty="0"/>
              <a:t>Въвеждаме елементите, разделяме ги по интервал и ги парсваме като </a:t>
            </a:r>
            <a:r>
              <a:rPr lang="en-US" sz="3200" dirty="0" err="1"/>
              <a:t>int</a:t>
            </a:r>
            <a:r>
              <a:rPr lang="bg-BG" sz="3200" dirty="0"/>
              <a:t> и ги записваме в списък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Решение: Подредици – </a:t>
            </a:r>
            <a:r>
              <a:rPr lang="bg-BG" dirty="0"/>
              <a:t>най-дълга подредица от равни числа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1" y="2486427"/>
            <a:ext cx="9829801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/>
              <a:t>var</a:t>
            </a:r>
            <a:r>
              <a:rPr lang="en-US" sz="2000" dirty="0"/>
              <a:t> list = </a:t>
            </a:r>
            <a:r>
              <a:rPr lang="en-US" sz="2000" dirty="0" err="1"/>
              <a:t>Console.ReadLine</a:t>
            </a:r>
            <a:r>
              <a:rPr lang="en-US" sz="2000" dirty="0"/>
              <a:t>().Split(' ').Select(</a:t>
            </a:r>
            <a:r>
              <a:rPr lang="en-US" sz="2000" dirty="0" err="1"/>
              <a:t>int.Parse</a:t>
            </a:r>
            <a:r>
              <a:rPr lang="en-US" sz="2000" dirty="0"/>
              <a:t>).</a:t>
            </a:r>
            <a:r>
              <a:rPr lang="en-US" sz="2000" dirty="0" err="1"/>
              <a:t>ToList</a:t>
            </a:r>
            <a:r>
              <a:rPr lang="en-US" sz="2000" dirty="0"/>
              <a:t>();</a:t>
            </a:r>
            <a:endParaRPr lang="en-GB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77836" y="3304323"/>
            <a:ext cx="11161799" cy="14396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В началото за текуща стойност, както и за най-често срещания елемент даваме стойност на първия елемент в списъка</a:t>
            </a:r>
          </a:p>
          <a:p>
            <a:endParaRPr lang="ru-RU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7836" y="4720008"/>
            <a:ext cx="5006976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listCount</a:t>
            </a:r>
            <a:r>
              <a:rPr lang="bg-BG" sz="2000" dirty="0"/>
              <a:t> </a:t>
            </a:r>
            <a:r>
              <a:rPr lang="en-US" sz="2000" dirty="0"/>
              <a:t>=</a:t>
            </a:r>
            <a:r>
              <a:rPr lang="bg-BG" sz="2000" dirty="0"/>
              <a:t> </a:t>
            </a:r>
            <a:r>
              <a:rPr lang="en-US" sz="2000" dirty="0" err="1"/>
              <a:t>list.Count</a:t>
            </a:r>
            <a:r>
              <a:rPr lang="en-US" sz="2000" dirty="0"/>
              <a:t>();</a:t>
            </a:r>
            <a:endParaRPr lang="bg-BG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currVal</a:t>
            </a:r>
            <a:r>
              <a:rPr lang="bg-BG" sz="2000" dirty="0"/>
              <a:t> </a:t>
            </a:r>
            <a:r>
              <a:rPr lang="en-US" sz="2000" dirty="0"/>
              <a:t>=</a:t>
            </a:r>
            <a:r>
              <a:rPr lang="bg-BG" sz="2000" dirty="0"/>
              <a:t> </a:t>
            </a:r>
            <a:r>
              <a:rPr lang="en-US" sz="2000" dirty="0"/>
              <a:t>list[0];</a:t>
            </a:r>
            <a:r>
              <a:rPr lang="bg-BG" sz="2000" dirty="0"/>
              <a:t>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currCount</a:t>
            </a:r>
            <a:r>
              <a:rPr lang="bg-BG" sz="2000" dirty="0"/>
              <a:t> </a:t>
            </a:r>
            <a:r>
              <a:rPr lang="en-US" sz="2000" dirty="0"/>
              <a:t>=</a:t>
            </a:r>
            <a:r>
              <a:rPr lang="bg-BG" sz="2000" dirty="0"/>
              <a:t> </a:t>
            </a:r>
            <a:r>
              <a:rPr lang="en-US" sz="2000" dirty="0"/>
              <a:t>1;</a:t>
            </a:r>
            <a:r>
              <a:rPr lang="bg-BG" sz="2000" dirty="0"/>
              <a:t>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maxCount</a:t>
            </a:r>
            <a:r>
              <a:rPr lang="bg-BG" sz="2000" dirty="0"/>
              <a:t> </a:t>
            </a:r>
            <a:r>
              <a:rPr lang="en-US" sz="2000" dirty="0"/>
              <a:t>=</a:t>
            </a:r>
            <a:r>
              <a:rPr lang="bg-BG" sz="2000" dirty="0"/>
              <a:t> </a:t>
            </a:r>
            <a:r>
              <a:rPr lang="en-US" sz="2000" dirty="0"/>
              <a:t>1;</a:t>
            </a:r>
            <a:r>
              <a:rPr lang="bg-BG" sz="2000" dirty="0"/>
              <a:t>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maxVal</a:t>
            </a:r>
            <a:r>
              <a:rPr lang="bg-BG" sz="2000" dirty="0"/>
              <a:t> </a:t>
            </a:r>
            <a:r>
              <a:rPr lang="en-US" sz="2000" dirty="0"/>
              <a:t>=</a:t>
            </a:r>
            <a:r>
              <a:rPr lang="bg-BG" sz="2000" dirty="0"/>
              <a:t> </a:t>
            </a:r>
            <a:r>
              <a:rPr lang="en-US" sz="2000" dirty="0" err="1"/>
              <a:t>currVal</a:t>
            </a:r>
            <a:r>
              <a:rPr lang="en-US" sz="2000" dirty="0"/>
              <a:t>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051D83-5A26-44B3-921B-E503F055E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8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9412" y="1152966"/>
            <a:ext cx="11161799" cy="1661883"/>
          </a:xfrm>
        </p:spPr>
        <p:txBody>
          <a:bodyPr>
            <a:normAutofit fontScale="85000" lnSpcReduction="20000"/>
          </a:bodyPr>
          <a:lstStyle/>
          <a:p>
            <a:r>
              <a:rPr lang="bg-BG" sz="3200" dirty="0"/>
              <a:t>В цикъл обхождаме останалите елементи. Ако стойността на следващите се запази, увеличаваме броя им и ако последносрещания елемент е с повече появявания от максимлния до момента - го запомняме, както и броя на появяванията му. </a:t>
            </a:r>
          </a:p>
          <a:p>
            <a:endParaRPr lang="bg-BG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Решение: Подредици – </a:t>
            </a:r>
            <a:r>
              <a:rPr lang="bg-BG" dirty="0"/>
              <a:t>най-дълга подредица от равни числа(2)</a:t>
            </a:r>
            <a:endParaRPr lang="ru-RU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306388" y="3818121"/>
            <a:ext cx="11161799" cy="14396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3200" dirty="0"/>
          </a:p>
          <a:p>
            <a:endParaRPr lang="ru-RU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83447" y="2743200"/>
            <a:ext cx="54864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for (</a:t>
            </a:r>
            <a:r>
              <a:rPr lang="bg-BG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listCount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</a:t>
            </a:r>
            <a:r>
              <a:rPr lang="bg-BG" sz="2000" dirty="0"/>
              <a:t> </a:t>
            </a:r>
            <a:r>
              <a:rPr lang="en-US" sz="2000" dirty="0"/>
              <a:t>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if (</a:t>
            </a:r>
            <a:r>
              <a:rPr lang="bg-BG" sz="2000" dirty="0"/>
              <a:t> </a:t>
            </a:r>
            <a:r>
              <a:rPr lang="en-US" sz="2000" dirty="0"/>
              <a:t>list[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 err="1"/>
              <a:t>currVal</a:t>
            </a:r>
            <a:r>
              <a:rPr lang="bg-BG" sz="2000" dirty="0"/>
              <a:t> 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currCount</a:t>
            </a:r>
            <a:r>
              <a:rPr lang="bg-BG" sz="2000" dirty="0"/>
              <a:t> </a:t>
            </a:r>
            <a:r>
              <a:rPr lang="en-US" sz="2000" dirty="0"/>
              <a:t>++;</a:t>
            </a:r>
          </a:p>
          <a:p>
            <a:r>
              <a:rPr lang="en-US" sz="2000" dirty="0"/>
              <a:t>      if (</a:t>
            </a:r>
            <a:r>
              <a:rPr lang="bg-BG" sz="2000" dirty="0"/>
              <a:t> </a:t>
            </a:r>
            <a:r>
              <a:rPr lang="en-US" sz="2000" dirty="0" err="1"/>
              <a:t>currCount</a:t>
            </a:r>
            <a:r>
              <a:rPr lang="bg-BG" sz="2000" dirty="0"/>
              <a:t> </a:t>
            </a:r>
            <a:r>
              <a:rPr lang="en-US" sz="2000" dirty="0"/>
              <a:t>&gt;</a:t>
            </a:r>
            <a:r>
              <a:rPr lang="bg-BG" sz="2000" dirty="0"/>
              <a:t> </a:t>
            </a:r>
            <a:r>
              <a:rPr lang="en-US" sz="2000" dirty="0" err="1"/>
              <a:t>maxCount</a:t>
            </a:r>
            <a:r>
              <a:rPr lang="bg-BG" sz="2000" dirty="0"/>
              <a:t> </a:t>
            </a:r>
            <a:r>
              <a:rPr lang="en-US" sz="2000" dirty="0"/>
              <a:t>) </a:t>
            </a:r>
          </a:p>
          <a:p>
            <a:r>
              <a:rPr lang="en-US" sz="2000" dirty="0"/>
              <a:t>      { 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maxCount</a:t>
            </a:r>
            <a:r>
              <a:rPr lang="en-US" sz="2000" dirty="0"/>
              <a:t> = </a:t>
            </a:r>
            <a:r>
              <a:rPr lang="en-US" sz="2000" dirty="0" err="1"/>
              <a:t>currCount</a:t>
            </a:r>
            <a:r>
              <a:rPr lang="en-US" sz="2000" dirty="0"/>
              <a:t>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maxVal</a:t>
            </a:r>
            <a:r>
              <a:rPr lang="bg-BG" sz="2000" dirty="0"/>
              <a:t> </a:t>
            </a:r>
            <a:r>
              <a:rPr lang="en-US" sz="2000" dirty="0"/>
              <a:t>=</a:t>
            </a:r>
            <a:r>
              <a:rPr lang="bg-BG" sz="2000" dirty="0"/>
              <a:t> </a:t>
            </a:r>
            <a:r>
              <a:rPr lang="en-US" sz="2000" dirty="0" err="1"/>
              <a:t>currVal</a:t>
            </a:r>
            <a:r>
              <a:rPr lang="en-US" sz="2000" dirty="0"/>
              <a:t>; </a:t>
            </a:r>
          </a:p>
          <a:p>
            <a:r>
              <a:rPr lang="en-US" sz="2000" dirty="0"/>
              <a:t>       }</a:t>
            </a:r>
          </a:p>
          <a:p>
            <a:r>
              <a:rPr lang="en-US" sz="2000" dirty="0"/>
              <a:t>     }</a:t>
            </a:r>
          </a:p>
          <a:p>
            <a:r>
              <a:rPr lang="en-US" sz="2000" dirty="0"/>
              <a:t>. . 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84612" y="3208463"/>
            <a:ext cx="2414422" cy="10587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79367" y="4762558"/>
            <a:ext cx="99060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6299034" y="2743201"/>
            <a:ext cx="4291178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Ако стойността на следващите се запази, увеличаваме броя им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273882" y="4356015"/>
            <a:ext cx="5791200" cy="166188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 ако последносрещания елемент е с повече появявания от максим</a:t>
            </a:r>
            <a:r>
              <a:rPr lang="en-US" sz="3200" dirty="0"/>
              <a:t>a</a:t>
            </a:r>
            <a:r>
              <a:rPr lang="bg-BG" sz="3200" dirty="0"/>
              <a:t>лния до момента - го запомняме, както и броя на появяванията му. </a:t>
            </a:r>
          </a:p>
          <a:p>
            <a:endParaRPr lang="bg-BG" sz="32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28F3F8B-610C-4574-8C87-BB5F3F2CB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9412" y="1152966"/>
            <a:ext cx="11161799" cy="1661883"/>
          </a:xfrm>
        </p:spPr>
        <p:txBody>
          <a:bodyPr>
            <a:normAutofit/>
          </a:bodyPr>
          <a:lstStyle/>
          <a:p>
            <a:r>
              <a:rPr lang="bg-BG" sz="3200" dirty="0"/>
              <a:t>Иначе – пак проверяваме дали последносрещания елемент е с повече появявания от максим</a:t>
            </a:r>
            <a:r>
              <a:rPr lang="en-US" sz="3200" dirty="0"/>
              <a:t>a</a:t>
            </a:r>
            <a:r>
              <a:rPr lang="bg-BG" sz="3200" dirty="0"/>
              <a:t>лния до момента</a:t>
            </a:r>
          </a:p>
          <a:p>
            <a:endParaRPr lang="bg-BG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Решение: Подредици – </a:t>
            </a:r>
            <a:r>
              <a:rPr lang="bg-BG" dirty="0"/>
              <a:t>най-дълга подредица от равни числа(</a:t>
            </a:r>
            <a:r>
              <a:rPr lang="en-US" dirty="0"/>
              <a:t>3</a:t>
            </a:r>
            <a:r>
              <a:rPr lang="bg-BG" dirty="0"/>
              <a:t>)</a:t>
            </a:r>
            <a:endParaRPr lang="ru-RU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306388" y="3818121"/>
            <a:ext cx="11161799" cy="14396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3200" dirty="0"/>
          </a:p>
          <a:p>
            <a:endParaRPr lang="ru-RU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96022" y="2205307"/>
            <a:ext cx="5171329" cy="4500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. . .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  {</a:t>
            </a:r>
          </a:p>
          <a:p>
            <a:r>
              <a:rPr lang="en-US" sz="1800" dirty="0"/>
              <a:t>    if ( </a:t>
            </a:r>
            <a:r>
              <a:rPr lang="en-US" sz="1800" dirty="0" err="1"/>
              <a:t>currCount</a:t>
            </a:r>
            <a:r>
              <a:rPr lang="en-US" sz="1800" dirty="0"/>
              <a:t> &gt; </a:t>
            </a:r>
            <a:r>
              <a:rPr lang="en-US" sz="1800" dirty="0" err="1"/>
              <a:t>maxCount</a:t>
            </a:r>
            <a:r>
              <a:rPr lang="en-US" sz="1800" dirty="0"/>
              <a:t> ) </a:t>
            </a:r>
          </a:p>
          <a:p>
            <a:r>
              <a:rPr lang="en-US" sz="1800" dirty="0"/>
              <a:t>      { 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maxCount</a:t>
            </a:r>
            <a:r>
              <a:rPr lang="en-US" sz="1800" dirty="0"/>
              <a:t> = </a:t>
            </a:r>
            <a:r>
              <a:rPr lang="en-US" sz="1800" dirty="0" err="1"/>
              <a:t>currCount</a:t>
            </a:r>
            <a:r>
              <a:rPr lang="en-US" sz="1800" dirty="0"/>
              <a:t>; 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maxVal</a:t>
            </a:r>
            <a:r>
              <a:rPr lang="en-US" sz="1800" dirty="0"/>
              <a:t> = </a:t>
            </a:r>
            <a:r>
              <a:rPr lang="en-US" sz="1800" dirty="0" err="1"/>
              <a:t>currVal</a:t>
            </a:r>
            <a:r>
              <a:rPr lang="en-US" sz="1800" dirty="0"/>
              <a:t>;</a:t>
            </a:r>
          </a:p>
          <a:p>
            <a:r>
              <a:rPr lang="en-US" sz="1800" dirty="0"/>
              <a:t>       }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currCount</a:t>
            </a:r>
            <a:r>
              <a:rPr lang="en-US" sz="1800" dirty="0"/>
              <a:t>=1;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currVal</a:t>
            </a:r>
            <a:r>
              <a:rPr lang="en-US" sz="1800" dirty="0"/>
              <a:t>=list[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r>
              <a:rPr lang="en-US" sz="1800" dirty="0"/>
              <a:t>   }</a:t>
            </a:r>
          </a:p>
          <a:p>
            <a:r>
              <a:rPr lang="en-US" sz="1800" dirty="0"/>
              <a:t>}  // </a:t>
            </a:r>
            <a:r>
              <a:rPr lang="bg-BG" sz="1800" dirty="0"/>
              <a:t>Край на цикъла </a:t>
            </a:r>
            <a:endParaRPr lang="en-US" sz="1800" dirty="0"/>
          </a:p>
          <a:p>
            <a:endParaRPr lang="bg-BG" sz="1800" dirty="0"/>
          </a:p>
          <a:p>
            <a:r>
              <a:rPr lang="en-US" sz="1800" dirty="0" err="1"/>
              <a:t>Console.WriteLine</a:t>
            </a:r>
            <a:r>
              <a:rPr lang="en-US" sz="1800" dirty="0"/>
              <a:t>("{0} {1} </a:t>
            </a:r>
            <a:r>
              <a:rPr lang="bg-BG" sz="1800" dirty="0"/>
              <a:t>пъти", </a:t>
            </a:r>
            <a:endParaRPr lang="en-US" sz="1800" dirty="0"/>
          </a:p>
          <a:p>
            <a:r>
              <a:rPr lang="en-US" sz="1800" dirty="0"/>
              <a:t>	          </a:t>
            </a:r>
            <a:r>
              <a:rPr lang="en-US" sz="1800" dirty="0" err="1"/>
              <a:t>maxVal</a:t>
            </a:r>
            <a:r>
              <a:rPr lang="en-US" sz="1800" dirty="0"/>
              <a:t>, </a:t>
            </a:r>
            <a:r>
              <a:rPr lang="en-US" sz="1800" dirty="0" err="1"/>
              <a:t>maxCount</a:t>
            </a:r>
            <a:r>
              <a:rPr lang="en-US" sz="1800" dirty="0"/>
              <a:t>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86412" y="2814849"/>
            <a:ext cx="1584200" cy="1156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66578" y="4572000"/>
            <a:ext cx="1556434" cy="666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5983961" y="2385301"/>
            <a:ext cx="5344563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Ако е така – го запомняме, както и броя на появяванията му</a:t>
            </a:r>
            <a:endParaRPr lang="bg-BG" sz="3200" dirty="0"/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170612" y="4184747"/>
            <a:ext cx="5151685" cy="22293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/>
              <a:t>После даваме стойност 1 на срещанията на новопоявилия се елемент и запомняме неговата стойност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8698BFC-126D-4BF8-8142-D834C755C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7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9" grpId="0" build="p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5612" y="1524000"/>
                <a:ext cx="11161799" cy="48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Дадена е последователност от числа. Върнете като резултат най-дългата подредица от:</a:t>
                </a:r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/>
                  <a:t>Повтарящи се елементи </a:t>
                </a:r>
                <a:r>
                  <a:rPr lang="en-US" dirty="0"/>
                  <a:t> 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b="0" i="1" dirty="0" smtClean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892237" lvl="1" indent="-514350">
                  <a:buClr>
                    <a:srgbClr val="F0A22E"/>
                  </a:buClr>
                  <a:buFont typeface="+mj-lt"/>
                  <a:buAutoNum type="alphaLcPeriod"/>
                </a:pPr>
                <a:r>
                  <a:rPr lang="ru-RU" dirty="0"/>
                  <a:t>нарастващи елементи</a:t>
                </a:r>
                <a:r>
                  <a:rPr lang="en-US" dirty="0"/>
                  <a:t>        </a:t>
                </a:r>
                <a:r>
                  <a:rPr lang="en-US" dirty="0">
                    <a:solidFill>
                      <a:prstClr val="white"/>
                    </a:solidFill>
                  </a:rPr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>
                    <a:solidFill>
                      <a:prstClr val="white"/>
                    </a:solidFill>
                  </a:rPr>
                  <a:t> </a:t>
                </a:r>
                <a:r>
                  <a:rPr lang="en-US" dirty="0">
                    <a:solidFill>
                      <a:prstClr val="white"/>
                    </a:solidFill>
                  </a:rPr>
                  <a:t>)</a:t>
                </a:r>
                <a:endParaRPr lang="ru-RU" dirty="0"/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/>
                  <a:t>Намаляващи елементи</a:t>
                </a:r>
                <a:r>
                  <a:rPr lang="en-US" dirty="0"/>
                  <a:t>    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/>
                  <a:t>Ненамаляващи елементи</a:t>
                </a:r>
                <a:r>
                  <a:rPr lang="en-US" dirty="0"/>
                  <a:t>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/>
                  <a:t>Ненарастващи елементи</a:t>
                </a:r>
                <a:r>
                  <a:rPr lang="en-US" dirty="0"/>
                  <a:t> 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)</a:t>
                </a:r>
                <a:endParaRPr lang="ru-RU" dirty="0"/>
              </a:p>
              <a:p>
                <a:r>
                  <a:rPr lang="ru-RU" dirty="0"/>
                  <a:t>Подходът, който ще ползваме е един и същи за всичките подслучаи. Разликата е в сравненията (==,  &lt;, &gt;, &lt;=, &gt;=)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2" y="1524000"/>
                <a:ext cx="11161799" cy="4800600"/>
              </a:xfrm>
              <a:blipFill>
                <a:blip r:embed="rId2"/>
                <a:stretch>
                  <a:fillRect l="-1038" t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Задача: Подредици – </a:t>
            </a:r>
            <a:r>
              <a:rPr lang="bg-BG" dirty="0"/>
              <a:t>най-дълга подредица от равни числа – Решение със списъци</a:t>
            </a:r>
            <a:endParaRPr lang="ru-RU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1B780BE1-3089-4B24-86FF-AB4AAA2F8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3237" y="1600200"/>
            <a:ext cx="9677400" cy="597419"/>
          </a:xfrm>
        </p:spPr>
        <p:txBody>
          <a:bodyPr>
            <a:normAutofit/>
          </a:bodyPr>
          <a:lstStyle/>
          <a:p>
            <a:r>
              <a:rPr lang="bg-BG" sz="3200" dirty="0"/>
              <a:t>Избираме подходящи структури от данни – списъци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Подредици – </a:t>
            </a:r>
            <a:r>
              <a:rPr lang="bg-BG" dirty="0"/>
              <a:t>най-дълга подредица от равни числа – Решение със списъци (2)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66725" y="2895600"/>
            <a:ext cx="982980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MaxSubSequence</a:t>
            </a:r>
            <a:r>
              <a:rPr lang="en-US" dirty="0"/>
              <a:t>(List&lt;</a:t>
            </a:r>
            <a:r>
              <a:rPr lang="en-US" dirty="0" err="1"/>
              <a:t>int</a:t>
            </a:r>
            <a:r>
              <a:rPr lang="en-US" dirty="0"/>
              <a:t>&gt; list)</a:t>
            </a:r>
          </a:p>
          <a:p>
            <a:r>
              <a:rPr lang="bg-BG" dirty="0"/>
              <a:t>        {</a:t>
            </a:r>
          </a:p>
          <a:p>
            <a:r>
              <a:rPr lang="en-US" dirty="0"/>
              <a:t>           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maxSubSequence</a:t>
            </a:r>
            <a:r>
              <a:rPr lang="en-US" dirty="0"/>
              <a:t> = new List&lt;</a:t>
            </a:r>
            <a:r>
              <a:rPr lang="en-US" dirty="0" err="1"/>
              <a:t>int</a:t>
            </a:r>
            <a:r>
              <a:rPr lang="en-US" dirty="0"/>
              <a:t>&gt;();</a:t>
            </a:r>
          </a:p>
          <a:p>
            <a:r>
              <a:rPr lang="en-US" dirty="0"/>
              <a:t>           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tempSubSequence</a:t>
            </a:r>
            <a:r>
              <a:rPr lang="en-US" dirty="0"/>
              <a:t> = new List&lt;</a:t>
            </a:r>
            <a:r>
              <a:rPr lang="en-US" dirty="0" err="1"/>
              <a:t>int</a:t>
            </a:r>
            <a:r>
              <a:rPr lang="en-US" dirty="0"/>
              <a:t>&gt;();</a:t>
            </a:r>
            <a:endParaRPr lang="bg-BG" dirty="0"/>
          </a:p>
          <a:p>
            <a:r>
              <a:rPr lang="en-US" dirty="0"/>
              <a:t>            </a:t>
            </a:r>
            <a:r>
              <a:rPr lang="en-US" dirty="0" err="1"/>
              <a:t>maxSubSequence.Add</a:t>
            </a:r>
            <a:r>
              <a:rPr lang="en-US" dirty="0"/>
              <a:t>( list[0] 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. . .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3630E2-6DAD-4961-B1F8-7A1D1BF70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5922" y="1600200"/>
            <a:ext cx="9753599" cy="902219"/>
          </a:xfrm>
        </p:spPr>
        <p:txBody>
          <a:bodyPr>
            <a:noAutofit/>
          </a:bodyPr>
          <a:lstStyle/>
          <a:p>
            <a:r>
              <a:rPr lang="bg-BG" sz="2800" dirty="0"/>
              <a:t>Сравняваме съседните елементи на списъка и докато има, такива които отговарят на условието го добавяме към временния списък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Подредици – </a:t>
            </a:r>
            <a:r>
              <a:rPr lang="bg-BG" dirty="0"/>
              <a:t>най-дълга подредица от равни числа – Решение със списъци (2)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7822" y="3429000"/>
            <a:ext cx="982980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. . .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{ </a:t>
            </a:r>
            <a:r>
              <a:rPr lang="en-US" dirty="0" err="1"/>
              <a:t>tempSubSequence.Add</a:t>
            </a:r>
            <a:r>
              <a:rPr lang="en-US" dirty="0"/>
              <a:t>( list[i-1] );</a:t>
            </a:r>
          </a:p>
          <a:p>
            <a:r>
              <a:rPr lang="en-US" dirty="0"/>
              <a:t>   while ((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list.Count</a:t>
            </a:r>
            <a:r>
              <a:rPr lang="en-US" dirty="0"/>
              <a:t>()) &amp;&amp; (list[i-1] &lt; list[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  <a:p>
            <a:r>
              <a:rPr lang="en-US" dirty="0"/>
              <a:t>      </a:t>
            </a:r>
            <a:r>
              <a:rPr lang="en-US" dirty="0" err="1"/>
              <a:t>tempSubSequence.Add</a:t>
            </a:r>
            <a:r>
              <a:rPr lang="en-US" dirty="0"/>
              <a:t>(list[</a:t>
            </a:r>
            <a:r>
              <a:rPr lang="en-US" dirty="0" err="1"/>
              <a:t>i</a:t>
            </a:r>
            <a:r>
              <a:rPr lang="en-US" dirty="0"/>
              <a:t>++]); </a:t>
            </a:r>
          </a:p>
          <a:p>
            <a:r>
              <a:rPr lang="en-US" dirty="0"/>
              <a:t>. . .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39ADFA7-3785-456E-9AC8-0AFD93123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7190</TotalTime>
  <Words>1039</Words>
  <Application>Microsoft Office PowerPoint</Application>
  <PresentationFormat>Custom</PresentationFormat>
  <Paragraphs>143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Задача: Подредици – най-дълга подредица от равни числа </vt:lpstr>
      <vt:lpstr>Решение: Подредици – най-дълга подредица от равни числа</vt:lpstr>
      <vt:lpstr>Решение: Подредици – най-дълга подредица от равни числа(2)</vt:lpstr>
      <vt:lpstr>Решение: Подредици – най-дълга подредица от равни числа(3)</vt:lpstr>
      <vt:lpstr>Задача: Подредици – най-дълга подредица от равни числа – Решение със списъци</vt:lpstr>
      <vt:lpstr>Подредици – най-дълга подредица от равни числа – Решение със списъци (2)</vt:lpstr>
      <vt:lpstr>Подредици – най-дълга подредица от равни числа – Решение със списъци (2)</vt:lpstr>
      <vt:lpstr>Подредици – най-дълга подредица от равни числа – Решение със списъци (2)</vt:lpstr>
      <vt:lpstr>Модификации на алгоритъма</vt:lpstr>
      <vt:lpstr>Алгоритми върху линейни структури от данни. Подредици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2019-12-17T08:07:02Z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